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589" r:id="rId5"/>
    <p:sldId id="590" r:id="rId6"/>
    <p:sldId id="602" r:id="rId7"/>
    <p:sldId id="621" r:id="rId8"/>
    <p:sldId id="579" r:id="rId9"/>
    <p:sldId id="604" r:id="rId10"/>
    <p:sldId id="613" r:id="rId11"/>
    <p:sldId id="582" r:id="rId12"/>
    <p:sldId id="584" r:id="rId13"/>
    <p:sldId id="614" r:id="rId14"/>
    <p:sldId id="615" r:id="rId15"/>
    <p:sldId id="618" r:id="rId16"/>
    <p:sldId id="617" r:id="rId17"/>
    <p:sldId id="620" r:id="rId18"/>
    <p:sldId id="619" r:id="rId19"/>
    <p:sldId id="606" r:id="rId20"/>
    <p:sldId id="591" r:id="rId21"/>
    <p:sldId id="598" r:id="rId22"/>
    <p:sldId id="597" r:id="rId23"/>
    <p:sldId id="599" r:id="rId24"/>
    <p:sldId id="6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ampbell" initials="BC" lastIdx="1" clrIdx="0">
    <p:extLst>
      <p:ext uri="{19B8F6BF-5375-455C-9EA6-DF929625EA0E}">
        <p15:presenceInfo xmlns:p15="http://schemas.microsoft.com/office/powerpoint/2012/main" userId="S::Becky.Campbell@bracknell-forest.gov.uk::d81bbcf2-fe3d-4d0a-b4c1-49ccadf6e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4BACC6"/>
    <a:srgbClr val="FFA754"/>
    <a:srgbClr val="557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4D490-4E8E-4472-88C5-DC2800B6CD1B}" v="5" dt="2022-02-16T09:03:55.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09T10:35:07.298" idx="1">
    <p:pos x="5533" y="2740"/>
    <p:text>Need to confirm that this is a ahared ambition across Berkshire East</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32D5D-9323-4B86-998A-1E66FA1377BA}" type="datetimeFigureOut">
              <a:rPr lang="en-GB" smtClean="0"/>
              <a:t>16/06/2022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5790F-AD53-461D-838B-46671ABB76AE}" type="slidenum">
              <a:rPr lang="en-GB" smtClean="0"/>
              <a:t>‹#›</a:t>
            </a:fld>
            <a:endParaRPr lang="en-GB"/>
          </a:p>
        </p:txBody>
      </p:sp>
    </p:spTree>
    <p:extLst>
      <p:ext uri="{BB962C8B-B14F-4D97-AF65-F5344CB8AC3E}">
        <p14:creationId xmlns:p14="http://schemas.microsoft.com/office/powerpoint/2010/main" val="146614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i="1">
              <a:solidFill>
                <a:srgbClr val="FF0000"/>
              </a:solidFill>
            </a:endParaRPr>
          </a:p>
        </p:txBody>
      </p:sp>
      <p:sp>
        <p:nvSpPr>
          <p:cNvPr id="4" name="Slide Number Placeholder 3"/>
          <p:cNvSpPr>
            <a:spLocks noGrp="1"/>
          </p:cNvSpPr>
          <p:nvPr>
            <p:ph type="sldNum" sz="quarter" idx="10"/>
          </p:nvPr>
        </p:nvSpPr>
        <p:spPr/>
        <p:txBody>
          <a:bodyPr/>
          <a:lstStyle/>
          <a:p>
            <a:fld id="{FE431BA0-B9EB-4755-A967-4AB5355C1EA7}" type="slidenum">
              <a:rPr lang="en-GB" smtClean="0"/>
              <a:t>5</a:t>
            </a:fld>
            <a:endParaRPr lang="en-GB"/>
          </a:p>
        </p:txBody>
      </p:sp>
    </p:spTree>
    <p:extLst>
      <p:ext uri="{BB962C8B-B14F-4D97-AF65-F5344CB8AC3E}">
        <p14:creationId xmlns:p14="http://schemas.microsoft.com/office/powerpoint/2010/main" val="280624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7C9F51-918D-4ED2-9D0D-448E1815B267}" type="slidenum">
              <a:rPr lang="en-GB" smtClean="0"/>
              <a:t>8</a:t>
            </a:fld>
            <a:endParaRPr lang="en-GB"/>
          </a:p>
        </p:txBody>
      </p:sp>
    </p:spTree>
    <p:extLst>
      <p:ext uri="{BB962C8B-B14F-4D97-AF65-F5344CB8AC3E}">
        <p14:creationId xmlns:p14="http://schemas.microsoft.com/office/powerpoint/2010/main" val="25676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7C9F51-918D-4ED2-9D0D-448E1815B267}" type="slidenum">
              <a:rPr lang="en-GB" smtClean="0"/>
              <a:t>9</a:t>
            </a:fld>
            <a:endParaRPr lang="en-GB"/>
          </a:p>
        </p:txBody>
      </p:sp>
    </p:spTree>
    <p:extLst>
      <p:ext uri="{BB962C8B-B14F-4D97-AF65-F5344CB8AC3E}">
        <p14:creationId xmlns:p14="http://schemas.microsoft.com/office/powerpoint/2010/main" val="208948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86435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3700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7987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27F21C-19EE-4685-920B-55153F34CF0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1590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27F21C-19EE-4685-920B-55153F34CF0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42522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27F21C-19EE-4685-920B-55153F34CF03}"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33728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27F21C-19EE-4685-920B-55153F34CF03}"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75625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7F21C-19EE-4685-920B-55153F34CF03}"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26552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7F21C-19EE-4685-920B-55153F34CF03}"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25742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55082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27F21C-19EE-4685-920B-55153F34CF03}"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ED9625-BBE4-49F9-B2E5-7E4F325E190A}" type="slidenum">
              <a:rPr lang="en-GB" smtClean="0"/>
              <a:t>‹#›</a:t>
            </a:fld>
            <a:endParaRPr lang="en-GB"/>
          </a:p>
        </p:txBody>
      </p:sp>
    </p:spTree>
    <p:extLst>
      <p:ext uri="{BB962C8B-B14F-4D97-AF65-F5344CB8AC3E}">
        <p14:creationId xmlns:p14="http://schemas.microsoft.com/office/powerpoint/2010/main" val="19807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7F21C-19EE-4685-920B-55153F34CF03}" type="datetimeFigureOut">
              <a:rPr lang="en-GB" smtClean="0"/>
              <a:t>16/06/2022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D9625-BBE4-49F9-B2E5-7E4F325E190A}" type="slidenum">
              <a:rPr lang="en-GB" smtClean="0"/>
              <a:t>‹#›</a:t>
            </a:fld>
            <a:endParaRPr lang="en-GB"/>
          </a:p>
        </p:txBody>
      </p:sp>
    </p:spTree>
    <p:extLst>
      <p:ext uri="{BB962C8B-B14F-4D97-AF65-F5344CB8AC3E}">
        <p14:creationId xmlns:p14="http://schemas.microsoft.com/office/powerpoint/2010/main" val="14835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8.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est-sussex-family-assist.custhelp.com/" TargetMode="External"/><Relationship Id="rId2" Type="http://schemas.openxmlformats.org/officeDocument/2006/relationships/hyperlink" Target="file:///C:\Users\TanviBa\AppData\Local\Microsoft\Windows\INetCache\Content.Outlook\K2YED60H\Healthy%20child%20programme%200%20to%2019:%20health%20visitor%20and%20school%20nurse%20commissioning%20-%20GOV.UK%20(www.gov.uk)"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94184"/>
            <a:ext cx="8208912" cy="2657564"/>
          </a:xfrm>
        </p:spPr>
        <p:txBody>
          <a:bodyPr>
            <a:normAutofit/>
          </a:bodyPr>
          <a:lstStyle/>
          <a:p>
            <a:r>
              <a:rPr lang="en-GB" b="1">
                <a:solidFill>
                  <a:schemeClr val="tx2"/>
                </a:solidFill>
              </a:rPr>
              <a:t>Berkshire East 0 to 19 Health Needs Assessment Summary</a:t>
            </a:r>
            <a:br>
              <a:rPr lang="en-GB" sz="4000" b="1" i="1">
                <a:solidFill>
                  <a:schemeClr val="tx2"/>
                </a:solidFill>
              </a:rPr>
            </a:br>
            <a:br>
              <a:rPr lang="en-GB" sz="4000" b="1" i="1">
                <a:solidFill>
                  <a:schemeClr val="tx2"/>
                </a:solidFill>
              </a:rPr>
            </a:br>
            <a:r>
              <a:rPr lang="en-GB" sz="2800" b="1" i="1">
                <a:solidFill>
                  <a:schemeClr val="tx2"/>
                </a:solidFill>
              </a:rPr>
              <a:t>January 2022</a:t>
            </a:r>
            <a:endParaRPr lang="en-GB" sz="2800" b="1">
              <a:solidFill>
                <a:schemeClr val="tx2"/>
              </a:solidFill>
            </a:endParaRPr>
          </a:p>
        </p:txBody>
      </p:sp>
      <p:pic>
        <p:nvPicPr>
          <p:cNvPr id="4" name="Picture 3">
            <a:extLst>
              <a:ext uri="{FF2B5EF4-FFF2-40B4-BE49-F238E27FC236}">
                <a16:creationId xmlns:a16="http://schemas.microsoft.com/office/drawing/2014/main" id="{EA06D636-41AD-4E54-9E50-A2E6BCA676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04"/>
          <a:stretch/>
        </p:blipFill>
        <p:spPr>
          <a:xfrm>
            <a:off x="0" y="64678"/>
            <a:ext cx="3900603" cy="1561490"/>
          </a:xfrm>
          <a:prstGeom prst="rect">
            <a:avLst/>
          </a:prstGeom>
        </p:spPr>
      </p:pic>
      <p:pic>
        <p:nvPicPr>
          <p:cNvPr id="3" name="Picture 2"/>
          <p:cNvPicPr>
            <a:picLocks noChangeAspect="1"/>
          </p:cNvPicPr>
          <p:nvPr/>
        </p:nvPicPr>
        <p:blipFill>
          <a:blip r:embed="rId3"/>
          <a:stretch>
            <a:fillRect/>
          </a:stretch>
        </p:blipFill>
        <p:spPr>
          <a:xfrm>
            <a:off x="6081107" y="4529473"/>
            <a:ext cx="2473077" cy="1735208"/>
          </a:xfrm>
          <a:prstGeom prst="rect">
            <a:avLst/>
          </a:prstGeom>
        </p:spPr>
      </p:pic>
      <p:pic>
        <p:nvPicPr>
          <p:cNvPr id="6" name="Picture 5"/>
          <p:cNvPicPr>
            <a:picLocks noChangeAspect="1"/>
          </p:cNvPicPr>
          <p:nvPr/>
        </p:nvPicPr>
        <p:blipFill>
          <a:blip r:embed="rId4"/>
          <a:stretch>
            <a:fillRect/>
          </a:stretch>
        </p:blipFill>
        <p:spPr>
          <a:xfrm>
            <a:off x="899592" y="4436898"/>
            <a:ext cx="1930200" cy="1545448"/>
          </a:xfrm>
          <a:prstGeom prst="rect">
            <a:avLst/>
          </a:prstGeom>
        </p:spPr>
      </p:pic>
      <p:pic>
        <p:nvPicPr>
          <p:cNvPr id="8" name="Picture 7">
            <a:extLst>
              <a:ext uri="{FF2B5EF4-FFF2-40B4-BE49-F238E27FC236}">
                <a16:creationId xmlns:a16="http://schemas.microsoft.com/office/drawing/2014/main" id="{13A43B5A-CA6B-4DC9-B3DA-221C3B0800C7}"/>
              </a:ext>
            </a:extLst>
          </p:cNvPr>
          <p:cNvPicPr>
            <a:picLocks noChangeAspect="1"/>
          </p:cNvPicPr>
          <p:nvPr/>
        </p:nvPicPr>
        <p:blipFill>
          <a:blip r:embed="rId5"/>
          <a:stretch>
            <a:fillRect/>
          </a:stretch>
        </p:blipFill>
        <p:spPr>
          <a:xfrm>
            <a:off x="3707904" y="4535415"/>
            <a:ext cx="1512386" cy="1636691"/>
          </a:xfrm>
          <a:prstGeom prst="rect">
            <a:avLst/>
          </a:prstGeom>
        </p:spPr>
      </p:pic>
      <p:sp>
        <p:nvSpPr>
          <p:cNvPr id="11" name="Rectangle 10">
            <a:extLst>
              <a:ext uri="{FF2B5EF4-FFF2-40B4-BE49-F238E27FC236}">
                <a16:creationId xmlns:a16="http://schemas.microsoft.com/office/drawing/2014/main" id="{BCB0AF5D-EC2F-469D-965A-AC04E591205C}"/>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Tree>
    <p:extLst>
      <p:ext uri="{BB962C8B-B14F-4D97-AF65-F5344CB8AC3E}">
        <p14:creationId xmlns:p14="http://schemas.microsoft.com/office/powerpoint/2010/main" val="358422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09D9D40-AA79-4779-B6E3-33640EF12AD9}"/>
              </a:ext>
            </a:extLst>
          </p:cNvPr>
          <p:cNvGraphicFramePr>
            <a:graphicFrameLocks noGrp="1"/>
          </p:cNvGraphicFramePr>
          <p:nvPr>
            <p:extLst>
              <p:ext uri="{D42A27DB-BD31-4B8C-83A1-F6EECF244321}">
                <p14:modId xmlns:p14="http://schemas.microsoft.com/office/powerpoint/2010/main" val="4080371745"/>
              </p:ext>
            </p:extLst>
          </p:nvPr>
        </p:nvGraphicFramePr>
        <p:xfrm>
          <a:off x="238010" y="610310"/>
          <a:ext cx="8640960" cy="5733611"/>
        </p:xfrm>
        <a:graphic>
          <a:graphicData uri="http://schemas.openxmlformats.org/drawingml/2006/table">
            <a:tbl>
              <a:tblPr bandRow="1">
                <a:tableStyleId>{69012ECD-51FC-41F1-AA8D-1B2483CD663E}</a:tableStyleId>
              </a:tblPr>
              <a:tblGrid>
                <a:gridCol w="1237646">
                  <a:extLst>
                    <a:ext uri="{9D8B030D-6E8A-4147-A177-3AD203B41FA5}">
                      <a16:colId xmlns:a16="http://schemas.microsoft.com/office/drawing/2014/main" val="552110073"/>
                    </a:ext>
                  </a:extLst>
                </a:gridCol>
                <a:gridCol w="7403314">
                  <a:extLst>
                    <a:ext uri="{9D8B030D-6E8A-4147-A177-3AD203B41FA5}">
                      <a16:colId xmlns:a16="http://schemas.microsoft.com/office/drawing/2014/main" val="477558281"/>
                    </a:ext>
                  </a:extLst>
                </a:gridCol>
              </a:tblGrid>
              <a:tr h="285618">
                <a:tc gridSpan="2">
                  <a:txBody>
                    <a:bodyPr/>
                    <a:lstStyle/>
                    <a:p>
                      <a:pPr algn="l">
                        <a:lnSpc>
                          <a:spcPct val="106000"/>
                        </a:lnSpc>
                        <a:spcAft>
                          <a:spcPts val="800"/>
                        </a:spcAft>
                      </a:pPr>
                      <a:r>
                        <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rPr>
                        <a:t>Berkshire East</a:t>
                      </a: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795275">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Child development</a:t>
                      </a:r>
                    </a:p>
                  </a:txBody>
                  <a:tcPr marL="68580" marR="68580" marT="0" marB="0"/>
                </a:tc>
                <a:tc>
                  <a:txBody>
                    <a:bodyPr/>
                    <a:lstStyle/>
                    <a:p>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The proportion of 2 to 2 ½ year olds receiving a development review in 2020/21 was significantly lower than the national figure. </a:t>
                      </a:r>
                      <a:r>
                        <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rPr>
                        <a:t>Nearly 1,700 children in Berkshire East did not receive this check during th</a:t>
                      </a:r>
                      <a:r>
                        <a:rPr lang="en-GB" sz="1200" b="1">
                          <a:solidFill>
                            <a:schemeClr val="accent5"/>
                          </a:solidFill>
                          <a:latin typeface="Arial" panose="020B0604020202020204" pitchFamily="34" charset="0"/>
                          <a:ea typeface="Calibri" panose="020F0502020204030204" pitchFamily="34" charset="0"/>
                          <a:cs typeface="Arial" panose="020B0604020202020204" pitchFamily="34" charset="0"/>
                        </a:rPr>
                        <a:t>e year.</a:t>
                      </a:r>
                      <a:endPar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p>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The proportion of 2 to 2 ½ year olds who met the expected level in the 5 skill areas varied significantly across Berkshire East from 80% in Slough to 93% in Bracknell Forest.</a:t>
                      </a:r>
                    </a:p>
                    <a:p>
                      <a:r>
                        <a:rPr lang="en-GB" sz="1200">
                          <a:solidFill>
                            <a:schemeClr val="tx1"/>
                          </a:solidFill>
                          <a:effectLst/>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val="3062724070"/>
                  </a:ext>
                </a:extLst>
              </a:tr>
              <a:tr h="954330">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Healthy weight</a:t>
                      </a:r>
                    </a:p>
                  </a:txBody>
                  <a:tcPr marL="68580" marR="68580" marT="0" marB="0"/>
                </a:tc>
                <a:tc>
                  <a:txBody>
                    <a:bodyPr/>
                    <a:lstStyle/>
                    <a:p>
                      <a:pPr marL="0" indent="0"/>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Although Berkshire East’s levels of excess weight (being overweight or obese) are similar to the national average for both age groups, there is </a:t>
                      </a:r>
                      <a:r>
                        <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rPr>
                        <a:t>variation across and within the three local authorities</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 Locally there is an </a:t>
                      </a:r>
                      <a:r>
                        <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rPr>
                        <a:t>association between excess weight and deprivation</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 which is more evident for the older age group. This reflects the national picture.</a:t>
                      </a:r>
                    </a:p>
                    <a:p>
                      <a:pPr marL="0" indent="0"/>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indent="0"/>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Reception children from </a:t>
                      </a:r>
                      <a:r>
                        <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rPr>
                        <a:t>Black ethnic groups have a higher prevalence of obesity in Berkshire East</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 compared to those from a White or Asian group.</a:t>
                      </a:r>
                    </a:p>
                    <a:p>
                      <a:pPr marL="0" indent="0"/>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r h="477139">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Mental Health</a:t>
                      </a:r>
                    </a:p>
                  </a:txBody>
                  <a:tcPr marL="68580" marR="68580" marT="0" marB="0"/>
                </a:tc>
                <a:tc>
                  <a:txBody>
                    <a:bodyPr/>
                    <a:lstStyle/>
                    <a:p>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The </a:t>
                      </a:r>
                      <a:r>
                        <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rPr>
                        <a:t>prevalence of mental health disorders has increased during the pandemic </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with </a:t>
                      </a:r>
                      <a:r>
                        <a:rPr lang="en-GB" sz="1200">
                          <a:solidFill>
                            <a:schemeClr val="tx1"/>
                          </a:solidFill>
                          <a:latin typeface="Arial" panose="020B0604020202020204" pitchFamily="34" charset="0"/>
                          <a:cs typeface="Arial" panose="020B0604020202020204" pitchFamily="34" charset="0"/>
                        </a:rPr>
                        <a:t>16% of children aged 5 to 16 </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now estimated to have a probable mental disorder compared to 11% in 2017.</a:t>
                      </a:r>
                    </a:p>
                    <a:p>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4575626"/>
                  </a:ext>
                </a:extLst>
              </a:tr>
              <a:tr h="693113">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Sexual Health</a:t>
                      </a:r>
                    </a:p>
                  </a:txBody>
                  <a:tcPr marL="68580" marR="68580" marT="0" marB="0"/>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The proportion of 15 to 24 year olds screened for chlamydia is lower in Berkshire East than in England. The case detection rate was also significantly below the national rate and </a:t>
                      </a:r>
                      <a:r>
                        <a:rPr lang="en-GB" sz="1200">
                          <a:solidFill>
                            <a:schemeClr val="tx1"/>
                          </a:solidFill>
                          <a:latin typeface="Arial" panose="020B0604020202020204" pitchFamily="34" charset="0"/>
                          <a:ea typeface="Calibri" panose="020F0502020204030204" pitchFamily="34" charset="0"/>
                          <a:cs typeface="Arial" panose="020B0604020202020204" pitchFamily="34" charset="0"/>
                        </a:rPr>
                        <a:t>Public Health England recommended rate. </a:t>
                      </a:r>
                      <a:r>
                        <a:rPr lang="en-GB" sz="1200" b="1">
                          <a:solidFill>
                            <a:schemeClr val="accent5"/>
                          </a:solidFill>
                          <a:latin typeface="Arial" panose="020B0604020202020204" pitchFamily="34" charset="0"/>
                          <a:ea typeface="Calibri" panose="020F0502020204030204" pitchFamily="34" charset="0"/>
                          <a:cs typeface="Arial" panose="020B0604020202020204" pitchFamily="34" charset="0"/>
                        </a:rPr>
                        <a:t>Screening</a:t>
                      </a:r>
                      <a:r>
                        <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rPr>
                        <a:t> and detection rates dropped significantly in 2020</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 due to Covid-19 restrictions.</a:t>
                      </a:r>
                    </a:p>
                  </a:txBody>
                  <a:tcPr marL="68580" marR="68580" marT="0" marB="0"/>
                </a:tc>
                <a:extLst>
                  <a:ext uri="{0D108BD9-81ED-4DB2-BD59-A6C34878D82A}">
                    <a16:rowId xmlns:a16="http://schemas.microsoft.com/office/drawing/2014/main" val="1501953627"/>
                  </a:ext>
                </a:extLst>
              </a:tr>
              <a:tr h="1211265">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Adverse Childhood Events</a:t>
                      </a:r>
                    </a:p>
                  </a:txBody>
                  <a:tcPr marL="68580" marR="68580" marT="0" marB="0"/>
                </a:tc>
                <a:tc>
                  <a:txBody>
                    <a:bodyPr/>
                    <a:lstStyle/>
                    <a:p>
                      <a:r>
                        <a:rPr lang="en-GB"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Local data on the prevalence and impact of Adverse Childhood Events is not known. However, it is clear that the </a:t>
                      </a:r>
                      <a:r>
                        <a:rPr lang="en-GB" sz="1200" b="1">
                          <a:solidFill>
                            <a:schemeClr val="accent5"/>
                          </a:solidFill>
                          <a:effectLst/>
                          <a:latin typeface="Arial" panose="020B0604020202020204" pitchFamily="34" charset="0"/>
                          <a:ea typeface="Times New Roman" panose="02020603050405020304" pitchFamily="18" charset="0"/>
                          <a:cs typeface="Arial" panose="020B0604020202020204" pitchFamily="34" charset="0"/>
                        </a:rPr>
                        <a:t>prevention and early identification of these events is essential to the future health and wellbeing of children in Berkshire East</a:t>
                      </a:r>
                      <a:r>
                        <a:rPr lang="en-GB"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GB"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GB"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Modelled estimates indicate that there are 17,500 children and young people in Berkshire East living in households where domestic violence and abuse, parental substance misuse or parental mental health issues are affecting an adult in the household. 1,100 children and young people are living in households where all three of these factors are present. </a:t>
                      </a:r>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GB"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1867527"/>
                  </a:ext>
                </a:extLst>
              </a:tr>
            </a:tbl>
          </a:graphicData>
        </a:graphic>
      </p:graphicFrame>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Key findings identified for Children and Young People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96608ECE-778D-46AA-BD51-D6304E54D0D3}"/>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pic>
        <p:nvPicPr>
          <p:cNvPr id="3076" name="Picture 4" descr="Body scale">
            <a:extLst>
              <a:ext uri="{FF2B5EF4-FFF2-40B4-BE49-F238E27FC236}">
                <a16:creationId xmlns:a16="http://schemas.microsoft.com/office/drawing/2014/main" id="{4DBC7F17-FA2B-43A4-865E-4535E4CD5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86" y="2348880"/>
            <a:ext cx="708552" cy="7085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ouse ">
            <a:extLst>
              <a:ext uri="{FF2B5EF4-FFF2-40B4-BE49-F238E27FC236}">
                <a16:creationId xmlns:a16="http://schemas.microsoft.com/office/drawing/2014/main" id="{E55956F4-FF60-4E52-A53B-F9B369E6E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22" y="5404072"/>
            <a:ext cx="753616" cy="7536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A29E0C79-5ED2-42C9-B0AD-6F291848BBC3}"/>
              </a:ext>
            </a:extLst>
          </p:cNvPr>
          <p:cNvPicPr>
            <a:picLocks noChangeAspect="1"/>
          </p:cNvPicPr>
          <p:nvPr/>
        </p:nvPicPr>
        <p:blipFill>
          <a:blip r:embed="rId4"/>
          <a:stretch>
            <a:fillRect/>
          </a:stretch>
        </p:blipFill>
        <p:spPr>
          <a:xfrm>
            <a:off x="478138" y="1324728"/>
            <a:ext cx="611583" cy="611583"/>
          </a:xfrm>
          <a:prstGeom prst="rect">
            <a:avLst/>
          </a:prstGeom>
        </p:spPr>
      </p:pic>
    </p:spTree>
    <p:extLst>
      <p:ext uri="{BB962C8B-B14F-4D97-AF65-F5344CB8AC3E}">
        <p14:creationId xmlns:p14="http://schemas.microsoft.com/office/powerpoint/2010/main" val="278022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09D9D40-AA79-4779-B6E3-33640EF12AD9}"/>
              </a:ext>
            </a:extLst>
          </p:cNvPr>
          <p:cNvGraphicFramePr>
            <a:graphicFrameLocks noGrp="1"/>
          </p:cNvGraphicFramePr>
          <p:nvPr>
            <p:extLst>
              <p:ext uri="{D42A27DB-BD31-4B8C-83A1-F6EECF244321}">
                <p14:modId xmlns:p14="http://schemas.microsoft.com/office/powerpoint/2010/main" val="4049873349"/>
              </p:ext>
            </p:extLst>
          </p:nvPr>
        </p:nvGraphicFramePr>
        <p:xfrm>
          <a:off x="238010" y="610311"/>
          <a:ext cx="8726478" cy="5828055"/>
        </p:xfrm>
        <a:graphic>
          <a:graphicData uri="http://schemas.openxmlformats.org/drawingml/2006/table">
            <a:tbl>
              <a:tblPr bandRow="1">
                <a:tableStyleId>{69012ECD-51FC-41F1-AA8D-1B2483CD663E}</a:tableStyleId>
              </a:tblPr>
              <a:tblGrid>
                <a:gridCol w="1249895">
                  <a:extLst>
                    <a:ext uri="{9D8B030D-6E8A-4147-A177-3AD203B41FA5}">
                      <a16:colId xmlns:a16="http://schemas.microsoft.com/office/drawing/2014/main" val="552110073"/>
                    </a:ext>
                  </a:extLst>
                </a:gridCol>
                <a:gridCol w="7476583">
                  <a:extLst>
                    <a:ext uri="{9D8B030D-6E8A-4147-A177-3AD203B41FA5}">
                      <a16:colId xmlns:a16="http://schemas.microsoft.com/office/drawing/2014/main" val="477558281"/>
                    </a:ext>
                  </a:extLst>
                </a:gridCol>
              </a:tblGrid>
              <a:tr h="270809">
                <a:tc gridSpan="2">
                  <a:txBody>
                    <a:bodyPr/>
                    <a:lstStyle/>
                    <a:p>
                      <a:pPr algn="l">
                        <a:lnSpc>
                          <a:spcPct val="106000"/>
                        </a:lnSpc>
                        <a:spcAft>
                          <a:spcPts val="800"/>
                        </a:spcAft>
                      </a:pPr>
                      <a:r>
                        <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rPr>
                        <a:t>Bracknell Forest</a:t>
                      </a: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1881896">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Population summary</a:t>
                      </a:r>
                    </a:p>
                  </a:txBody>
                  <a:tcPr marL="68580" marR="68580" marT="0" marB="0"/>
                </a:tc>
                <a:tc>
                  <a:txBody>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Bracknell Forest’s 0 to 19 population will see the </a:t>
                      </a:r>
                      <a:r>
                        <a:rPr lang="en-GB" sz="1200" b="1">
                          <a:solidFill>
                            <a:schemeClr val="accent5"/>
                          </a:solidFill>
                          <a:effectLst/>
                          <a:latin typeface="Arial" panose="020B0604020202020204" pitchFamily="34" charset="0"/>
                          <a:ea typeface="Times New Roman" panose="02020603050405020304" pitchFamily="18" charset="0"/>
                          <a:cs typeface="Arial" panose="020B0604020202020204" pitchFamily="34" charset="0"/>
                        </a:rPr>
                        <a:t>largest decrease </a:t>
                      </a:r>
                      <a:r>
                        <a:rPr lang="en-GB" sz="1200">
                          <a:effectLst/>
                          <a:latin typeface="Arial" panose="020B0604020202020204" pitchFamily="34" charset="0"/>
                          <a:ea typeface="Times New Roman" panose="02020603050405020304" pitchFamily="18" charset="0"/>
                          <a:cs typeface="Arial" panose="020B0604020202020204" pitchFamily="34" charset="0"/>
                        </a:rPr>
                        <a:t>in Berkshire East over the next 10 years. </a:t>
                      </a:r>
                    </a:p>
                    <a:p>
                      <a:endParaRPr lang="en-GB" sz="800">
                        <a:effectLst/>
                        <a:latin typeface="Arial" panose="020B0604020202020204" pitchFamily="34" charset="0"/>
                        <a:ea typeface="Times New Roman" panose="02020603050405020304" pitchFamily="18" charset="0"/>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Bracknell Forest has a significantly lower proportion of children and young people from a non-White British background compared to the rest of Berkshire East and England. The proportion of school-children who do not have English as a first language is also significantly lower.</a:t>
                      </a:r>
                      <a:endParaRPr lang="en-GB" sz="800" kern="1200">
                        <a:solidFill>
                          <a:schemeClr val="tx1"/>
                        </a:solidFill>
                        <a:effectLst/>
                        <a:latin typeface="Arial" panose="020B0604020202020204" pitchFamily="34" charset="0"/>
                        <a:ea typeface="+mn-ea"/>
                        <a:cs typeface="Arial" panose="020B0604020202020204" pitchFamily="34" charset="0"/>
                      </a:endParaRPr>
                    </a:p>
                    <a:p>
                      <a:r>
                        <a:rPr lang="en-GB" sz="800" kern="1200">
                          <a:solidFill>
                            <a:schemeClr val="tx1"/>
                          </a:solidFill>
                          <a:effectLst/>
                          <a:latin typeface="Arial" panose="020B0604020202020204" pitchFamily="34" charset="0"/>
                          <a:ea typeface="+mn-ea"/>
                          <a:cs typeface="Arial" panose="020B0604020202020204" pitchFamily="34" charset="0"/>
                        </a:rPr>
                        <a:t> </a:t>
                      </a:r>
                    </a:p>
                    <a:p>
                      <a:r>
                        <a:rPr lang="en-GB" sz="1200" kern="1200">
                          <a:solidFill>
                            <a:schemeClr val="tx1"/>
                          </a:solidFill>
                          <a:effectLst/>
                          <a:latin typeface="Arial" panose="020B0604020202020204" pitchFamily="34" charset="0"/>
                          <a:ea typeface="+mn-ea"/>
                          <a:cs typeface="Arial" panose="020B0604020202020204" pitchFamily="34" charset="0"/>
                        </a:rPr>
                        <a:t>The proportion of </a:t>
                      </a:r>
                      <a:r>
                        <a:rPr lang="en-GB" sz="1200" b="1" kern="1200">
                          <a:solidFill>
                            <a:schemeClr val="accent5"/>
                          </a:solidFill>
                          <a:effectLst/>
                          <a:latin typeface="Arial" panose="020B0604020202020204" pitchFamily="34" charset="0"/>
                          <a:ea typeface="+mn-ea"/>
                          <a:cs typeface="Arial" panose="020B0604020202020204" pitchFamily="34" charset="0"/>
                        </a:rPr>
                        <a:t>births from mothers who were born outside of the UK is increasing </a:t>
                      </a:r>
                      <a:r>
                        <a:rPr lang="en-GB" sz="1200" kern="1200">
                          <a:solidFill>
                            <a:schemeClr val="tx1"/>
                          </a:solidFill>
                          <a:effectLst/>
                          <a:latin typeface="Arial" panose="020B0604020202020204" pitchFamily="34" charset="0"/>
                          <a:ea typeface="+mn-ea"/>
                          <a:cs typeface="Arial" panose="020B0604020202020204" pitchFamily="34" charset="0"/>
                        </a:rPr>
                        <a:t>at a faster pace in Bracknell Forest than the rest of Berkshire East.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ea typeface="+mn-ea"/>
                          <a:cs typeface="Arial" panose="020B0604020202020204" pitchFamily="34" charset="0"/>
                        </a:rPr>
                        <a:t>No 0 to 15 year olds live in the most deprived quintile nationally. The most deprived neighbourhood in the area is in </a:t>
                      </a:r>
                      <a:r>
                        <a:rPr lang="en-GB" sz="1200" b="1" kern="1200" err="1">
                          <a:solidFill>
                            <a:schemeClr val="accent5"/>
                          </a:solidFill>
                          <a:effectLst/>
                          <a:latin typeface="Arial" panose="020B0604020202020204" pitchFamily="34" charset="0"/>
                          <a:ea typeface="+mn-ea"/>
                          <a:cs typeface="Arial" panose="020B0604020202020204" pitchFamily="34" charset="0"/>
                        </a:rPr>
                        <a:t>Wildridings</a:t>
                      </a:r>
                      <a:r>
                        <a:rPr lang="en-GB" sz="1200" b="1" kern="1200">
                          <a:solidFill>
                            <a:schemeClr val="accent5"/>
                          </a:solidFill>
                          <a:effectLst/>
                          <a:latin typeface="Arial" panose="020B0604020202020204" pitchFamily="34" charset="0"/>
                          <a:ea typeface="+mn-ea"/>
                          <a:cs typeface="Arial" panose="020B0604020202020204" pitchFamily="34" charset="0"/>
                        </a:rPr>
                        <a:t> and Central ward with 21% of children living in income-deprived households</a:t>
                      </a:r>
                      <a:r>
                        <a:rPr lang="en-GB" sz="1200" kern="1200">
                          <a:solidFill>
                            <a:schemeClr val="tx1"/>
                          </a:solidFill>
                          <a:effectLst/>
                          <a:latin typeface="Arial" panose="020B0604020202020204" pitchFamily="34" charset="0"/>
                          <a:ea typeface="+mn-ea"/>
                          <a:cs typeface="Arial" panose="020B0604020202020204" pitchFamily="34" charset="0"/>
                        </a:rPr>
                        <a:t>.</a:t>
                      </a:r>
                      <a:endParaRPr lang="en-GB" sz="1200">
                        <a:effectLst/>
                        <a:latin typeface="Arial" panose="020B0604020202020204" pitchFamily="34" charset="0"/>
                        <a:ea typeface="Calibri" panose="020F0502020204030204" pitchFamily="34" charset="0"/>
                        <a:cs typeface="Arial" panose="020B0604020202020204" pitchFamily="34" charset="0"/>
                      </a:endParaRPr>
                    </a:p>
                    <a:p>
                      <a:r>
                        <a:rPr lang="en-GB" sz="800">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2616256"/>
                  </a:ext>
                </a:extLst>
              </a:tr>
              <a:tr h="999757">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Child development</a:t>
                      </a: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Bracknell Forest’s published Health Visiting data for 2020/21 was incomplete, as it did not include activity for 3 months. The scaled-up data for the full-year indicated that the proportion of children receiving a  2 to 2 ½ year development check was particularly low at 57%. In previous years Bracknell Forest’s level of reviews has been significantly higher than the rest of Berkshire East and the national figure at approximately 90% of eligible children.</a:t>
                      </a:r>
                    </a:p>
                    <a:p>
                      <a:r>
                        <a:rPr lang="en-GB" sz="800">
                          <a:solidFill>
                            <a:schemeClr val="tx1"/>
                          </a:solidFill>
                          <a:effectLst/>
                          <a:latin typeface="Arial" panose="020B0604020202020204" pitchFamily="34" charset="0"/>
                          <a:cs typeface="Arial" panose="020B0604020202020204" pitchFamily="34" charset="0"/>
                        </a:rPr>
                        <a:t> </a:t>
                      </a:r>
                    </a:p>
                  </a:txBody>
                  <a:tcPr marL="68580" marR="68580" marT="0" marB="0"/>
                </a:tc>
                <a:extLst>
                  <a:ext uri="{0D108BD9-81ED-4DB2-BD59-A6C34878D82A}">
                    <a16:rowId xmlns:a16="http://schemas.microsoft.com/office/drawing/2014/main" val="3062724070"/>
                  </a:ext>
                </a:extLst>
              </a:tr>
              <a:tr h="751185">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Healthy weight</a:t>
                      </a: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Data from 2015/16 to 19/20 shows an </a:t>
                      </a:r>
                      <a:r>
                        <a:rPr lang="en-GB" sz="1200" b="1" kern="1200">
                          <a:solidFill>
                            <a:schemeClr val="accent5"/>
                          </a:solidFill>
                          <a:effectLst/>
                          <a:latin typeface="Arial" panose="020B0604020202020204" pitchFamily="34" charset="0"/>
                          <a:ea typeface="+mn-ea"/>
                          <a:cs typeface="Arial" panose="020B0604020202020204" pitchFamily="34" charset="0"/>
                        </a:rPr>
                        <a:t>association between deprivation and obesity </a:t>
                      </a:r>
                      <a:r>
                        <a:rPr lang="en-GB" sz="1200" kern="1200">
                          <a:solidFill>
                            <a:schemeClr val="tx1"/>
                          </a:solidFill>
                          <a:effectLst/>
                          <a:latin typeface="Arial" panose="020B0604020202020204" pitchFamily="34" charset="0"/>
                          <a:ea typeface="+mn-ea"/>
                          <a:cs typeface="Arial" panose="020B0604020202020204" pitchFamily="34" charset="0"/>
                        </a:rPr>
                        <a:t>in Bracknell Forest.</a:t>
                      </a:r>
                    </a:p>
                    <a:p>
                      <a:r>
                        <a:rPr lang="en-GB" sz="800" kern="1200">
                          <a:solidFill>
                            <a:schemeClr val="tx1"/>
                          </a:solidFill>
                          <a:effectLst/>
                          <a:latin typeface="Arial" panose="020B0604020202020204" pitchFamily="34" charset="0"/>
                          <a:ea typeface="+mn-ea"/>
                          <a:cs typeface="Arial" panose="020B0604020202020204" pitchFamily="34" charset="0"/>
                        </a:rPr>
                        <a:t> </a:t>
                      </a:r>
                    </a:p>
                    <a:p>
                      <a:r>
                        <a:rPr lang="en-GB" sz="1200" kern="1200">
                          <a:solidFill>
                            <a:schemeClr val="tx1"/>
                          </a:solidFill>
                          <a:effectLst/>
                          <a:latin typeface="Arial" panose="020B0604020202020204" pitchFamily="34" charset="0"/>
                          <a:ea typeface="+mn-ea"/>
                          <a:cs typeface="Arial" panose="020B0604020202020204" pitchFamily="34" charset="0"/>
                        </a:rPr>
                        <a:t>Reception children and Year 6 children from a White ethnic group have a lower prevalence of obesity in Bracknell Forest, compared to those from Black and Asian groups. </a:t>
                      </a:r>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r h="646902">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Mental Health</a:t>
                      </a:r>
                    </a:p>
                  </a:txBody>
                  <a:tcPr marL="68580" marR="68580" marT="0" marB="0"/>
                </a:tc>
                <a:tc>
                  <a:txBody>
                    <a:bodyPr/>
                    <a:lstStyle/>
                    <a:p>
                      <a:r>
                        <a:rPr lang="en-GB" sz="1200">
                          <a:effectLst/>
                          <a:latin typeface="Arial" panose="020B0604020202020204" pitchFamily="34" charset="0"/>
                          <a:ea typeface="Times New Roman" panose="02020603050405020304" pitchFamily="18" charset="0"/>
                          <a:cs typeface="Arial" panose="020B0604020202020204" pitchFamily="34" charset="0"/>
                        </a:rPr>
                        <a:t>Bracknell Forest has significantly higher rates of under 18 </a:t>
                      </a:r>
                      <a:r>
                        <a:rPr lang="en-GB" sz="1200" b="1">
                          <a:solidFill>
                            <a:schemeClr val="accent5"/>
                          </a:solidFill>
                          <a:effectLst/>
                          <a:latin typeface="Arial" panose="020B0604020202020204" pitchFamily="34" charset="0"/>
                          <a:ea typeface="Times New Roman" panose="02020603050405020304" pitchFamily="18" charset="0"/>
                          <a:cs typeface="Arial" panose="020B0604020202020204" pitchFamily="34" charset="0"/>
                        </a:rPr>
                        <a:t>hospital admissions for mental health conditions </a:t>
                      </a:r>
                      <a:r>
                        <a:rPr lang="en-GB" sz="1200">
                          <a:effectLst/>
                          <a:latin typeface="Arial" panose="020B0604020202020204" pitchFamily="34" charset="0"/>
                          <a:ea typeface="Times New Roman" panose="02020603050405020304" pitchFamily="18" charset="0"/>
                          <a:cs typeface="Arial" panose="020B0604020202020204" pitchFamily="34" charset="0"/>
                        </a:rPr>
                        <a:t>compared to the rest of Berkshire East (141 admissions per 100,000 population). These are also significantly worse than England.</a:t>
                      </a:r>
                      <a:endParaRPr lang="en-GB" sz="1200">
                        <a:effectLst/>
                        <a:latin typeface="Arial" panose="020B0604020202020204" pitchFamily="34" charset="0"/>
                        <a:ea typeface="Calibri" panose="020F0502020204030204" pitchFamily="34" charset="0"/>
                        <a:cs typeface="Arial" panose="020B0604020202020204" pitchFamily="34" charset="0"/>
                      </a:endParaRPr>
                    </a:p>
                    <a:p>
                      <a:r>
                        <a:rPr lang="en-GB" sz="800">
                          <a:effectLst/>
                          <a:latin typeface="Arial" panose="020B0604020202020204" pitchFamily="34" charset="0"/>
                          <a:ea typeface="Times New Roman" panose="02020603050405020304" pitchFamily="18"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4575626"/>
                  </a:ext>
                </a:extLst>
              </a:tr>
              <a:tr h="1148461">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Looked after Children</a:t>
                      </a: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Results from Strengths and Difficulties Questionnaires indicate that Bracknell Forest has </a:t>
                      </a:r>
                      <a:r>
                        <a:rPr lang="en-GB" sz="1200" b="1" kern="1200">
                          <a:solidFill>
                            <a:schemeClr val="accent5"/>
                          </a:solidFill>
                          <a:effectLst/>
                          <a:latin typeface="Arial" panose="020B0604020202020204" pitchFamily="34" charset="0"/>
                          <a:ea typeface="+mn-ea"/>
                          <a:cs typeface="Arial" panose="020B0604020202020204" pitchFamily="34" charset="0"/>
                        </a:rPr>
                        <a:t>one of the highest proportions of looked after children whose emotional wellbeing is a cause for concern</a:t>
                      </a:r>
                      <a:r>
                        <a:rPr lang="en-GB" sz="1200" kern="1200">
                          <a:solidFill>
                            <a:schemeClr val="tx1"/>
                          </a:solidFill>
                          <a:effectLst/>
                          <a:latin typeface="Arial" panose="020B0604020202020204" pitchFamily="34" charset="0"/>
                          <a:ea typeface="+mn-ea"/>
                          <a:cs typeface="Arial" panose="020B0604020202020204" pitchFamily="34" charset="0"/>
                        </a:rPr>
                        <a:t> in the South East. This is also significantly higher than the rest of Berkshire East.</a:t>
                      </a:r>
                    </a:p>
                    <a:p>
                      <a:r>
                        <a:rPr lang="en-GB" sz="800" kern="1200">
                          <a:solidFill>
                            <a:schemeClr val="tx1"/>
                          </a:solidFill>
                          <a:effectLst/>
                          <a:latin typeface="Arial" panose="020B0604020202020204" pitchFamily="34" charset="0"/>
                          <a:ea typeface="+mn-ea"/>
                          <a:cs typeface="Arial" panose="020B0604020202020204" pitchFamily="34" charset="0"/>
                        </a:rPr>
                        <a:t> </a:t>
                      </a:r>
                    </a:p>
                    <a:p>
                      <a:r>
                        <a:rPr lang="en-GB" sz="1200" kern="1200">
                          <a:solidFill>
                            <a:schemeClr val="tx1"/>
                          </a:solidFill>
                          <a:effectLst/>
                          <a:latin typeface="Arial" panose="020B0604020202020204" pitchFamily="34" charset="0"/>
                          <a:ea typeface="+mn-ea"/>
                          <a:cs typeface="Arial" panose="020B0604020202020204" pitchFamily="34" charset="0"/>
                        </a:rPr>
                        <a:t>The rate of Looked After Children in Bracknell is significantly lower than the national figure, however there has been an </a:t>
                      </a:r>
                      <a:r>
                        <a:rPr lang="en-GB" sz="1200" b="1" kern="1200">
                          <a:solidFill>
                            <a:schemeClr val="accent5"/>
                          </a:solidFill>
                          <a:effectLst/>
                          <a:latin typeface="Arial" panose="020B0604020202020204" pitchFamily="34" charset="0"/>
                          <a:ea typeface="+mn-ea"/>
                          <a:cs typeface="Arial" panose="020B0604020202020204" pitchFamily="34" charset="0"/>
                        </a:rPr>
                        <a:t>increase over the last 5 years</a:t>
                      </a:r>
                      <a:r>
                        <a:rPr lang="en-GB" sz="1200" kern="1200">
                          <a:solidFill>
                            <a:schemeClr val="tx1"/>
                          </a:solidFill>
                          <a:effectLst/>
                          <a:latin typeface="Arial" panose="020B0604020202020204" pitchFamily="34" charset="0"/>
                          <a:ea typeface="+mn-ea"/>
                          <a:cs typeface="Arial" panose="020B0604020202020204" pitchFamily="34" charset="0"/>
                        </a:rPr>
                        <a:t>.</a:t>
                      </a:r>
                    </a:p>
                  </a:txBody>
                  <a:tcPr marL="68580" marR="68580" marT="0" marB="0"/>
                </a:tc>
                <a:extLst>
                  <a:ext uri="{0D108BD9-81ED-4DB2-BD59-A6C34878D82A}">
                    <a16:rowId xmlns:a16="http://schemas.microsoft.com/office/drawing/2014/main" val="1241867527"/>
                  </a:ext>
                </a:extLst>
              </a:tr>
            </a:tbl>
          </a:graphicData>
        </a:graphic>
      </p:graphicFrame>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Key findings identified for Children and Young People in Bracknell Forest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96608ECE-778D-46AA-BD51-D6304E54D0D3}"/>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pic>
        <p:nvPicPr>
          <p:cNvPr id="5" name="Picture 4">
            <a:extLst>
              <a:ext uri="{FF2B5EF4-FFF2-40B4-BE49-F238E27FC236}">
                <a16:creationId xmlns:a16="http://schemas.microsoft.com/office/drawing/2014/main" id="{A7814D32-C791-44D5-A46E-964101240C31}"/>
              </a:ext>
            </a:extLst>
          </p:cNvPr>
          <p:cNvPicPr>
            <a:picLocks noChangeAspect="1"/>
          </p:cNvPicPr>
          <p:nvPr/>
        </p:nvPicPr>
        <p:blipFill>
          <a:blip r:embed="rId2"/>
          <a:stretch>
            <a:fillRect/>
          </a:stretch>
        </p:blipFill>
        <p:spPr>
          <a:xfrm>
            <a:off x="468184" y="3242882"/>
            <a:ext cx="562912" cy="562912"/>
          </a:xfrm>
          <a:prstGeom prst="rect">
            <a:avLst/>
          </a:prstGeom>
        </p:spPr>
      </p:pic>
      <p:pic>
        <p:nvPicPr>
          <p:cNvPr id="6" name="Picture 5">
            <a:extLst>
              <a:ext uri="{FF2B5EF4-FFF2-40B4-BE49-F238E27FC236}">
                <a16:creationId xmlns:a16="http://schemas.microsoft.com/office/drawing/2014/main" id="{DCE3D865-8D3B-4F73-9B70-9A11C9D50B10}"/>
              </a:ext>
            </a:extLst>
          </p:cNvPr>
          <p:cNvPicPr>
            <a:picLocks noChangeAspect="1"/>
          </p:cNvPicPr>
          <p:nvPr/>
        </p:nvPicPr>
        <p:blipFill>
          <a:blip r:embed="rId3"/>
          <a:stretch>
            <a:fillRect/>
          </a:stretch>
        </p:blipFill>
        <p:spPr>
          <a:xfrm>
            <a:off x="486724" y="5732822"/>
            <a:ext cx="659286" cy="659286"/>
          </a:xfrm>
          <a:prstGeom prst="rect">
            <a:avLst/>
          </a:prstGeom>
        </p:spPr>
      </p:pic>
      <p:pic>
        <p:nvPicPr>
          <p:cNvPr id="8" name="Picture 7">
            <a:extLst>
              <a:ext uri="{FF2B5EF4-FFF2-40B4-BE49-F238E27FC236}">
                <a16:creationId xmlns:a16="http://schemas.microsoft.com/office/drawing/2014/main" id="{B3EE27CA-37CB-48D7-8392-50244B0FA8C6}"/>
              </a:ext>
            </a:extLst>
          </p:cNvPr>
          <p:cNvPicPr>
            <a:picLocks noChangeAspect="1"/>
          </p:cNvPicPr>
          <p:nvPr/>
        </p:nvPicPr>
        <p:blipFill>
          <a:blip r:embed="rId4"/>
          <a:stretch>
            <a:fillRect/>
          </a:stretch>
        </p:blipFill>
        <p:spPr>
          <a:xfrm>
            <a:off x="452802" y="1393484"/>
            <a:ext cx="664840" cy="664840"/>
          </a:xfrm>
          <a:prstGeom prst="rect">
            <a:avLst/>
          </a:prstGeom>
        </p:spPr>
      </p:pic>
      <p:pic>
        <p:nvPicPr>
          <p:cNvPr id="15" name="Picture 14">
            <a:extLst>
              <a:ext uri="{FF2B5EF4-FFF2-40B4-BE49-F238E27FC236}">
                <a16:creationId xmlns:a16="http://schemas.microsoft.com/office/drawing/2014/main" id="{71B61F8C-FB7B-4B05-9C81-CA5395D09B8D}"/>
              </a:ext>
            </a:extLst>
          </p:cNvPr>
          <p:cNvPicPr>
            <a:picLocks noChangeAspect="1"/>
          </p:cNvPicPr>
          <p:nvPr/>
        </p:nvPicPr>
        <p:blipFill>
          <a:blip r:embed="rId5"/>
          <a:stretch>
            <a:fillRect/>
          </a:stretch>
        </p:blipFill>
        <p:spPr>
          <a:xfrm>
            <a:off x="438984" y="2108040"/>
            <a:ext cx="652802" cy="652802"/>
          </a:xfrm>
          <a:prstGeom prst="rect">
            <a:avLst/>
          </a:prstGeom>
        </p:spPr>
      </p:pic>
    </p:spTree>
    <p:extLst>
      <p:ext uri="{BB962C8B-B14F-4D97-AF65-F5344CB8AC3E}">
        <p14:creationId xmlns:p14="http://schemas.microsoft.com/office/powerpoint/2010/main" val="33444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09D9D40-AA79-4779-B6E3-33640EF12AD9}"/>
              </a:ext>
            </a:extLst>
          </p:cNvPr>
          <p:cNvGraphicFramePr>
            <a:graphicFrameLocks noGrp="1"/>
          </p:cNvGraphicFramePr>
          <p:nvPr>
            <p:extLst>
              <p:ext uri="{D42A27DB-BD31-4B8C-83A1-F6EECF244321}">
                <p14:modId xmlns:p14="http://schemas.microsoft.com/office/powerpoint/2010/main" val="153703241"/>
              </p:ext>
            </p:extLst>
          </p:nvPr>
        </p:nvGraphicFramePr>
        <p:xfrm>
          <a:off x="238010" y="610311"/>
          <a:ext cx="8726478" cy="5860185"/>
        </p:xfrm>
        <a:graphic>
          <a:graphicData uri="http://schemas.openxmlformats.org/drawingml/2006/table">
            <a:tbl>
              <a:tblPr bandRow="1">
                <a:tableStyleId>{69012ECD-51FC-41F1-AA8D-1B2483CD663E}</a:tableStyleId>
              </a:tblPr>
              <a:tblGrid>
                <a:gridCol w="1249895">
                  <a:extLst>
                    <a:ext uri="{9D8B030D-6E8A-4147-A177-3AD203B41FA5}">
                      <a16:colId xmlns:a16="http://schemas.microsoft.com/office/drawing/2014/main" val="552110073"/>
                    </a:ext>
                  </a:extLst>
                </a:gridCol>
                <a:gridCol w="7476583">
                  <a:extLst>
                    <a:ext uri="{9D8B030D-6E8A-4147-A177-3AD203B41FA5}">
                      <a16:colId xmlns:a16="http://schemas.microsoft.com/office/drawing/2014/main" val="477558281"/>
                    </a:ext>
                  </a:extLst>
                </a:gridCol>
              </a:tblGrid>
              <a:tr h="270809">
                <a:tc gridSpan="2">
                  <a:txBody>
                    <a:bodyPr/>
                    <a:lstStyle/>
                    <a:p>
                      <a:pPr algn="l">
                        <a:lnSpc>
                          <a:spcPct val="106000"/>
                        </a:lnSpc>
                        <a:spcAft>
                          <a:spcPts val="800"/>
                        </a:spcAft>
                      </a:pPr>
                      <a:r>
                        <a:rPr lang="en-GB" sz="1400" b="1">
                          <a:solidFill>
                            <a:schemeClr val="bg1"/>
                          </a:solidFill>
                          <a:effectLst/>
                          <a:latin typeface="Arial" panose="020B0604020202020204" pitchFamily="34" charset="0"/>
                          <a:cs typeface="Arial" panose="020B0604020202020204" pitchFamily="34" charset="0"/>
                        </a:rPr>
                        <a:t>Slough</a:t>
                      </a:r>
                      <a:endPar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1881896">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Population summary</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kern="1200">
                          <a:solidFill>
                            <a:schemeClr val="tx1"/>
                          </a:solidFill>
                          <a:effectLst/>
                          <a:latin typeface="Arial" panose="020B0604020202020204" pitchFamily="34" charset="0"/>
                          <a:cs typeface="Arial" panose="020B0604020202020204" pitchFamily="34" charset="0"/>
                        </a:rPr>
                        <a:t>Slough has the </a:t>
                      </a:r>
                      <a:r>
                        <a:rPr lang="en-GB" sz="1200" b="1" kern="1200">
                          <a:solidFill>
                            <a:schemeClr val="accent5"/>
                          </a:solidFill>
                          <a:effectLst/>
                          <a:latin typeface="Arial" panose="020B0604020202020204" pitchFamily="34" charset="0"/>
                          <a:cs typeface="Arial" panose="020B0604020202020204" pitchFamily="34" charset="0"/>
                        </a:rPr>
                        <a:t>largest number of children and young people aged 0 to 19 in Berkshire East </a:t>
                      </a:r>
                      <a:r>
                        <a:rPr lang="en-GB" sz="1200" kern="1200">
                          <a:solidFill>
                            <a:schemeClr val="tx1"/>
                          </a:solidFill>
                          <a:effectLst/>
                          <a:latin typeface="Arial" panose="020B0604020202020204" pitchFamily="34" charset="0"/>
                          <a:cs typeface="Arial" panose="020B0604020202020204" pitchFamily="34" charset="0"/>
                        </a:rPr>
                        <a:t>and these make up 31% of the total population. The proportion of Slough’s population from the 0 to 14 age group is significantly higher than the rest of Berkshire East and the national picture.</a:t>
                      </a:r>
                    </a:p>
                    <a:p>
                      <a:endParaRPr lang="en-GB" sz="800" kern="1200">
                        <a:solidFill>
                          <a:schemeClr val="tx1"/>
                        </a:solidFill>
                        <a:effectLst/>
                        <a:latin typeface="Arial" panose="020B0604020202020204" pitchFamily="34" charset="0"/>
                        <a:cs typeface="Arial" panose="020B0604020202020204" pitchFamily="34" charset="0"/>
                      </a:endParaRPr>
                    </a:p>
                    <a:p>
                      <a:r>
                        <a:rPr lang="en-GB" sz="1200" b="1" kern="1200">
                          <a:solidFill>
                            <a:schemeClr val="accent5"/>
                          </a:solidFill>
                          <a:effectLst/>
                          <a:latin typeface="Arial" panose="020B0604020202020204" pitchFamily="34" charset="0"/>
                          <a:cs typeface="Arial" panose="020B0604020202020204" pitchFamily="34" charset="0"/>
                        </a:rPr>
                        <a:t>73% of children and young people in Slough are from a non-White British background</a:t>
                      </a:r>
                      <a:r>
                        <a:rPr lang="en-GB" sz="1200" kern="1200">
                          <a:solidFill>
                            <a:schemeClr val="tx1"/>
                          </a:solidFill>
                          <a:effectLst/>
                          <a:latin typeface="Arial" panose="020B0604020202020204" pitchFamily="34" charset="0"/>
                          <a:cs typeface="Arial" panose="020B0604020202020204" pitchFamily="34" charset="0"/>
                        </a:rPr>
                        <a:t>, which is significantly higher than the rest of Berkshire East and England. 86% of school-children in Slough do not have English as a first language. </a:t>
                      </a:r>
                      <a:endParaRPr lang="en-GB" sz="800" kern="1200">
                        <a:solidFill>
                          <a:schemeClr val="tx1"/>
                        </a:solidFill>
                        <a:effectLst/>
                        <a:latin typeface="Arial" panose="020B0604020202020204" pitchFamily="34" charset="0"/>
                        <a:cs typeface="Arial" panose="020B0604020202020204" pitchFamily="34" charset="0"/>
                      </a:endParaRPr>
                    </a:p>
                    <a:p>
                      <a:r>
                        <a:rPr lang="en-GB" sz="800" kern="1200">
                          <a:solidFill>
                            <a:schemeClr val="tx1"/>
                          </a:solidFill>
                          <a:effectLst/>
                          <a:latin typeface="Arial" panose="020B0604020202020204" pitchFamily="34" charset="0"/>
                          <a:cs typeface="Arial" panose="020B0604020202020204" pitchFamily="34" charset="0"/>
                        </a:rPr>
                        <a:t> </a:t>
                      </a:r>
                    </a:p>
                    <a:p>
                      <a:r>
                        <a:rPr lang="en-GB" sz="1200" kern="1200">
                          <a:solidFill>
                            <a:schemeClr val="tx1"/>
                          </a:solidFill>
                          <a:effectLst/>
                          <a:latin typeface="Arial" panose="020B0604020202020204" pitchFamily="34" charset="0"/>
                          <a:cs typeface="Arial" panose="020B0604020202020204" pitchFamily="34" charset="0"/>
                        </a:rPr>
                        <a:t>Slough has the </a:t>
                      </a:r>
                      <a:r>
                        <a:rPr lang="en-GB" sz="1200" b="1" kern="1200">
                          <a:solidFill>
                            <a:schemeClr val="accent5"/>
                          </a:solidFill>
                          <a:effectLst/>
                          <a:latin typeface="Arial" panose="020B0604020202020204" pitchFamily="34" charset="0"/>
                          <a:cs typeface="Arial" panose="020B0604020202020204" pitchFamily="34" charset="0"/>
                        </a:rPr>
                        <a:t>2nd highest proportion of births from mothers who were born outside of the UK in England </a:t>
                      </a:r>
                      <a:r>
                        <a:rPr lang="en-GB" sz="1200" kern="1200">
                          <a:solidFill>
                            <a:schemeClr val="tx1"/>
                          </a:solidFill>
                          <a:effectLst/>
                          <a:latin typeface="Arial" panose="020B0604020202020204" pitchFamily="34" charset="0"/>
                          <a:cs typeface="Arial" panose="020B0604020202020204" pitchFamily="34" charset="0"/>
                        </a:rPr>
                        <a:t>at 69%. </a:t>
                      </a:r>
                      <a:endParaRPr lang="en-GB" sz="800" kern="1200">
                        <a:solidFill>
                          <a:schemeClr val="tx1"/>
                        </a:solidFill>
                        <a:effectLst/>
                        <a:latin typeface="Arial" panose="020B0604020202020204" pitchFamily="34" charset="0"/>
                        <a:cs typeface="Arial" panose="020B0604020202020204" pitchFamily="34" charset="0"/>
                      </a:endParaRPr>
                    </a:p>
                    <a:p>
                      <a:endParaRPr lang="en-GB" sz="800" kern="120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5"/>
                          </a:solidFill>
                          <a:effectLst/>
                          <a:latin typeface="Arial" panose="020B0604020202020204" pitchFamily="34" charset="0"/>
                          <a:cs typeface="Arial" panose="020B0604020202020204" pitchFamily="34" charset="0"/>
                        </a:rPr>
                        <a:t>15% of children aged 0 to 15 in Slough are from income-deprived households </a:t>
                      </a:r>
                      <a:r>
                        <a:rPr lang="en-GB" sz="1200" kern="1200">
                          <a:solidFill>
                            <a:schemeClr val="tx1"/>
                          </a:solidFill>
                          <a:effectLst/>
                          <a:latin typeface="Arial" panose="020B0604020202020204" pitchFamily="34" charset="0"/>
                          <a:cs typeface="Arial" panose="020B0604020202020204" pitchFamily="34" charset="0"/>
                        </a:rPr>
                        <a:t>and 3% of 0 to 15 year olds live in the most deprived quintile nationally. Deprivation is more wide-spread across Slough rather than being in specific neighbourhoods.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2616256"/>
                  </a:ext>
                </a:extLst>
              </a:tr>
              <a:tr h="999757">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Housing</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b="1" kern="1200">
                          <a:solidFill>
                            <a:schemeClr val="accent5"/>
                          </a:solidFill>
                          <a:effectLst/>
                          <a:latin typeface="Arial" panose="020B0604020202020204" pitchFamily="34" charset="0"/>
                          <a:cs typeface="Arial" panose="020B0604020202020204" pitchFamily="34" charset="0"/>
                        </a:rPr>
                        <a:t>13% of households in Slough are overcrowded</a:t>
                      </a:r>
                      <a:r>
                        <a:rPr lang="en-GB" sz="1200" kern="1200">
                          <a:solidFill>
                            <a:schemeClr val="tx1"/>
                          </a:solidFill>
                          <a:effectLst/>
                          <a:latin typeface="Arial" panose="020B0604020202020204" pitchFamily="34" charset="0"/>
                          <a:cs typeface="Arial" panose="020B0604020202020204" pitchFamily="34" charset="0"/>
                        </a:rPr>
                        <a:t>, which is significantly worse than the rest of Berkshire East and England.</a:t>
                      </a:r>
                    </a:p>
                    <a:p>
                      <a:r>
                        <a:rPr lang="en-GB" sz="1200" kern="1200">
                          <a:solidFill>
                            <a:schemeClr val="tx1"/>
                          </a:solidFill>
                          <a:effectLst/>
                          <a:latin typeface="Arial" panose="020B0604020202020204" pitchFamily="34" charset="0"/>
                          <a:cs typeface="Arial" panose="020B0604020202020204" pitchFamily="34" charset="0"/>
                        </a:rPr>
                        <a:t> </a:t>
                      </a:r>
                    </a:p>
                    <a:p>
                      <a:r>
                        <a:rPr lang="en-GB" sz="1200" kern="1200">
                          <a:solidFill>
                            <a:schemeClr val="tx1"/>
                          </a:solidFill>
                          <a:effectLst/>
                          <a:latin typeface="Arial" panose="020B0604020202020204" pitchFamily="34" charset="0"/>
                          <a:cs typeface="Arial" panose="020B0604020202020204" pitchFamily="34" charset="0"/>
                        </a:rPr>
                        <a:t>The rate of households that are homeless or threatened with homelessness are significantly higher in Slough compared to England. This is the case for households with dependent children and also those headed by a young person (aged 16 to 24).</a:t>
                      </a:r>
                    </a:p>
                    <a:p>
                      <a:endParaRPr lang="en-GB" sz="80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6435276"/>
                  </a:ext>
                </a:extLst>
              </a:tr>
              <a:tr h="651616">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Employment</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cs typeface="Arial" panose="020B0604020202020204" pitchFamily="34" charset="0"/>
                        </a:rPr>
                        <a:t>Slough has </a:t>
                      </a:r>
                      <a:r>
                        <a:rPr lang="en-GB" sz="1200" b="1" kern="1200">
                          <a:solidFill>
                            <a:schemeClr val="accent5"/>
                          </a:solidFill>
                          <a:effectLst/>
                          <a:latin typeface="Arial" panose="020B0604020202020204" pitchFamily="34" charset="0"/>
                          <a:cs typeface="Arial" panose="020B0604020202020204" pitchFamily="34" charset="0"/>
                        </a:rPr>
                        <a:t>significantly worse employment and unemployment rates </a:t>
                      </a:r>
                      <a:r>
                        <a:rPr lang="en-GB" sz="1200" kern="1200">
                          <a:solidFill>
                            <a:schemeClr val="tx1"/>
                          </a:solidFill>
                          <a:effectLst/>
                          <a:latin typeface="Arial" panose="020B0604020202020204" pitchFamily="34" charset="0"/>
                          <a:cs typeface="Arial" panose="020B0604020202020204" pitchFamily="34" charset="0"/>
                        </a:rPr>
                        <a:t>than England for people aged 16 to 64. The dip in employment rates during the pandemic has also been more pronounced in Slough compared to the South East and England.</a:t>
                      </a:r>
                      <a:endParaRPr lang="en-GB" sz="120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97193985"/>
                  </a:ext>
                </a:extLst>
              </a:tr>
              <a:tr h="999757">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Maternal health</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a:effectLst/>
                          <a:latin typeface="Arial" panose="020B0604020202020204" pitchFamily="34" charset="0"/>
                          <a:cs typeface="Arial" panose="020B0604020202020204" pitchFamily="34" charset="0"/>
                        </a:rPr>
                        <a:t>Slough has the </a:t>
                      </a:r>
                      <a:r>
                        <a:rPr lang="en-GB" sz="1200" b="1">
                          <a:solidFill>
                            <a:schemeClr val="accent5"/>
                          </a:solidFill>
                          <a:effectLst/>
                          <a:latin typeface="Arial" panose="020B0604020202020204" pitchFamily="34" charset="0"/>
                          <a:cs typeface="Arial" panose="020B0604020202020204" pitchFamily="34" charset="0"/>
                        </a:rPr>
                        <a:t>highest Total Fertility Rate in England</a:t>
                      </a:r>
                      <a:r>
                        <a:rPr lang="en-GB" sz="1200">
                          <a:effectLst/>
                          <a:latin typeface="Arial" panose="020B0604020202020204" pitchFamily="34" charset="0"/>
                          <a:cs typeface="Arial" panose="020B0604020202020204" pitchFamily="34" charset="0"/>
                        </a:rPr>
                        <a:t>. This has decreased over the last 5 years, but still remains much higher than the rest of Berkshire East.</a:t>
                      </a:r>
                      <a:endParaRPr lang="en-GB" sz="800">
                        <a:effectLst/>
                        <a:latin typeface="Arial" panose="020B0604020202020204" pitchFamily="34" charset="0"/>
                        <a:cs typeface="Arial" panose="020B0604020202020204" pitchFamily="34" charset="0"/>
                      </a:endParaRPr>
                    </a:p>
                    <a:p>
                      <a:r>
                        <a:rPr lang="en-GB" sz="800">
                          <a:effectLst/>
                          <a:latin typeface="Arial" panose="020B0604020202020204" pitchFamily="34" charset="0"/>
                          <a:cs typeface="Arial" panose="020B0604020202020204" pitchFamily="34" charset="0"/>
                        </a:rPr>
                        <a:t> </a:t>
                      </a:r>
                    </a:p>
                    <a:p>
                      <a:r>
                        <a:rPr lang="en-GB" sz="1200">
                          <a:effectLst/>
                          <a:latin typeface="Arial" panose="020B0604020202020204" pitchFamily="34" charset="0"/>
                          <a:cs typeface="Arial" panose="020B0604020202020204" pitchFamily="34" charset="0"/>
                        </a:rPr>
                        <a:t>Slough has the </a:t>
                      </a:r>
                      <a:r>
                        <a:rPr lang="en-GB" sz="1200" b="1">
                          <a:solidFill>
                            <a:schemeClr val="accent5"/>
                          </a:solidFill>
                          <a:effectLst/>
                          <a:latin typeface="Arial" panose="020B0604020202020204" pitchFamily="34" charset="0"/>
                          <a:cs typeface="Arial" panose="020B0604020202020204" pitchFamily="34" charset="0"/>
                        </a:rPr>
                        <a:t>highest proportion of babies born with a low-birth weight in the South East </a:t>
                      </a:r>
                      <a:r>
                        <a:rPr lang="en-GB" sz="1200">
                          <a:effectLst/>
                          <a:latin typeface="Arial" panose="020B0604020202020204" pitchFamily="34" charset="0"/>
                          <a:cs typeface="Arial" panose="020B0604020202020204" pitchFamily="34" charset="0"/>
                        </a:rPr>
                        <a:t>and this has increased over the last 5 years.</a:t>
                      </a:r>
                      <a:endParaRPr lang="en-GB" sz="800">
                        <a:effectLst/>
                        <a:latin typeface="Arial" panose="020B0604020202020204" pitchFamily="34" charset="0"/>
                        <a:cs typeface="Arial" panose="020B0604020202020204" pitchFamily="34" charset="0"/>
                      </a:endParaRPr>
                    </a:p>
                    <a:p>
                      <a:r>
                        <a:rPr lang="en-GB" sz="800">
                          <a:effectLst/>
                          <a:latin typeface="Arial" panose="020B0604020202020204" pitchFamily="34" charset="0"/>
                          <a:cs typeface="Arial" panose="020B0604020202020204" pitchFamily="34" charset="0"/>
                        </a:rPr>
                        <a:t> </a:t>
                      </a:r>
                    </a:p>
                    <a:p>
                      <a:r>
                        <a:rPr lang="en-GB" sz="1200">
                          <a:effectLst/>
                          <a:latin typeface="Arial" panose="020B0604020202020204" pitchFamily="34" charset="0"/>
                          <a:cs typeface="Arial" panose="020B0604020202020204" pitchFamily="34" charset="0"/>
                        </a:rPr>
                        <a:t>Slough has the </a:t>
                      </a:r>
                      <a:r>
                        <a:rPr lang="en-GB" sz="1200" b="1">
                          <a:solidFill>
                            <a:schemeClr val="accent5"/>
                          </a:solidFill>
                          <a:effectLst/>
                          <a:latin typeface="Arial" panose="020B0604020202020204" pitchFamily="34" charset="0"/>
                          <a:cs typeface="Arial" panose="020B0604020202020204" pitchFamily="34" charset="0"/>
                        </a:rPr>
                        <a:t>2nd highest infant mortality rate in the South East</a:t>
                      </a:r>
                      <a:r>
                        <a:rPr lang="en-GB" sz="1200">
                          <a:effectLst/>
                          <a:latin typeface="Arial" panose="020B0604020202020204" pitchFamily="34" charset="0"/>
                          <a:cs typeface="Arial" panose="020B0604020202020204" pitchFamily="34" charset="0"/>
                        </a:rPr>
                        <a:t>. </a:t>
                      </a:r>
                    </a:p>
                    <a:p>
                      <a:endParaRPr lang="en-GB" sz="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bl>
          </a:graphicData>
        </a:graphic>
      </p:graphicFrame>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300" b="1">
                <a:solidFill>
                  <a:schemeClr val="bg1"/>
                </a:solidFill>
              </a:rPr>
              <a:t>Key findings identified for Children and Young People in Slough</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96608ECE-778D-46AA-BD51-D6304E54D0D3}"/>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pic>
        <p:nvPicPr>
          <p:cNvPr id="8" name="Picture 7">
            <a:extLst>
              <a:ext uri="{FF2B5EF4-FFF2-40B4-BE49-F238E27FC236}">
                <a16:creationId xmlns:a16="http://schemas.microsoft.com/office/drawing/2014/main" id="{B3EE27CA-37CB-48D7-8392-50244B0FA8C6}"/>
              </a:ext>
            </a:extLst>
          </p:cNvPr>
          <p:cNvPicPr>
            <a:picLocks noChangeAspect="1"/>
          </p:cNvPicPr>
          <p:nvPr/>
        </p:nvPicPr>
        <p:blipFill>
          <a:blip r:embed="rId2"/>
          <a:stretch>
            <a:fillRect/>
          </a:stretch>
        </p:blipFill>
        <p:spPr>
          <a:xfrm>
            <a:off x="452802" y="1393484"/>
            <a:ext cx="664840" cy="664840"/>
          </a:xfrm>
          <a:prstGeom prst="rect">
            <a:avLst/>
          </a:prstGeom>
        </p:spPr>
      </p:pic>
      <p:pic>
        <p:nvPicPr>
          <p:cNvPr id="15" name="Picture 14">
            <a:extLst>
              <a:ext uri="{FF2B5EF4-FFF2-40B4-BE49-F238E27FC236}">
                <a16:creationId xmlns:a16="http://schemas.microsoft.com/office/drawing/2014/main" id="{71B61F8C-FB7B-4B05-9C81-CA5395D09B8D}"/>
              </a:ext>
            </a:extLst>
          </p:cNvPr>
          <p:cNvPicPr>
            <a:picLocks noChangeAspect="1"/>
          </p:cNvPicPr>
          <p:nvPr/>
        </p:nvPicPr>
        <p:blipFill>
          <a:blip r:embed="rId3"/>
          <a:stretch>
            <a:fillRect/>
          </a:stretch>
        </p:blipFill>
        <p:spPr>
          <a:xfrm>
            <a:off x="457406" y="2623364"/>
            <a:ext cx="652802" cy="652802"/>
          </a:xfrm>
          <a:prstGeom prst="rect">
            <a:avLst/>
          </a:prstGeom>
        </p:spPr>
      </p:pic>
      <p:pic>
        <p:nvPicPr>
          <p:cNvPr id="2" name="Picture 1">
            <a:extLst>
              <a:ext uri="{FF2B5EF4-FFF2-40B4-BE49-F238E27FC236}">
                <a16:creationId xmlns:a16="http://schemas.microsoft.com/office/drawing/2014/main" id="{3388DF4C-EE72-476C-9B3F-16310CACD161}"/>
              </a:ext>
            </a:extLst>
          </p:cNvPr>
          <p:cNvPicPr>
            <a:picLocks noChangeAspect="1"/>
          </p:cNvPicPr>
          <p:nvPr/>
        </p:nvPicPr>
        <p:blipFill>
          <a:blip r:embed="rId4"/>
          <a:stretch>
            <a:fillRect/>
          </a:stretch>
        </p:blipFill>
        <p:spPr>
          <a:xfrm>
            <a:off x="453072" y="3760841"/>
            <a:ext cx="681608" cy="681608"/>
          </a:xfrm>
          <a:prstGeom prst="rect">
            <a:avLst/>
          </a:prstGeom>
        </p:spPr>
      </p:pic>
      <p:pic>
        <p:nvPicPr>
          <p:cNvPr id="9" name="Picture 8">
            <a:extLst>
              <a:ext uri="{FF2B5EF4-FFF2-40B4-BE49-F238E27FC236}">
                <a16:creationId xmlns:a16="http://schemas.microsoft.com/office/drawing/2014/main" id="{752EFC16-801B-43EC-8562-0FBA4D4BFD9E}"/>
              </a:ext>
            </a:extLst>
          </p:cNvPr>
          <p:cNvPicPr>
            <a:picLocks noChangeAspect="1"/>
          </p:cNvPicPr>
          <p:nvPr/>
        </p:nvPicPr>
        <p:blipFill>
          <a:blip r:embed="rId5"/>
          <a:stretch>
            <a:fillRect/>
          </a:stretch>
        </p:blipFill>
        <p:spPr>
          <a:xfrm>
            <a:off x="365443" y="5584471"/>
            <a:ext cx="836728" cy="836728"/>
          </a:xfrm>
          <a:prstGeom prst="rect">
            <a:avLst/>
          </a:prstGeom>
        </p:spPr>
      </p:pic>
    </p:spTree>
    <p:extLst>
      <p:ext uri="{BB962C8B-B14F-4D97-AF65-F5344CB8AC3E}">
        <p14:creationId xmlns:p14="http://schemas.microsoft.com/office/powerpoint/2010/main" val="115181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09D9D40-AA79-4779-B6E3-33640EF12AD9}"/>
              </a:ext>
            </a:extLst>
          </p:cNvPr>
          <p:cNvGraphicFramePr>
            <a:graphicFrameLocks noGrp="1"/>
          </p:cNvGraphicFramePr>
          <p:nvPr>
            <p:extLst>
              <p:ext uri="{D42A27DB-BD31-4B8C-83A1-F6EECF244321}">
                <p14:modId xmlns:p14="http://schemas.microsoft.com/office/powerpoint/2010/main" val="614771857"/>
              </p:ext>
            </p:extLst>
          </p:nvPr>
        </p:nvGraphicFramePr>
        <p:xfrm>
          <a:off x="238010" y="610311"/>
          <a:ext cx="8726478" cy="5781606"/>
        </p:xfrm>
        <a:graphic>
          <a:graphicData uri="http://schemas.openxmlformats.org/drawingml/2006/table">
            <a:tbl>
              <a:tblPr bandRow="1">
                <a:tableStyleId>{69012ECD-51FC-41F1-AA8D-1B2483CD663E}</a:tableStyleId>
              </a:tblPr>
              <a:tblGrid>
                <a:gridCol w="1525678">
                  <a:extLst>
                    <a:ext uri="{9D8B030D-6E8A-4147-A177-3AD203B41FA5}">
                      <a16:colId xmlns:a16="http://schemas.microsoft.com/office/drawing/2014/main" val="552110073"/>
                    </a:ext>
                  </a:extLst>
                </a:gridCol>
                <a:gridCol w="7200800">
                  <a:extLst>
                    <a:ext uri="{9D8B030D-6E8A-4147-A177-3AD203B41FA5}">
                      <a16:colId xmlns:a16="http://schemas.microsoft.com/office/drawing/2014/main" val="477558281"/>
                    </a:ext>
                  </a:extLst>
                </a:gridCol>
              </a:tblGrid>
              <a:tr h="270809">
                <a:tc gridSpan="2">
                  <a:txBody>
                    <a:bodyPr/>
                    <a:lstStyle/>
                    <a:p>
                      <a:pPr algn="l">
                        <a:lnSpc>
                          <a:spcPct val="106000"/>
                        </a:lnSpc>
                        <a:spcAft>
                          <a:spcPts val="800"/>
                        </a:spcAft>
                      </a:pPr>
                      <a:r>
                        <a:rPr lang="en-GB" sz="1400" b="1">
                          <a:solidFill>
                            <a:schemeClr val="bg1"/>
                          </a:solidFill>
                          <a:effectLst/>
                          <a:latin typeface="Arial" panose="020B0604020202020204" pitchFamily="34" charset="0"/>
                          <a:cs typeface="Arial" panose="020B0604020202020204" pitchFamily="34" charset="0"/>
                        </a:rPr>
                        <a:t>Slough</a:t>
                      </a:r>
                      <a:endPar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747680">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Child development</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a:effectLst/>
                          <a:latin typeface="Arial" panose="020B0604020202020204" pitchFamily="34" charset="0"/>
                          <a:cs typeface="Arial" panose="020B0604020202020204" pitchFamily="34" charset="0"/>
                        </a:rPr>
                        <a:t>80% of children in Slough who received the 2 to 2 ½ year ASQ-3 development review in 2020/21 were meeting the expected levels in all 5 skill areas. This proportion was significantly lower than the national figure and was the lowest level in Berkshire East.</a:t>
                      </a:r>
                    </a:p>
                    <a:p>
                      <a:r>
                        <a:rPr lang="en-GB" sz="1200">
                          <a:effectLst/>
                          <a:latin typeface="Arial" panose="020B0604020202020204" pitchFamily="34" charset="0"/>
                          <a:cs typeface="Arial" panose="020B0604020202020204" pitchFamily="34" charset="0"/>
                        </a:rPr>
                        <a:t> </a:t>
                      </a:r>
                    </a:p>
                    <a:p>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2616256"/>
                  </a:ext>
                </a:extLst>
              </a:tr>
              <a:tr h="504056">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Dental health</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a:effectLst/>
                          <a:latin typeface="Arial" panose="020B0604020202020204" pitchFamily="34" charset="0"/>
                          <a:cs typeface="Arial" panose="020B0604020202020204" pitchFamily="34" charset="0"/>
                        </a:rPr>
                        <a:t>In 2018/19, </a:t>
                      </a:r>
                      <a:r>
                        <a:rPr lang="en-GB" sz="1200" b="1">
                          <a:solidFill>
                            <a:schemeClr val="accent5"/>
                          </a:solidFill>
                          <a:effectLst/>
                          <a:latin typeface="Arial" panose="020B0604020202020204" pitchFamily="34" charset="0"/>
                          <a:cs typeface="Arial" panose="020B0604020202020204" pitchFamily="34" charset="0"/>
                        </a:rPr>
                        <a:t>38% of 5 year olds in Slough had visually obvious dental decay</a:t>
                      </a:r>
                      <a:r>
                        <a:rPr lang="en-GB" sz="1200">
                          <a:effectLst/>
                          <a:latin typeface="Arial" panose="020B0604020202020204" pitchFamily="34" charset="0"/>
                          <a:cs typeface="Arial" panose="020B0604020202020204" pitchFamily="34" charset="0"/>
                        </a:rPr>
                        <a:t>. This was the highest level in the South East and significantly worse than the national figure.</a:t>
                      </a:r>
                    </a:p>
                    <a:p>
                      <a:r>
                        <a:rPr lang="en-GB" sz="1200">
                          <a:effectLst/>
                          <a:latin typeface="Arial" panose="020B0604020202020204" pitchFamily="34" charset="0"/>
                          <a:cs typeface="Arial" panose="020B0604020202020204" pitchFamily="34" charset="0"/>
                        </a:rPr>
                        <a:t> </a:t>
                      </a:r>
                    </a:p>
                    <a:p>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6435276"/>
                  </a:ext>
                </a:extLst>
              </a:tr>
              <a:tr h="651616">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Healthy weight</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kern="1200">
                          <a:solidFill>
                            <a:schemeClr val="tx1"/>
                          </a:solidFill>
                          <a:effectLst/>
                          <a:latin typeface="Arial" panose="020B0604020202020204" pitchFamily="34" charset="0"/>
                          <a:cs typeface="Arial" panose="020B0604020202020204" pitchFamily="34" charset="0"/>
                        </a:rPr>
                        <a:t>Data from 2015/16 to 19/20 shows an </a:t>
                      </a:r>
                      <a:r>
                        <a:rPr lang="en-GB" sz="1200" b="1" kern="1200">
                          <a:solidFill>
                            <a:schemeClr val="accent5"/>
                          </a:solidFill>
                          <a:effectLst/>
                          <a:latin typeface="Arial" panose="020B0604020202020204" pitchFamily="34" charset="0"/>
                          <a:cs typeface="Arial" panose="020B0604020202020204" pitchFamily="34" charset="0"/>
                        </a:rPr>
                        <a:t>association between deprivation and obesity in Slough</a:t>
                      </a:r>
                      <a:r>
                        <a:rPr lang="en-GB" sz="1200" kern="1200">
                          <a:solidFill>
                            <a:schemeClr val="tx1"/>
                          </a:solidFill>
                          <a:effectLst/>
                          <a:latin typeface="Arial" panose="020B0604020202020204" pitchFamily="34" charset="0"/>
                          <a:cs typeface="Arial" panose="020B0604020202020204" pitchFamily="34" charset="0"/>
                        </a:rPr>
                        <a:t>, particularly for the Reception aged group.</a:t>
                      </a:r>
                      <a:endParaRPr lang="en-GB" sz="800" kern="1200">
                        <a:solidFill>
                          <a:schemeClr val="tx1"/>
                        </a:solidFill>
                        <a:effectLst/>
                        <a:latin typeface="Arial" panose="020B0604020202020204" pitchFamily="34" charset="0"/>
                        <a:cs typeface="Arial" panose="020B0604020202020204" pitchFamily="34" charset="0"/>
                      </a:endParaRPr>
                    </a:p>
                    <a:p>
                      <a:r>
                        <a:rPr lang="en-GB" sz="800" kern="1200">
                          <a:solidFill>
                            <a:schemeClr val="tx1"/>
                          </a:solidFill>
                          <a:effectLst/>
                          <a:latin typeface="Arial" panose="020B0604020202020204" pitchFamily="34" charset="0"/>
                          <a:cs typeface="Arial" panose="020B0604020202020204" pitchFamily="34" charset="0"/>
                        </a:rPr>
                        <a:t> </a:t>
                      </a:r>
                    </a:p>
                    <a:p>
                      <a:r>
                        <a:rPr lang="en-GB" sz="1200" kern="1200">
                          <a:solidFill>
                            <a:schemeClr val="tx1"/>
                          </a:solidFill>
                          <a:effectLst/>
                          <a:latin typeface="Arial" panose="020B0604020202020204" pitchFamily="34" charset="0"/>
                          <a:cs typeface="Arial" panose="020B0604020202020204" pitchFamily="34" charset="0"/>
                        </a:rPr>
                        <a:t>The difference in obesity prevalence between ethnic groups is not as great in Slough compared to the rest of Berkshire East. Reception children and Year 6 children from a Black ethnic group do have higher prevalence than those in White and Asian groups, however this is not significantly different.</a:t>
                      </a:r>
                    </a:p>
                    <a:p>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497193985"/>
                  </a:ext>
                </a:extLst>
              </a:tr>
              <a:tr h="730344">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Sexual Health</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kern="1200">
                          <a:solidFill>
                            <a:schemeClr val="tx1"/>
                          </a:solidFill>
                          <a:effectLst/>
                          <a:latin typeface="Arial" panose="020B0604020202020204" pitchFamily="34" charset="0"/>
                          <a:cs typeface="Arial" panose="020B0604020202020204" pitchFamily="34" charset="0"/>
                        </a:rPr>
                        <a:t>All local authorities saw a drop in chlamydia screening and detection from 2019 to 2020, as a result of the Covid-19 restrictions. However, the </a:t>
                      </a:r>
                      <a:r>
                        <a:rPr lang="en-GB" sz="1200" b="1" kern="1200">
                          <a:solidFill>
                            <a:schemeClr val="accent5"/>
                          </a:solidFill>
                          <a:effectLst/>
                          <a:latin typeface="Arial" panose="020B0604020202020204" pitchFamily="34" charset="0"/>
                          <a:cs typeface="Arial" panose="020B0604020202020204" pitchFamily="34" charset="0"/>
                        </a:rPr>
                        <a:t>decrease in Slough’s screening and detection was much greater than other areas in Berkshire East</a:t>
                      </a:r>
                      <a:r>
                        <a:rPr lang="en-GB" sz="1200" kern="1200">
                          <a:solidFill>
                            <a:schemeClr val="tx1"/>
                          </a:solidFill>
                          <a:effectLst/>
                          <a:latin typeface="Arial" panose="020B0604020202020204" pitchFamily="34" charset="0"/>
                          <a:cs typeface="Arial" panose="020B0604020202020204" pitchFamily="34" charset="0"/>
                        </a:rPr>
                        <a:t>. Screening dropped from 21% of the 15 to 24 year old age group in 2019 to 10% in 2020.</a:t>
                      </a:r>
                    </a:p>
                    <a:p>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r h="475064">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Children in need</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cs typeface="Arial" panose="020B0604020202020204" pitchFamily="34" charset="0"/>
                        </a:rPr>
                        <a:t>Slough has the </a:t>
                      </a:r>
                      <a:r>
                        <a:rPr lang="en-GB" sz="1200" b="1" kern="1200">
                          <a:solidFill>
                            <a:schemeClr val="accent5"/>
                          </a:solidFill>
                          <a:effectLst/>
                          <a:latin typeface="Arial" panose="020B0604020202020204" pitchFamily="34" charset="0"/>
                          <a:cs typeface="Arial" panose="020B0604020202020204" pitchFamily="34" charset="0"/>
                        </a:rPr>
                        <a:t>highest rate of children in need and children on a protection plan in Berkshire East</a:t>
                      </a:r>
                      <a:r>
                        <a:rPr lang="en-GB" sz="1200" kern="1200">
                          <a:solidFill>
                            <a:schemeClr val="tx1"/>
                          </a:solidFill>
                          <a:effectLst/>
                          <a:latin typeface="Arial" panose="020B0604020202020204" pitchFamily="34" charset="0"/>
                          <a:cs typeface="Arial" panose="020B0604020202020204" pitchFamily="34" charset="0"/>
                        </a:rPr>
                        <a:t>. These rates are also significantly higher than England’s.</a:t>
                      </a:r>
                    </a:p>
                    <a:p>
                      <a:endParaRPr lang="en-GB" sz="1200">
                        <a:effectLst/>
                        <a:latin typeface="Arial" panose="020B0604020202020204" pitchFamily="34" charset="0"/>
                        <a:cs typeface="Arial" panose="020B0604020202020204" pitchFamily="34" charset="0"/>
                      </a:endParaRPr>
                    </a:p>
                    <a:p>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73117608"/>
                  </a:ext>
                </a:extLst>
              </a:tr>
              <a:tr h="999757">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Adverse Childhood Events</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kern="1200">
                          <a:solidFill>
                            <a:schemeClr val="tx1"/>
                          </a:solidFill>
                          <a:effectLst/>
                          <a:latin typeface="Arial" panose="020B0604020202020204" pitchFamily="34" charset="0"/>
                          <a:cs typeface="Arial" panose="020B0604020202020204" pitchFamily="34" charset="0"/>
                        </a:rPr>
                        <a:t>Modelled estimates indicate that the rate of children and young people from Slough who living in households where domestic violence and abuse, parental substance misuse or parental mental health issues are affecting an adult in the household are higher than the rest of Berkshire East.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49103233"/>
                  </a:ext>
                </a:extLst>
              </a:tr>
            </a:tbl>
          </a:graphicData>
        </a:graphic>
      </p:graphicFrame>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300" b="1">
                <a:solidFill>
                  <a:schemeClr val="bg1"/>
                </a:solidFill>
              </a:rPr>
              <a:t>Key findings identified for Children and Young People in Slough</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96608ECE-778D-46AA-BD51-D6304E54D0D3}"/>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pic>
        <p:nvPicPr>
          <p:cNvPr id="5" name="Picture 4">
            <a:extLst>
              <a:ext uri="{FF2B5EF4-FFF2-40B4-BE49-F238E27FC236}">
                <a16:creationId xmlns:a16="http://schemas.microsoft.com/office/drawing/2014/main" id="{A7814D32-C791-44D5-A46E-964101240C31}"/>
              </a:ext>
            </a:extLst>
          </p:cNvPr>
          <p:cNvPicPr>
            <a:picLocks noChangeAspect="1"/>
          </p:cNvPicPr>
          <p:nvPr/>
        </p:nvPicPr>
        <p:blipFill>
          <a:blip r:embed="rId2"/>
          <a:stretch>
            <a:fillRect/>
          </a:stretch>
        </p:blipFill>
        <p:spPr>
          <a:xfrm>
            <a:off x="646980" y="1087506"/>
            <a:ext cx="562912" cy="562912"/>
          </a:xfrm>
          <a:prstGeom prst="rect">
            <a:avLst/>
          </a:prstGeom>
        </p:spPr>
      </p:pic>
      <p:pic>
        <p:nvPicPr>
          <p:cNvPr id="13" name="Picture 2" descr="House ">
            <a:extLst>
              <a:ext uri="{FF2B5EF4-FFF2-40B4-BE49-F238E27FC236}">
                <a16:creationId xmlns:a16="http://schemas.microsoft.com/office/drawing/2014/main" id="{02AE42D4-2501-45B3-A148-88BB6EC05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03" y="5770129"/>
            <a:ext cx="598589" cy="5985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ody scale">
            <a:extLst>
              <a:ext uri="{FF2B5EF4-FFF2-40B4-BE49-F238E27FC236}">
                <a16:creationId xmlns:a16="http://schemas.microsoft.com/office/drawing/2014/main" id="{98A1A6A8-FC90-45D3-B13A-ECAFA44D4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26" y="2780928"/>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325DA4B-AB21-4D68-BF1E-69B818F8E5EB}"/>
              </a:ext>
            </a:extLst>
          </p:cNvPr>
          <p:cNvPicPr>
            <a:picLocks noChangeAspect="1"/>
          </p:cNvPicPr>
          <p:nvPr/>
        </p:nvPicPr>
        <p:blipFill>
          <a:blip r:embed="rId5"/>
          <a:stretch>
            <a:fillRect/>
          </a:stretch>
        </p:blipFill>
        <p:spPr>
          <a:xfrm rot="2667404">
            <a:off x="633928" y="1913123"/>
            <a:ext cx="578018" cy="578018"/>
          </a:xfrm>
          <a:prstGeom prst="rect">
            <a:avLst/>
          </a:prstGeom>
        </p:spPr>
      </p:pic>
      <p:pic>
        <p:nvPicPr>
          <p:cNvPr id="10" name="Picture 9">
            <a:extLst>
              <a:ext uri="{FF2B5EF4-FFF2-40B4-BE49-F238E27FC236}">
                <a16:creationId xmlns:a16="http://schemas.microsoft.com/office/drawing/2014/main" id="{EFB48600-8746-4DAD-87E3-85D6B057B6E8}"/>
              </a:ext>
            </a:extLst>
          </p:cNvPr>
          <p:cNvPicPr>
            <a:picLocks noChangeAspect="1"/>
          </p:cNvPicPr>
          <p:nvPr/>
        </p:nvPicPr>
        <p:blipFill>
          <a:blip r:embed="rId6"/>
          <a:stretch>
            <a:fillRect/>
          </a:stretch>
        </p:blipFill>
        <p:spPr>
          <a:xfrm>
            <a:off x="619232" y="3952163"/>
            <a:ext cx="628965" cy="628965"/>
          </a:xfrm>
          <a:prstGeom prst="rect">
            <a:avLst/>
          </a:prstGeom>
        </p:spPr>
      </p:pic>
      <p:pic>
        <p:nvPicPr>
          <p:cNvPr id="19" name="Picture 18">
            <a:extLst>
              <a:ext uri="{FF2B5EF4-FFF2-40B4-BE49-F238E27FC236}">
                <a16:creationId xmlns:a16="http://schemas.microsoft.com/office/drawing/2014/main" id="{F365AC5A-0594-44AC-8946-9C34483D1713}"/>
              </a:ext>
            </a:extLst>
          </p:cNvPr>
          <p:cNvPicPr>
            <a:picLocks noChangeAspect="1"/>
          </p:cNvPicPr>
          <p:nvPr/>
        </p:nvPicPr>
        <p:blipFill>
          <a:blip r:embed="rId7"/>
          <a:stretch>
            <a:fillRect/>
          </a:stretch>
        </p:blipFill>
        <p:spPr>
          <a:xfrm>
            <a:off x="681131" y="4851708"/>
            <a:ext cx="505165" cy="505165"/>
          </a:xfrm>
          <a:prstGeom prst="rect">
            <a:avLst/>
          </a:prstGeom>
        </p:spPr>
      </p:pic>
    </p:spTree>
    <p:extLst>
      <p:ext uri="{BB962C8B-B14F-4D97-AF65-F5344CB8AC3E}">
        <p14:creationId xmlns:p14="http://schemas.microsoft.com/office/powerpoint/2010/main" val="233029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09D9D40-AA79-4779-B6E3-33640EF12AD9}"/>
              </a:ext>
            </a:extLst>
          </p:cNvPr>
          <p:cNvGraphicFramePr>
            <a:graphicFrameLocks noGrp="1"/>
          </p:cNvGraphicFramePr>
          <p:nvPr>
            <p:extLst>
              <p:ext uri="{D42A27DB-BD31-4B8C-83A1-F6EECF244321}">
                <p14:modId xmlns:p14="http://schemas.microsoft.com/office/powerpoint/2010/main" val="3333492707"/>
              </p:ext>
            </p:extLst>
          </p:nvPr>
        </p:nvGraphicFramePr>
        <p:xfrm>
          <a:off x="238010" y="610310"/>
          <a:ext cx="8726478" cy="5320046"/>
        </p:xfrm>
        <a:graphic>
          <a:graphicData uri="http://schemas.openxmlformats.org/drawingml/2006/table">
            <a:tbl>
              <a:tblPr bandRow="1">
                <a:tableStyleId>{69012ECD-51FC-41F1-AA8D-1B2483CD663E}</a:tableStyleId>
              </a:tblPr>
              <a:tblGrid>
                <a:gridCol w="1249895">
                  <a:extLst>
                    <a:ext uri="{9D8B030D-6E8A-4147-A177-3AD203B41FA5}">
                      <a16:colId xmlns:a16="http://schemas.microsoft.com/office/drawing/2014/main" val="552110073"/>
                    </a:ext>
                  </a:extLst>
                </a:gridCol>
                <a:gridCol w="7476583">
                  <a:extLst>
                    <a:ext uri="{9D8B030D-6E8A-4147-A177-3AD203B41FA5}">
                      <a16:colId xmlns:a16="http://schemas.microsoft.com/office/drawing/2014/main" val="477558281"/>
                    </a:ext>
                  </a:extLst>
                </a:gridCol>
              </a:tblGrid>
              <a:tr h="310985">
                <a:tc gridSpan="2">
                  <a:txBody>
                    <a:bodyPr/>
                    <a:lstStyle/>
                    <a:p>
                      <a:pPr algn="l">
                        <a:lnSpc>
                          <a:spcPct val="106000"/>
                        </a:lnSpc>
                        <a:spcAft>
                          <a:spcPts val="800"/>
                        </a:spcAft>
                      </a:pPr>
                      <a:r>
                        <a:rPr lang="en-GB" sz="1400" b="1">
                          <a:solidFill>
                            <a:schemeClr val="bg1"/>
                          </a:solidFill>
                          <a:effectLst/>
                          <a:latin typeface="Arial" panose="020B0604020202020204" pitchFamily="34" charset="0"/>
                          <a:cs typeface="Arial" panose="020B0604020202020204" pitchFamily="34" charset="0"/>
                        </a:rPr>
                        <a:t>Windsor and Maidenhead</a:t>
                      </a:r>
                      <a:endPar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2003649">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Population summary</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The </a:t>
                      </a:r>
                      <a:r>
                        <a:rPr lang="en-GB" sz="1200" b="1" kern="1200">
                          <a:solidFill>
                            <a:schemeClr val="accent5"/>
                          </a:solidFill>
                          <a:effectLst/>
                          <a:latin typeface="Arial" panose="020B0604020202020204" pitchFamily="34" charset="0"/>
                          <a:ea typeface="+mn-ea"/>
                          <a:cs typeface="Arial" panose="020B0604020202020204" pitchFamily="34" charset="0"/>
                        </a:rPr>
                        <a:t>number of 0-19’s in RBWM has already started to decline</a:t>
                      </a:r>
                      <a:r>
                        <a:rPr lang="en-GB" sz="1200" kern="1200">
                          <a:solidFill>
                            <a:schemeClr val="tx1"/>
                          </a:solidFill>
                          <a:effectLst/>
                          <a:latin typeface="Arial" panose="020B0604020202020204" pitchFamily="34" charset="0"/>
                          <a:ea typeface="+mn-ea"/>
                          <a:cs typeface="Arial" panose="020B0604020202020204" pitchFamily="34" charset="0"/>
                        </a:rPr>
                        <a:t>. The overall reduction in this age group is not expected to be as large as the other areas in Berkshire East.  </a:t>
                      </a:r>
                    </a:p>
                    <a:p>
                      <a:endParaRPr lang="en-GB" sz="8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ea typeface="+mn-ea"/>
                          <a:cs typeface="Arial" panose="020B0604020202020204" pitchFamily="34" charset="0"/>
                        </a:rPr>
                        <a:t>The proportion of children and young people from a non-White British ethnic group is similar to England’s. The school census suggests that this is increasing over time with a higher proportion of primary-school children from a BAME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ea typeface="+mn-ea"/>
                          <a:cs typeface="Arial" panose="020B0604020202020204" pitchFamily="34" charset="0"/>
                        </a:rPr>
                        <a:t>RBWM has the lowest levels of children living in income-deprive households in Berkshire East and no 0 to 15 year olds live in the most deprived quintile nationally. The </a:t>
                      </a:r>
                      <a:r>
                        <a:rPr lang="en-GB" sz="1200" b="1" kern="1200">
                          <a:solidFill>
                            <a:schemeClr val="accent5"/>
                          </a:solidFill>
                          <a:effectLst/>
                          <a:latin typeface="Arial" panose="020B0604020202020204" pitchFamily="34" charset="0"/>
                          <a:ea typeface="+mn-ea"/>
                          <a:cs typeface="Arial" panose="020B0604020202020204" pitchFamily="34" charset="0"/>
                        </a:rPr>
                        <a:t>most deprived neighbourhood in the area is in Datchet, Horton &amp; </a:t>
                      </a:r>
                      <a:r>
                        <a:rPr lang="en-GB" sz="1200" b="1" kern="1200" err="1">
                          <a:solidFill>
                            <a:schemeClr val="accent5"/>
                          </a:solidFill>
                          <a:effectLst/>
                          <a:latin typeface="Arial" panose="020B0604020202020204" pitchFamily="34" charset="0"/>
                          <a:ea typeface="+mn-ea"/>
                          <a:cs typeface="Arial" panose="020B0604020202020204" pitchFamily="34" charset="0"/>
                        </a:rPr>
                        <a:t>Wraysbury</a:t>
                      </a:r>
                      <a:r>
                        <a:rPr lang="en-GB" sz="1200" b="1" kern="1200">
                          <a:solidFill>
                            <a:schemeClr val="accent5"/>
                          </a:solidFill>
                          <a:effectLst/>
                          <a:latin typeface="Arial" panose="020B0604020202020204" pitchFamily="34" charset="0"/>
                          <a:ea typeface="+mn-ea"/>
                          <a:cs typeface="Arial" panose="020B0604020202020204" pitchFamily="34" charset="0"/>
                        </a:rPr>
                        <a:t> ward with 19% of children living in income-deprived households</a:t>
                      </a:r>
                      <a:r>
                        <a:rPr lang="en-GB" sz="1200" kern="1200">
                          <a:solidFill>
                            <a:schemeClr val="tx1"/>
                          </a:solidFill>
                          <a:effectLst/>
                          <a:latin typeface="Arial" panose="020B0604020202020204" pitchFamily="34" charset="0"/>
                          <a:ea typeface="+mn-ea"/>
                          <a:cs typeface="Arial" panose="020B0604020202020204" pitchFamily="34" charset="0"/>
                        </a:rPr>
                        <a:t>.</a:t>
                      </a:r>
                    </a:p>
                    <a:p>
                      <a:r>
                        <a:rPr lang="en-GB"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2616256"/>
                  </a:ext>
                </a:extLst>
              </a:tr>
              <a:tr h="862626">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Housing</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5"/>
                          </a:solidFill>
                          <a:effectLst/>
                          <a:latin typeface="Arial" panose="020B0604020202020204" pitchFamily="34" charset="0"/>
                          <a:ea typeface="+mn-ea"/>
                          <a:cs typeface="Arial" panose="020B0604020202020204" pitchFamily="34" charset="0"/>
                        </a:rPr>
                        <a:t>RBWM is the least affordable area in the South East for residents to purchase a home</a:t>
                      </a:r>
                      <a:r>
                        <a:rPr lang="en-GB" sz="1200" kern="1200">
                          <a:solidFill>
                            <a:schemeClr val="tx1"/>
                          </a:solidFill>
                          <a:effectLst/>
                          <a:latin typeface="Arial" panose="020B0604020202020204" pitchFamily="34" charset="0"/>
                          <a:ea typeface="+mn-ea"/>
                          <a:cs typeface="Arial" panose="020B0604020202020204" pitchFamily="34" charset="0"/>
                        </a:rPr>
                        <a:t>, based on the current median house price and median earnings in the area. This will particularly affect young people and first time buyers who may not be able to afford to live in the area that they have grown up in.</a:t>
                      </a:r>
                    </a:p>
                    <a:p>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8926974"/>
                  </a:ext>
                </a:extLst>
              </a:tr>
              <a:tr h="862626">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Breastfeeding</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b="1" kern="1200">
                          <a:solidFill>
                            <a:schemeClr val="accent5"/>
                          </a:solidFill>
                          <a:effectLst/>
                          <a:latin typeface="Arial" panose="020B0604020202020204" pitchFamily="34" charset="0"/>
                          <a:ea typeface="+mn-ea"/>
                          <a:cs typeface="Arial" panose="020B0604020202020204" pitchFamily="34" charset="0"/>
                        </a:rPr>
                        <a:t>Breastfeeding prevalence data for RBWM has not been published for the last 5 years</a:t>
                      </a:r>
                      <a:r>
                        <a:rPr lang="en-GB" sz="1200" kern="1200">
                          <a:solidFill>
                            <a:schemeClr val="tx1"/>
                          </a:solidFill>
                          <a:effectLst/>
                          <a:latin typeface="Arial" panose="020B0604020202020204" pitchFamily="34" charset="0"/>
                          <a:ea typeface="+mn-ea"/>
                          <a:cs typeface="Arial" panose="020B0604020202020204" pitchFamily="34" charset="0"/>
                        </a:rPr>
                        <a:t>, as the proportion of babies with a breastfeeding status has not met the minimum data quality standard of 95%.</a:t>
                      </a:r>
                    </a:p>
                  </a:txBody>
                  <a:tcPr marL="68580" marR="68580" marT="0" marB="0"/>
                </a:tc>
                <a:extLst>
                  <a:ext uri="{0D108BD9-81ED-4DB2-BD59-A6C34878D82A}">
                    <a16:rowId xmlns:a16="http://schemas.microsoft.com/office/drawing/2014/main" val="3135045988"/>
                  </a:ext>
                </a:extLst>
              </a:tr>
              <a:tr h="862626">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Child development</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The proportion of children receiving a 2 to 2 ½ year development review in RBWM increased significantly in 2020/21. However, the proportion of children who completed the recommended Ages and Stages Questionnaire (ASQ-3) as part of this review was still significantly lower than England and the rest of Berkshire East at 82%.</a:t>
                      </a:r>
                    </a:p>
                    <a:p>
                      <a:r>
                        <a:rPr lang="en-GB" sz="1200">
                          <a:effectLst/>
                          <a:latin typeface="Arial" panose="020B0604020202020204" pitchFamily="34" charset="0"/>
                          <a:cs typeface="Arial" panose="020B0604020202020204" pitchFamily="34" charset="0"/>
                        </a:rPr>
                        <a:t> </a:t>
                      </a:r>
                    </a:p>
                    <a:p>
                      <a:endParaRPr lang="en-GB" sz="1200">
                        <a:effectLst/>
                        <a:latin typeface="Arial" panose="020B0604020202020204" pitchFamily="34" charset="0"/>
                        <a:ea typeface="Calibri" panose="020F0502020204030204" pitchFamily="34" charset="0"/>
                        <a:cs typeface="Arial" panose="020B0604020202020204" pitchFamily="34" charset="0"/>
                      </a:endParaRPr>
                    </a:p>
                    <a:p>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bl>
          </a:graphicData>
        </a:graphic>
      </p:graphicFrame>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300" b="1">
                <a:solidFill>
                  <a:schemeClr val="bg1"/>
                </a:solidFill>
              </a:rPr>
              <a:t>Key findings identified for Children and Young People in RBWM</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96608ECE-778D-46AA-BD51-D6304E54D0D3}"/>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pic>
        <p:nvPicPr>
          <p:cNvPr id="8" name="Picture 7">
            <a:extLst>
              <a:ext uri="{FF2B5EF4-FFF2-40B4-BE49-F238E27FC236}">
                <a16:creationId xmlns:a16="http://schemas.microsoft.com/office/drawing/2014/main" id="{B3EE27CA-37CB-48D7-8392-50244B0FA8C6}"/>
              </a:ext>
            </a:extLst>
          </p:cNvPr>
          <p:cNvPicPr>
            <a:picLocks noChangeAspect="1"/>
          </p:cNvPicPr>
          <p:nvPr/>
        </p:nvPicPr>
        <p:blipFill>
          <a:blip r:embed="rId2"/>
          <a:stretch>
            <a:fillRect/>
          </a:stretch>
        </p:blipFill>
        <p:spPr>
          <a:xfrm>
            <a:off x="452802" y="1393484"/>
            <a:ext cx="664840" cy="664840"/>
          </a:xfrm>
          <a:prstGeom prst="rect">
            <a:avLst/>
          </a:prstGeom>
        </p:spPr>
      </p:pic>
      <p:pic>
        <p:nvPicPr>
          <p:cNvPr id="15" name="Picture 14">
            <a:extLst>
              <a:ext uri="{FF2B5EF4-FFF2-40B4-BE49-F238E27FC236}">
                <a16:creationId xmlns:a16="http://schemas.microsoft.com/office/drawing/2014/main" id="{71B61F8C-FB7B-4B05-9C81-CA5395D09B8D}"/>
              </a:ext>
            </a:extLst>
          </p:cNvPr>
          <p:cNvPicPr>
            <a:picLocks noChangeAspect="1"/>
          </p:cNvPicPr>
          <p:nvPr/>
        </p:nvPicPr>
        <p:blipFill>
          <a:blip r:embed="rId3"/>
          <a:stretch>
            <a:fillRect/>
          </a:stretch>
        </p:blipFill>
        <p:spPr>
          <a:xfrm>
            <a:off x="438984" y="2108040"/>
            <a:ext cx="652802" cy="652802"/>
          </a:xfrm>
          <a:prstGeom prst="rect">
            <a:avLst/>
          </a:prstGeom>
        </p:spPr>
      </p:pic>
      <p:pic>
        <p:nvPicPr>
          <p:cNvPr id="10" name="Picture 9">
            <a:extLst>
              <a:ext uri="{FF2B5EF4-FFF2-40B4-BE49-F238E27FC236}">
                <a16:creationId xmlns:a16="http://schemas.microsoft.com/office/drawing/2014/main" id="{77E32B37-6F68-4E70-8D71-6B01B7FC4CDF}"/>
              </a:ext>
            </a:extLst>
          </p:cNvPr>
          <p:cNvPicPr>
            <a:picLocks noChangeAspect="1"/>
          </p:cNvPicPr>
          <p:nvPr/>
        </p:nvPicPr>
        <p:blipFill>
          <a:blip r:embed="rId4"/>
          <a:stretch>
            <a:fillRect/>
          </a:stretch>
        </p:blipFill>
        <p:spPr>
          <a:xfrm>
            <a:off x="494832" y="3163761"/>
            <a:ext cx="541106" cy="541106"/>
          </a:xfrm>
          <a:prstGeom prst="rect">
            <a:avLst/>
          </a:prstGeom>
        </p:spPr>
      </p:pic>
      <p:pic>
        <p:nvPicPr>
          <p:cNvPr id="2" name="Picture 1">
            <a:extLst>
              <a:ext uri="{FF2B5EF4-FFF2-40B4-BE49-F238E27FC236}">
                <a16:creationId xmlns:a16="http://schemas.microsoft.com/office/drawing/2014/main" id="{8972E395-A81B-4FFD-AEC1-74FCAF0657AE}"/>
              </a:ext>
            </a:extLst>
          </p:cNvPr>
          <p:cNvPicPr>
            <a:picLocks noChangeAspect="1"/>
          </p:cNvPicPr>
          <p:nvPr/>
        </p:nvPicPr>
        <p:blipFill>
          <a:blip r:embed="rId5"/>
          <a:stretch>
            <a:fillRect/>
          </a:stretch>
        </p:blipFill>
        <p:spPr>
          <a:xfrm>
            <a:off x="514669" y="4040022"/>
            <a:ext cx="541106" cy="541106"/>
          </a:xfrm>
          <a:prstGeom prst="rect">
            <a:avLst/>
          </a:prstGeom>
        </p:spPr>
      </p:pic>
      <p:pic>
        <p:nvPicPr>
          <p:cNvPr id="11" name="Picture 10">
            <a:extLst>
              <a:ext uri="{FF2B5EF4-FFF2-40B4-BE49-F238E27FC236}">
                <a16:creationId xmlns:a16="http://schemas.microsoft.com/office/drawing/2014/main" id="{4DCBBA88-C835-4D55-BF38-34AC25EDF1A4}"/>
              </a:ext>
            </a:extLst>
          </p:cNvPr>
          <p:cNvPicPr>
            <a:picLocks noChangeAspect="1"/>
          </p:cNvPicPr>
          <p:nvPr/>
        </p:nvPicPr>
        <p:blipFill>
          <a:blip r:embed="rId6"/>
          <a:stretch>
            <a:fillRect/>
          </a:stretch>
        </p:blipFill>
        <p:spPr>
          <a:xfrm>
            <a:off x="528874" y="5104568"/>
            <a:ext cx="562912" cy="562912"/>
          </a:xfrm>
          <a:prstGeom prst="rect">
            <a:avLst/>
          </a:prstGeom>
        </p:spPr>
      </p:pic>
    </p:spTree>
    <p:extLst>
      <p:ext uri="{BB962C8B-B14F-4D97-AF65-F5344CB8AC3E}">
        <p14:creationId xmlns:p14="http://schemas.microsoft.com/office/powerpoint/2010/main" val="364442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09D9D40-AA79-4779-B6E3-33640EF12AD9}"/>
              </a:ext>
            </a:extLst>
          </p:cNvPr>
          <p:cNvGraphicFramePr>
            <a:graphicFrameLocks noGrp="1"/>
          </p:cNvGraphicFramePr>
          <p:nvPr>
            <p:extLst>
              <p:ext uri="{D42A27DB-BD31-4B8C-83A1-F6EECF244321}">
                <p14:modId xmlns:p14="http://schemas.microsoft.com/office/powerpoint/2010/main" val="2112983105"/>
              </p:ext>
            </p:extLst>
          </p:nvPr>
        </p:nvGraphicFramePr>
        <p:xfrm>
          <a:off x="238010" y="610311"/>
          <a:ext cx="8726478" cy="5778101"/>
        </p:xfrm>
        <a:graphic>
          <a:graphicData uri="http://schemas.openxmlformats.org/drawingml/2006/table">
            <a:tbl>
              <a:tblPr bandRow="1">
                <a:tableStyleId>{69012ECD-51FC-41F1-AA8D-1B2483CD663E}</a:tableStyleId>
              </a:tblPr>
              <a:tblGrid>
                <a:gridCol w="1249895">
                  <a:extLst>
                    <a:ext uri="{9D8B030D-6E8A-4147-A177-3AD203B41FA5}">
                      <a16:colId xmlns:a16="http://schemas.microsoft.com/office/drawing/2014/main" val="552110073"/>
                    </a:ext>
                  </a:extLst>
                </a:gridCol>
                <a:gridCol w="7476583">
                  <a:extLst>
                    <a:ext uri="{9D8B030D-6E8A-4147-A177-3AD203B41FA5}">
                      <a16:colId xmlns:a16="http://schemas.microsoft.com/office/drawing/2014/main" val="477558281"/>
                    </a:ext>
                  </a:extLst>
                </a:gridCol>
              </a:tblGrid>
              <a:tr h="270809">
                <a:tc gridSpan="2">
                  <a:txBody>
                    <a:bodyPr/>
                    <a:lstStyle/>
                    <a:p>
                      <a:pPr algn="l">
                        <a:lnSpc>
                          <a:spcPct val="106000"/>
                        </a:lnSpc>
                        <a:spcAft>
                          <a:spcPts val="800"/>
                        </a:spcAft>
                      </a:pPr>
                      <a:r>
                        <a:rPr lang="en-GB" sz="1400" b="1">
                          <a:solidFill>
                            <a:schemeClr val="bg1"/>
                          </a:solidFill>
                          <a:effectLst/>
                          <a:latin typeface="Arial" panose="020B0604020202020204" pitchFamily="34" charset="0"/>
                          <a:cs typeface="Arial" panose="020B0604020202020204" pitchFamily="34" charset="0"/>
                        </a:rPr>
                        <a:t>Windsor and Maidenhead</a:t>
                      </a:r>
                      <a:endPar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514104">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Attainment gap</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RBWM has the </a:t>
                      </a:r>
                      <a:r>
                        <a:rPr lang="en-GB" sz="1200" b="1" kern="1200">
                          <a:solidFill>
                            <a:schemeClr val="accent5"/>
                          </a:solidFill>
                          <a:effectLst/>
                          <a:latin typeface="Arial" panose="020B0604020202020204" pitchFamily="34" charset="0"/>
                          <a:ea typeface="+mn-ea"/>
                          <a:cs typeface="Arial" panose="020B0604020202020204" pitchFamily="34" charset="0"/>
                        </a:rPr>
                        <a:t>largest school readiness attainment gap </a:t>
                      </a:r>
                      <a:r>
                        <a:rPr lang="en-GB" sz="1200" kern="1200">
                          <a:solidFill>
                            <a:schemeClr val="tx1"/>
                          </a:solidFill>
                          <a:effectLst/>
                          <a:latin typeface="Arial" panose="020B0604020202020204" pitchFamily="34" charset="0"/>
                          <a:ea typeface="+mn-ea"/>
                          <a:cs typeface="Arial" panose="020B0604020202020204" pitchFamily="34" charset="0"/>
                        </a:rPr>
                        <a:t>in Berkshire East between all children and those who are eligible for Free School Meals.</a:t>
                      </a:r>
                    </a:p>
                    <a:p>
                      <a:r>
                        <a:rPr lang="en-GB" sz="1200">
                          <a:solidFill>
                            <a:schemeClr val="tx1"/>
                          </a:solidFill>
                          <a:effectLst/>
                          <a:latin typeface="Arial" panose="020B0604020202020204" pitchFamily="34" charset="0"/>
                          <a:cs typeface="Arial" panose="020B0604020202020204" pitchFamily="34" charset="0"/>
                        </a:rPr>
                        <a:t> </a:t>
                      </a:r>
                    </a:p>
                    <a:p>
                      <a:endParaRPr lang="en-GB" sz="120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r h="751185">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Healthy weight</a:t>
                      </a: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Data from 2015/16 to 19/20 does not show a clear association between deprivation and obesity in RBWM, unlike other areas in Berkshire East and the national picture.</a:t>
                      </a:r>
                      <a:endParaRPr lang="en-GB" sz="800" kern="1200">
                        <a:solidFill>
                          <a:schemeClr val="tx1"/>
                        </a:solidFill>
                        <a:effectLst/>
                        <a:latin typeface="Arial" panose="020B0604020202020204" pitchFamily="34" charset="0"/>
                        <a:ea typeface="+mn-ea"/>
                        <a:cs typeface="Arial" panose="020B0604020202020204" pitchFamily="34" charset="0"/>
                      </a:endParaRPr>
                    </a:p>
                    <a:p>
                      <a:r>
                        <a:rPr lang="en-GB" sz="800" kern="1200">
                          <a:solidFill>
                            <a:schemeClr val="tx1"/>
                          </a:solidFill>
                          <a:effectLst/>
                          <a:latin typeface="Arial" panose="020B0604020202020204" pitchFamily="34" charset="0"/>
                          <a:ea typeface="+mn-ea"/>
                          <a:cs typeface="Arial" panose="020B0604020202020204" pitchFamily="34" charset="0"/>
                        </a:rPr>
                        <a:t> </a:t>
                      </a:r>
                    </a:p>
                    <a:p>
                      <a:r>
                        <a:rPr lang="en-GB" sz="1200" kern="1200">
                          <a:solidFill>
                            <a:schemeClr val="tx1"/>
                          </a:solidFill>
                          <a:effectLst/>
                          <a:latin typeface="Arial" panose="020B0604020202020204" pitchFamily="34" charset="0"/>
                          <a:ea typeface="+mn-ea"/>
                          <a:cs typeface="Arial" panose="020B0604020202020204" pitchFamily="34" charset="0"/>
                        </a:rPr>
                        <a:t>Reception children from a Black ethnic group have a higher prevalence of obesity compared to those from White and Asian groups.</a:t>
                      </a:r>
                    </a:p>
                    <a:p>
                      <a:endParaRPr lang="en-GB" sz="8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Reception children and Year 6 children from a White ethnic group have a lower prevalence of obesity in RBWM, compared to those from Black and Asian groups.</a:t>
                      </a:r>
                    </a:p>
                    <a:p>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8926974"/>
                  </a:ext>
                </a:extLst>
              </a:tr>
              <a:tr h="751185">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Lifestyle behaviours in 15 year olds</a:t>
                      </a:r>
                    </a:p>
                  </a:txBody>
                  <a:tcPr marL="68580" marR="68580" marT="0" marB="0"/>
                </a:tc>
                <a:tc>
                  <a:txBody>
                    <a:bodyPr/>
                    <a:lstStyle/>
                    <a:p>
                      <a:r>
                        <a:rPr lang="en-GB" sz="1200" b="1" kern="1200">
                          <a:solidFill>
                            <a:schemeClr val="accent5"/>
                          </a:solidFill>
                          <a:effectLst/>
                          <a:latin typeface="Arial" panose="020B0604020202020204" pitchFamily="34" charset="0"/>
                          <a:ea typeface="+mn-ea"/>
                          <a:cs typeface="Arial" panose="020B0604020202020204" pitchFamily="34" charset="0"/>
                        </a:rPr>
                        <a:t>RBWM’s</a:t>
                      </a:r>
                      <a:r>
                        <a:rPr lang="en-GB" sz="1200" kern="1200">
                          <a:solidFill>
                            <a:schemeClr val="tx1"/>
                          </a:solidFill>
                          <a:effectLst/>
                          <a:latin typeface="Arial" panose="020B0604020202020204" pitchFamily="34" charset="0"/>
                          <a:ea typeface="+mn-ea"/>
                          <a:cs typeface="Arial" panose="020B0604020202020204" pitchFamily="34" charset="0"/>
                        </a:rPr>
                        <a:t> </a:t>
                      </a:r>
                      <a:r>
                        <a:rPr lang="en-GB" sz="1200" b="1" kern="1200">
                          <a:solidFill>
                            <a:schemeClr val="accent5"/>
                          </a:solidFill>
                          <a:effectLst/>
                          <a:latin typeface="Arial" panose="020B0604020202020204" pitchFamily="34" charset="0"/>
                          <a:ea typeface="+mn-ea"/>
                          <a:cs typeface="Arial" panose="020B0604020202020204" pitchFamily="34" charset="0"/>
                        </a:rPr>
                        <a:t>self-reported prevalence of smoking, drinking alcohol and taking drugs (other than cannabis) in 15-year olds is higher than the rest of Berkshire East </a:t>
                      </a:r>
                      <a:r>
                        <a:rPr lang="en-GB" sz="1200" kern="1200">
                          <a:solidFill>
                            <a:schemeClr val="tx1"/>
                          </a:solidFill>
                          <a:effectLst/>
                          <a:latin typeface="Arial" panose="020B0604020202020204" pitchFamily="34" charset="0"/>
                          <a:ea typeface="+mn-ea"/>
                          <a:cs typeface="Arial" panose="020B0604020202020204" pitchFamily="34" charset="0"/>
                        </a:rPr>
                        <a:t>and similar to England’s. The proportion of 15-year olds who said they had taken cannabis in the last month was also significantly higher than England and the rest of Berkshire East.</a:t>
                      </a:r>
                    </a:p>
                    <a:p>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5045988"/>
                  </a:ext>
                </a:extLst>
              </a:tr>
              <a:tr h="751185">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Not in Employment, Education or Training</a:t>
                      </a:r>
                    </a:p>
                    <a:p>
                      <a:pPr algn="l">
                        <a:lnSpc>
                          <a:spcPct val="106000"/>
                        </a:lnSpc>
                        <a:spcAft>
                          <a:spcPts val="800"/>
                        </a:spcAft>
                      </a:pP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5"/>
                          </a:solidFill>
                          <a:effectLst/>
                          <a:latin typeface="Arial" panose="020B0604020202020204" pitchFamily="34" charset="0"/>
                          <a:ea typeface="+mn-ea"/>
                          <a:cs typeface="Arial" panose="020B0604020202020204" pitchFamily="34" charset="0"/>
                        </a:rPr>
                        <a:t>6.3% of young people aged 16 to 17 are not in employment, education or training (NEET)</a:t>
                      </a:r>
                      <a:r>
                        <a:rPr lang="en-GB" sz="1200" b="0" kern="1200">
                          <a:solidFill>
                            <a:schemeClr val="tx1"/>
                          </a:solidFill>
                          <a:effectLst/>
                          <a:latin typeface="Arial" panose="020B0604020202020204" pitchFamily="34" charset="0"/>
                          <a:ea typeface="+mn-ea"/>
                          <a:cs typeface="Arial" panose="020B0604020202020204" pitchFamily="34" charset="0"/>
                        </a:rPr>
                        <a:t>.</a:t>
                      </a:r>
                      <a:r>
                        <a:rPr lang="en-GB" sz="1200" b="1" kern="1200">
                          <a:solidFill>
                            <a:schemeClr val="accent5"/>
                          </a:solidFill>
                          <a:effectLst/>
                          <a:latin typeface="Arial" panose="020B0604020202020204" pitchFamily="34" charset="0"/>
                          <a:ea typeface="+mn-ea"/>
                          <a:cs typeface="Arial" panose="020B0604020202020204" pitchFamily="34" charset="0"/>
                        </a:rPr>
                        <a:t> </a:t>
                      </a:r>
                      <a:r>
                        <a:rPr lang="en-GB" sz="1200" kern="1200">
                          <a:solidFill>
                            <a:schemeClr val="tx1"/>
                          </a:solidFill>
                          <a:effectLst/>
                          <a:latin typeface="Arial" panose="020B0604020202020204" pitchFamily="34" charset="0"/>
                          <a:ea typeface="+mn-ea"/>
                          <a:cs typeface="Arial" panose="020B0604020202020204" pitchFamily="34" charset="0"/>
                        </a:rPr>
                        <a:t>This is significantly worse than the rest of Berkshire East and England.</a:t>
                      </a:r>
                    </a:p>
                  </a:txBody>
                  <a:tcPr marL="68580" marR="68580" marT="0" marB="0"/>
                </a:tc>
                <a:extLst>
                  <a:ext uri="{0D108BD9-81ED-4DB2-BD59-A6C34878D82A}">
                    <a16:rowId xmlns:a16="http://schemas.microsoft.com/office/drawing/2014/main" val="2082078348"/>
                  </a:ext>
                </a:extLst>
              </a:tr>
              <a:tr h="751185">
                <a:tc>
                  <a:txBody>
                    <a:bodyPr/>
                    <a:lstStyle/>
                    <a:p>
                      <a:pPr algn="l">
                        <a:lnSpc>
                          <a:spcPct val="106000"/>
                        </a:lnSpc>
                        <a:spcAft>
                          <a:spcPts val="800"/>
                        </a:spcAft>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Special Educational Needs</a:t>
                      </a:r>
                    </a:p>
                  </a:txBody>
                  <a:tcPr marL="68580" marR="68580" marT="0" marB="0"/>
                </a:tc>
                <a:tc>
                  <a:txBody>
                    <a:bodyPr/>
                    <a:lstStyle/>
                    <a:p>
                      <a:r>
                        <a:rPr lang="en-GB" sz="1200" kern="1200">
                          <a:solidFill>
                            <a:schemeClr val="tx1"/>
                          </a:solidFill>
                          <a:effectLst/>
                          <a:latin typeface="Arial" panose="020B0604020202020204" pitchFamily="34" charset="0"/>
                          <a:ea typeface="+mn-ea"/>
                          <a:cs typeface="Arial" panose="020B0604020202020204" pitchFamily="34" charset="0"/>
                        </a:rPr>
                        <a:t>The </a:t>
                      </a:r>
                      <a:r>
                        <a:rPr lang="en-GB" sz="1200" b="1" kern="1200">
                          <a:solidFill>
                            <a:schemeClr val="accent5"/>
                          </a:solidFill>
                          <a:effectLst/>
                          <a:latin typeface="Arial" panose="020B0604020202020204" pitchFamily="34" charset="0"/>
                          <a:ea typeface="+mn-ea"/>
                          <a:cs typeface="Arial" panose="020B0604020202020204" pitchFamily="34" charset="0"/>
                        </a:rPr>
                        <a:t>number and rate of children with Special Educational Needs in RBWM is the highest in Berkshire East</a:t>
                      </a:r>
                      <a:r>
                        <a:rPr lang="en-GB" sz="1200" b="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Arial" panose="020B0604020202020204" pitchFamily="34" charset="0"/>
                          <a:ea typeface="+mn-ea"/>
                          <a:cs typeface="Arial" panose="020B0604020202020204" pitchFamily="34" charset="0"/>
                        </a:rPr>
                        <a:t> This is partly due to the number of children in special schools within the Borough. It is important to note that many of these children may live in the surrounding area and not be resident in the Borough.</a:t>
                      </a:r>
                    </a:p>
                    <a:p>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528275608"/>
                  </a:ext>
                </a:extLst>
              </a:tr>
            </a:tbl>
          </a:graphicData>
        </a:graphic>
      </p:graphicFrame>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96608ECE-778D-46AA-BD51-D6304E54D0D3}"/>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pic>
        <p:nvPicPr>
          <p:cNvPr id="11" name="Picture 4" descr="Body scale">
            <a:extLst>
              <a:ext uri="{FF2B5EF4-FFF2-40B4-BE49-F238E27FC236}">
                <a16:creationId xmlns:a16="http://schemas.microsoft.com/office/drawing/2014/main" id="{CC149A72-8918-4BF4-A308-D01D7296F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D4D3522-6E88-4A5E-9208-D67BF1ACACFE}"/>
              </a:ext>
            </a:extLst>
          </p:cNvPr>
          <p:cNvPicPr>
            <a:picLocks noChangeAspect="1"/>
          </p:cNvPicPr>
          <p:nvPr/>
        </p:nvPicPr>
        <p:blipFill>
          <a:blip r:embed="rId3"/>
          <a:stretch>
            <a:fillRect/>
          </a:stretch>
        </p:blipFill>
        <p:spPr>
          <a:xfrm rot="16782249">
            <a:off x="337603" y="3767224"/>
            <a:ext cx="403898" cy="403898"/>
          </a:xfrm>
          <a:prstGeom prst="rect">
            <a:avLst/>
          </a:prstGeom>
        </p:spPr>
      </p:pic>
      <p:pic>
        <p:nvPicPr>
          <p:cNvPr id="12" name="Picture 11">
            <a:extLst>
              <a:ext uri="{FF2B5EF4-FFF2-40B4-BE49-F238E27FC236}">
                <a16:creationId xmlns:a16="http://schemas.microsoft.com/office/drawing/2014/main" id="{E6592D24-8204-49C1-A01D-5ED95C76F31A}"/>
              </a:ext>
            </a:extLst>
          </p:cNvPr>
          <p:cNvPicPr>
            <a:picLocks noChangeAspect="1"/>
          </p:cNvPicPr>
          <p:nvPr/>
        </p:nvPicPr>
        <p:blipFill>
          <a:blip r:embed="rId4"/>
          <a:stretch>
            <a:fillRect/>
          </a:stretch>
        </p:blipFill>
        <p:spPr>
          <a:xfrm>
            <a:off x="829695" y="3700328"/>
            <a:ext cx="501945" cy="501945"/>
          </a:xfrm>
          <a:prstGeom prst="rect">
            <a:avLst/>
          </a:prstGeom>
        </p:spPr>
      </p:pic>
      <p:sp>
        <p:nvSpPr>
          <p:cNvPr id="16" name="Title 2">
            <a:extLst>
              <a:ext uri="{FF2B5EF4-FFF2-40B4-BE49-F238E27FC236}">
                <a16:creationId xmlns:a16="http://schemas.microsoft.com/office/drawing/2014/main" id="{64F868A7-6D7C-4048-BCDB-D3D2CF7873B5}"/>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300" b="1">
                <a:solidFill>
                  <a:schemeClr val="bg1"/>
                </a:solidFill>
              </a:rPr>
              <a:t>Key findings identified for Children and Young People in RBWM</a:t>
            </a:r>
          </a:p>
        </p:txBody>
      </p:sp>
    </p:spTree>
    <p:extLst>
      <p:ext uri="{BB962C8B-B14F-4D97-AF65-F5344CB8AC3E}">
        <p14:creationId xmlns:p14="http://schemas.microsoft.com/office/powerpoint/2010/main" val="266277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Best practice</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D18A5CC-8CBB-49C6-B4E9-05669BF43432}"/>
              </a:ext>
            </a:extLst>
          </p:cNvPr>
          <p:cNvSpPr txBox="1"/>
          <p:nvPr/>
        </p:nvSpPr>
        <p:spPr>
          <a:xfrm>
            <a:off x="179512" y="664160"/>
            <a:ext cx="8712967" cy="6093976"/>
          </a:xfrm>
          <a:prstGeom prst="rect">
            <a:avLst/>
          </a:prstGeom>
          <a:noFill/>
        </p:spPr>
        <p:txBody>
          <a:bodyPr wrap="square">
            <a:spAutoFit/>
          </a:bodyPr>
          <a:lstStyle/>
          <a:p>
            <a:pPr marR="89535">
              <a:tabLst>
                <a:tab pos="2340610" algn="l"/>
              </a:tabLst>
            </a:pPr>
            <a:r>
              <a:rPr lang="en-GB" sz="1800">
                <a:effectLst/>
                <a:ea typeface="Calibri" panose="020F0502020204030204" pitchFamily="34" charset="0"/>
                <a:cs typeface="Arial" panose="020B0604020202020204" pitchFamily="34" charset="0"/>
              </a:rPr>
              <a:t>The HNA recognises the recently modernised </a:t>
            </a:r>
            <a:r>
              <a:rPr lang="en-GB">
                <a:ea typeface="Calibri" panose="020F0502020204030204" pitchFamily="34" charset="0"/>
                <a:cs typeface="Arial" panose="020B0604020202020204" pitchFamily="34" charset="0"/>
              </a:rPr>
              <a:t>Healthy Child Programme delivery model as the ‘gold-standard’ that Berkshire East local authorities should aim to work towards and replicate within new service specifications and provision for all 0 to 19s children services.</a:t>
            </a:r>
          </a:p>
          <a:p>
            <a:pPr marR="89535">
              <a:tabLst>
                <a:tab pos="2340610" algn="l"/>
              </a:tabLst>
            </a:pPr>
            <a:endParaRPr lang="en-GB" sz="800">
              <a:ea typeface="Calibri" panose="020F0502020204030204" pitchFamily="34" charset="0"/>
              <a:cs typeface="Arial" panose="020B0604020202020204" pitchFamily="34" charset="0"/>
            </a:endParaRPr>
          </a:p>
          <a:p>
            <a:pPr marR="89535">
              <a:tabLst>
                <a:tab pos="2340610" algn="l"/>
              </a:tabLst>
            </a:pPr>
            <a:r>
              <a:rPr lang="en-GB">
                <a:ea typeface="Calibri" panose="020F0502020204030204" pitchFamily="34" charset="0"/>
                <a:cs typeface="Arial" panose="020B0604020202020204" pitchFamily="34" charset="0"/>
              </a:rPr>
              <a:t>The new model aims to be </a:t>
            </a:r>
            <a:r>
              <a:rPr lang="en-GB" b="1">
                <a:solidFill>
                  <a:schemeClr val="accent5"/>
                </a:solidFill>
                <a:ea typeface="Calibri" panose="020F0502020204030204" pitchFamily="34" charset="0"/>
                <a:cs typeface="Arial" panose="020B0604020202020204" pitchFamily="34" charset="0"/>
              </a:rPr>
              <a:t>‘Universal in reach and personalised in response’ </a:t>
            </a:r>
            <a:r>
              <a:rPr lang="en-GB">
                <a:ea typeface="Calibri" panose="020F0502020204030204" pitchFamily="34" charset="0"/>
                <a:cs typeface="Arial" panose="020B0604020202020204" pitchFamily="34" charset="0"/>
              </a:rPr>
              <a:t>and has a greater emphasis on the </a:t>
            </a:r>
            <a:r>
              <a:rPr lang="en-GB" b="1">
                <a:solidFill>
                  <a:schemeClr val="accent5"/>
                </a:solidFill>
                <a:ea typeface="Calibri" panose="020F0502020204030204" pitchFamily="34" charset="0"/>
                <a:cs typeface="Arial" panose="020B0604020202020204" pitchFamily="34" charset="0"/>
              </a:rPr>
              <a:t>assessment of children, young people and family’s needs </a:t>
            </a:r>
            <a:r>
              <a:rPr lang="en-GB">
                <a:ea typeface="Calibri" panose="020F0502020204030204" pitchFamily="34" charset="0"/>
                <a:cs typeface="Arial" panose="020B0604020202020204" pitchFamily="34" charset="0"/>
              </a:rPr>
              <a:t>and the </a:t>
            </a:r>
            <a:r>
              <a:rPr lang="en-GB" b="1">
                <a:solidFill>
                  <a:schemeClr val="accent5"/>
                </a:solidFill>
                <a:ea typeface="Calibri" panose="020F0502020204030204" pitchFamily="34" charset="0"/>
                <a:cs typeface="Arial" panose="020B0604020202020204" pitchFamily="34" charset="0"/>
              </a:rPr>
              <a:t>skills mix </a:t>
            </a:r>
            <a:r>
              <a:rPr lang="en-GB">
                <a:ea typeface="Calibri" panose="020F0502020204030204" pitchFamily="34" charset="0"/>
                <a:cs typeface="Arial" panose="020B0604020202020204" pitchFamily="34" charset="0"/>
              </a:rPr>
              <a:t>to respond to these. </a:t>
            </a:r>
          </a:p>
          <a:p>
            <a:pPr marR="89535">
              <a:tabLst>
                <a:tab pos="2340610" algn="l"/>
              </a:tabLst>
            </a:pPr>
            <a:endParaRPr lang="en-GB" sz="800">
              <a:ea typeface="Calibri" panose="020F0502020204030204" pitchFamily="34" charset="0"/>
              <a:cs typeface="Arial" panose="020B0604020202020204" pitchFamily="34" charset="0"/>
            </a:endParaRPr>
          </a:p>
          <a:p>
            <a:pPr marR="89535">
              <a:tabLst>
                <a:tab pos="2340610" algn="l"/>
              </a:tabLst>
            </a:pPr>
            <a:r>
              <a:rPr lang="en-GB">
                <a:ea typeface="Calibri" panose="020F0502020204030204" pitchFamily="34" charset="0"/>
                <a:cs typeface="Arial" panose="020B0604020202020204" pitchFamily="34" charset="0"/>
              </a:rPr>
              <a:t>Key elements of the new model:</a:t>
            </a:r>
          </a:p>
          <a:p>
            <a:pPr marL="285750" marR="89535" indent="-285750">
              <a:buFont typeface="Arial" panose="020B0604020202020204" pitchFamily="34" charset="0"/>
              <a:buChar char="•"/>
              <a:tabLst>
                <a:tab pos="2340610" algn="l"/>
              </a:tabLst>
            </a:pPr>
            <a:r>
              <a:rPr lang="en-GB">
                <a:ea typeface="Calibri" panose="020F0502020204030204" pitchFamily="34" charset="0"/>
                <a:cs typeface="Arial" panose="020B0604020202020204" pitchFamily="34" charset="0"/>
              </a:rPr>
              <a:t>based on 4 levels of support – community, universal, targeted and specialist – with the availability and utilisation of community-based assets central to the universal offer. Health Visitors and School nurses will use needs assessments to determine targeted and specialist interventions</a:t>
            </a:r>
          </a:p>
          <a:p>
            <a:pPr marL="285750" marR="89535" indent="-285750">
              <a:buFont typeface="Arial" panose="020B0604020202020204" pitchFamily="34" charset="0"/>
              <a:buChar char="•"/>
              <a:tabLst>
                <a:tab pos="2340610" algn="l"/>
              </a:tabLst>
            </a:pPr>
            <a:r>
              <a:rPr lang="en-GB">
                <a:ea typeface="Calibri" panose="020F0502020204030204" pitchFamily="34" charset="0"/>
                <a:cs typeface="Arial" panose="020B0604020202020204" pitchFamily="34" charset="0"/>
              </a:rPr>
              <a:t>number of mandated universal reviews increased to 5 for early years. These are not the full extent of the health visiting service and additional contact and support should be provided to families that need it.</a:t>
            </a:r>
          </a:p>
          <a:p>
            <a:pPr marL="285750" marR="89535" indent="-285750">
              <a:buFont typeface="Arial" panose="020B0604020202020204" pitchFamily="34" charset="0"/>
              <a:buChar char="•"/>
              <a:tabLst>
                <a:tab pos="2340610" algn="l"/>
              </a:tabLst>
            </a:pPr>
            <a:r>
              <a:rPr lang="en-GB">
                <a:ea typeface="Calibri" panose="020F0502020204030204" pitchFamily="34" charset="0"/>
                <a:cs typeface="Arial" panose="020B0604020202020204" pitchFamily="34" charset="0"/>
              </a:rPr>
              <a:t>does not include mandated reviews for school-aged children, but suggests contact points for this age-group at key development stages and transition points.</a:t>
            </a:r>
          </a:p>
          <a:p>
            <a:pPr marL="285750" marR="89535" indent="-285750">
              <a:buFont typeface="Arial" panose="020B0604020202020204" pitchFamily="34" charset="0"/>
              <a:buChar char="•"/>
              <a:tabLst>
                <a:tab pos="2340610" algn="l"/>
              </a:tabLst>
            </a:pPr>
            <a:r>
              <a:rPr lang="en-GB">
                <a:ea typeface="Calibri" panose="020F0502020204030204" pitchFamily="34" charset="0"/>
                <a:cs typeface="Arial" panose="020B0604020202020204" pitchFamily="34" charset="0"/>
              </a:rPr>
              <a:t>updates the High Impact Areas for early years and school years</a:t>
            </a:r>
          </a:p>
          <a:p>
            <a:pPr marL="285750" marR="89535" indent="-285750">
              <a:buFont typeface="Arial" panose="020B0604020202020204" pitchFamily="34" charset="0"/>
              <a:buChar char="•"/>
              <a:tabLst>
                <a:tab pos="2340610" algn="l"/>
              </a:tabLst>
            </a:pPr>
            <a:r>
              <a:rPr lang="en-GB">
                <a:ea typeface="Calibri" panose="020F0502020204030204" pitchFamily="34" charset="0"/>
                <a:cs typeface="Arial" panose="020B0604020202020204" pitchFamily="34" charset="0"/>
              </a:rPr>
              <a:t>recognises that whilst health visitors and school nurses lead the HCP, partnership working and a place-based approach are fundamental to responding effectively and safely to the needs of children and young people.</a:t>
            </a:r>
          </a:p>
        </p:txBody>
      </p:sp>
    </p:spTree>
    <p:extLst>
      <p:ext uri="{BB962C8B-B14F-4D97-AF65-F5344CB8AC3E}">
        <p14:creationId xmlns:p14="http://schemas.microsoft.com/office/powerpoint/2010/main" val="2546394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Recommendations</a:t>
            </a:r>
          </a:p>
        </p:txBody>
      </p:sp>
      <p:sp>
        <p:nvSpPr>
          <p:cNvPr id="20" name="TextBox 19">
            <a:extLst>
              <a:ext uri="{FF2B5EF4-FFF2-40B4-BE49-F238E27FC236}">
                <a16:creationId xmlns:a16="http://schemas.microsoft.com/office/drawing/2014/main" id="{177484EB-2DAC-43C3-8314-96E07C37BD8C}"/>
              </a:ext>
            </a:extLst>
          </p:cNvPr>
          <p:cNvSpPr txBox="1"/>
          <p:nvPr/>
        </p:nvSpPr>
        <p:spPr>
          <a:xfrm>
            <a:off x="35496" y="620688"/>
            <a:ext cx="8712968" cy="1754326"/>
          </a:xfrm>
          <a:prstGeom prst="rect">
            <a:avLst/>
          </a:prstGeom>
          <a:noFill/>
        </p:spPr>
        <p:txBody>
          <a:bodyPr wrap="square" rtlCol="0">
            <a:spAutoFit/>
          </a:bodyPr>
          <a:lstStyle/>
          <a:p>
            <a:pPr marL="93663"/>
            <a:r>
              <a:rPr lang="en-GB">
                <a:latin typeface="+mj-lt"/>
              </a:rPr>
              <a:t>Recommendations have been made for different organisations and audiences within Berkshire East and these are detailed in the following slides.</a:t>
            </a:r>
          </a:p>
          <a:p>
            <a:pPr marL="379413" indent="-285750">
              <a:buFont typeface="Arial" panose="020B0604020202020204" pitchFamily="34" charset="0"/>
              <a:buChar char="•"/>
            </a:pPr>
            <a:endParaRPr lang="en-GB">
              <a:latin typeface="+mj-lt"/>
            </a:endParaRPr>
          </a:p>
          <a:p>
            <a:pPr marL="93663"/>
            <a:r>
              <a:rPr lang="en-GB">
                <a:latin typeface="+mj-lt"/>
              </a:rPr>
              <a:t>The recommendations are informed by the intelligence collated throughout the HNA process, including local epidemiological data, gaps where there was a lack of data, engagement with wider system partners and best practice guidance.</a:t>
            </a:r>
          </a:p>
        </p:txBody>
      </p:sp>
      <p:graphicFrame>
        <p:nvGraphicFramePr>
          <p:cNvPr id="22" name="Table 7">
            <a:extLst>
              <a:ext uri="{FF2B5EF4-FFF2-40B4-BE49-F238E27FC236}">
                <a16:creationId xmlns:a16="http://schemas.microsoft.com/office/drawing/2014/main" id="{91B35E07-4BF8-460A-B3BF-C91DBA73E745}"/>
              </a:ext>
            </a:extLst>
          </p:cNvPr>
          <p:cNvGraphicFramePr>
            <a:graphicFrameLocks noGrp="1"/>
          </p:cNvGraphicFramePr>
          <p:nvPr>
            <p:extLst>
              <p:ext uri="{D42A27DB-BD31-4B8C-83A1-F6EECF244321}">
                <p14:modId xmlns:p14="http://schemas.microsoft.com/office/powerpoint/2010/main" val="1263562348"/>
              </p:ext>
            </p:extLst>
          </p:nvPr>
        </p:nvGraphicFramePr>
        <p:xfrm>
          <a:off x="251520" y="2520269"/>
          <a:ext cx="8640960" cy="2420899"/>
        </p:xfrm>
        <a:graphic>
          <a:graphicData uri="http://schemas.openxmlformats.org/drawingml/2006/table">
            <a:tbl>
              <a:tblPr bandRow="1">
                <a:tableStyleId>{69012ECD-51FC-41F1-AA8D-1B2483CD663E}</a:tableStyleId>
              </a:tblPr>
              <a:tblGrid>
                <a:gridCol w="305875">
                  <a:extLst>
                    <a:ext uri="{9D8B030D-6E8A-4147-A177-3AD203B41FA5}">
                      <a16:colId xmlns:a16="http://schemas.microsoft.com/office/drawing/2014/main" val="552110073"/>
                    </a:ext>
                  </a:extLst>
                </a:gridCol>
                <a:gridCol w="8335085">
                  <a:extLst>
                    <a:ext uri="{9D8B030D-6E8A-4147-A177-3AD203B41FA5}">
                      <a16:colId xmlns:a16="http://schemas.microsoft.com/office/drawing/2014/main" val="477558281"/>
                    </a:ext>
                  </a:extLst>
                </a:gridCol>
              </a:tblGrid>
              <a:tr h="355768">
                <a:tc gridSpan="2">
                  <a:txBody>
                    <a:bodyPr/>
                    <a:lstStyle/>
                    <a:p>
                      <a:pPr algn="l">
                        <a:lnSpc>
                          <a:spcPct val="106000"/>
                        </a:lnSpc>
                        <a:spcAft>
                          <a:spcPts val="800"/>
                        </a:spcAft>
                      </a:pPr>
                      <a:r>
                        <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rPr>
                        <a:t>Overall Recommendations for Berkshire East</a:t>
                      </a: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560306">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1</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To explore how Public Health teams can work innovatively with partners to think of ways to recruit and retain sufficient health visitors and school nurses and develop a workforce strategy aligned to NHSE and other workforce strategies.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r h="910497">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2</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Review how 0-19 teams could work more collaboratively with other health and social care colleagues and linked agendas such as Safeguarding, Family Hubs, CYP Mental Health and Wellbeing and SEND to strengthen existing relationships in support of the 0 to 19 (0 to 25 with SEND) Healthy Child Programme and earlier and more effective identification of needs across local and neighbouring systems.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r h="594328">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3</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800"/>
                        </a:spcAft>
                      </a:pPr>
                      <a:r>
                        <a:rPr lang="en-GB" sz="1200" dirty="0">
                          <a:solidFill>
                            <a:srgbClr val="242424"/>
                          </a:solidFill>
                          <a:effectLst/>
                          <a:latin typeface="Arial" panose="020B0604020202020204" pitchFamily="34" charset="0"/>
                          <a:ea typeface="Arial" panose="020B0604020202020204" pitchFamily="34" charset="0"/>
                          <a:cs typeface="Arial" panose="020B0604020202020204" pitchFamily="34" charset="0"/>
                        </a:rPr>
                        <a:t>Explore opportunities and risks associated with commissioning children and young people services across Berkshire East with stakeholders.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4575626"/>
                  </a:ext>
                </a:extLst>
              </a:tr>
            </a:tbl>
          </a:graphicData>
        </a:graphic>
      </p:graphicFrame>
    </p:spTree>
    <p:extLst>
      <p:ext uri="{BB962C8B-B14F-4D97-AF65-F5344CB8AC3E}">
        <p14:creationId xmlns:p14="http://schemas.microsoft.com/office/powerpoint/2010/main" val="215246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Recommendations</a:t>
            </a:r>
          </a:p>
        </p:txBody>
      </p:sp>
      <p:graphicFrame>
        <p:nvGraphicFramePr>
          <p:cNvPr id="22" name="Table 7">
            <a:extLst>
              <a:ext uri="{FF2B5EF4-FFF2-40B4-BE49-F238E27FC236}">
                <a16:creationId xmlns:a16="http://schemas.microsoft.com/office/drawing/2014/main" id="{91B35E07-4BF8-460A-B3BF-C91DBA73E745}"/>
              </a:ext>
            </a:extLst>
          </p:cNvPr>
          <p:cNvGraphicFramePr>
            <a:graphicFrameLocks noGrp="1"/>
          </p:cNvGraphicFramePr>
          <p:nvPr>
            <p:extLst>
              <p:ext uri="{D42A27DB-BD31-4B8C-83A1-F6EECF244321}">
                <p14:modId xmlns:p14="http://schemas.microsoft.com/office/powerpoint/2010/main" val="1320610568"/>
              </p:ext>
            </p:extLst>
          </p:nvPr>
        </p:nvGraphicFramePr>
        <p:xfrm>
          <a:off x="251520" y="764704"/>
          <a:ext cx="8640960" cy="2920944"/>
        </p:xfrm>
        <a:graphic>
          <a:graphicData uri="http://schemas.openxmlformats.org/drawingml/2006/table">
            <a:tbl>
              <a:tblPr bandRow="1">
                <a:tableStyleId>{69012ECD-51FC-41F1-AA8D-1B2483CD663E}</a:tableStyleId>
              </a:tblPr>
              <a:tblGrid>
                <a:gridCol w="305875">
                  <a:extLst>
                    <a:ext uri="{9D8B030D-6E8A-4147-A177-3AD203B41FA5}">
                      <a16:colId xmlns:a16="http://schemas.microsoft.com/office/drawing/2014/main" val="552110073"/>
                    </a:ext>
                  </a:extLst>
                </a:gridCol>
                <a:gridCol w="8335085">
                  <a:extLst>
                    <a:ext uri="{9D8B030D-6E8A-4147-A177-3AD203B41FA5}">
                      <a16:colId xmlns:a16="http://schemas.microsoft.com/office/drawing/2014/main" val="477558281"/>
                    </a:ext>
                  </a:extLst>
                </a:gridCol>
              </a:tblGrid>
              <a:tr h="330590">
                <a:tc gridSpan="2">
                  <a:txBody>
                    <a:bodyPr/>
                    <a:lstStyle/>
                    <a:p>
                      <a:pPr algn="l">
                        <a:lnSpc>
                          <a:spcPct val="106000"/>
                        </a:lnSpc>
                        <a:spcAft>
                          <a:spcPts val="800"/>
                        </a:spcAft>
                      </a:pPr>
                      <a:r>
                        <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rPr>
                        <a:t>For 0-19 Service across Berkshire East</a:t>
                      </a: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529233">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1</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Explore how we can incorporate the </a:t>
                      </a:r>
                      <a:r>
                        <a:rPr lang="en-GB" sz="12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‘Universal in Reach – Personalised in response’ health visiting and school nursing model</a:t>
                      </a:r>
                      <a:r>
                        <a:rPr lang="en-GB" sz="1200">
                          <a:effectLst/>
                          <a:latin typeface="Arial" panose="020B0604020202020204" pitchFamily="34" charset="0"/>
                          <a:ea typeface="Times New Roman" panose="02020603050405020304" pitchFamily="18" charset="0"/>
                          <a:cs typeface="Arial" panose="020B0604020202020204" pitchFamily="34" charset="0"/>
                        </a:rPr>
                        <a:t>, (OHID, 2021) within existing and future service specifications for 0-19s service across Berkshire East.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r h="720080">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2</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To explore how we can improve systems for collecting data on vulnerable groups within the service remit i.e., mothers with perinatal mental health issues, children in care and children with adverse childhood experiences in order to identify how the services can be improved and gaps be filled.</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r h="532361">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3</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To explore a Berkshire East wide digital platform based on </a:t>
                      </a:r>
                      <a:r>
                        <a:rPr lang="en-GB" sz="12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best practice models</a:t>
                      </a:r>
                      <a:r>
                        <a:rPr lang="en-GB" sz="1200">
                          <a:effectLst/>
                          <a:latin typeface="Arial" panose="020B0604020202020204" pitchFamily="34" charset="0"/>
                          <a:ea typeface="Times New Roman" panose="02020603050405020304" pitchFamily="18" charset="0"/>
                          <a:cs typeface="Arial" panose="020B0604020202020204" pitchFamily="34" charset="0"/>
                        </a:rPr>
                        <a:t> to</a:t>
                      </a: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assist delivery of the 0-19 offer. This could be delivered through existing channels or a new one if warranted.</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4575626"/>
                  </a:ext>
                </a:extLst>
              </a:tr>
              <a:tr h="808680">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rPr>
                        <a:t>4</a:t>
                      </a:r>
                    </a:p>
                    <a:p>
                      <a:pPr algn="l">
                        <a:lnSpc>
                          <a:spcPct val="106000"/>
                        </a:lnSpc>
                        <a:spcAft>
                          <a:spcPts val="800"/>
                        </a:spcAft>
                      </a:pP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Ensure that all areas are able to capture and articulate the local responses to specific needs of parent and carers and CYP aged 0 to 25 with additional needs including Special Educational Needs and disabilities, Neurodiverse CYP, LGBTQ CYP, CYP from minority communities and other vulnerable groups at risk of health inequalities and health equity issues.</a:t>
                      </a:r>
                    </a:p>
                  </a:txBody>
                  <a:tcPr marL="68580" marR="68580" marT="0" marB="0"/>
                </a:tc>
                <a:extLst>
                  <a:ext uri="{0D108BD9-81ED-4DB2-BD59-A6C34878D82A}">
                    <a16:rowId xmlns:a16="http://schemas.microsoft.com/office/drawing/2014/main" val="1409257146"/>
                  </a:ext>
                </a:extLst>
              </a:tr>
            </a:tbl>
          </a:graphicData>
        </a:graphic>
      </p:graphicFrame>
      <p:graphicFrame>
        <p:nvGraphicFramePr>
          <p:cNvPr id="7" name="Table 7">
            <a:extLst>
              <a:ext uri="{FF2B5EF4-FFF2-40B4-BE49-F238E27FC236}">
                <a16:creationId xmlns:a16="http://schemas.microsoft.com/office/drawing/2014/main" id="{1BFE9D28-F614-468B-AC63-123ECCEDD616}"/>
              </a:ext>
            </a:extLst>
          </p:cNvPr>
          <p:cNvGraphicFramePr>
            <a:graphicFrameLocks noGrp="1"/>
          </p:cNvGraphicFramePr>
          <p:nvPr>
            <p:extLst>
              <p:ext uri="{D42A27DB-BD31-4B8C-83A1-F6EECF244321}">
                <p14:modId xmlns:p14="http://schemas.microsoft.com/office/powerpoint/2010/main" val="925286106"/>
              </p:ext>
            </p:extLst>
          </p:nvPr>
        </p:nvGraphicFramePr>
        <p:xfrm>
          <a:off x="251520" y="4089209"/>
          <a:ext cx="8640960" cy="1788063"/>
        </p:xfrm>
        <a:graphic>
          <a:graphicData uri="http://schemas.openxmlformats.org/drawingml/2006/table">
            <a:tbl>
              <a:tblPr bandRow="1">
                <a:tableStyleId>{69012ECD-51FC-41F1-AA8D-1B2483CD663E}</a:tableStyleId>
              </a:tblPr>
              <a:tblGrid>
                <a:gridCol w="305875">
                  <a:extLst>
                    <a:ext uri="{9D8B030D-6E8A-4147-A177-3AD203B41FA5}">
                      <a16:colId xmlns:a16="http://schemas.microsoft.com/office/drawing/2014/main" val="552110073"/>
                    </a:ext>
                  </a:extLst>
                </a:gridCol>
                <a:gridCol w="8335085">
                  <a:extLst>
                    <a:ext uri="{9D8B030D-6E8A-4147-A177-3AD203B41FA5}">
                      <a16:colId xmlns:a16="http://schemas.microsoft.com/office/drawing/2014/main" val="477558281"/>
                    </a:ext>
                  </a:extLst>
                </a:gridCol>
              </a:tblGrid>
              <a:tr h="330590">
                <a:tc gridSpan="2">
                  <a:txBody>
                    <a:bodyPr/>
                    <a:lstStyle/>
                    <a:p>
                      <a:pPr algn="l">
                        <a:lnSpc>
                          <a:spcPct val="106000"/>
                        </a:lnSpc>
                        <a:spcAft>
                          <a:spcPts val="800"/>
                        </a:spcAft>
                      </a:pPr>
                      <a:r>
                        <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rPr>
                        <a:t>For Public Health Teams across Berkshire East</a:t>
                      </a:r>
                    </a:p>
                  </a:txBody>
                  <a:tcPr marL="68580" marR="68580" marT="0" marB="0" anchor="ctr">
                    <a:solidFill>
                      <a:schemeClr val="tx2"/>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2941788"/>
                  </a:ext>
                </a:extLst>
              </a:tr>
              <a:tr h="737393">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1</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Consider how the Public Health teams across Berkshire East can partner and collaborate more closely with education settings including schools, colleges and local education teams and leadership in the council and other key partners to develop and adopt a Healthy Schools programme across the region.</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r h="720080">
                <a:tc>
                  <a:txBody>
                    <a:bodyPr/>
                    <a:lstStyle/>
                    <a:p>
                      <a:pPr algn="l">
                        <a:lnSpc>
                          <a:spcPct val="106000"/>
                        </a:lnSpc>
                        <a:spcAft>
                          <a:spcPts val="800"/>
                        </a:spcAft>
                      </a:pPr>
                      <a:r>
                        <a:rPr lang="en-GB" sz="1200" b="1">
                          <a:solidFill>
                            <a:schemeClr val="tx2"/>
                          </a:solidFill>
                          <a:effectLst/>
                          <a:latin typeface="Arial" panose="020B0604020202020204" pitchFamily="34" charset="0"/>
                          <a:cs typeface="Arial" panose="020B0604020202020204" pitchFamily="34" charset="0"/>
                        </a:rPr>
                        <a:t>2</a:t>
                      </a:r>
                      <a:endParaRPr lang="en-GB" sz="12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Review and consider how Public Health can support school nurses to deliver the National Child Measurement Programme and consider how the information and results are communicated to the children and families, consider how supporting services can provide support to families and children following on from the delivery of the results.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bl>
          </a:graphicData>
        </a:graphic>
      </p:graphicFrame>
    </p:spTree>
    <p:extLst>
      <p:ext uri="{BB962C8B-B14F-4D97-AF65-F5344CB8AC3E}">
        <p14:creationId xmlns:p14="http://schemas.microsoft.com/office/powerpoint/2010/main" val="55695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Recommendations</a:t>
            </a:r>
          </a:p>
        </p:txBody>
      </p:sp>
      <p:graphicFrame>
        <p:nvGraphicFramePr>
          <p:cNvPr id="7" name="Table 7">
            <a:extLst>
              <a:ext uri="{FF2B5EF4-FFF2-40B4-BE49-F238E27FC236}">
                <a16:creationId xmlns:a16="http://schemas.microsoft.com/office/drawing/2014/main" id="{45DA72C1-8363-4AC6-81F1-FBF31798254A}"/>
              </a:ext>
            </a:extLst>
          </p:cNvPr>
          <p:cNvGraphicFramePr>
            <a:graphicFrameLocks noGrp="1"/>
          </p:cNvGraphicFramePr>
          <p:nvPr>
            <p:extLst>
              <p:ext uri="{D42A27DB-BD31-4B8C-83A1-F6EECF244321}">
                <p14:modId xmlns:p14="http://schemas.microsoft.com/office/powerpoint/2010/main" val="3245442856"/>
              </p:ext>
            </p:extLst>
          </p:nvPr>
        </p:nvGraphicFramePr>
        <p:xfrm>
          <a:off x="251520" y="764704"/>
          <a:ext cx="8640960" cy="3554616"/>
        </p:xfrm>
        <a:graphic>
          <a:graphicData uri="http://schemas.openxmlformats.org/drawingml/2006/table">
            <a:tbl>
              <a:tblPr bandRow="1">
                <a:tableStyleId>{69012ECD-51FC-41F1-AA8D-1B2483CD663E}</a:tableStyleId>
              </a:tblPr>
              <a:tblGrid>
                <a:gridCol w="305875">
                  <a:extLst>
                    <a:ext uri="{9D8B030D-6E8A-4147-A177-3AD203B41FA5}">
                      <a16:colId xmlns:a16="http://schemas.microsoft.com/office/drawing/2014/main" val="552110073"/>
                    </a:ext>
                  </a:extLst>
                </a:gridCol>
                <a:gridCol w="8335085">
                  <a:extLst>
                    <a:ext uri="{9D8B030D-6E8A-4147-A177-3AD203B41FA5}">
                      <a16:colId xmlns:a16="http://schemas.microsoft.com/office/drawing/2014/main" val="477558281"/>
                    </a:ext>
                  </a:extLst>
                </a:gridCol>
              </a:tblGrid>
              <a:tr h="360040">
                <a:tc gridSpan="2">
                  <a:txBody>
                    <a:bodyPr/>
                    <a:lstStyle/>
                    <a:p>
                      <a:pPr algn="l">
                        <a:lnSpc>
                          <a:spcPct val="106000"/>
                        </a:lnSpc>
                        <a:spcAft>
                          <a:spcPts val="800"/>
                        </a:spcAft>
                      </a:pPr>
                      <a:r>
                        <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rPr>
                        <a:t>Bracknell Forest’s recommendations</a:t>
                      </a:r>
                    </a:p>
                  </a:txBody>
                  <a:tcPr marL="68580" marR="68580" marT="0" marB="0" anchor="ctr">
                    <a:solidFill>
                      <a:schemeClr val="accent1"/>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0023587"/>
                  </a:ext>
                </a:extLst>
              </a:tr>
              <a:tr h="566270">
                <a:tc>
                  <a:txBody>
                    <a:bodyPr/>
                    <a:lstStyle/>
                    <a:p>
                      <a:pPr algn="l">
                        <a:lnSpc>
                          <a:spcPct val="106000"/>
                        </a:lnSpc>
                        <a:spcAft>
                          <a:spcPts val="800"/>
                        </a:spcAft>
                      </a:pPr>
                      <a:r>
                        <a:rPr lang="en-GB" sz="1200" b="1">
                          <a:solidFill>
                            <a:schemeClr val="accent1"/>
                          </a:solidFill>
                          <a:effectLst/>
                          <a:latin typeface="Arial" panose="020B0604020202020204" pitchFamily="34" charset="0"/>
                          <a:cs typeface="Arial" panose="020B0604020202020204" pitchFamily="34" charset="0"/>
                        </a:rPr>
                        <a:t>1</a:t>
                      </a:r>
                      <a:endParaRPr lang="en-GB" sz="1200" b="1">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More training for the health visiting team in topics like autism, perinatal mental health, breastfeeding, how to deal with behavioural issues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r h="603913">
                <a:tc>
                  <a:txBody>
                    <a:bodyPr/>
                    <a:lstStyle/>
                    <a:p>
                      <a:pPr algn="l">
                        <a:lnSpc>
                          <a:spcPct val="106000"/>
                        </a:lnSpc>
                        <a:spcAft>
                          <a:spcPts val="800"/>
                        </a:spcAft>
                      </a:pPr>
                      <a:r>
                        <a:rPr lang="en-GB" sz="1200" b="1">
                          <a:solidFill>
                            <a:schemeClr val="accent1"/>
                          </a:solidFill>
                          <a:effectLst/>
                          <a:latin typeface="Arial" panose="020B0604020202020204" pitchFamily="34" charset="0"/>
                          <a:cs typeface="Arial" panose="020B0604020202020204" pitchFamily="34" charset="0"/>
                        </a:rPr>
                        <a:t>2</a:t>
                      </a:r>
                      <a:endParaRPr lang="en-GB" sz="1200" b="1">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pPr>
                      <a:r>
                        <a:rPr lang="en-GB" sz="1200" dirty="0">
                          <a:effectLst/>
                          <a:latin typeface="Arial" panose="020B0604020202020204" pitchFamily="34" charset="0"/>
                          <a:ea typeface="Times New Roman" panose="02020603050405020304" pitchFamily="18" charset="0"/>
                          <a:cs typeface="Arial" panose="020B0604020202020204" pitchFamily="34" charset="0"/>
                        </a:rPr>
                        <a:t>For Public Health to work closely with other stakeholders across the council, CCG and voluntary sector to identify and target CYP with additional needs, those from minority communities and other vulnerable groups, to improve their access to support and services and reduce health inequalities.</a:t>
                      </a:r>
                    </a:p>
                    <a:p>
                      <a:pPr>
                        <a:lnSpc>
                          <a:spcPct val="115000"/>
                        </a:lnSpc>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r h="611043">
                <a:tc>
                  <a:txBody>
                    <a:bodyPr/>
                    <a:lstStyle/>
                    <a:p>
                      <a:pPr algn="l">
                        <a:lnSpc>
                          <a:spcPct val="106000"/>
                        </a:lnSpc>
                        <a:spcAft>
                          <a:spcPts val="800"/>
                        </a:spcAft>
                      </a:pPr>
                      <a:r>
                        <a:rPr lang="en-GB" sz="1200" b="1">
                          <a:solidFill>
                            <a:schemeClr val="accent1"/>
                          </a:solidFill>
                          <a:effectLst/>
                          <a:latin typeface="Arial" panose="020B0604020202020204" pitchFamily="34" charset="0"/>
                          <a:cs typeface="Arial" panose="020B0604020202020204" pitchFamily="34" charset="0"/>
                        </a:rPr>
                        <a:t>3</a:t>
                      </a:r>
                      <a:endParaRPr lang="en-GB" sz="1200" b="1">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pPr>
                      <a:r>
                        <a:rPr lang="en-GB" sz="1200" dirty="0">
                          <a:effectLst/>
                          <a:latin typeface="Arial" panose="020B0604020202020204" pitchFamily="34" charset="0"/>
                          <a:ea typeface="Times New Roman" panose="02020603050405020304" pitchFamily="18" charset="0"/>
                          <a:cs typeface="Arial" panose="020B0604020202020204" pitchFamily="34" charset="0"/>
                        </a:rPr>
                        <a:t>For Public Health to work with early years, health visitors and voluntary services to develop peer support groups and activities to support with breastfeeding and reduce feelings of loneliness and anxiety in new parents.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4575626"/>
                  </a:ext>
                </a:extLst>
              </a:tr>
              <a:tr h="588304">
                <a:tc>
                  <a:txBody>
                    <a:bodyPr/>
                    <a:lstStyle/>
                    <a:p>
                      <a:pPr algn="l">
                        <a:lnSpc>
                          <a:spcPct val="106000"/>
                        </a:lnSpc>
                        <a:spcAft>
                          <a:spcPts val="800"/>
                        </a:spcAft>
                      </a:pPr>
                      <a:r>
                        <a:rPr lang="en-GB" sz="1200" b="1">
                          <a:solidFill>
                            <a:schemeClr val="accent1"/>
                          </a:solidFill>
                          <a:effectLst/>
                          <a:latin typeface="Arial" panose="020B0604020202020204" pitchFamily="34" charset="0"/>
                          <a:cs typeface="Arial" panose="020B0604020202020204" pitchFamily="34" charset="0"/>
                        </a:rPr>
                        <a:t>4</a:t>
                      </a:r>
                      <a:endParaRPr lang="en-GB" sz="1200" b="1">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pPr>
                      <a:r>
                        <a:rPr lang="en-GB" sz="1200" dirty="0">
                          <a:effectLst/>
                          <a:latin typeface="Arial" panose="020B0604020202020204" pitchFamily="34" charset="0"/>
                          <a:ea typeface="Times New Roman" panose="02020603050405020304" pitchFamily="18" charset="0"/>
                          <a:cs typeface="Arial" panose="020B0604020202020204" pitchFamily="34" charset="0"/>
                        </a:rPr>
                        <a:t>For the School Nursing team to take a whole school’s approach to</a:t>
                      </a:r>
                      <a:r>
                        <a:rPr lang="en-GB" sz="12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 promoting and supporting physical and mental health and wellbeing in schools working closely with children and young people, parents, carers and school staff</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5765295"/>
                  </a:ext>
                </a:extLst>
              </a:tr>
              <a:tr h="588304">
                <a:tc>
                  <a:txBody>
                    <a:bodyPr/>
                    <a:lstStyle/>
                    <a:p>
                      <a:pPr algn="l">
                        <a:lnSpc>
                          <a:spcPct val="106000"/>
                        </a:lnSpc>
                        <a:spcAft>
                          <a:spcPts val="800"/>
                        </a:spcAft>
                      </a:pPr>
                      <a:r>
                        <a:rPr lang="en-GB" sz="12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For the Public Health team to review outcomes from the current school nurse drop ins and review this option for future service specifications.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93841866"/>
                  </a:ext>
                </a:extLst>
              </a:tr>
            </a:tbl>
          </a:graphicData>
        </a:graphic>
      </p:graphicFrame>
    </p:spTree>
    <p:extLst>
      <p:ext uri="{BB962C8B-B14F-4D97-AF65-F5344CB8AC3E}">
        <p14:creationId xmlns:p14="http://schemas.microsoft.com/office/powerpoint/2010/main" val="159803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Aims and purpose of the Berkshire East 0-19s HNA</a:t>
            </a:r>
          </a:p>
        </p:txBody>
      </p:sp>
      <p:sp>
        <p:nvSpPr>
          <p:cNvPr id="7" name="TextBox 6">
            <a:extLst>
              <a:ext uri="{FF2B5EF4-FFF2-40B4-BE49-F238E27FC236}">
                <a16:creationId xmlns:a16="http://schemas.microsoft.com/office/drawing/2014/main" id="{419C4049-20A7-4D5D-9E7B-230A00857301}"/>
              </a:ext>
            </a:extLst>
          </p:cNvPr>
          <p:cNvSpPr txBox="1"/>
          <p:nvPr/>
        </p:nvSpPr>
        <p:spPr>
          <a:xfrm>
            <a:off x="179512" y="4293096"/>
            <a:ext cx="8784976" cy="2339102"/>
          </a:xfrm>
          <a:prstGeom prst="rect">
            <a:avLst/>
          </a:prstGeom>
          <a:noFill/>
        </p:spPr>
        <p:txBody>
          <a:bodyPr wrap="square">
            <a:spAutoFit/>
          </a:bodyPr>
          <a:lstStyle/>
          <a:p>
            <a:pPr marR="89535" lvl="0">
              <a:spcAft>
                <a:spcPts val="0"/>
              </a:spcAft>
              <a:tabLst>
                <a:tab pos="2340610" algn="l"/>
              </a:tabLst>
            </a:pPr>
            <a:r>
              <a:rPr lang="en-GB" dirty="0">
                <a:effectLst/>
                <a:latin typeface="+mj-lt"/>
                <a:ea typeface="Times New Roman" panose="02020603050405020304" pitchFamily="18" charset="0"/>
                <a:cs typeface="Times New Roman" panose="02020603050405020304" pitchFamily="18" charset="0"/>
              </a:rPr>
              <a:t>The aims of the HNA were to:</a:t>
            </a:r>
          </a:p>
          <a:p>
            <a:pPr marL="285750" marR="89535" lvl="0" indent="-285750">
              <a:spcAft>
                <a:spcPts val="0"/>
              </a:spcAft>
              <a:buFont typeface="Arial" panose="020B0604020202020204" pitchFamily="34" charset="0"/>
              <a:buChar char="•"/>
              <a:tabLst>
                <a:tab pos="2340610" algn="l"/>
              </a:tabLst>
            </a:pPr>
            <a:r>
              <a:rPr lang="en-GB" sz="1600" dirty="0">
                <a:effectLst/>
                <a:latin typeface="+mj-lt"/>
                <a:ea typeface="Times New Roman" panose="02020603050405020304" pitchFamily="18" charset="0"/>
                <a:cs typeface="Times New Roman" panose="02020603050405020304" pitchFamily="18" charset="0"/>
              </a:rPr>
              <a:t>understand the level of current and future need of children and young people across the whole of Berkshire East, as well as within the three local authority areas</a:t>
            </a:r>
          </a:p>
          <a:p>
            <a:pPr marL="285750" marR="89535" lvl="0" indent="-285750">
              <a:spcAft>
                <a:spcPts val="0"/>
              </a:spcAft>
              <a:buFont typeface="Arial" panose="020B0604020202020204" pitchFamily="34" charset="0"/>
              <a:buChar char="•"/>
              <a:tabLst>
                <a:tab pos="2340610" algn="l"/>
              </a:tabLst>
            </a:pPr>
            <a:r>
              <a:rPr lang="en-GB" sz="1600" dirty="0">
                <a:effectLst/>
                <a:latin typeface="+mj-lt"/>
                <a:ea typeface="Times New Roman" panose="02020603050405020304" pitchFamily="18" charset="0"/>
                <a:cs typeface="Times New Roman" panose="02020603050405020304" pitchFamily="18" charset="0"/>
              </a:rPr>
              <a:t>summarise the existing service provision across the three local authorities</a:t>
            </a:r>
          </a:p>
          <a:p>
            <a:pPr marL="285750" marR="89535" lvl="0" indent="-285750">
              <a:spcAft>
                <a:spcPts val="0"/>
              </a:spcAft>
              <a:buFont typeface="Arial" panose="020B0604020202020204" pitchFamily="34" charset="0"/>
              <a:buChar char="•"/>
              <a:tabLst>
                <a:tab pos="2340610" algn="l"/>
              </a:tabLst>
            </a:pPr>
            <a:r>
              <a:rPr lang="en-GB" sz="1600" dirty="0">
                <a:effectLst/>
                <a:latin typeface="+mj-lt"/>
                <a:ea typeface="Times New Roman" panose="02020603050405020304" pitchFamily="18" charset="0"/>
                <a:cs typeface="Times New Roman" panose="02020603050405020304" pitchFamily="18" charset="0"/>
              </a:rPr>
              <a:t>incorporate feedback from local families and professionals, where available</a:t>
            </a:r>
          </a:p>
          <a:p>
            <a:pPr marL="285750" marR="89535" lvl="0" indent="-285750">
              <a:spcAft>
                <a:spcPts val="0"/>
              </a:spcAft>
              <a:buFont typeface="Arial" panose="020B0604020202020204" pitchFamily="34" charset="0"/>
              <a:buChar char="•"/>
              <a:tabLst>
                <a:tab pos="2340610" algn="l"/>
              </a:tabLst>
            </a:pPr>
            <a:r>
              <a:rPr lang="en-GB" sz="1600" dirty="0">
                <a:effectLst/>
                <a:latin typeface="+mj-lt"/>
                <a:ea typeface="Times New Roman" panose="02020603050405020304" pitchFamily="18" charset="0"/>
                <a:cs typeface="Times New Roman" panose="02020603050405020304" pitchFamily="18" charset="0"/>
              </a:rPr>
              <a:t>assess how we are currently doing against best practice and identify opportunities for improvement </a:t>
            </a:r>
          </a:p>
          <a:p>
            <a:pPr marL="285750" marR="89535" lvl="0" indent="-285750">
              <a:spcAft>
                <a:spcPts val="0"/>
              </a:spcAft>
              <a:buFont typeface="Arial" panose="020B0604020202020204" pitchFamily="34" charset="0"/>
              <a:buChar char="•"/>
              <a:tabLst>
                <a:tab pos="2340610" algn="l"/>
              </a:tabLst>
            </a:pPr>
            <a:r>
              <a:rPr lang="en-GB" sz="1600" dirty="0">
                <a:latin typeface="+mj-lt"/>
                <a:ea typeface="Times New Roman" panose="02020603050405020304" pitchFamily="18" charset="0"/>
                <a:cs typeface="Times New Roman" panose="02020603050405020304" pitchFamily="18" charset="0"/>
              </a:rPr>
              <a:t>inform the commissioning and service specifications for 0 to 19 Service contracts (particularly Health Visiting and School Nursing) across </a:t>
            </a:r>
            <a:r>
              <a:rPr lang="en-GB" sz="1600" dirty="0">
                <a:solidFill>
                  <a:srgbClr val="000000"/>
                </a:solidFill>
                <a:effectLst/>
                <a:ea typeface="Arial" panose="020B0604020202020204" pitchFamily="34" charset="0"/>
                <a:cs typeface="Arial" panose="020B0604020202020204" pitchFamily="34" charset="0"/>
              </a:rPr>
              <a:t>Berkshire East</a:t>
            </a:r>
            <a:endParaRPr lang="en-GB" sz="1600" dirty="0">
              <a:effectLst/>
              <a:ea typeface="Times New Roman" panose="02020603050405020304" pitchFamily="18" charset="0"/>
              <a:cs typeface="Times New Roman" panose="02020603050405020304" pitchFamily="18" charset="0"/>
            </a:endParaRPr>
          </a:p>
          <a:p>
            <a:pPr marL="285750" marR="89535" lvl="0" indent="-285750">
              <a:spcAft>
                <a:spcPts val="0"/>
              </a:spcAft>
              <a:buFont typeface="Arial" panose="020B0604020202020204" pitchFamily="34" charset="0"/>
              <a:buChar char="•"/>
              <a:tabLst>
                <a:tab pos="2340610" algn="l"/>
              </a:tabLst>
            </a:pPr>
            <a:endParaRPr lang="en-GB" sz="1600" dirty="0">
              <a:effectLst/>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F3AB873-DB89-4D0F-955E-71777C6F0326}"/>
              </a:ext>
            </a:extLst>
          </p:cNvPr>
          <p:cNvSpPr txBox="1"/>
          <p:nvPr/>
        </p:nvSpPr>
        <p:spPr>
          <a:xfrm>
            <a:off x="179512" y="664160"/>
            <a:ext cx="5976664" cy="3831818"/>
          </a:xfrm>
          <a:prstGeom prst="rect">
            <a:avLst/>
          </a:prstGeom>
          <a:noFill/>
        </p:spPr>
        <p:txBody>
          <a:bodyPr wrap="square">
            <a:spAutoFit/>
          </a:bodyPr>
          <a:lstStyle/>
          <a:p>
            <a:pPr marR="89535">
              <a:tabLst>
                <a:tab pos="2340610" algn="l"/>
              </a:tabLst>
            </a:pPr>
            <a:r>
              <a:rPr lang="en-GB">
                <a:effectLst/>
                <a:ea typeface="Calibri" panose="020F0502020204030204" pitchFamily="34" charset="0"/>
                <a:cs typeface="Arial" panose="020B0604020202020204" pitchFamily="34" charset="0"/>
              </a:rPr>
              <a:t>The 0-19s Health Needs Assessment (HNA) </a:t>
            </a:r>
            <a:r>
              <a:rPr lang="en-GB">
                <a:ea typeface="Calibri" panose="020F0502020204030204" pitchFamily="34" charset="0"/>
                <a:cs typeface="Arial" panose="020B0604020202020204" pitchFamily="34" charset="0"/>
              </a:rPr>
              <a:t>has been jointly developed by the Public Health Teams in Berkshire East – Bracknell Forest Council, Slough Council, the Royal Borough of Windsor and Maidenhead and the overarching Berkshire East Public Health Hub. </a:t>
            </a:r>
          </a:p>
          <a:p>
            <a:pPr marR="89535">
              <a:tabLst>
                <a:tab pos="2340610" algn="l"/>
              </a:tabLst>
            </a:pPr>
            <a:endParaRPr lang="en-GB" sz="1100">
              <a:ea typeface="Calibri" panose="020F0502020204030204" pitchFamily="34" charset="0"/>
              <a:cs typeface="Arial" panose="020B0604020202020204" pitchFamily="34" charset="0"/>
            </a:endParaRPr>
          </a:p>
          <a:p>
            <a:pPr marR="89535">
              <a:tabLst>
                <a:tab pos="2340610" algn="l"/>
              </a:tabLst>
            </a:pPr>
            <a:r>
              <a:rPr lang="en-GB">
                <a:ea typeface="Calibri" panose="020F0502020204030204" pitchFamily="34" charset="0"/>
                <a:cs typeface="Arial" panose="020B0604020202020204" pitchFamily="34" charset="0"/>
              </a:rPr>
              <a:t>Children and Young People aged 0 to 19 were identified as the first priority area to look at through a ‘Berkshire East lens’, following the creation of the new Berkshire East Public Health System in April 2021.</a:t>
            </a:r>
          </a:p>
          <a:p>
            <a:pPr marR="89535">
              <a:tabLst>
                <a:tab pos="2340610" algn="l"/>
              </a:tabLst>
            </a:pPr>
            <a:endParaRPr lang="en-GB" sz="1100">
              <a:ea typeface="Calibri" panose="020F0502020204030204" pitchFamily="34" charset="0"/>
              <a:cs typeface="Arial" panose="020B0604020202020204" pitchFamily="34" charset="0"/>
            </a:endParaRPr>
          </a:p>
          <a:p>
            <a:pPr marR="89535">
              <a:tabLst>
                <a:tab pos="2340610" algn="l"/>
              </a:tabLst>
            </a:pPr>
            <a:r>
              <a:rPr lang="en-GB">
                <a:latin typeface="+mj-lt"/>
                <a:ea typeface="Calibri" panose="020F0502020204030204" pitchFamily="34" charset="0"/>
                <a:cs typeface="Arial" panose="020B0604020202020204" pitchFamily="34" charset="0"/>
              </a:rPr>
              <a:t>A working group was established to deliver the HNA and this was co-ordinated by Bracknell Forest’s Public Health Team.</a:t>
            </a:r>
          </a:p>
          <a:p>
            <a:pPr marR="89535">
              <a:tabLst>
                <a:tab pos="2340610" algn="l"/>
              </a:tabLst>
            </a:pPr>
            <a:endParaRPr lang="en-GB" sz="1600">
              <a:ea typeface="Calibri" panose="020F0502020204030204" pitchFamily="34" charset="0"/>
              <a:cs typeface="Arial" panose="020B0604020202020204" pitchFamily="34" charset="0"/>
            </a:endParaRPr>
          </a:p>
        </p:txBody>
      </p:sp>
      <p:pic>
        <p:nvPicPr>
          <p:cNvPr id="2053" name="Picture 5" descr="Baby boy">
            <a:extLst>
              <a:ext uri="{FF2B5EF4-FFF2-40B4-BE49-F238E27FC236}">
                <a16:creationId xmlns:a16="http://schemas.microsoft.com/office/drawing/2014/main" id="{BCF4EF03-4DB1-4265-9021-A43276DE2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162" y="765972"/>
            <a:ext cx="931169" cy="9311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04954AD-00B9-46AE-A9E5-7BCC2B3B44E3}"/>
              </a:ext>
            </a:extLst>
          </p:cNvPr>
          <p:cNvPicPr>
            <a:picLocks noChangeAspect="1"/>
          </p:cNvPicPr>
          <p:nvPr/>
        </p:nvPicPr>
        <p:blipFill>
          <a:blip r:embed="rId3"/>
          <a:stretch>
            <a:fillRect/>
          </a:stretch>
        </p:blipFill>
        <p:spPr>
          <a:xfrm>
            <a:off x="7681068" y="701093"/>
            <a:ext cx="1113656" cy="1113656"/>
          </a:xfrm>
          <a:prstGeom prst="rect">
            <a:avLst/>
          </a:prstGeom>
        </p:spPr>
      </p:pic>
      <p:pic>
        <p:nvPicPr>
          <p:cNvPr id="18" name="Picture 17">
            <a:extLst>
              <a:ext uri="{FF2B5EF4-FFF2-40B4-BE49-F238E27FC236}">
                <a16:creationId xmlns:a16="http://schemas.microsoft.com/office/drawing/2014/main" id="{B2DEC017-ED40-441A-919D-28F978C9C130}"/>
              </a:ext>
            </a:extLst>
          </p:cNvPr>
          <p:cNvPicPr>
            <a:picLocks noChangeAspect="1"/>
          </p:cNvPicPr>
          <p:nvPr/>
        </p:nvPicPr>
        <p:blipFill>
          <a:blip r:embed="rId4"/>
          <a:stretch>
            <a:fillRect/>
          </a:stretch>
        </p:blipFill>
        <p:spPr>
          <a:xfrm>
            <a:off x="7681068" y="1954116"/>
            <a:ext cx="985201" cy="985201"/>
          </a:xfrm>
          <a:prstGeom prst="rect">
            <a:avLst/>
          </a:prstGeom>
        </p:spPr>
      </p:pic>
      <p:pic>
        <p:nvPicPr>
          <p:cNvPr id="19" name="Picture 18">
            <a:extLst>
              <a:ext uri="{FF2B5EF4-FFF2-40B4-BE49-F238E27FC236}">
                <a16:creationId xmlns:a16="http://schemas.microsoft.com/office/drawing/2014/main" id="{B91AEB54-2BE4-4033-8DE7-D8E006106708}"/>
              </a:ext>
            </a:extLst>
          </p:cNvPr>
          <p:cNvPicPr>
            <a:picLocks noChangeAspect="1"/>
          </p:cNvPicPr>
          <p:nvPr/>
        </p:nvPicPr>
        <p:blipFill>
          <a:blip r:embed="rId5"/>
          <a:stretch>
            <a:fillRect/>
          </a:stretch>
        </p:blipFill>
        <p:spPr>
          <a:xfrm>
            <a:off x="6434444" y="1836508"/>
            <a:ext cx="931169" cy="931169"/>
          </a:xfrm>
          <a:prstGeom prst="rect">
            <a:avLst/>
          </a:prstGeom>
        </p:spPr>
      </p:pic>
      <p:pic>
        <p:nvPicPr>
          <p:cNvPr id="20" name="Picture 19">
            <a:extLst>
              <a:ext uri="{FF2B5EF4-FFF2-40B4-BE49-F238E27FC236}">
                <a16:creationId xmlns:a16="http://schemas.microsoft.com/office/drawing/2014/main" id="{904DB20B-4F6C-458A-B19A-F9A57BC0B912}"/>
              </a:ext>
            </a:extLst>
          </p:cNvPr>
          <p:cNvPicPr>
            <a:picLocks noChangeAspect="1"/>
          </p:cNvPicPr>
          <p:nvPr/>
        </p:nvPicPr>
        <p:blipFill>
          <a:blip r:embed="rId6"/>
          <a:stretch>
            <a:fillRect/>
          </a:stretch>
        </p:blipFill>
        <p:spPr>
          <a:xfrm>
            <a:off x="6738450" y="2833189"/>
            <a:ext cx="931170" cy="931170"/>
          </a:xfrm>
          <a:prstGeom prst="rect">
            <a:avLst/>
          </a:prstGeom>
        </p:spPr>
      </p:pic>
      <p:pic>
        <p:nvPicPr>
          <p:cNvPr id="23" name="Picture 22">
            <a:extLst>
              <a:ext uri="{FF2B5EF4-FFF2-40B4-BE49-F238E27FC236}">
                <a16:creationId xmlns:a16="http://schemas.microsoft.com/office/drawing/2014/main" id="{FD592E32-B4DA-4250-85EB-D1A7AB6E8B6C}"/>
              </a:ext>
            </a:extLst>
          </p:cNvPr>
          <p:cNvPicPr>
            <a:picLocks noChangeAspect="1"/>
          </p:cNvPicPr>
          <p:nvPr/>
        </p:nvPicPr>
        <p:blipFill>
          <a:blip r:embed="rId7"/>
          <a:stretch>
            <a:fillRect/>
          </a:stretch>
        </p:blipFill>
        <p:spPr>
          <a:xfrm>
            <a:off x="7804186" y="2880451"/>
            <a:ext cx="895416" cy="895416"/>
          </a:xfrm>
          <a:prstGeom prst="rect">
            <a:avLst/>
          </a:prstGeom>
        </p:spPr>
      </p:pic>
    </p:spTree>
    <p:extLst>
      <p:ext uri="{BB962C8B-B14F-4D97-AF65-F5344CB8AC3E}">
        <p14:creationId xmlns:p14="http://schemas.microsoft.com/office/powerpoint/2010/main" val="318945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Recommendations</a:t>
            </a:r>
          </a:p>
        </p:txBody>
      </p:sp>
      <p:graphicFrame>
        <p:nvGraphicFramePr>
          <p:cNvPr id="7" name="Table 7">
            <a:extLst>
              <a:ext uri="{FF2B5EF4-FFF2-40B4-BE49-F238E27FC236}">
                <a16:creationId xmlns:a16="http://schemas.microsoft.com/office/drawing/2014/main" id="{45DA72C1-8363-4AC6-81F1-FBF31798254A}"/>
              </a:ext>
            </a:extLst>
          </p:cNvPr>
          <p:cNvGraphicFramePr>
            <a:graphicFrameLocks noGrp="1"/>
          </p:cNvGraphicFramePr>
          <p:nvPr>
            <p:extLst>
              <p:ext uri="{D42A27DB-BD31-4B8C-83A1-F6EECF244321}">
                <p14:modId xmlns:p14="http://schemas.microsoft.com/office/powerpoint/2010/main" val="1665839689"/>
              </p:ext>
            </p:extLst>
          </p:nvPr>
        </p:nvGraphicFramePr>
        <p:xfrm>
          <a:off x="251520" y="764704"/>
          <a:ext cx="8640960" cy="3747699"/>
        </p:xfrm>
        <a:graphic>
          <a:graphicData uri="http://schemas.openxmlformats.org/drawingml/2006/table">
            <a:tbl>
              <a:tblPr bandRow="1">
                <a:tableStyleId>{5A111915-BE36-4E01-A7E5-04B1672EAD32}</a:tableStyleId>
              </a:tblPr>
              <a:tblGrid>
                <a:gridCol w="305875">
                  <a:extLst>
                    <a:ext uri="{9D8B030D-6E8A-4147-A177-3AD203B41FA5}">
                      <a16:colId xmlns:a16="http://schemas.microsoft.com/office/drawing/2014/main" val="552110073"/>
                    </a:ext>
                  </a:extLst>
                </a:gridCol>
                <a:gridCol w="8335085">
                  <a:extLst>
                    <a:ext uri="{9D8B030D-6E8A-4147-A177-3AD203B41FA5}">
                      <a16:colId xmlns:a16="http://schemas.microsoft.com/office/drawing/2014/main" val="477558281"/>
                    </a:ext>
                  </a:extLst>
                </a:gridCol>
              </a:tblGrid>
              <a:tr h="360040">
                <a:tc gridSpan="2">
                  <a:txBody>
                    <a:bodyPr/>
                    <a:lstStyle/>
                    <a:p>
                      <a:pPr algn="l">
                        <a:lnSpc>
                          <a:spcPct val="106000"/>
                        </a:lnSpc>
                        <a:spcAft>
                          <a:spcPts val="800"/>
                        </a:spcAft>
                      </a:pPr>
                      <a:r>
                        <a:rPr lang="en-GB" sz="1400" b="1">
                          <a:solidFill>
                            <a:schemeClr val="bg1"/>
                          </a:solidFill>
                          <a:effectLst/>
                          <a:latin typeface="Arial" panose="020B0604020202020204" pitchFamily="34" charset="0"/>
                          <a:cs typeface="Arial" panose="020B0604020202020204" pitchFamily="34" charset="0"/>
                        </a:rPr>
                        <a:t>Slough’s recommendations</a:t>
                      </a:r>
                      <a:endParaRPr lang="en-GB" sz="1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0023587"/>
                  </a:ext>
                </a:extLst>
              </a:tr>
              <a:tr h="576064">
                <a:tc>
                  <a:txBody>
                    <a:bodyPr/>
                    <a:lstStyle/>
                    <a:p>
                      <a:pPr algn="l">
                        <a:lnSpc>
                          <a:spcPct val="106000"/>
                        </a:lnSpc>
                        <a:spcAft>
                          <a:spcPts val="800"/>
                        </a:spcAft>
                      </a:pPr>
                      <a:r>
                        <a:rPr lang="en-GB" sz="1200" b="1">
                          <a:solidFill>
                            <a:schemeClr val="accent5"/>
                          </a:solidFill>
                          <a:effectLst/>
                          <a:latin typeface="Arial" panose="020B0604020202020204" pitchFamily="34" charset="0"/>
                          <a:cs typeface="Arial" panose="020B0604020202020204" pitchFamily="34" charset="0"/>
                        </a:rPr>
                        <a:t>1</a:t>
                      </a:r>
                      <a:endPar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Ensure that the recent Section 114 and SEND Written Statement of Action </a:t>
                      </a: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requirement are drivers of innovation and collaboration in the local system to meet the needs of parents, carers and CYP in an earlier and more effective manner.</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2724070"/>
                  </a:ext>
                </a:extLst>
              </a:tr>
              <a:tr h="603913">
                <a:tc>
                  <a:txBody>
                    <a:bodyPr/>
                    <a:lstStyle/>
                    <a:p>
                      <a:pPr algn="l">
                        <a:lnSpc>
                          <a:spcPct val="106000"/>
                        </a:lnSpc>
                        <a:spcAft>
                          <a:spcPts val="800"/>
                        </a:spcAft>
                      </a:pPr>
                      <a:r>
                        <a:rPr lang="en-GB" sz="1200" b="1">
                          <a:solidFill>
                            <a:schemeClr val="accent5"/>
                          </a:solidFill>
                          <a:effectLst/>
                          <a:latin typeface="Arial" panose="020B0604020202020204" pitchFamily="34" charset="0"/>
                          <a:cs typeface="Arial" panose="020B0604020202020204" pitchFamily="34" charset="0"/>
                        </a:rPr>
                        <a:t>2</a:t>
                      </a:r>
                      <a:endPar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 the delivery of a comprehensive new service specification for the upcoming re-procurement of the Slough O to 19 Healthy Child Programme to go live by 1</a:t>
                      </a:r>
                      <a:r>
                        <a:rPr lang="en-GB" sz="12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
                      </a: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October 2022.</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8275608"/>
                  </a:ext>
                </a:extLst>
              </a:tr>
              <a:tr h="750630">
                <a:tc>
                  <a:txBody>
                    <a:bodyPr/>
                    <a:lstStyle/>
                    <a:p>
                      <a:pPr algn="l">
                        <a:lnSpc>
                          <a:spcPct val="106000"/>
                        </a:lnSpc>
                        <a:spcAft>
                          <a:spcPts val="800"/>
                        </a:spcAft>
                      </a:pPr>
                      <a:r>
                        <a:rPr lang="en-GB" sz="1200" b="1">
                          <a:solidFill>
                            <a:schemeClr val="accent5"/>
                          </a:solidFill>
                          <a:effectLst/>
                          <a:latin typeface="Arial" panose="020B0604020202020204" pitchFamily="34" charset="0"/>
                          <a:cs typeface="Arial" panose="020B0604020202020204" pitchFamily="34" charset="0"/>
                        </a:rPr>
                        <a:t>3</a:t>
                      </a:r>
                      <a:endPar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 that service user voice and co-production and participation elements are visible and producing tangible inputs to improve the quality of service offers across the life course form the perinatal/ early years, school aged and transitioning age ranges with specific additional input in support of CYP with complexity and potential vulnerabilities as set out in the 0 to 19 (recommendation 5 above).</a:t>
                      </a:r>
                    </a:p>
                    <a:p>
                      <a:pPr>
                        <a:lnSpc>
                          <a:spcPct val="107000"/>
                        </a:lnSpc>
                        <a:spcAft>
                          <a:spcPts val="800"/>
                        </a:spcAft>
                      </a:pP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4575626"/>
                  </a:ext>
                </a:extLst>
              </a:tr>
              <a:tr h="588304">
                <a:tc>
                  <a:txBody>
                    <a:bodyPr/>
                    <a:lstStyle/>
                    <a:p>
                      <a:pPr algn="l">
                        <a:lnSpc>
                          <a:spcPct val="106000"/>
                        </a:lnSpc>
                        <a:spcAft>
                          <a:spcPts val="800"/>
                        </a:spcAft>
                      </a:pPr>
                      <a:r>
                        <a:rPr lang="en-GB" sz="1200" b="1">
                          <a:solidFill>
                            <a:schemeClr val="accent5"/>
                          </a:solidFill>
                          <a:effectLst/>
                          <a:latin typeface="Arial" panose="020B0604020202020204" pitchFamily="34" charset="0"/>
                          <a:cs typeface="Arial" panose="020B0604020202020204" pitchFamily="34" charset="0"/>
                        </a:rPr>
                        <a:t>4</a:t>
                      </a:r>
                      <a:endPar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Explore the potential linkages across borough boundaries with neighbouring systems and pathways to ensure local and regional service reach and responsiveness.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5765295"/>
                  </a:ext>
                </a:extLst>
              </a:tr>
              <a:tr h="360040">
                <a:tc>
                  <a:txBody>
                    <a:bodyPr/>
                    <a:lstStyle/>
                    <a:p>
                      <a:pPr algn="l">
                        <a:lnSpc>
                          <a:spcPct val="106000"/>
                        </a:lnSpc>
                        <a:spcAft>
                          <a:spcPts val="800"/>
                        </a:spcAft>
                      </a:pPr>
                      <a:r>
                        <a:rPr lang="en-GB" sz="1200" b="1">
                          <a:solidFill>
                            <a:schemeClr val="accent5"/>
                          </a:solidFill>
                          <a:effectLst/>
                          <a:latin typeface="Arial" panose="020B0604020202020204" pitchFamily="34" charset="0"/>
                          <a:cs typeface="Arial" panose="020B0604020202020204" pitchFamily="34" charset="0"/>
                        </a:rPr>
                        <a:t>5</a:t>
                      </a:r>
                      <a:endParaRPr lang="en-GB" sz="1200" b="1">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a framework of support for commissioning for outcomes and robust, sustainable quality improvement inputs to internal and wider system to improve attainment of key national regional and local outcomes for the 0 to 19 HCP service.</a:t>
                      </a:r>
                    </a:p>
                    <a:p>
                      <a:pPr>
                        <a:lnSpc>
                          <a:spcPct val="107000"/>
                        </a:lnSpc>
                        <a:spcAft>
                          <a:spcPts val="800"/>
                        </a:spcAft>
                      </a:pPr>
                      <a:endPar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3664112"/>
                  </a:ext>
                </a:extLst>
              </a:tr>
            </a:tbl>
          </a:graphicData>
        </a:graphic>
      </p:graphicFrame>
    </p:spTree>
    <p:extLst>
      <p:ext uri="{BB962C8B-B14F-4D97-AF65-F5344CB8AC3E}">
        <p14:creationId xmlns:p14="http://schemas.microsoft.com/office/powerpoint/2010/main" val="73465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Recommendations</a:t>
            </a:r>
          </a:p>
        </p:txBody>
      </p:sp>
      <p:graphicFrame>
        <p:nvGraphicFramePr>
          <p:cNvPr id="7" name="Table 7">
            <a:extLst>
              <a:ext uri="{FF2B5EF4-FFF2-40B4-BE49-F238E27FC236}">
                <a16:creationId xmlns:a16="http://schemas.microsoft.com/office/drawing/2014/main" id="{45DA72C1-8363-4AC6-81F1-FBF31798254A}"/>
              </a:ext>
            </a:extLst>
          </p:cNvPr>
          <p:cNvGraphicFramePr>
            <a:graphicFrameLocks noGrp="1"/>
          </p:cNvGraphicFramePr>
          <p:nvPr>
            <p:extLst>
              <p:ext uri="{D42A27DB-BD31-4B8C-83A1-F6EECF244321}">
                <p14:modId xmlns:p14="http://schemas.microsoft.com/office/powerpoint/2010/main" val="3974227077"/>
              </p:ext>
            </p:extLst>
          </p:nvPr>
        </p:nvGraphicFramePr>
        <p:xfrm>
          <a:off x="251520" y="764704"/>
          <a:ext cx="8640960" cy="5185858"/>
        </p:xfrm>
        <a:graphic>
          <a:graphicData uri="http://schemas.openxmlformats.org/drawingml/2006/table">
            <a:tbl>
              <a:tblPr bandRow="1">
                <a:tableStyleId>{17292A2E-F333-43FB-9621-5CBBE7FDCDCB}</a:tableStyleId>
              </a:tblPr>
              <a:tblGrid>
                <a:gridCol w="305875">
                  <a:extLst>
                    <a:ext uri="{9D8B030D-6E8A-4147-A177-3AD203B41FA5}">
                      <a16:colId xmlns:a16="http://schemas.microsoft.com/office/drawing/2014/main" val="552110073"/>
                    </a:ext>
                  </a:extLst>
                </a:gridCol>
                <a:gridCol w="8335085">
                  <a:extLst>
                    <a:ext uri="{9D8B030D-6E8A-4147-A177-3AD203B41FA5}">
                      <a16:colId xmlns:a16="http://schemas.microsoft.com/office/drawing/2014/main" val="477558281"/>
                    </a:ext>
                  </a:extLst>
                </a:gridCol>
              </a:tblGrid>
              <a:tr h="360040">
                <a:tc gridSpan="2">
                  <a:txBody>
                    <a:bodyPr/>
                    <a:lstStyle/>
                    <a:p>
                      <a:pPr algn="l">
                        <a:lnSpc>
                          <a:spcPct val="106000"/>
                        </a:lnSpc>
                        <a:spcAft>
                          <a:spcPts val="800"/>
                        </a:spcAft>
                      </a:pPr>
                      <a:r>
                        <a:rPr lang="en-GB" sz="1400" b="1">
                          <a:solidFill>
                            <a:schemeClr val="bg1"/>
                          </a:solidFill>
                          <a:effectLst/>
                          <a:latin typeface="Arial"/>
                          <a:cs typeface="Arial"/>
                        </a:rPr>
                        <a:t>Royal Borough of Windsor and Maidenhead’s recommendations</a:t>
                      </a:r>
                      <a:endParaRPr lang="en-GB" sz="1400" b="1" dirty="0">
                        <a:solidFill>
                          <a:schemeClr val="bg1"/>
                        </a:solidFill>
                        <a:effectLst/>
                        <a:latin typeface="Arial"/>
                        <a:ea typeface="Calibri" panose="020F0502020204030204" pitchFamily="34" charset="0"/>
                        <a:cs typeface="Arial"/>
                      </a:endParaRPr>
                    </a:p>
                  </a:txBody>
                  <a:tcPr marL="68580" marR="68580" marT="0" marB="0" anchor="ctr">
                    <a:solidFill>
                      <a:schemeClr val="accent4"/>
                    </a:solidFill>
                  </a:tcPr>
                </a:tc>
                <a:tc hMerge="1">
                  <a:txBody>
                    <a:bodyPr/>
                    <a:lstStyle/>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0023587"/>
                  </a:ext>
                </a:extLst>
              </a:tr>
              <a:tr h="325365">
                <a:tc>
                  <a:txBody>
                    <a:bodyPr/>
                    <a:lstStyle/>
                    <a:p>
                      <a:pPr algn="l">
                        <a:lnSpc>
                          <a:spcPct val="106000"/>
                        </a:lnSpc>
                        <a:spcAft>
                          <a:spcPts val="800"/>
                        </a:spcAft>
                      </a:pPr>
                      <a:r>
                        <a:rPr lang="en-GB" sz="1200" b="1">
                          <a:solidFill>
                            <a:schemeClr val="accent4"/>
                          </a:solidFill>
                          <a:effectLst/>
                          <a:latin typeface="Arial"/>
                          <a:cs typeface="Arial"/>
                        </a:rPr>
                        <a:t>1</a:t>
                      </a:r>
                      <a:endParaRPr lang="en-GB" sz="1200" b="1" dirty="0">
                        <a:solidFill>
                          <a:schemeClr val="accent4"/>
                        </a:solidFill>
                        <a:effectLst/>
                        <a:latin typeface="Arial"/>
                        <a:ea typeface="Calibri" panose="020F0502020204030204" pitchFamily="34" charset="0"/>
                        <a:cs typeface="Arial"/>
                      </a:endParaRPr>
                    </a:p>
                  </a:txBody>
                  <a:tcPr marL="68580" marR="68580" marT="0" marB="0"/>
                </a:tc>
                <a:tc>
                  <a:txBody>
                    <a:bodyPr/>
                    <a:lstStyle/>
                    <a:p>
                      <a:pPr lvl="0">
                        <a:lnSpc>
                          <a:spcPct val="107000"/>
                        </a:lnSpc>
                        <a:spcAft>
                          <a:spcPts val="800"/>
                        </a:spcAft>
                        <a:buNone/>
                      </a:pPr>
                      <a:r>
                        <a:rPr lang="en-GB" sz="1200" b="0" i="0" u="none" strike="noStrike" noProof="0" dirty="0">
                          <a:effectLst/>
                          <a:latin typeface="Arial"/>
                        </a:rPr>
                        <a:t>To acknowledge and celebrate the areas where we are performing well.</a:t>
                      </a:r>
                      <a:endParaRPr lang="en-US" sz="1200" dirty="0">
                        <a:latin typeface="Arial"/>
                      </a:endParaRPr>
                    </a:p>
                  </a:txBody>
                  <a:tcPr marL="68580" marR="68580" marT="0" marB="0"/>
                </a:tc>
                <a:extLst>
                  <a:ext uri="{0D108BD9-81ED-4DB2-BD59-A6C34878D82A}">
                    <a16:rowId xmlns:a16="http://schemas.microsoft.com/office/drawing/2014/main" val="3062724070"/>
                  </a:ext>
                </a:extLst>
              </a:tr>
              <a:tr h="524112">
                <a:tc>
                  <a:txBody>
                    <a:bodyPr/>
                    <a:lstStyle/>
                    <a:p>
                      <a:pPr algn="l">
                        <a:lnSpc>
                          <a:spcPct val="106000"/>
                        </a:lnSpc>
                        <a:spcAft>
                          <a:spcPts val="800"/>
                        </a:spcAft>
                      </a:pPr>
                      <a:r>
                        <a:rPr lang="en-GB" sz="1200" b="1">
                          <a:solidFill>
                            <a:schemeClr val="accent4"/>
                          </a:solidFill>
                          <a:effectLst/>
                          <a:latin typeface="Arial"/>
                          <a:cs typeface="Arial"/>
                        </a:rPr>
                        <a:t>2</a:t>
                      </a:r>
                      <a:endParaRPr lang="en-GB" sz="1200" b="1" dirty="0">
                        <a:solidFill>
                          <a:schemeClr val="accent4"/>
                        </a:solidFill>
                        <a:effectLst/>
                        <a:latin typeface="Arial"/>
                        <a:ea typeface="Calibri" panose="020F0502020204030204" pitchFamily="34" charset="0"/>
                        <a:cs typeface="Arial"/>
                      </a:endParaRPr>
                    </a:p>
                  </a:txBody>
                  <a:tcPr marL="68580" marR="68580" marT="0" marB="0"/>
                </a:tc>
                <a:tc>
                  <a:txBody>
                    <a:bodyPr/>
                    <a:lstStyle/>
                    <a:p>
                      <a:pPr marL="0" lvl="0" indent="0" algn="l">
                        <a:lnSpc>
                          <a:spcPct val="100000"/>
                        </a:lnSpc>
                        <a:spcBef>
                          <a:spcPts val="0"/>
                        </a:spcBef>
                        <a:spcAft>
                          <a:spcPts val="0"/>
                        </a:spcAft>
                        <a:buNone/>
                      </a:pPr>
                      <a:r>
                        <a:rPr lang="en-GB" sz="1200" b="0" i="0" u="none" strike="noStrike" noProof="0" dirty="0">
                          <a:effectLst/>
                          <a:latin typeface="Arial"/>
                        </a:rPr>
                        <a:t>To improve the quality of local breast-feeding data to enable us to monitor our rates, compare them with other boroughs and promote further uptake of breast-feeding.</a:t>
                      </a:r>
                      <a:endParaRPr lang="en-US" sz="1200" b="0" i="0" u="none" strike="noStrike" noProof="0" dirty="0">
                        <a:latin typeface="Arial"/>
                      </a:endParaRPr>
                    </a:p>
                    <a:p>
                      <a:pPr lvl="0">
                        <a:lnSpc>
                          <a:spcPct val="107000"/>
                        </a:lnSpc>
                        <a:spcAft>
                          <a:spcPts val="800"/>
                        </a:spcAft>
                        <a:buNone/>
                      </a:pPr>
                      <a:endParaRPr lang="en-GB" sz="1200" dirty="0">
                        <a:solidFill>
                          <a:srgbClr val="000000"/>
                        </a:solidFill>
                        <a:effectLst/>
                        <a:latin typeface="Arial"/>
                        <a:cs typeface="Arial"/>
                      </a:endParaRPr>
                    </a:p>
                  </a:txBody>
                  <a:tcPr marL="68580" marR="68580" marT="0" marB="0"/>
                </a:tc>
                <a:extLst>
                  <a:ext uri="{0D108BD9-81ED-4DB2-BD59-A6C34878D82A}">
                    <a16:rowId xmlns:a16="http://schemas.microsoft.com/office/drawing/2014/main" val="3528275608"/>
                  </a:ext>
                </a:extLst>
              </a:tr>
              <a:tr h="671893">
                <a:tc>
                  <a:txBody>
                    <a:bodyPr/>
                    <a:lstStyle/>
                    <a:p>
                      <a:pPr algn="l">
                        <a:lnSpc>
                          <a:spcPct val="106000"/>
                        </a:lnSpc>
                        <a:spcAft>
                          <a:spcPts val="800"/>
                        </a:spcAft>
                      </a:pPr>
                      <a:r>
                        <a:rPr lang="en-GB" sz="1200" b="1">
                          <a:solidFill>
                            <a:schemeClr val="accent4"/>
                          </a:solidFill>
                          <a:effectLst/>
                          <a:latin typeface="Arial"/>
                          <a:cs typeface="Arial"/>
                        </a:rPr>
                        <a:t>3</a:t>
                      </a:r>
                      <a:endParaRPr lang="en-GB" sz="1200" b="1" dirty="0">
                        <a:solidFill>
                          <a:schemeClr val="accent4"/>
                        </a:solidFill>
                        <a:effectLst/>
                        <a:latin typeface="Arial"/>
                        <a:ea typeface="Calibri" panose="020F0502020204030204" pitchFamily="34" charset="0"/>
                        <a:cs typeface="Arial"/>
                      </a:endParaRPr>
                    </a:p>
                  </a:txBody>
                  <a:tcPr marL="68580" marR="68580" marT="0" marB="0"/>
                </a:tc>
                <a:tc>
                  <a:txBody>
                    <a:bodyPr/>
                    <a:lstStyle/>
                    <a:p>
                      <a:pPr marL="0" lvl="0" indent="0" algn="l">
                        <a:lnSpc>
                          <a:spcPct val="100000"/>
                        </a:lnSpc>
                        <a:spcBef>
                          <a:spcPts val="0"/>
                        </a:spcBef>
                        <a:spcAft>
                          <a:spcPts val="0"/>
                        </a:spcAft>
                        <a:buNone/>
                      </a:pPr>
                      <a:r>
                        <a:rPr lang="en-GB" sz="1200" b="0" i="0" u="none" strike="noStrike" noProof="0">
                          <a:effectLst/>
                          <a:latin typeface="Arial"/>
                        </a:rPr>
                        <a:t>To better understand why we are not performing as well as Berkshire and/or England averages for some outcomes; in particular: childhood development (2-2 ½ years); risk taking behaviours (smoking, alcohol and drugs); 16-17 year olds not in employment, education and training. </a:t>
                      </a:r>
                      <a:endParaRPr lang="en-US" sz="1200" dirty="0">
                        <a:latin typeface="Arial"/>
                      </a:endParaRPr>
                    </a:p>
                  </a:txBody>
                  <a:tcPr marL="68580" marR="68580" marT="0" marB="0"/>
                </a:tc>
                <a:extLst>
                  <a:ext uri="{0D108BD9-81ED-4DB2-BD59-A6C34878D82A}">
                    <a16:rowId xmlns:a16="http://schemas.microsoft.com/office/drawing/2014/main" val="994575626"/>
                  </a:ext>
                </a:extLst>
              </a:tr>
              <a:tr h="543455">
                <a:tc>
                  <a:txBody>
                    <a:bodyPr/>
                    <a:lstStyle/>
                    <a:p>
                      <a:pPr algn="l">
                        <a:lnSpc>
                          <a:spcPct val="106000"/>
                        </a:lnSpc>
                        <a:spcAft>
                          <a:spcPts val="800"/>
                        </a:spcAft>
                      </a:pPr>
                      <a:r>
                        <a:rPr lang="en-GB" sz="1200" b="1">
                          <a:solidFill>
                            <a:schemeClr val="accent4"/>
                          </a:solidFill>
                          <a:effectLst/>
                          <a:latin typeface="Arial"/>
                          <a:cs typeface="Arial"/>
                        </a:rPr>
                        <a:t>4</a:t>
                      </a:r>
                      <a:endParaRPr lang="en-GB" sz="1200" b="1" dirty="0">
                        <a:solidFill>
                          <a:schemeClr val="accent4"/>
                        </a:solidFill>
                        <a:effectLst/>
                        <a:latin typeface="Arial"/>
                        <a:ea typeface="Calibri" panose="020F0502020204030204" pitchFamily="34" charset="0"/>
                        <a:cs typeface="Arial"/>
                      </a:endParaRPr>
                    </a:p>
                  </a:txBody>
                  <a:tcPr marL="68580" marR="68580" marT="0" marB="0"/>
                </a:tc>
                <a:tc>
                  <a:txBody>
                    <a:bodyPr/>
                    <a:lstStyle/>
                    <a:p>
                      <a:pPr marL="0" lvl="0" indent="0" algn="l">
                        <a:lnSpc>
                          <a:spcPct val="100000"/>
                        </a:lnSpc>
                        <a:spcBef>
                          <a:spcPts val="0"/>
                        </a:spcBef>
                        <a:spcAft>
                          <a:spcPts val="0"/>
                        </a:spcAft>
                        <a:buNone/>
                      </a:pPr>
                      <a:r>
                        <a:rPr lang="en-GB" sz="1200" b="0" i="0" u="none" strike="noStrike" noProof="0" dirty="0">
                          <a:effectLst/>
                          <a:latin typeface="Arial"/>
                        </a:rPr>
                        <a:t>To better understand why children and young people in some wards / communities in the borough have worse outcomes than others and to work collaboratively to reduce these differences; in particular differences in school readiness (between those who are and aren’t eligible for free school meals) and differences between wards in the proportion of children who are overweight/obese.</a:t>
                      </a:r>
                      <a:endParaRPr lang="en-US" sz="1200" b="0" i="0" u="none" strike="noStrike" noProof="0" dirty="0">
                        <a:latin typeface="Arial"/>
                      </a:endParaRPr>
                    </a:p>
                    <a:p>
                      <a:pPr lvl="0">
                        <a:lnSpc>
                          <a:spcPct val="107000"/>
                        </a:lnSpc>
                        <a:spcAft>
                          <a:spcPts val="800"/>
                        </a:spcAft>
                        <a:buNone/>
                      </a:pPr>
                      <a:endParaRPr lang="en-GB" sz="1200" dirty="0">
                        <a:solidFill>
                          <a:srgbClr val="000000"/>
                        </a:solidFill>
                        <a:effectLst/>
                        <a:latin typeface="Arial"/>
                        <a:cs typeface="Arial"/>
                      </a:endParaRPr>
                    </a:p>
                  </a:txBody>
                  <a:tcPr marL="68580" marR="68580" marT="0" marB="0"/>
                </a:tc>
                <a:extLst>
                  <a:ext uri="{0D108BD9-81ED-4DB2-BD59-A6C34878D82A}">
                    <a16:rowId xmlns:a16="http://schemas.microsoft.com/office/drawing/2014/main" val="3825765295"/>
                  </a:ext>
                </a:extLst>
              </a:tr>
              <a:tr h="360040">
                <a:tc>
                  <a:txBody>
                    <a:bodyPr/>
                    <a:lstStyle/>
                    <a:p>
                      <a:pPr algn="l">
                        <a:lnSpc>
                          <a:spcPct val="106000"/>
                        </a:lnSpc>
                        <a:spcAft>
                          <a:spcPts val="800"/>
                        </a:spcAft>
                      </a:pPr>
                      <a:r>
                        <a:rPr lang="en-GB" sz="1200" b="1">
                          <a:solidFill>
                            <a:schemeClr val="accent4"/>
                          </a:solidFill>
                          <a:effectLst/>
                          <a:latin typeface="Arial"/>
                          <a:cs typeface="Arial"/>
                        </a:rPr>
                        <a:t>5</a:t>
                      </a:r>
                      <a:endParaRPr lang="en-GB" sz="1200" b="1" dirty="0">
                        <a:solidFill>
                          <a:schemeClr val="accent4"/>
                        </a:solidFill>
                        <a:effectLst/>
                        <a:latin typeface="Arial"/>
                        <a:ea typeface="Calibri" panose="020F0502020204030204" pitchFamily="34" charset="0"/>
                        <a:cs typeface="Arial"/>
                      </a:endParaRPr>
                    </a:p>
                  </a:txBody>
                  <a:tcPr marL="68580" marR="68580" marT="0" marB="0"/>
                </a:tc>
                <a:tc>
                  <a:txBody>
                    <a:bodyPr/>
                    <a:lstStyle/>
                    <a:p>
                      <a:pPr marL="0" lvl="0" indent="0" algn="l">
                        <a:lnSpc>
                          <a:spcPct val="100000"/>
                        </a:lnSpc>
                        <a:spcBef>
                          <a:spcPts val="0"/>
                        </a:spcBef>
                        <a:spcAft>
                          <a:spcPts val="0"/>
                        </a:spcAft>
                        <a:buNone/>
                      </a:pPr>
                      <a:r>
                        <a:rPr lang="en-GB" sz="1200" b="0" i="0" u="none" strike="noStrike" noProof="0">
                          <a:effectLst/>
                          <a:latin typeface="Arial"/>
                        </a:rPr>
                        <a:t>To better understand the health needs of children in care and care leavers in the borough.</a:t>
                      </a:r>
                      <a:endParaRPr lang="en-US" sz="1200" b="0" i="0" u="none" strike="noStrike" noProof="0">
                        <a:latin typeface="Arial"/>
                      </a:endParaRPr>
                    </a:p>
                    <a:p>
                      <a:pPr>
                        <a:lnSpc>
                          <a:spcPct val="107000"/>
                        </a:lnSpc>
                        <a:spcAft>
                          <a:spcPts val="800"/>
                        </a:spcAft>
                      </a:pPr>
                      <a:endParaRPr lang="en-GB" sz="1200" dirty="0">
                        <a:solidFill>
                          <a:srgbClr val="000000"/>
                        </a:solidFill>
                        <a:effectLst/>
                        <a:latin typeface="Arial"/>
                        <a:cs typeface="Arial"/>
                      </a:endParaRPr>
                    </a:p>
                  </a:txBody>
                  <a:tcPr marL="68580" marR="68580" marT="0" marB="0"/>
                </a:tc>
                <a:extLst>
                  <a:ext uri="{0D108BD9-81ED-4DB2-BD59-A6C34878D82A}">
                    <a16:rowId xmlns:a16="http://schemas.microsoft.com/office/drawing/2014/main" val="243664112"/>
                  </a:ext>
                </a:extLst>
              </a:tr>
              <a:tr h="360040">
                <a:tc>
                  <a:txBody>
                    <a:bodyPr/>
                    <a:lstStyle/>
                    <a:p>
                      <a:pPr lvl="0" algn="l">
                        <a:lnSpc>
                          <a:spcPct val="106000"/>
                        </a:lnSpc>
                        <a:spcAft>
                          <a:spcPts val="800"/>
                        </a:spcAft>
                        <a:buNone/>
                      </a:pPr>
                      <a:r>
                        <a:rPr lang="en-GB" sz="1200" b="1" dirty="0">
                          <a:solidFill>
                            <a:schemeClr val="accent4"/>
                          </a:solidFill>
                          <a:effectLst/>
                          <a:latin typeface="Arial"/>
                          <a:cs typeface="Arial"/>
                        </a:rPr>
                        <a:t>6</a:t>
                      </a:r>
                    </a:p>
                  </a:txBody>
                  <a:tcPr marL="68580" marR="68580" marT="0" marB="0"/>
                </a:tc>
                <a:tc>
                  <a:txBody>
                    <a:bodyPr/>
                    <a:lstStyle/>
                    <a:p>
                      <a:pPr lvl="0">
                        <a:lnSpc>
                          <a:spcPct val="107000"/>
                        </a:lnSpc>
                        <a:spcAft>
                          <a:spcPts val="800"/>
                        </a:spcAft>
                        <a:buNone/>
                      </a:pPr>
                      <a:r>
                        <a:rPr lang="en-GB" sz="1200" b="0" i="0" u="none" strike="noStrike" noProof="0" dirty="0">
                          <a:effectLst/>
                          <a:latin typeface="Arial"/>
                        </a:rPr>
                        <a:t>To explore how we implement the new best practice guidance into the delivery of health visiting and school nursing</a:t>
                      </a:r>
                      <a:endParaRPr lang="en-US" sz="1200" dirty="0">
                        <a:latin typeface="Arial"/>
                      </a:endParaRPr>
                    </a:p>
                  </a:txBody>
                  <a:tcPr marL="68580" marR="68580" marT="0" marB="0"/>
                </a:tc>
                <a:extLst>
                  <a:ext uri="{0D108BD9-81ED-4DB2-BD59-A6C34878D82A}">
                    <a16:rowId xmlns:a16="http://schemas.microsoft.com/office/drawing/2014/main" val="1843756259"/>
                  </a:ext>
                </a:extLst>
              </a:tr>
              <a:tr h="542248">
                <a:tc>
                  <a:txBody>
                    <a:bodyPr/>
                    <a:lstStyle/>
                    <a:p>
                      <a:pPr marL="0" lvl="0" indent="0" algn="l">
                        <a:lnSpc>
                          <a:spcPct val="106000"/>
                        </a:lnSpc>
                        <a:spcAft>
                          <a:spcPts val="800"/>
                        </a:spcAft>
                        <a:buNone/>
                      </a:pPr>
                      <a:r>
                        <a:rPr lang="en-GB" sz="1200" b="1" dirty="0">
                          <a:solidFill>
                            <a:schemeClr val="accent4"/>
                          </a:solidFill>
                          <a:effectLst/>
                          <a:latin typeface="Arial"/>
                          <a:cs typeface="Arial"/>
                        </a:rPr>
                        <a:t>7 </a:t>
                      </a:r>
                    </a:p>
                  </a:txBody>
                  <a:tcPr marL="68580" marR="68580" marT="0" marB="0"/>
                </a:tc>
                <a:tc>
                  <a:txBody>
                    <a:bodyPr/>
                    <a:lstStyle/>
                    <a:p>
                      <a:pPr lvl="0">
                        <a:lnSpc>
                          <a:spcPct val="107000"/>
                        </a:lnSpc>
                        <a:spcAft>
                          <a:spcPts val="800"/>
                        </a:spcAft>
                        <a:buNone/>
                      </a:pPr>
                      <a:r>
                        <a:rPr lang="en-GB" sz="1200" b="0" i="0" u="none" strike="noStrike" noProof="0" dirty="0">
                          <a:effectLst/>
                          <a:latin typeface="Arial"/>
                        </a:rPr>
                        <a:t>To get feedback from a broad range of professionals and families about their views on the health visiting and school nursing services available to local residents</a:t>
                      </a:r>
                    </a:p>
                  </a:txBody>
                  <a:tcPr marL="68580" marR="68580" marT="0" marB="0"/>
                </a:tc>
                <a:extLst>
                  <a:ext uri="{0D108BD9-81ED-4DB2-BD59-A6C34878D82A}">
                    <a16:rowId xmlns:a16="http://schemas.microsoft.com/office/drawing/2014/main" val="81757490"/>
                  </a:ext>
                </a:extLst>
              </a:tr>
              <a:tr h="360040">
                <a:tc>
                  <a:txBody>
                    <a:bodyPr/>
                    <a:lstStyle/>
                    <a:p>
                      <a:pPr marL="0" lvl="0" indent="0" algn="l">
                        <a:lnSpc>
                          <a:spcPct val="106000"/>
                        </a:lnSpc>
                        <a:spcAft>
                          <a:spcPts val="800"/>
                        </a:spcAft>
                        <a:buNone/>
                      </a:pPr>
                      <a:r>
                        <a:rPr lang="en-GB" sz="1200" b="1" dirty="0">
                          <a:solidFill>
                            <a:schemeClr val="accent4"/>
                          </a:solidFill>
                          <a:effectLst/>
                          <a:latin typeface="Arial"/>
                          <a:cs typeface="Arial"/>
                        </a:rPr>
                        <a:t>8 </a:t>
                      </a:r>
                    </a:p>
                  </a:txBody>
                  <a:tcPr marL="68580" marR="68580" marT="0" marB="0"/>
                </a:tc>
                <a:tc>
                  <a:txBody>
                    <a:bodyPr/>
                    <a:lstStyle/>
                    <a:p>
                      <a:pPr marL="0" lvl="0" indent="0" algn="l">
                        <a:lnSpc>
                          <a:spcPct val="100000"/>
                        </a:lnSpc>
                        <a:spcBef>
                          <a:spcPts val="0"/>
                        </a:spcBef>
                        <a:spcAft>
                          <a:spcPts val="0"/>
                        </a:spcAft>
                        <a:buNone/>
                      </a:pPr>
                      <a:r>
                        <a:rPr lang="en-US" sz="1200" b="0" i="0" u="none" strike="noStrike" noProof="0" dirty="0">
                          <a:latin typeface="Arial"/>
                        </a:rPr>
                        <a:t>Explore how we can effectively engage with children and young people across the borough to understand their views on their own health and wellbeing and how to improve outcomes.</a:t>
                      </a:r>
                    </a:p>
                    <a:p>
                      <a:pPr marL="0" lvl="0" indent="0" algn="l">
                        <a:lnSpc>
                          <a:spcPct val="100000"/>
                        </a:lnSpc>
                        <a:spcBef>
                          <a:spcPts val="0"/>
                        </a:spcBef>
                        <a:spcAft>
                          <a:spcPts val="0"/>
                        </a:spcAft>
                        <a:buNone/>
                      </a:pPr>
                      <a:endParaRPr lang="en-US" sz="1200" b="0" i="0" u="none" strike="noStrike" noProof="0" dirty="0">
                        <a:latin typeface="Arial"/>
                      </a:endParaRPr>
                    </a:p>
                  </a:txBody>
                  <a:tcPr marL="68580" marR="68580" marT="0" marB="0"/>
                </a:tc>
                <a:extLst>
                  <a:ext uri="{0D108BD9-81ED-4DB2-BD59-A6C34878D82A}">
                    <a16:rowId xmlns:a16="http://schemas.microsoft.com/office/drawing/2014/main" val="2410205520"/>
                  </a:ext>
                </a:extLst>
              </a:tr>
              <a:tr h="360040">
                <a:tc>
                  <a:txBody>
                    <a:bodyPr/>
                    <a:lstStyle/>
                    <a:p>
                      <a:pPr marL="0" lvl="0" indent="0" algn="l">
                        <a:lnSpc>
                          <a:spcPct val="106000"/>
                        </a:lnSpc>
                        <a:spcAft>
                          <a:spcPts val="800"/>
                        </a:spcAft>
                        <a:buNone/>
                      </a:pPr>
                      <a:r>
                        <a:rPr lang="en-GB" sz="1200" b="1" dirty="0">
                          <a:solidFill>
                            <a:schemeClr val="accent4"/>
                          </a:solidFill>
                          <a:effectLst/>
                          <a:latin typeface="Arial"/>
                          <a:cs typeface="Arial"/>
                        </a:rPr>
                        <a:t>9 </a:t>
                      </a:r>
                    </a:p>
                  </a:txBody>
                  <a:tcPr marL="68580" marR="68580" marT="0" marB="0"/>
                </a:tc>
                <a:tc>
                  <a:txBody>
                    <a:bodyPr/>
                    <a:lstStyle/>
                    <a:p>
                      <a:pPr marL="0" lvl="0" indent="0" algn="l">
                        <a:lnSpc>
                          <a:spcPct val="100000"/>
                        </a:lnSpc>
                        <a:spcBef>
                          <a:spcPts val="0"/>
                        </a:spcBef>
                        <a:spcAft>
                          <a:spcPts val="0"/>
                        </a:spcAft>
                        <a:buNone/>
                      </a:pPr>
                      <a:r>
                        <a:rPr lang="en-US" sz="1200" b="0" i="0" u="none" strike="noStrike" noProof="0" dirty="0">
                          <a:latin typeface="Arial"/>
                        </a:rPr>
                        <a:t>To ensure that any work to better understand the long-term impact of COVID-19 acknowledges children and young people.</a:t>
                      </a:r>
                      <a:endParaRPr lang="en-US" sz="1200" dirty="0">
                        <a:latin typeface="Arial"/>
                      </a:endParaRPr>
                    </a:p>
                    <a:p>
                      <a:pPr lvl="0">
                        <a:lnSpc>
                          <a:spcPct val="107000"/>
                        </a:lnSpc>
                        <a:spcAft>
                          <a:spcPts val="800"/>
                        </a:spcAft>
                        <a:buNone/>
                      </a:pPr>
                      <a:endParaRPr lang="en-US" sz="1200" dirty="0"/>
                    </a:p>
                  </a:txBody>
                  <a:tcPr marL="68580" marR="68580" marT="0" marB="0"/>
                </a:tc>
                <a:extLst>
                  <a:ext uri="{0D108BD9-81ED-4DB2-BD59-A6C34878D82A}">
                    <a16:rowId xmlns:a16="http://schemas.microsoft.com/office/drawing/2014/main" val="4259095024"/>
                  </a:ext>
                </a:extLst>
              </a:tr>
            </a:tbl>
          </a:graphicData>
        </a:graphic>
      </p:graphicFrame>
    </p:spTree>
    <p:extLst>
      <p:ext uri="{BB962C8B-B14F-4D97-AF65-F5344CB8AC3E}">
        <p14:creationId xmlns:p14="http://schemas.microsoft.com/office/powerpoint/2010/main" val="347186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Scope of the Berkshire East 0-19s HNA</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a:extLst>
              <a:ext uri="{FF2B5EF4-FFF2-40B4-BE49-F238E27FC236}">
                <a16:creationId xmlns:a16="http://schemas.microsoft.com/office/drawing/2014/main" id="{1A5C51B4-A35F-486A-A43B-C030B1C509E4}"/>
              </a:ext>
            </a:extLst>
          </p:cNvPr>
          <p:cNvPicPr>
            <a:picLocks noChangeAspect="1"/>
          </p:cNvPicPr>
          <p:nvPr/>
        </p:nvPicPr>
        <p:blipFill>
          <a:blip r:embed="rId2"/>
          <a:stretch>
            <a:fillRect/>
          </a:stretch>
        </p:blipFill>
        <p:spPr>
          <a:xfrm>
            <a:off x="6018514" y="663281"/>
            <a:ext cx="3017982" cy="2921205"/>
          </a:xfrm>
          <a:prstGeom prst="rect">
            <a:avLst/>
          </a:prstGeom>
        </p:spPr>
      </p:pic>
      <p:sp>
        <p:nvSpPr>
          <p:cNvPr id="14" name="TextBox 13">
            <a:extLst>
              <a:ext uri="{FF2B5EF4-FFF2-40B4-BE49-F238E27FC236}">
                <a16:creationId xmlns:a16="http://schemas.microsoft.com/office/drawing/2014/main" id="{3F3AB873-DB89-4D0F-955E-71777C6F0326}"/>
              </a:ext>
            </a:extLst>
          </p:cNvPr>
          <p:cNvSpPr txBox="1"/>
          <p:nvPr/>
        </p:nvSpPr>
        <p:spPr>
          <a:xfrm>
            <a:off x="179513" y="664160"/>
            <a:ext cx="5976664" cy="3939540"/>
          </a:xfrm>
          <a:prstGeom prst="rect">
            <a:avLst/>
          </a:prstGeom>
          <a:noFill/>
        </p:spPr>
        <p:txBody>
          <a:bodyPr wrap="square">
            <a:spAutoFit/>
          </a:bodyPr>
          <a:lstStyle/>
          <a:p>
            <a:pPr marR="89535">
              <a:tabLst>
                <a:tab pos="2340610" algn="l"/>
              </a:tabLst>
            </a:pPr>
            <a:r>
              <a:rPr lang="en-GB" sz="1800">
                <a:effectLst/>
                <a:ea typeface="Calibri" panose="020F0502020204030204" pitchFamily="34" charset="0"/>
                <a:cs typeface="Arial" panose="020B0604020202020204" pitchFamily="34" charset="0"/>
              </a:rPr>
              <a:t>The HNA covers the </a:t>
            </a:r>
            <a:r>
              <a:rPr lang="en-GB">
                <a:ea typeface="Calibri" panose="020F0502020204030204" pitchFamily="34" charset="0"/>
                <a:cs typeface="Arial" panose="020B0604020202020204" pitchFamily="34" charset="0"/>
              </a:rPr>
              <a:t>whole </a:t>
            </a:r>
            <a:r>
              <a:rPr lang="en-GB" b="1">
                <a:solidFill>
                  <a:schemeClr val="accent5"/>
                </a:solidFill>
                <a:ea typeface="Calibri" panose="020F0502020204030204" pitchFamily="34" charset="0"/>
                <a:cs typeface="Arial" panose="020B0604020202020204" pitchFamily="34" charset="0"/>
              </a:rPr>
              <a:t>Berkshire East population aged </a:t>
            </a:r>
          </a:p>
          <a:p>
            <a:pPr marR="89535">
              <a:tabLst>
                <a:tab pos="2340610" algn="l"/>
              </a:tabLst>
            </a:pPr>
            <a:r>
              <a:rPr lang="en-GB" b="1">
                <a:solidFill>
                  <a:schemeClr val="accent5"/>
                </a:solidFill>
                <a:ea typeface="Calibri" panose="020F0502020204030204" pitchFamily="34" charset="0"/>
                <a:cs typeface="Arial" panose="020B0604020202020204" pitchFamily="34" charset="0"/>
              </a:rPr>
              <a:t>0 to 19</a:t>
            </a:r>
            <a:r>
              <a:rPr lang="en-GB">
                <a:ea typeface="Calibri" panose="020F0502020204030204" pitchFamily="34" charset="0"/>
                <a:cs typeface="Arial" panose="020B0604020202020204" pitchFamily="34" charset="0"/>
              </a:rPr>
              <a:t> and provides a summary of the demography, health and life outcomes for this age group. The HNA’s primary focus is the Berkshire East geography, however it also provides information about the difference within and between the three local authority areas. </a:t>
            </a:r>
          </a:p>
          <a:p>
            <a:pPr marR="89535">
              <a:tabLst>
                <a:tab pos="2340610" algn="l"/>
              </a:tabLst>
            </a:pPr>
            <a:endParaRPr lang="en-GB" sz="1600">
              <a:effectLst/>
              <a:ea typeface="Calibri" panose="020F0502020204030204" pitchFamily="34" charset="0"/>
              <a:cs typeface="Arial" panose="020B0604020202020204" pitchFamily="34" charset="0"/>
            </a:endParaRPr>
          </a:p>
          <a:p>
            <a:pPr marR="89535">
              <a:tabLst>
                <a:tab pos="2340610" algn="l"/>
              </a:tabLst>
            </a:pPr>
            <a:r>
              <a:rPr lang="en-GB" b="1">
                <a:solidFill>
                  <a:schemeClr val="accent5"/>
                </a:solidFill>
                <a:ea typeface="Calibri" panose="020F0502020204030204" pitchFamily="34" charset="0"/>
                <a:cs typeface="Arial" panose="020B0604020202020204" pitchFamily="34" charset="0"/>
              </a:rPr>
              <a:t>Children who are identified as being more at risk </a:t>
            </a:r>
            <a:r>
              <a:rPr lang="en-GB">
                <a:ea typeface="Calibri" panose="020F0502020204030204" pitchFamily="34" charset="0"/>
                <a:cs typeface="Arial" panose="020B0604020202020204" pitchFamily="34" charset="0"/>
              </a:rPr>
              <a:t>of worse health outcomes have also been highlighted and quantified where possible. This is to help understand the </a:t>
            </a:r>
            <a:r>
              <a:rPr lang="en-GB" sz="1800">
                <a:effectLst/>
                <a:ea typeface="Calibri" panose="020F0502020204030204" pitchFamily="34" charset="0"/>
                <a:cs typeface="Arial" panose="020B0604020202020204" pitchFamily="34" charset="0"/>
              </a:rPr>
              <a:t>different experiences and inequalities that are present for children and young people locally. </a:t>
            </a:r>
          </a:p>
          <a:p>
            <a:pPr marR="89535">
              <a:tabLst>
                <a:tab pos="2340610" algn="l"/>
              </a:tabLst>
            </a:pPr>
            <a:endParaRPr lang="en-GB">
              <a:ea typeface="Calibri" panose="020F0502020204030204" pitchFamily="34" charset="0"/>
              <a:cs typeface="Arial" panose="020B0604020202020204" pitchFamily="34" charset="0"/>
            </a:endParaRPr>
          </a:p>
          <a:p>
            <a:pPr marR="89535">
              <a:tabLst>
                <a:tab pos="2340610" algn="l"/>
              </a:tabLst>
            </a:pPr>
            <a:endParaRPr lang="en-GB" sz="160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4933846-047A-4B3F-8ABB-80C245DC0E1B}"/>
              </a:ext>
            </a:extLst>
          </p:cNvPr>
          <p:cNvSpPr txBox="1"/>
          <p:nvPr/>
        </p:nvSpPr>
        <p:spPr>
          <a:xfrm>
            <a:off x="166383" y="4217020"/>
            <a:ext cx="5845777" cy="2308324"/>
          </a:xfrm>
          <a:prstGeom prst="rect">
            <a:avLst/>
          </a:prstGeom>
          <a:noFill/>
        </p:spPr>
        <p:txBody>
          <a:bodyPr wrap="square">
            <a:spAutoFit/>
          </a:bodyPr>
          <a:lstStyle/>
          <a:p>
            <a:pPr marR="89535">
              <a:tabLst>
                <a:tab pos="2340610" algn="l"/>
              </a:tabLst>
            </a:pPr>
            <a:r>
              <a:rPr lang="en-GB" sz="1800" dirty="0">
                <a:effectLst/>
                <a:latin typeface="+mj-lt"/>
                <a:ea typeface="Calibri" panose="020F0502020204030204" pitchFamily="34" charset="0"/>
                <a:cs typeface="Arial" panose="020B0604020202020204" pitchFamily="34" charset="0"/>
              </a:rPr>
              <a:t>The HNA’s service provision and best practice sections focus particularly on the </a:t>
            </a:r>
            <a:r>
              <a:rPr lang="en-GB" sz="1800" b="1" dirty="0">
                <a:solidFill>
                  <a:schemeClr val="accent5"/>
                </a:solidFill>
                <a:effectLst/>
                <a:latin typeface="+mj-lt"/>
                <a:ea typeface="Calibri" panose="020F0502020204030204" pitchFamily="34" charset="0"/>
                <a:cs typeface="Arial" panose="020B0604020202020204" pitchFamily="34" charset="0"/>
              </a:rPr>
              <a:t>Healthy Child Programme </a:t>
            </a:r>
            <a:r>
              <a:rPr lang="en-GB" sz="1800" dirty="0">
                <a:effectLst/>
                <a:latin typeface="+mj-lt"/>
                <a:ea typeface="Calibri" panose="020F0502020204030204" pitchFamily="34" charset="0"/>
                <a:cs typeface="Arial" panose="020B0604020202020204" pitchFamily="34" charset="0"/>
              </a:rPr>
              <a:t>and the services that are commissioned through this </a:t>
            </a:r>
            <a:r>
              <a:rPr lang="en-GB" sz="1800" b="1" dirty="0">
                <a:solidFill>
                  <a:schemeClr val="accent5"/>
                </a:solidFill>
                <a:effectLst/>
                <a:latin typeface="+mj-lt"/>
                <a:ea typeface="Calibri" panose="020F0502020204030204" pitchFamily="34" charset="0"/>
                <a:cs typeface="Arial" panose="020B0604020202020204" pitchFamily="34" charset="0"/>
              </a:rPr>
              <a:t>(Health Visiting and School Nursing)</a:t>
            </a:r>
            <a:r>
              <a:rPr lang="en-GB" sz="1800" dirty="0">
                <a:effectLst/>
                <a:latin typeface="+mj-lt"/>
                <a:ea typeface="Calibri" panose="020F0502020204030204" pitchFamily="34" charset="0"/>
                <a:cs typeface="Arial" panose="020B0604020202020204" pitchFamily="34" charset="0"/>
              </a:rPr>
              <a:t>. The HNA does not include detailed information about mental health prevalence or services for children and young people’s mental health needs, as this is not commissioned through the 0 to 19 Service.</a:t>
            </a:r>
          </a:p>
        </p:txBody>
      </p:sp>
      <p:pic>
        <p:nvPicPr>
          <p:cNvPr id="25" name="Picture 24">
            <a:extLst>
              <a:ext uri="{FF2B5EF4-FFF2-40B4-BE49-F238E27FC236}">
                <a16:creationId xmlns:a16="http://schemas.microsoft.com/office/drawing/2014/main" id="{347EAD38-E8D4-4F32-B5FC-C5FC569B95DC}"/>
              </a:ext>
            </a:extLst>
          </p:cNvPr>
          <p:cNvPicPr>
            <a:picLocks noChangeAspect="1"/>
          </p:cNvPicPr>
          <p:nvPr/>
        </p:nvPicPr>
        <p:blipFill>
          <a:blip r:embed="rId3"/>
          <a:stretch>
            <a:fillRect/>
          </a:stretch>
        </p:blipFill>
        <p:spPr>
          <a:xfrm>
            <a:off x="6077894" y="3933056"/>
            <a:ext cx="2882943" cy="241451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374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Current service provision for Healthy Child Programme</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7176B36D-3592-4AD3-9263-F786D85B5AAA}"/>
              </a:ext>
            </a:extLst>
          </p:cNvPr>
          <p:cNvSpPr txBox="1"/>
          <p:nvPr/>
        </p:nvSpPr>
        <p:spPr>
          <a:xfrm>
            <a:off x="179512" y="664160"/>
            <a:ext cx="8712967" cy="3262432"/>
          </a:xfrm>
          <a:prstGeom prst="rect">
            <a:avLst/>
          </a:prstGeom>
          <a:noFill/>
        </p:spPr>
        <p:txBody>
          <a:bodyPr wrap="square">
            <a:spAutoFit/>
          </a:bodyPr>
          <a:lstStyle/>
          <a:p>
            <a:pPr marR="89535">
              <a:tabLst>
                <a:tab pos="2340610" algn="l"/>
              </a:tabLst>
            </a:pPr>
            <a:r>
              <a:rPr lang="en-GB" sz="1800">
                <a:effectLst/>
                <a:ea typeface="Calibri" panose="020F0502020204030204" pitchFamily="34" charset="0"/>
                <a:cs typeface="Arial" panose="020B0604020202020204" pitchFamily="34" charset="0"/>
              </a:rPr>
              <a:t>The Healthy Child Programme (HCP)  is the </a:t>
            </a:r>
            <a:r>
              <a:rPr lang="en-GB" sz="1800" b="1">
                <a:solidFill>
                  <a:schemeClr val="accent5"/>
                </a:solidFill>
                <a:effectLst/>
                <a:ea typeface="Calibri" panose="020F0502020204030204" pitchFamily="34" charset="0"/>
                <a:cs typeface="Arial" panose="020B0604020202020204" pitchFamily="34" charset="0"/>
              </a:rPr>
              <a:t>national evidence-based universa</a:t>
            </a:r>
            <a:r>
              <a:rPr lang="en-GB" b="1">
                <a:solidFill>
                  <a:schemeClr val="accent5"/>
                </a:solidFill>
                <a:ea typeface="Calibri" panose="020F0502020204030204" pitchFamily="34" charset="0"/>
                <a:cs typeface="Arial" panose="020B0604020202020204" pitchFamily="34" charset="0"/>
              </a:rPr>
              <a:t>l programme for children aged 0 to 19</a:t>
            </a:r>
            <a:r>
              <a:rPr lang="en-GB">
                <a:ea typeface="Calibri" panose="020F0502020204030204" pitchFamily="34" charset="0"/>
                <a:cs typeface="Arial" panose="020B0604020202020204" pitchFamily="34" charset="0"/>
              </a:rPr>
              <a:t>. </a:t>
            </a:r>
            <a:r>
              <a:rPr lang="en-GB"/>
              <a:t>The 0 to 5 element is led by health visiting services and the 5 to 19 element is led by school nursing services. Together they provide place-based services and work in partnership with education and other providers where needed. The universal reach of the HCP provides an invaluable opportunity from early in a child’s life to identify families that may need additional support and children who are at risk of poor outcomes.</a:t>
            </a:r>
          </a:p>
          <a:p>
            <a:pPr marR="89535">
              <a:tabLst>
                <a:tab pos="2340610" algn="l"/>
              </a:tabLst>
            </a:pPr>
            <a:endParaRPr lang="en-GB" sz="800">
              <a:effectLst/>
              <a:ea typeface="Calibri" panose="020F0502020204030204" pitchFamily="34" charset="0"/>
              <a:cs typeface="Arial" panose="020B0604020202020204" pitchFamily="34" charset="0"/>
            </a:endParaRPr>
          </a:p>
          <a:p>
            <a:pPr marR="89535">
              <a:tabLst>
                <a:tab pos="2340610" algn="l"/>
              </a:tabLst>
            </a:pPr>
            <a:r>
              <a:rPr lang="en-GB">
                <a:ea typeface="Calibri" panose="020F0502020204030204" pitchFamily="34" charset="0"/>
                <a:cs typeface="Arial" panose="020B0604020202020204" pitchFamily="34" charset="0"/>
              </a:rPr>
              <a:t>The</a:t>
            </a:r>
            <a:r>
              <a:rPr lang="en-GB" sz="1800">
                <a:effectLst/>
                <a:ea typeface="Calibri" panose="020F0502020204030204" pitchFamily="34" charset="0"/>
                <a:cs typeface="Arial" panose="020B0604020202020204" pitchFamily="34" charset="0"/>
              </a:rPr>
              <a:t> </a:t>
            </a:r>
            <a:r>
              <a:rPr lang="en-GB" sz="1800" b="1">
                <a:solidFill>
                  <a:schemeClr val="accent5"/>
                </a:solidFill>
                <a:effectLst/>
                <a:ea typeface="Calibri" panose="020F0502020204030204" pitchFamily="34" charset="0"/>
                <a:cs typeface="Arial" panose="020B0604020202020204" pitchFamily="34" charset="0"/>
              </a:rPr>
              <a:t>three local authorities in Berkshire East </a:t>
            </a:r>
            <a:r>
              <a:rPr lang="en-GB" b="1">
                <a:solidFill>
                  <a:schemeClr val="accent5"/>
                </a:solidFill>
                <a:ea typeface="Calibri" panose="020F0502020204030204" pitchFamily="34" charset="0"/>
                <a:cs typeface="Arial" panose="020B0604020202020204" pitchFamily="34" charset="0"/>
              </a:rPr>
              <a:t>commission different providers </a:t>
            </a:r>
            <a:r>
              <a:rPr lang="en-GB">
                <a:ea typeface="Calibri" panose="020F0502020204030204" pitchFamily="34" charset="0"/>
                <a:cs typeface="Arial" panose="020B0604020202020204" pitchFamily="34" charset="0"/>
              </a:rPr>
              <a:t>to deliver the Healthy Child Programme. This includes the delivery of the mandated aspects of the service, as well as locally-agreed services or approaches that meet the needs and priorities identified within that specific area. The HNA summarises the services delivered locally and includes activity data from each of the providers.</a:t>
            </a:r>
            <a:endParaRPr lang="en-GB" sz="1600">
              <a:ea typeface="Calibri" panose="020F0502020204030204" pitchFamily="34" charset="0"/>
              <a:cs typeface="Arial" panose="020B0604020202020204" pitchFamily="34" charset="0"/>
            </a:endParaRPr>
          </a:p>
        </p:txBody>
      </p:sp>
      <p:graphicFrame>
        <p:nvGraphicFramePr>
          <p:cNvPr id="10" name="Table 10">
            <a:extLst>
              <a:ext uri="{FF2B5EF4-FFF2-40B4-BE49-F238E27FC236}">
                <a16:creationId xmlns:a16="http://schemas.microsoft.com/office/drawing/2014/main" id="{2A98546C-5494-490F-B14C-9AC5B29B712A}"/>
              </a:ext>
            </a:extLst>
          </p:cNvPr>
          <p:cNvGraphicFramePr>
            <a:graphicFrameLocks noGrp="1"/>
          </p:cNvGraphicFramePr>
          <p:nvPr/>
        </p:nvGraphicFramePr>
        <p:xfrm>
          <a:off x="251520" y="3968328"/>
          <a:ext cx="2664296" cy="241300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761097071"/>
                    </a:ext>
                  </a:extLst>
                </a:gridCol>
              </a:tblGrid>
              <a:tr h="370840">
                <a:tc>
                  <a:txBody>
                    <a:bodyPr/>
                    <a:lstStyle/>
                    <a:p>
                      <a:pPr algn="ctr"/>
                      <a:r>
                        <a:rPr lang="en-GB"/>
                        <a:t>Bracknell Forest</a:t>
                      </a:r>
                    </a:p>
                  </a:txBody>
                  <a:tcPr/>
                </a:tc>
                <a:extLst>
                  <a:ext uri="{0D108BD9-81ED-4DB2-BD59-A6C34878D82A}">
                    <a16:rowId xmlns:a16="http://schemas.microsoft.com/office/drawing/2014/main" val="4254011148"/>
                  </a:ext>
                </a:extLst>
              </a:tr>
              <a:tr h="370840">
                <a:tc>
                  <a:txBody>
                    <a:bodyPr/>
                    <a:lstStyle/>
                    <a:p>
                      <a:r>
                        <a:rPr lang="en-GB" sz="1600" b="1">
                          <a:solidFill>
                            <a:schemeClr val="tx1"/>
                          </a:solidFill>
                        </a:rPr>
                        <a:t>Berkshire Healthcare Foundation Trust (BHFT) </a:t>
                      </a:r>
                      <a:r>
                        <a:rPr lang="en-GB" sz="1600"/>
                        <a:t>are commissioned to deliver the Health Visiting and School Nursing Services. The current contract comes to an end on 31</a:t>
                      </a:r>
                      <a:r>
                        <a:rPr lang="en-GB" sz="1600" baseline="30000"/>
                        <a:t>st</a:t>
                      </a:r>
                      <a:r>
                        <a:rPr lang="en-GB" sz="1600"/>
                        <a:t> March 2023.</a:t>
                      </a:r>
                    </a:p>
                    <a:p>
                      <a:endParaRPr lang="en-GB" sz="1600"/>
                    </a:p>
                  </a:txBody>
                  <a:tcPr/>
                </a:tc>
                <a:extLst>
                  <a:ext uri="{0D108BD9-81ED-4DB2-BD59-A6C34878D82A}">
                    <a16:rowId xmlns:a16="http://schemas.microsoft.com/office/drawing/2014/main" val="4189135634"/>
                  </a:ext>
                </a:extLst>
              </a:tr>
            </a:tbl>
          </a:graphicData>
        </a:graphic>
      </p:graphicFrame>
      <p:graphicFrame>
        <p:nvGraphicFramePr>
          <p:cNvPr id="13" name="Table 10">
            <a:extLst>
              <a:ext uri="{FF2B5EF4-FFF2-40B4-BE49-F238E27FC236}">
                <a16:creationId xmlns:a16="http://schemas.microsoft.com/office/drawing/2014/main" id="{CA6C2330-6F44-4232-87C4-8AE84BC071F2}"/>
              </a:ext>
            </a:extLst>
          </p:cNvPr>
          <p:cNvGraphicFramePr>
            <a:graphicFrameLocks noGrp="1"/>
          </p:cNvGraphicFramePr>
          <p:nvPr/>
        </p:nvGraphicFramePr>
        <p:xfrm>
          <a:off x="3203848" y="3954663"/>
          <a:ext cx="2664296" cy="2413000"/>
        </p:xfrm>
        <a:graphic>
          <a:graphicData uri="http://schemas.openxmlformats.org/drawingml/2006/table">
            <a:tbl>
              <a:tblPr firstRow="1" bandRow="1">
                <a:tableStyleId>{7DF18680-E054-41AD-8BC1-D1AEF772440D}</a:tableStyleId>
              </a:tblPr>
              <a:tblGrid>
                <a:gridCol w="2664296">
                  <a:extLst>
                    <a:ext uri="{9D8B030D-6E8A-4147-A177-3AD203B41FA5}">
                      <a16:colId xmlns:a16="http://schemas.microsoft.com/office/drawing/2014/main" val="2761097071"/>
                    </a:ext>
                  </a:extLst>
                </a:gridCol>
              </a:tblGrid>
              <a:tr h="370840">
                <a:tc>
                  <a:txBody>
                    <a:bodyPr/>
                    <a:lstStyle/>
                    <a:p>
                      <a:pPr algn="ctr"/>
                      <a:r>
                        <a:rPr lang="en-GB"/>
                        <a:t>Slough</a:t>
                      </a:r>
                    </a:p>
                  </a:txBody>
                  <a:tcPr/>
                </a:tc>
                <a:extLst>
                  <a:ext uri="{0D108BD9-81ED-4DB2-BD59-A6C34878D82A}">
                    <a16:rowId xmlns:a16="http://schemas.microsoft.com/office/drawing/2014/main" val="42540111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rPr>
                        <a:t>Solutions 4 Health </a:t>
                      </a:r>
                      <a:r>
                        <a:rPr lang="en-GB" sz="1600"/>
                        <a:t>are commissioned to deliver t</a:t>
                      </a:r>
                      <a:r>
                        <a:rPr lang="en-GB" sz="1600" kern="1200">
                          <a:solidFill>
                            <a:schemeClr val="dk1"/>
                          </a:solidFill>
                          <a:effectLst/>
                        </a:rPr>
                        <a:t>he 0 to 19 Service, incorporating Health Visiting and School Nursing Services, in an integrated offer.  The existing contract ends on the 30</a:t>
                      </a:r>
                      <a:r>
                        <a:rPr lang="en-GB" sz="1600" kern="1200" baseline="30000">
                          <a:solidFill>
                            <a:schemeClr val="dk1"/>
                          </a:solidFill>
                          <a:effectLst/>
                        </a:rPr>
                        <a:t>th</a:t>
                      </a:r>
                      <a:r>
                        <a:rPr lang="en-GB" sz="1600" kern="1200">
                          <a:solidFill>
                            <a:schemeClr val="dk1"/>
                          </a:solidFill>
                          <a:effectLst/>
                        </a:rPr>
                        <a:t> September 2022.  </a:t>
                      </a:r>
                      <a:endParaRPr lang="en-GB" sz="1600" kern="1200">
                        <a:solidFill>
                          <a:schemeClr val="dk1"/>
                        </a:solidFill>
                        <a:effectLst/>
                        <a:latin typeface="+mn-lt"/>
                        <a:ea typeface="+mn-ea"/>
                        <a:cs typeface="+mn-cs"/>
                      </a:endParaRPr>
                    </a:p>
                  </a:txBody>
                  <a:tcPr/>
                </a:tc>
                <a:extLst>
                  <a:ext uri="{0D108BD9-81ED-4DB2-BD59-A6C34878D82A}">
                    <a16:rowId xmlns:a16="http://schemas.microsoft.com/office/drawing/2014/main" val="4189135634"/>
                  </a:ext>
                </a:extLst>
              </a:tr>
            </a:tbl>
          </a:graphicData>
        </a:graphic>
      </p:graphicFrame>
      <p:graphicFrame>
        <p:nvGraphicFramePr>
          <p:cNvPr id="14" name="Table 10">
            <a:extLst>
              <a:ext uri="{FF2B5EF4-FFF2-40B4-BE49-F238E27FC236}">
                <a16:creationId xmlns:a16="http://schemas.microsoft.com/office/drawing/2014/main" id="{90A6D0C5-338E-4D95-9769-1FA3BD7BCFF3}"/>
              </a:ext>
            </a:extLst>
          </p:cNvPr>
          <p:cNvGraphicFramePr>
            <a:graphicFrameLocks noGrp="1"/>
          </p:cNvGraphicFramePr>
          <p:nvPr>
            <p:extLst>
              <p:ext uri="{D42A27DB-BD31-4B8C-83A1-F6EECF244321}">
                <p14:modId xmlns:p14="http://schemas.microsoft.com/office/powerpoint/2010/main" val="2975122124"/>
              </p:ext>
            </p:extLst>
          </p:nvPr>
        </p:nvGraphicFramePr>
        <p:xfrm>
          <a:off x="6228184" y="3955822"/>
          <a:ext cx="2664296" cy="2413000"/>
        </p:xfrm>
        <a:graphic>
          <a:graphicData uri="http://schemas.openxmlformats.org/drawingml/2006/table">
            <a:tbl>
              <a:tblPr firstRow="1" bandRow="1">
                <a:tableStyleId>{00A15C55-8517-42AA-B614-E9B94910E393}</a:tableStyleId>
              </a:tblPr>
              <a:tblGrid>
                <a:gridCol w="2664296">
                  <a:extLst>
                    <a:ext uri="{9D8B030D-6E8A-4147-A177-3AD203B41FA5}">
                      <a16:colId xmlns:a16="http://schemas.microsoft.com/office/drawing/2014/main" val="2761097071"/>
                    </a:ext>
                  </a:extLst>
                </a:gridCol>
              </a:tblGrid>
              <a:tr h="370840">
                <a:tc>
                  <a:txBody>
                    <a:bodyPr/>
                    <a:lstStyle/>
                    <a:p>
                      <a:pPr algn="ctr"/>
                      <a:r>
                        <a:rPr lang="en-GB"/>
                        <a:t>RBWM</a:t>
                      </a:r>
                    </a:p>
                  </a:txBody>
                  <a:tcPr/>
                </a:tc>
                <a:extLst>
                  <a:ext uri="{0D108BD9-81ED-4DB2-BD59-A6C34878D82A}">
                    <a16:rowId xmlns:a16="http://schemas.microsoft.com/office/drawing/2014/main" val="42540111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Achieving 4 Children (</a:t>
                      </a:r>
                      <a:r>
                        <a:rPr lang="en-GB" sz="1600" b="1" dirty="0" err="1">
                          <a:solidFill>
                            <a:schemeClr val="tx1"/>
                          </a:solidFill>
                        </a:rPr>
                        <a:t>AfC</a:t>
                      </a:r>
                      <a:r>
                        <a:rPr lang="en-GB" sz="1600" b="1" dirty="0">
                          <a:solidFill>
                            <a:schemeClr val="tx1"/>
                          </a:solidFill>
                        </a:rPr>
                        <a:t>) </a:t>
                      </a:r>
                      <a:r>
                        <a:rPr lang="en-GB" sz="1600" dirty="0"/>
                        <a:t>are commissioned to deliver the Health Visiting and School Nursing Services. The current contract comes to an end in </a:t>
                      </a:r>
                      <a:r>
                        <a:rPr lang="en-GB" sz="1600"/>
                        <a:t>31</a:t>
                      </a:r>
                      <a:r>
                        <a:rPr lang="en-GB" sz="1600" baseline="30000"/>
                        <a:t>st</a:t>
                      </a:r>
                      <a:r>
                        <a:rPr lang="en-GB" sz="1600"/>
                        <a:t> March 2024.</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4189135634"/>
                  </a:ext>
                </a:extLst>
              </a:tr>
            </a:tbl>
          </a:graphicData>
        </a:graphic>
      </p:graphicFrame>
    </p:spTree>
    <p:extLst>
      <p:ext uri="{BB962C8B-B14F-4D97-AF65-F5344CB8AC3E}">
        <p14:creationId xmlns:p14="http://schemas.microsoft.com/office/powerpoint/2010/main" val="182846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6B694F1-9C74-4DB7-BBEB-F1F6EEA0A91C}"/>
              </a:ext>
            </a:extLst>
          </p:cNvPr>
          <p:cNvPicPr>
            <a:picLocks noChangeAspect="1"/>
          </p:cNvPicPr>
          <p:nvPr/>
        </p:nvPicPr>
        <p:blipFill>
          <a:blip r:embed="rId3"/>
          <a:stretch>
            <a:fillRect/>
          </a:stretch>
        </p:blipFill>
        <p:spPr>
          <a:xfrm>
            <a:off x="224565" y="4771308"/>
            <a:ext cx="1137575" cy="1137575"/>
          </a:xfrm>
          <a:prstGeom prst="rect">
            <a:avLst/>
          </a:prstGeom>
        </p:spPr>
      </p:pic>
      <p:pic>
        <p:nvPicPr>
          <p:cNvPr id="1030" name="Picture 6" descr="Children free icon">
            <a:extLst>
              <a:ext uri="{FF2B5EF4-FFF2-40B4-BE49-F238E27FC236}">
                <a16:creationId xmlns:a16="http://schemas.microsoft.com/office/drawing/2014/main" id="{5227A7AE-66FF-4F8C-95C9-5A0A3F269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29" y="92706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EC276D0-AD6B-4019-A74F-7C8C0497EF96}"/>
              </a:ext>
            </a:extLst>
          </p:cNvPr>
          <p:cNvSpPr txBox="1"/>
          <p:nvPr/>
        </p:nvSpPr>
        <p:spPr>
          <a:xfrm>
            <a:off x="1449220" y="4365104"/>
            <a:ext cx="2895365" cy="2246769"/>
          </a:xfrm>
          <a:prstGeom prst="rect">
            <a:avLst/>
          </a:prstGeom>
          <a:noFill/>
        </p:spPr>
        <p:txBody>
          <a:bodyPr wrap="square" rtlCol="0">
            <a:spAutoFit/>
          </a:bodyPr>
          <a:lstStyle/>
          <a:p>
            <a:r>
              <a:rPr lang="en-GB" sz="1600" b="1">
                <a:solidFill>
                  <a:schemeClr val="accent5"/>
                </a:solidFill>
              </a:rPr>
              <a:t>26% </a:t>
            </a:r>
            <a:r>
              <a:rPr lang="en-GB" sz="1600"/>
              <a:t>of Berkshire East 0 to 19s come from a non White-British background. </a:t>
            </a:r>
          </a:p>
          <a:p>
            <a:endParaRPr lang="en-GB" sz="400"/>
          </a:p>
          <a:p>
            <a:r>
              <a:rPr lang="en-GB" sz="1600"/>
              <a:t>Ethnic diversity varies significantly across the area. </a:t>
            </a:r>
            <a:r>
              <a:rPr lang="en-GB" sz="1600" b="1">
                <a:solidFill>
                  <a:schemeClr val="accent5"/>
                </a:solidFill>
              </a:rPr>
              <a:t>17% </a:t>
            </a:r>
            <a:r>
              <a:rPr lang="en-GB" sz="1600"/>
              <a:t>of</a:t>
            </a:r>
            <a:r>
              <a:rPr lang="en-GB" sz="1600" b="1">
                <a:solidFill>
                  <a:schemeClr val="accent5"/>
                </a:solidFill>
              </a:rPr>
              <a:t> </a:t>
            </a:r>
            <a:r>
              <a:rPr lang="en-GB" sz="1600"/>
              <a:t>Bracknell Forest’s 0 to 19s are non White-British, compared to </a:t>
            </a:r>
            <a:r>
              <a:rPr lang="en-GB" sz="1600" b="1">
                <a:solidFill>
                  <a:schemeClr val="accent5"/>
                </a:solidFill>
              </a:rPr>
              <a:t>73%</a:t>
            </a:r>
            <a:r>
              <a:rPr lang="en-GB" sz="1600"/>
              <a:t> in Slough.</a:t>
            </a:r>
          </a:p>
          <a:p>
            <a:endParaRPr lang="en-GB" sz="800"/>
          </a:p>
        </p:txBody>
      </p:sp>
      <p:pic>
        <p:nvPicPr>
          <p:cNvPr id="1032" name="Picture 8" descr="Language free icon">
            <a:extLst>
              <a:ext uri="{FF2B5EF4-FFF2-40B4-BE49-F238E27FC236}">
                <a16:creationId xmlns:a16="http://schemas.microsoft.com/office/drawing/2014/main" id="{A053B8F8-D3F9-4F9E-AE2A-1EB9BC19A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6" y="2689698"/>
            <a:ext cx="977969" cy="97796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69098CC-8D43-490A-B2E2-DBE85113E984}"/>
              </a:ext>
            </a:extLst>
          </p:cNvPr>
          <p:cNvSpPr txBox="1"/>
          <p:nvPr/>
        </p:nvSpPr>
        <p:spPr>
          <a:xfrm>
            <a:off x="5875321" y="692696"/>
            <a:ext cx="3017159" cy="1815882"/>
          </a:xfrm>
          <a:prstGeom prst="rect">
            <a:avLst/>
          </a:prstGeom>
          <a:noFill/>
        </p:spPr>
        <p:txBody>
          <a:bodyPr wrap="square" rtlCol="0">
            <a:spAutoFit/>
          </a:bodyPr>
          <a:lstStyle/>
          <a:p>
            <a:pPr marL="93663"/>
            <a:r>
              <a:rPr lang="en-GB" sz="1600" b="1">
                <a:solidFill>
                  <a:schemeClr val="accent5"/>
                </a:solidFill>
                <a:effectLst/>
                <a:latin typeface="+mj-lt"/>
                <a:ea typeface="Calibri" panose="020F0502020204030204" pitchFamily="34" charset="0"/>
              </a:rPr>
              <a:t>11% </a:t>
            </a:r>
            <a:r>
              <a:rPr lang="en-GB" sz="1600">
                <a:effectLst/>
                <a:latin typeface="+mj-lt"/>
                <a:ea typeface="Calibri" panose="020F0502020204030204" pitchFamily="34" charset="0"/>
              </a:rPr>
              <a:t>of children aged 0 to 15 in Berkshire East </a:t>
            </a:r>
            <a:r>
              <a:rPr lang="en-GB" sz="1600">
                <a:latin typeface="+mj-lt"/>
                <a:ea typeface="Calibri" panose="020F0502020204030204" pitchFamily="34" charset="0"/>
              </a:rPr>
              <a:t>are affected by income deprivation (</a:t>
            </a:r>
            <a:r>
              <a:rPr lang="en-GB" sz="1600" b="1">
                <a:solidFill>
                  <a:schemeClr val="accent5"/>
                </a:solidFill>
                <a:latin typeface="+mj-lt"/>
                <a:ea typeface="Calibri" panose="020F0502020204030204" pitchFamily="34" charset="0"/>
              </a:rPr>
              <a:t>over</a:t>
            </a:r>
            <a:r>
              <a:rPr lang="en-GB" sz="1600">
                <a:latin typeface="+mj-lt"/>
                <a:ea typeface="Calibri" panose="020F0502020204030204" pitchFamily="34" charset="0"/>
              </a:rPr>
              <a:t> </a:t>
            </a:r>
            <a:r>
              <a:rPr lang="en-GB" sz="1600" b="1">
                <a:solidFill>
                  <a:schemeClr val="accent5"/>
                </a:solidFill>
                <a:latin typeface="+mj-lt"/>
                <a:ea typeface="Calibri" panose="020F0502020204030204" pitchFamily="34" charset="0"/>
              </a:rPr>
              <a:t>10,000 children</a:t>
            </a:r>
            <a:r>
              <a:rPr lang="en-GB" sz="1600">
                <a:latin typeface="+mj-lt"/>
                <a:ea typeface="Calibri" panose="020F0502020204030204" pitchFamily="34" charset="0"/>
              </a:rPr>
              <a:t>). All 3 local authority areas have pockets of deprivation that impact on  children living there.</a:t>
            </a:r>
            <a:endParaRPr lang="en-GB" sz="1600">
              <a:latin typeface="+mj-lt"/>
            </a:endParaRPr>
          </a:p>
        </p:txBody>
      </p:sp>
      <p:pic>
        <p:nvPicPr>
          <p:cNvPr id="1036" name="Picture 12" descr="Birth free icon">
            <a:extLst>
              <a:ext uri="{FF2B5EF4-FFF2-40B4-BE49-F238E27FC236}">
                <a16:creationId xmlns:a16="http://schemas.microsoft.com/office/drawing/2014/main" id="{E740E1BB-00FC-4343-884A-3300DA9D1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834363"/>
            <a:ext cx="1174759" cy="117475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E311E18-E875-4DD1-86B7-7465A37314CA}"/>
              </a:ext>
            </a:extLst>
          </p:cNvPr>
          <p:cNvSpPr txBox="1"/>
          <p:nvPr/>
        </p:nvSpPr>
        <p:spPr>
          <a:xfrm>
            <a:off x="1354271" y="2636912"/>
            <a:ext cx="2929697" cy="1569660"/>
          </a:xfrm>
          <a:prstGeom prst="rect">
            <a:avLst/>
          </a:prstGeom>
          <a:noFill/>
        </p:spPr>
        <p:txBody>
          <a:bodyPr wrap="square" rtlCol="0">
            <a:spAutoFit/>
          </a:bodyPr>
          <a:lstStyle/>
          <a:p>
            <a:pPr marL="93663"/>
            <a:r>
              <a:rPr lang="en-GB" sz="1600">
                <a:effectLst/>
                <a:latin typeface="+mj-lt"/>
                <a:ea typeface="Calibri" panose="020F0502020204030204" pitchFamily="34" charset="0"/>
              </a:rPr>
              <a:t>There are over </a:t>
            </a:r>
            <a:r>
              <a:rPr lang="en-GB" sz="1600" b="1">
                <a:solidFill>
                  <a:schemeClr val="accent5"/>
                </a:solidFill>
                <a:effectLst/>
                <a:latin typeface="+mj-lt"/>
                <a:ea typeface="Calibri" panose="020F0502020204030204" pitchFamily="34" charset="0"/>
              </a:rPr>
              <a:t>5,000</a:t>
            </a:r>
            <a:r>
              <a:rPr lang="en-GB" sz="1600">
                <a:effectLst/>
                <a:latin typeface="+mj-lt"/>
                <a:ea typeface="Calibri" panose="020F0502020204030204" pitchFamily="34" charset="0"/>
              </a:rPr>
              <a:t> live births a year in Berkshire East. </a:t>
            </a:r>
            <a:r>
              <a:rPr lang="en-GB" sz="1600">
                <a:latin typeface="+mj-lt"/>
                <a:ea typeface="Calibri" panose="020F0502020204030204" pitchFamily="34" charset="0"/>
              </a:rPr>
              <a:t>Although fertility rates are decreasing, Slough currently has the highest total fertility rate in England.</a:t>
            </a:r>
            <a:endParaRPr lang="en-GB" sz="1600">
              <a:latin typeface="+mj-lt"/>
            </a:endParaRPr>
          </a:p>
        </p:txBody>
      </p:sp>
      <p:sp>
        <p:nvSpPr>
          <p:cNvPr id="48" name="TextBox 47">
            <a:extLst>
              <a:ext uri="{FF2B5EF4-FFF2-40B4-BE49-F238E27FC236}">
                <a16:creationId xmlns:a16="http://schemas.microsoft.com/office/drawing/2014/main" id="{7E19A2BB-1255-4691-9457-C3B1DBE1CB8E}"/>
              </a:ext>
            </a:extLst>
          </p:cNvPr>
          <p:cNvSpPr txBox="1"/>
          <p:nvPr/>
        </p:nvSpPr>
        <p:spPr>
          <a:xfrm>
            <a:off x="5995933" y="2639740"/>
            <a:ext cx="2896547" cy="1077218"/>
          </a:xfrm>
          <a:prstGeom prst="rect">
            <a:avLst/>
          </a:prstGeom>
          <a:noFill/>
        </p:spPr>
        <p:txBody>
          <a:bodyPr wrap="square">
            <a:spAutoFit/>
          </a:bodyPr>
          <a:lstStyle/>
          <a:p>
            <a:r>
              <a:rPr lang="en-GB" sz="1600" b="1">
                <a:solidFill>
                  <a:schemeClr val="accent5"/>
                </a:solidFill>
                <a:latin typeface="+mj-lt"/>
              </a:rPr>
              <a:t>34% </a:t>
            </a:r>
            <a:r>
              <a:rPr lang="en-GB" sz="1600">
                <a:latin typeface="+mj-lt"/>
              </a:rPr>
              <a:t>of primary and </a:t>
            </a:r>
            <a:r>
              <a:rPr lang="en-GB" sz="1600" b="1">
                <a:solidFill>
                  <a:schemeClr val="accent5"/>
                </a:solidFill>
                <a:latin typeface="+mj-lt"/>
              </a:rPr>
              <a:t>26% </a:t>
            </a:r>
            <a:r>
              <a:rPr lang="en-GB" sz="1600">
                <a:latin typeface="+mj-lt"/>
              </a:rPr>
              <a:t>of secondary school children do not have English as a first language.</a:t>
            </a:r>
          </a:p>
        </p:txBody>
      </p:sp>
      <p:sp>
        <p:nvSpPr>
          <p:cNvPr id="49" name="TextBox 48">
            <a:extLst>
              <a:ext uri="{FF2B5EF4-FFF2-40B4-BE49-F238E27FC236}">
                <a16:creationId xmlns:a16="http://schemas.microsoft.com/office/drawing/2014/main" id="{269F058F-DC32-45AB-9B4C-722EA4ED72E1}"/>
              </a:ext>
            </a:extLst>
          </p:cNvPr>
          <p:cNvSpPr txBox="1"/>
          <p:nvPr/>
        </p:nvSpPr>
        <p:spPr>
          <a:xfrm>
            <a:off x="1344726" y="693262"/>
            <a:ext cx="2929697" cy="1877437"/>
          </a:xfrm>
          <a:prstGeom prst="rect">
            <a:avLst/>
          </a:prstGeom>
          <a:noFill/>
        </p:spPr>
        <p:txBody>
          <a:bodyPr wrap="square" rtlCol="0">
            <a:spAutoFit/>
          </a:bodyPr>
          <a:lstStyle/>
          <a:p>
            <a:pPr marL="93663"/>
            <a:r>
              <a:rPr lang="en-GB" sz="1600">
                <a:latin typeface="+mj-lt"/>
              </a:rPr>
              <a:t>Berkshire East has a younger population than the national profile. </a:t>
            </a:r>
          </a:p>
          <a:p>
            <a:pPr marL="93663"/>
            <a:endParaRPr lang="en-GB" sz="400">
              <a:latin typeface="+mj-lt"/>
            </a:endParaRPr>
          </a:p>
          <a:p>
            <a:pPr marL="93663"/>
            <a:r>
              <a:rPr lang="en-GB" sz="1600">
                <a:latin typeface="+mj-lt"/>
              </a:rPr>
              <a:t>There are </a:t>
            </a:r>
            <a:r>
              <a:rPr lang="en-GB" sz="1600" b="1">
                <a:solidFill>
                  <a:schemeClr val="accent5"/>
                </a:solidFill>
                <a:effectLst/>
                <a:latin typeface="+mj-lt"/>
                <a:ea typeface="Calibri" panose="020F0502020204030204" pitchFamily="34" charset="0"/>
              </a:rPr>
              <a:t>426,035</a:t>
            </a:r>
            <a:r>
              <a:rPr lang="en-GB" sz="1600">
                <a:effectLst/>
                <a:latin typeface="+mj-lt"/>
                <a:ea typeface="Calibri" panose="020F0502020204030204" pitchFamily="34" charset="0"/>
              </a:rPr>
              <a:t> </a:t>
            </a:r>
            <a:r>
              <a:rPr lang="en-GB" sz="1600">
                <a:latin typeface="+mj-lt"/>
              </a:rPr>
              <a:t>people aged 0 to 19 in Berkshire East and they make-up </a:t>
            </a:r>
            <a:r>
              <a:rPr lang="en-GB" sz="1600" b="1">
                <a:solidFill>
                  <a:schemeClr val="accent5"/>
                </a:solidFill>
                <a:latin typeface="+mj-lt"/>
              </a:rPr>
              <a:t>27% </a:t>
            </a:r>
            <a:r>
              <a:rPr lang="en-GB" sz="1600">
                <a:latin typeface="+mj-lt"/>
              </a:rPr>
              <a:t>of the total population.</a:t>
            </a:r>
          </a:p>
        </p:txBody>
      </p:sp>
      <p:sp>
        <p:nvSpPr>
          <p:cNvPr id="50" name="TextBox 49">
            <a:extLst>
              <a:ext uri="{FF2B5EF4-FFF2-40B4-BE49-F238E27FC236}">
                <a16:creationId xmlns:a16="http://schemas.microsoft.com/office/drawing/2014/main" id="{C0814F5F-6E11-45D3-98C1-DC0AFCFF7484}"/>
              </a:ext>
            </a:extLst>
          </p:cNvPr>
          <p:cNvSpPr txBox="1"/>
          <p:nvPr/>
        </p:nvSpPr>
        <p:spPr>
          <a:xfrm>
            <a:off x="5989050" y="3933056"/>
            <a:ext cx="2903430" cy="2554545"/>
          </a:xfrm>
          <a:prstGeom prst="rect">
            <a:avLst/>
          </a:prstGeom>
          <a:noFill/>
        </p:spPr>
        <p:txBody>
          <a:bodyPr wrap="square">
            <a:spAutoFit/>
          </a:bodyPr>
          <a:lstStyle/>
          <a:p>
            <a:r>
              <a:rPr lang="en-GB" sz="1600" b="1">
                <a:solidFill>
                  <a:schemeClr val="accent5"/>
                </a:solidFill>
                <a:latin typeface="+mj-lt"/>
              </a:rPr>
              <a:t>15% </a:t>
            </a:r>
            <a:r>
              <a:rPr lang="en-GB" sz="1600">
                <a:latin typeface="+mj-lt"/>
              </a:rPr>
              <a:t>of all pupils in Berkshire East schools have a special educational need.</a:t>
            </a:r>
          </a:p>
          <a:p>
            <a:endParaRPr lang="en-GB" sz="1600">
              <a:latin typeface="+mj-lt"/>
            </a:endParaRPr>
          </a:p>
          <a:p>
            <a:endParaRPr lang="en-GB" sz="1600">
              <a:latin typeface="+mj-lt"/>
            </a:endParaRPr>
          </a:p>
          <a:p>
            <a:r>
              <a:rPr lang="en-GB" sz="1600">
                <a:latin typeface="+mj-lt"/>
              </a:rPr>
              <a:t>There are approximately </a:t>
            </a:r>
            <a:r>
              <a:rPr lang="en-GB" sz="1600" b="1">
                <a:solidFill>
                  <a:schemeClr val="accent5"/>
                </a:solidFill>
                <a:latin typeface="+mj-lt"/>
              </a:rPr>
              <a:t>450</a:t>
            </a:r>
            <a:r>
              <a:rPr lang="en-GB" sz="1600">
                <a:latin typeface="+mj-lt"/>
              </a:rPr>
              <a:t> looked after children and </a:t>
            </a:r>
            <a:r>
              <a:rPr lang="en-GB" sz="1600" b="1">
                <a:solidFill>
                  <a:schemeClr val="accent5"/>
                </a:solidFill>
                <a:latin typeface="+mj-lt"/>
              </a:rPr>
              <a:t>550</a:t>
            </a:r>
            <a:r>
              <a:rPr lang="en-GB" sz="1600">
                <a:latin typeface="+mj-lt"/>
              </a:rPr>
              <a:t> children who are currently subject to a child protection plan in Berkshire East.</a:t>
            </a:r>
          </a:p>
        </p:txBody>
      </p:sp>
      <p:pic>
        <p:nvPicPr>
          <p:cNvPr id="1038" name="Picture 14" descr="Help">
            <a:extLst>
              <a:ext uri="{FF2B5EF4-FFF2-40B4-BE49-F238E27FC236}">
                <a16:creationId xmlns:a16="http://schemas.microsoft.com/office/drawing/2014/main" id="{FF92EE70-70EA-4356-942A-25992ED033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7749" y="5373216"/>
            <a:ext cx="977969" cy="97796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F9498F6E-5A08-4ED8-B62B-B090908EA995}"/>
              </a:ext>
            </a:extLst>
          </p:cNvPr>
          <p:cNvPicPr>
            <a:picLocks noChangeAspect="1"/>
          </p:cNvPicPr>
          <p:nvPr/>
        </p:nvPicPr>
        <p:blipFill>
          <a:blip r:embed="rId8"/>
          <a:stretch>
            <a:fillRect/>
          </a:stretch>
        </p:blipFill>
        <p:spPr>
          <a:xfrm>
            <a:off x="4742692" y="800322"/>
            <a:ext cx="1103547" cy="1103547"/>
          </a:xfrm>
          <a:prstGeom prst="rect">
            <a:avLst/>
          </a:prstGeom>
        </p:spPr>
      </p:pic>
      <p:pic>
        <p:nvPicPr>
          <p:cNvPr id="42" name="Picture 41">
            <a:extLst>
              <a:ext uri="{FF2B5EF4-FFF2-40B4-BE49-F238E27FC236}">
                <a16:creationId xmlns:a16="http://schemas.microsoft.com/office/drawing/2014/main" id="{81617432-7665-42F7-A794-E8AD9AACD4DA}"/>
              </a:ext>
            </a:extLst>
          </p:cNvPr>
          <p:cNvPicPr>
            <a:picLocks noChangeAspect="1"/>
          </p:cNvPicPr>
          <p:nvPr/>
        </p:nvPicPr>
        <p:blipFill>
          <a:blip r:embed="rId9"/>
          <a:stretch>
            <a:fillRect/>
          </a:stretch>
        </p:blipFill>
        <p:spPr>
          <a:xfrm>
            <a:off x="4742108" y="3909629"/>
            <a:ext cx="1103547" cy="1103547"/>
          </a:xfrm>
          <a:prstGeom prst="rect">
            <a:avLst/>
          </a:prstGeom>
        </p:spPr>
      </p:pic>
      <p:sp>
        <p:nvSpPr>
          <p:cNvPr id="18" name="Title 2">
            <a:extLst>
              <a:ext uri="{FF2B5EF4-FFF2-40B4-BE49-F238E27FC236}">
                <a16:creationId xmlns:a16="http://schemas.microsoft.com/office/drawing/2014/main" id="{FE8B3950-D979-40BA-A493-3B9173169D3C}"/>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What do we know about Children and Young People in Berkshire East?</a:t>
            </a:r>
          </a:p>
        </p:txBody>
      </p:sp>
      <p:sp>
        <p:nvSpPr>
          <p:cNvPr id="20" name="Rectangle 19">
            <a:extLst>
              <a:ext uri="{FF2B5EF4-FFF2-40B4-BE49-F238E27FC236}">
                <a16:creationId xmlns:a16="http://schemas.microsoft.com/office/drawing/2014/main" id="{3936C1A3-4CFE-4FDD-B43D-63BFBCACD652}"/>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Tree>
    <p:extLst>
      <p:ext uri="{BB962C8B-B14F-4D97-AF65-F5344CB8AC3E}">
        <p14:creationId xmlns:p14="http://schemas.microsoft.com/office/powerpoint/2010/main" val="170167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Key demographics for Children and Young People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5A680AC-0370-4104-A010-2DE21B901E15}"/>
              </a:ext>
            </a:extLst>
          </p:cNvPr>
          <p:cNvSpPr txBox="1"/>
          <p:nvPr/>
        </p:nvSpPr>
        <p:spPr>
          <a:xfrm>
            <a:off x="179513" y="548680"/>
            <a:ext cx="4669761" cy="6217087"/>
          </a:xfrm>
          <a:prstGeom prst="rect">
            <a:avLst/>
          </a:prstGeom>
          <a:noFill/>
        </p:spPr>
        <p:txBody>
          <a:bodyPr wrap="square">
            <a:spAutoFit/>
          </a:bodyPr>
          <a:lstStyle/>
          <a:p>
            <a:pPr marR="89535">
              <a:tabLst>
                <a:tab pos="2340610" algn="l"/>
              </a:tabLst>
            </a:pPr>
            <a:r>
              <a:rPr lang="en-GB" sz="1800" b="1">
                <a:solidFill>
                  <a:schemeClr val="tx2"/>
                </a:solidFill>
                <a:effectLst/>
                <a:ea typeface="Calibri" panose="020F0502020204030204" pitchFamily="34" charset="0"/>
                <a:cs typeface="Arial" panose="020B0604020202020204" pitchFamily="34" charset="0"/>
              </a:rPr>
              <a:t>Population</a:t>
            </a:r>
          </a:p>
          <a:p>
            <a:r>
              <a:rPr lang="en-GB" sz="1400" b="1">
                <a:solidFill>
                  <a:schemeClr val="accent5"/>
                </a:solidFill>
                <a:effectLst/>
                <a:ea typeface="Calibri" panose="020F0502020204030204" pitchFamily="34" charset="0"/>
                <a:cs typeface="Arial" panose="020B0604020202020204" pitchFamily="34" charset="0"/>
              </a:rPr>
              <a:t>Berkshire East’s population is younger</a:t>
            </a:r>
            <a:r>
              <a:rPr lang="en-GB" sz="1400" b="1">
                <a:effectLst/>
                <a:ea typeface="Calibri" panose="020F0502020204030204" pitchFamily="34" charset="0"/>
                <a:cs typeface="Arial" panose="020B0604020202020204" pitchFamily="34" charset="0"/>
              </a:rPr>
              <a:t> </a:t>
            </a:r>
            <a:r>
              <a:rPr lang="en-GB" sz="1400">
                <a:effectLst/>
                <a:ea typeface="Calibri" panose="020F0502020204030204" pitchFamily="34" charset="0"/>
                <a:cs typeface="Arial" panose="020B0604020202020204" pitchFamily="34" charset="0"/>
              </a:rPr>
              <a:t>than the national profile with a higher proportion of the population aged 5 to 14.</a:t>
            </a:r>
          </a:p>
          <a:p>
            <a:endParaRPr lang="en-GB" sz="800">
              <a:ea typeface="Calibri" panose="020F0502020204030204" pitchFamily="34" charset="0"/>
              <a:cs typeface="Arial" panose="020B0604020202020204" pitchFamily="34" charset="0"/>
            </a:endParaRPr>
          </a:p>
          <a:p>
            <a:r>
              <a:rPr lang="en-GB" sz="1400">
                <a:effectLst/>
                <a:ea typeface="Calibri" panose="020F0502020204030204" pitchFamily="34" charset="0"/>
                <a:cs typeface="Arial" panose="020B0604020202020204" pitchFamily="34" charset="0"/>
              </a:rPr>
              <a:t>Projections show that the </a:t>
            </a:r>
            <a:r>
              <a:rPr lang="en-GB" sz="1400" b="1">
                <a:solidFill>
                  <a:schemeClr val="accent5"/>
                </a:solidFill>
                <a:effectLst/>
                <a:ea typeface="Calibri" panose="020F0502020204030204" pitchFamily="34" charset="0"/>
                <a:cs typeface="Arial" panose="020B0604020202020204" pitchFamily="34" charset="0"/>
              </a:rPr>
              <a:t>number of 0 to 19s will decrease </a:t>
            </a:r>
            <a:r>
              <a:rPr lang="en-GB" sz="1400">
                <a:effectLst/>
                <a:ea typeface="Calibri" panose="020F0502020204030204" pitchFamily="34" charset="0"/>
                <a:cs typeface="Arial" panose="020B0604020202020204" pitchFamily="34" charset="0"/>
              </a:rPr>
              <a:t>over the next 20 years and that the proportion of the total population in this age group will also reduce. However, Berkshire East will continue to have a younger population than the national profile.</a:t>
            </a:r>
          </a:p>
          <a:p>
            <a:r>
              <a:rPr lang="en-GB" sz="1400">
                <a:effectLst/>
              </a:rPr>
              <a:t> </a:t>
            </a:r>
          </a:p>
          <a:p>
            <a:r>
              <a:rPr lang="en-GB" sz="1800" b="1">
                <a:solidFill>
                  <a:schemeClr val="tx2"/>
                </a:solidFill>
                <a:effectLst/>
                <a:ea typeface="Calibri" panose="020F0502020204030204" pitchFamily="34" charset="0"/>
                <a:cs typeface="Arial" panose="020B0604020202020204" pitchFamily="34" charset="0"/>
              </a:rPr>
              <a:t>Ethnicity and Language</a:t>
            </a:r>
          </a:p>
          <a:p>
            <a:r>
              <a:rPr lang="en-GB" sz="1400">
                <a:effectLst/>
                <a:ea typeface="Calibri" panose="020F0502020204030204" pitchFamily="34" charset="0"/>
                <a:cs typeface="Arial" panose="020B0604020202020204" pitchFamily="34" charset="0"/>
              </a:rPr>
              <a:t>The </a:t>
            </a:r>
            <a:r>
              <a:rPr lang="en-GB" sz="1400" b="1">
                <a:solidFill>
                  <a:schemeClr val="accent5"/>
                </a:solidFill>
                <a:effectLst/>
                <a:ea typeface="Calibri" panose="020F0502020204030204" pitchFamily="34" charset="0"/>
                <a:cs typeface="Arial" panose="020B0604020202020204" pitchFamily="34" charset="0"/>
              </a:rPr>
              <a:t>levels of ethnic diversity vary across Berkshire East. </a:t>
            </a:r>
            <a:r>
              <a:rPr lang="en-GB" sz="1400">
                <a:effectLst/>
                <a:ea typeface="Calibri" panose="020F0502020204030204" pitchFamily="34" charset="0"/>
                <a:cs typeface="Arial" panose="020B0604020202020204" pitchFamily="34" charset="0"/>
              </a:rPr>
              <a:t> Bracknell Forest has a lower proportion of children and young people from a non-White British group compared to England, while Slough has one of the highest proportions in England. </a:t>
            </a:r>
          </a:p>
          <a:p>
            <a:endParaRPr lang="en-GB" sz="800">
              <a:ea typeface="Calibri" panose="020F0502020204030204" pitchFamily="34" charset="0"/>
              <a:cs typeface="Arial" panose="020B0604020202020204" pitchFamily="34" charset="0"/>
            </a:endParaRPr>
          </a:p>
          <a:p>
            <a:r>
              <a:rPr lang="en-GB" sz="1400">
                <a:effectLst/>
                <a:ea typeface="Calibri" panose="020F0502020204030204" pitchFamily="34" charset="0"/>
                <a:cs typeface="Arial" panose="020B0604020202020204" pitchFamily="34" charset="0"/>
              </a:rPr>
              <a:t>Children and young people from </a:t>
            </a:r>
            <a:r>
              <a:rPr lang="en-GB" sz="1400" b="1">
                <a:solidFill>
                  <a:schemeClr val="accent5"/>
                </a:solidFill>
                <a:effectLst/>
                <a:ea typeface="Calibri" panose="020F0502020204030204" pitchFamily="34" charset="0"/>
                <a:cs typeface="Arial" panose="020B0604020202020204" pitchFamily="34" charset="0"/>
              </a:rPr>
              <a:t>Asian/Asian British background makeup the largest minority group in Berkshire East</a:t>
            </a:r>
            <a:r>
              <a:rPr lang="en-GB" sz="1400">
                <a:effectLst/>
                <a:ea typeface="Calibri" panose="020F0502020204030204" pitchFamily="34" charset="0"/>
                <a:cs typeface="Arial" panose="020B0604020202020204" pitchFamily="34" charset="0"/>
              </a:rPr>
              <a:t> and this is the case across all three local authorities. The ethnic profile of all areas in Berkshire East is continuing to change and this can be evidenced by the ethnic backgrounds of children in Berkshire East schools and the proportion of births from mothers who were born outside of the UK.</a:t>
            </a:r>
          </a:p>
          <a:p>
            <a:endParaRPr lang="en-GB" sz="800">
              <a:ea typeface="Calibri" panose="020F0502020204030204" pitchFamily="34" charset="0"/>
              <a:cs typeface="Arial" panose="020B0604020202020204" pitchFamily="34" charset="0"/>
            </a:endParaRPr>
          </a:p>
          <a:p>
            <a:r>
              <a:rPr lang="en-GB" sz="1400" b="1">
                <a:solidFill>
                  <a:schemeClr val="accent5"/>
                </a:solidFill>
                <a:effectLst/>
                <a:ea typeface="Calibri" panose="020F0502020204030204" pitchFamily="34" charset="0"/>
                <a:cs typeface="Arial" panose="020B0604020202020204" pitchFamily="34" charset="0"/>
              </a:rPr>
              <a:t>Over 21,500 children who attend Berkshire East schools do not have English as a first language</a:t>
            </a:r>
            <a:r>
              <a:rPr lang="en-GB" sz="1400">
                <a:effectLst/>
                <a:ea typeface="Calibri" panose="020F0502020204030204" pitchFamily="34" charset="0"/>
                <a:cs typeface="Arial" panose="020B0604020202020204" pitchFamily="34" charset="0"/>
              </a:rPr>
              <a:t>. 75% of these are in Slough schools.</a:t>
            </a:r>
          </a:p>
          <a:p>
            <a:pPr marR="89535">
              <a:tabLst>
                <a:tab pos="2340610" algn="l"/>
              </a:tabLst>
            </a:pPr>
            <a:endParaRPr lang="en-GB" sz="160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19768EA-7AE9-4B2F-8ED6-B8FDA30BE2BC}"/>
              </a:ext>
            </a:extLst>
          </p:cNvPr>
          <p:cNvPicPr>
            <a:picLocks noChangeAspect="1"/>
          </p:cNvPicPr>
          <p:nvPr/>
        </p:nvPicPr>
        <p:blipFill rotWithShape="1">
          <a:blip r:embed="rId2"/>
          <a:srcRect l="452" t="1930" r="452" b="206"/>
          <a:stretch/>
        </p:blipFill>
        <p:spPr>
          <a:xfrm>
            <a:off x="4859530" y="836712"/>
            <a:ext cx="4176966" cy="2880320"/>
          </a:xfrm>
          <a:prstGeom prst="rect">
            <a:avLst/>
          </a:prstGeom>
        </p:spPr>
      </p:pic>
      <p:sp>
        <p:nvSpPr>
          <p:cNvPr id="7" name="Rectangle 6">
            <a:extLst>
              <a:ext uri="{FF2B5EF4-FFF2-40B4-BE49-F238E27FC236}">
                <a16:creationId xmlns:a16="http://schemas.microsoft.com/office/drawing/2014/main" id="{96608ECE-778D-46AA-BD51-D6304E54D0D3}"/>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10" name="TextBox 9">
            <a:extLst>
              <a:ext uri="{FF2B5EF4-FFF2-40B4-BE49-F238E27FC236}">
                <a16:creationId xmlns:a16="http://schemas.microsoft.com/office/drawing/2014/main" id="{0493A0B1-47E0-437D-B294-44302C963DC6}"/>
              </a:ext>
            </a:extLst>
          </p:cNvPr>
          <p:cNvSpPr txBox="1"/>
          <p:nvPr/>
        </p:nvSpPr>
        <p:spPr>
          <a:xfrm>
            <a:off x="5167549" y="3789040"/>
            <a:ext cx="3724932" cy="2985433"/>
          </a:xfrm>
          <a:prstGeom prst="rect">
            <a:avLst/>
          </a:prstGeom>
          <a:noFill/>
        </p:spPr>
        <p:txBody>
          <a:bodyPr wrap="square">
            <a:spAutoFit/>
          </a:bodyPr>
          <a:lstStyle/>
          <a:p>
            <a:pPr marR="89535">
              <a:tabLst>
                <a:tab pos="2340610" algn="l"/>
              </a:tabLst>
            </a:pPr>
            <a:r>
              <a:rPr lang="en-GB" sz="1800" b="1">
                <a:solidFill>
                  <a:schemeClr val="tx2"/>
                </a:solidFill>
                <a:effectLst/>
                <a:ea typeface="Calibri" panose="020F0502020204030204" pitchFamily="34" charset="0"/>
                <a:cs typeface="Arial" panose="020B0604020202020204" pitchFamily="34" charset="0"/>
              </a:rPr>
              <a:t>Deprivation</a:t>
            </a:r>
          </a:p>
          <a:p>
            <a:r>
              <a:rPr lang="en-GB" sz="1400" b="1">
                <a:solidFill>
                  <a:schemeClr val="accent5"/>
                </a:solidFill>
                <a:effectLst/>
              </a:rPr>
              <a:t>11% of Berkshire East children aged 0 to 15 are living in income-deprived households</a:t>
            </a:r>
            <a:r>
              <a:rPr lang="en-GB" sz="1400">
                <a:effectLst/>
              </a:rPr>
              <a:t>, which is a reduction on the 2015 figure. This is over 10,000 children.</a:t>
            </a:r>
          </a:p>
          <a:p>
            <a:r>
              <a:rPr lang="en-GB" sz="1400">
                <a:effectLst/>
              </a:rPr>
              <a:t> </a:t>
            </a:r>
          </a:p>
          <a:p>
            <a:r>
              <a:rPr lang="en-GB" sz="1400">
                <a:effectLst/>
              </a:rPr>
              <a:t>Levels of deprivation vary significantly across Berkshire East. Slough has more deprived areas than the rest of Berkshire East, however Bracknell Forest and RBWM both have neighbourhoods where approximately 20% of children are affected by deprivation. </a:t>
            </a:r>
          </a:p>
          <a:p>
            <a:pPr marR="89535">
              <a:tabLst>
                <a:tab pos="2340610" algn="l"/>
              </a:tabLst>
            </a:pPr>
            <a:endParaRPr lang="en-GB" sz="160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DD3BE52F-E722-4EA1-909B-E89153D831FF}"/>
              </a:ext>
            </a:extLst>
          </p:cNvPr>
          <p:cNvSpPr txBox="1"/>
          <p:nvPr/>
        </p:nvSpPr>
        <p:spPr>
          <a:xfrm>
            <a:off x="5148699" y="618574"/>
            <a:ext cx="3995934" cy="276999"/>
          </a:xfrm>
          <a:prstGeom prst="rect">
            <a:avLst/>
          </a:prstGeom>
          <a:noFill/>
        </p:spPr>
        <p:txBody>
          <a:bodyPr wrap="square" rtlCol="0">
            <a:spAutoFit/>
          </a:bodyPr>
          <a:lstStyle/>
          <a:p>
            <a:r>
              <a:rPr lang="en-GB" sz="1200" b="1">
                <a:solidFill>
                  <a:schemeClr val="tx2"/>
                </a:solidFill>
              </a:rPr>
              <a:t>Population Pyramid for Berkshire East (mid-2020 estimates)</a:t>
            </a:r>
          </a:p>
        </p:txBody>
      </p:sp>
    </p:spTree>
    <p:extLst>
      <p:ext uri="{BB962C8B-B14F-4D97-AF65-F5344CB8AC3E}">
        <p14:creationId xmlns:p14="http://schemas.microsoft.com/office/powerpoint/2010/main" val="256676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C6B28-3AAD-4C85-880D-C231A18BEECF}"/>
              </a:ext>
              <a:ext uri="{C183D7F6-B498-43B3-948B-1728B52AA6E4}">
                <adec:decorative xmlns:adec="http://schemas.microsoft.com/office/drawing/2017/decorative" val="1"/>
              </a:ext>
            </a:extLst>
          </p:cNvPr>
          <p:cNvSpPr/>
          <p:nvPr/>
        </p:nvSpPr>
        <p:spPr>
          <a:xfrm>
            <a:off x="0" y="6525344"/>
            <a:ext cx="9144000" cy="21602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         Berkshire East 0-19s Health Needs Assessment Summary				               January 2022</a:t>
            </a:r>
            <a:endParaRPr lang="en-GB" sz="1000"/>
          </a:p>
        </p:txBody>
      </p:sp>
      <p:sp>
        <p:nvSpPr>
          <p:cNvPr id="4" name="Title 2">
            <a:extLst>
              <a:ext uri="{FF2B5EF4-FFF2-40B4-BE49-F238E27FC236}">
                <a16:creationId xmlns:a16="http://schemas.microsoft.com/office/drawing/2014/main" id="{75C0771B-5F50-4F8A-8E27-13F20AB80C7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Summary of health indicators for Children and Young People in Berkshire East</a:t>
            </a:r>
          </a:p>
        </p:txBody>
      </p:sp>
      <p:sp>
        <p:nvSpPr>
          <p:cNvPr id="3" name="Rectangle 2">
            <a:extLst>
              <a:ext uri="{FF2B5EF4-FFF2-40B4-BE49-F238E27FC236}">
                <a16:creationId xmlns:a16="http://schemas.microsoft.com/office/drawing/2014/main" id="{245E1E01-CF63-4C43-AE95-9994FFEC8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a:extLst>
              <a:ext uri="{FF2B5EF4-FFF2-40B4-BE49-F238E27FC236}">
                <a16:creationId xmlns:a16="http://schemas.microsoft.com/office/drawing/2014/main" id="{3F3AB873-DB89-4D0F-955E-71777C6F0326}"/>
              </a:ext>
            </a:extLst>
          </p:cNvPr>
          <p:cNvSpPr txBox="1"/>
          <p:nvPr/>
        </p:nvSpPr>
        <p:spPr>
          <a:xfrm>
            <a:off x="179512" y="664160"/>
            <a:ext cx="8712967" cy="3385542"/>
          </a:xfrm>
          <a:prstGeom prst="rect">
            <a:avLst/>
          </a:prstGeom>
          <a:noFill/>
        </p:spPr>
        <p:txBody>
          <a:bodyPr wrap="square">
            <a:spAutoFit/>
          </a:bodyPr>
          <a:lstStyle/>
          <a:p>
            <a:pPr marR="89535">
              <a:tabLst>
                <a:tab pos="2340610" algn="l"/>
              </a:tabLst>
            </a:pPr>
            <a:r>
              <a:rPr lang="en-GB" sz="1800">
                <a:effectLst/>
                <a:ea typeface="Calibri" panose="020F0502020204030204" pitchFamily="34" charset="0"/>
                <a:cs typeface="Arial" panose="020B0604020202020204" pitchFamily="34" charset="0"/>
              </a:rPr>
              <a:t>The full HNA provides a detailed analysis of the </a:t>
            </a:r>
            <a:r>
              <a:rPr lang="en-GB">
                <a:ea typeface="Calibri" panose="020F0502020204030204" pitchFamily="34" charset="0"/>
                <a:cs typeface="Arial" panose="020B0604020202020204" pitchFamily="34" charset="0"/>
              </a:rPr>
              <a:t>health and wellbeing of children and young people in Berkshire East using a wide-variety of data sources. A summary of key indicators is shown on the next 2 slides, including the mandated visits and outcomes that are captured through the Health Visiting Service. Information is provided at a local authority level and compares against the latest national figures.</a:t>
            </a:r>
          </a:p>
          <a:p>
            <a:pPr marR="89535">
              <a:tabLst>
                <a:tab pos="2340610" algn="l"/>
              </a:tabLst>
            </a:pPr>
            <a:r>
              <a:rPr lang="en-GB">
                <a:ea typeface="Calibri" panose="020F0502020204030204" pitchFamily="34" charset="0"/>
                <a:cs typeface="Arial" panose="020B0604020202020204" pitchFamily="34" charset="0"/>
              </a:rPr>
              <a:t> </a:t>
            </a:r>
          </a:p>
          <a:p>
            <a:pPr marL="1079500" marR="89535">
              <a:tabLst>
                <a:tab pos="2340610" algn="l"/>
              </a:tabLst>
            </a:pPr>
            <a:r>
              <a:rPr lang="en-GB">
                <a:ea typeface="Calibri" panose="020F0502020204030204" pitchFamily="34" charset="0"/>
                <a:cs typeface="Arial" panose="020B0604020202020204" pitchFamily="34" charset="0"/>
              </a:rPr>
              <a:t>Additional information is then shown for indicators where Berkshire East was identified as being ‘significantly worse’ than England, where trends were worsening or where there was a significant difference across or within Berkshire East local authorities.</a:t>
            </a:r>
          </a:p>
          <a:p>
            <a:pPr marR="89535">
              <a:tabLst>
                <a:tab pos="2340610" algn="l"/>
              </a:tabLst>
            </a:pPr>
            <a:endParaRPr lang="en-GB" b="1">
              <a:solidFill>
                <a:schemeClr val="accent5"/>
              </a:solidFill>
              <a:ea typeface="Calibri" panose="020F0502020204030204" pitchFamily="34" charset="0"/>
              <a:cs typeface="Arial" panose="020B0604020202020204" pitchFamily="34" charset="0"/>
            </a:endParaRPr>
          </a:p>
          <a:p>
            <a:pPr marR="89535">
              <a:tabLst>
                <a:tab pos="2340610" algn="l"/>
              </a:tabLst>
            </a:pPr>
            <a:endParaRPr lang="en-GB" sz="160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5CAF3A-63B3-40B3-8A20-DCEDB925455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3528" y="2348880"/>
            <a:ext cx="936104" cy="1008112"/>
          </a:xfrm>
          <a:prstGeom prst="rect">
            <a:avLst/>
          </a:prstGeom>
        </p:spPr>
      </p:pic>
    </p:spTree>
    <p:extLst>
      <p:ext uri="{BB962C8B-B14F-4D97-AF65-F5344CB8AC3E}">
        <p14:creationId xmlns:p14="http://schemas.microsoft.com/office/powerpoint/2010/main" val="263196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90293" y="1114652"/>
            <a:ext cx="7218011" cy="0"/>
          </a:xfrm>
          <a:prstGeom prst="line">
            <a:avLst/>
          </a:prstGeom>
          <a:ln>
            <a:headEnd type="oval"/>
          </a:ln>
        </p:spPr>
        <p:style>
          <a:lnRef idx="2">
            <a:schemeClr val="accent5"/>
          </a:lnRef>
          <a:fillRef idx="0">
            <a:schemeClr val="accent5"/>
          </a:fillRef>
          <a:effectRef idx="1">
            <a:schemeClr val="accent5"/>
          </a:effectRef>
          <a:fontRef idx="minor">
            <a:schemeClr val="tx1"/>
          </a:fontRef>
        </p:style>
      </p:cxnSp>
      <p:sp>
        <p:nvSpPr>
          <p:cNvPr id="58" name="Rectangle 57">
            <a:extLst>
              <a:ext uri="{FF2B5EF4-FFF2-40B4-BE49-F238E27FC236}">
                <a16:creationId xmlns:a16="http://schemas.microsoft.com/office/drawing/2014/main" id="{D9C038BF-37DE-4279-858D-F60938B93381}"/>
              </a:ext>
            </a:extLst>
          </p:cNvPr>
          <p:cNvSpPr/>
          <p:nvPr/>
        </p:nvSpPr>
        <p:spPr>
          <a:xfrm>
            <a:off x="5045443" y="801038"/>
            <a:ext cx="661222" cy="415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4261525571"/>
              </p:ext>
            </p:extLst>
          </p:nvPr>
        </p:nvGraphicFramePr>
        <p:xfrm>
          <a:off x="4499992" y="1249148"/>
          <a:ext cx="2160240" cy="1125255"/>
        </p:xfrm>
        <a:graphic>
          <a:graphicData uri="http://schemas.openxmlformats.org/drawingml/2006/table">
            <a:tbl>
              <a:tblPr firstRow="1" bandRow="1">
                <a:tableStyleId>{5C22544A-7EE6-4342-B048-85BDC9FD1C3A}</a:tableStyleId>
              </a:tblPr>
              <a:tblGrid>
                <a:gridCol w="744910">
                  <a:extLst>
                    <a:ext uri="{9D8B030D-6E8A-4147-A177-3AD203B41FA5}">
                      <a16:colId xmlns:a16="http://schemas.microsoft.com/office/drawing/2014/main" val="20000"/>
                    </a:ext>
                  </a:extLst>
                </a:gridCol>
                <a:gridCol w="223473">
                  <a:extLst>
                    <a:ext uri="{9D8B030D-6E8A-4147-A177-3AD203B41FA5}">
                      <a16:colId xmlns:a16="http://schemas.microsoft.com/office/drawing/2014/main" val="20001"/>
                    </a:ext>
                  </a:extLst>
                </a:gridCol>
                <a:gridCol w="1191857">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Breastfeeding initiation</a:t>
                      </a:r>
                    </a:p>
                    <a:p>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babies whose first feed is breastmilk (2018/19)</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72.2%</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76.2%</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78.7%</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120445" y="704273"/>
            <a:ext cx="485904" cy="484367"/>
          </a:xfrm>
          <a:prstGeom prst="rect">
            <a:avLst/>
          </a:prstGeom>
          <a:noFill/>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170945" y="2652576"/>
            <a:ext cx="485904" cy="484367"/>
          </a:xfrm>
          <a:prstGeom prst="rect">
            <a:avLst/>
          </a:prstGeom>
          <a:noFill/>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834075" y="2716248"/>
            <a:ext cx="469711" cy="477000"/>
          </a:xfrm>
          <a:prstGeom prst="rect">
            <a:avLst/>
          </a:prstGeom>
          <a:noFill/>
        </p:spPr>
      </p:pic>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640" y="4649980"/>
            <a:ext cx="499120" cy="49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a:off x="1298798" y="3058868"/>
            <a:ext cx="159668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7" name="Straight Connector 26"/>
          <p:cNvCxnSpPr/>
          <p:nvPr/>
        </p:nvCxnSpPr>
        <p:spPr>
          <a:xfrm>
            <a:off x="3589290" y="3058868"/>
            <a:ext cx="149870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Straight Connector 27"/>
          <p:cNvCxnSpPr>
            <a:cxnSpLocks/>
          </p:cNvCxnSpPr>
          <p:nvPr/>
        </p:nvCxnSpPr>
        <p:spPr>
          <a:xfrm flipV="1">
            <a:off x="1526310" y="5066884"/>
            <a:ext cx="2006510" cy="8206"/>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a:cxnSpLocks/>
          </p:cNvCxnSpPr>
          <p:nvPr/>
        </p:nvCxnSpPr>
        <p:spPr>
          <a:xfrm>
            <a:off x="4211960" y="5066884"/>
            <a:ext cx="908485" cy="0"/>
          </a:xfrm>
          <a:prstGeom prst="line">
            <a:avLst/>
          </a:prstGeom>
          <a:ln>
            <a:tailEnd type="oval"/>
          </a:ln>
        </p:spPr>
        <p:style>
          <a:lnRef idx="2">
            <a:schemeClr val="accent5"/>
          </a:lnRef>
          <a:fillRef idx="0">
            <a:schemeClr val="accent5"/>
          </a:fillRef>
          <a:effectRef idx="1">
            <a:schemeClr val="accent5"/>
          </a:effectRef>
          <a:fontRef idx="minor">
            <a:schemeClr val="tx1"/>
          </a:fontRef>
        </p:style>
      </p:cxnSp>
      <p:sp>
        <p:nvSpPr>
          <p:cNvPr id="31" name="Left Bracket 30"/>
          <p:cNvSpPr/>
          <p:nvPr/>
        </p:nvSpPr>
        <p:spPr>
          <a:xfrm>
            <a:off x="66019" y="3058868"/>
            <a:ext cx="760815" cy="2016222"/>
          </a:xfrm>
          <a:prstGeom prst="leftBracket">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
        <p:nvSpPr>
          <p:cNvPr id="32" name="Left Bracket 31"/>
          <p:cNvSpPr/>
          <p:nvPr/>
        </p:nvSpPr>
        <p:spPr>
          <a:xfrm rot="10800000">
            <a:off x="8062729" y="1107384"/>
            <a:ext cx="973767" cy="1951484"/>
          </a:xfrm>
          <a:prstGeom prst="leftBracket">
            <a:avLst>
              <a:gd name="adj" fmla="val 27949"/>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pic>
        <p:nvPicPr>
          <p:cNvPr id="33" name="Picture 32"/>
          <p:cNvPicPr/>
          <p:nvPr/>
        </p:nvPicPr>
        <p:blipFill rotWithShape="1">
          <a:blip r:embed="rId6"/>
          <a:srcRect b="3449"/>
          <a:stretch/>
        </p:blipFill>
        <p:spPr>
          <a:xfrm>
            <a:off x="7391415" y="729029"/>
            <a:ext cx="527298" cy="559158"/>
          </a:xfrm>
          <a:prstGeom prst="rect">
            <a:avLst/>
          </a:prstGeom>
        </p:spPr>
      </p:pic>
      <p:cxnSp>
        <p:nvCxnSpPr>
          <p:cNvPr id="34" name="Straight Connector 33"/>
          <p:cNvCxnSpPr>
            <a:cxnSpLocks/>
          </p:cNvCxnSpPr>
          <p:nvPr/>
        </p:nvCxnSpPr>
        <p:spPr>
          <a:xfrm>
            <a:off x="5724128" y="3058868"/>
            <a:ext cx="1584176" cy="0"/>
          </a:xfrm>
          <a:prstGeom prst="line">
            <a:avLst/>
          </a:prstGeom>
        </p:spPr>
        <p:style>
          <a:lnRef idx="2">
            <a:schemeClr val="accent5"/>
          </a:lnRef>
          <a:fillRef idx="0">
            <a:schemeClr val="accent5"/>
          </a:fillRef>
          <a:effectRef idx="1">
            <a:schemeClr val="accent5"/>
          </a:effectRef>
          <a:fontRef idx="minor">
            <a:schemeClr val="tx1"/>
          </a:fontRef>
        </p:style>
      </p:cxnSp>
      <p:graphicFrame>
        <p:nvGraphicFramePr>
          <p:cNvPr id="42" name="Table 41">
            <a:extLst>
              <a:ext uri="{FF2B5EF4-FFF2-40B4-BE49-F238E27FC236}">
                <a16:creationId xmlns:a16="http://schemas.microsoft.com/office/drawing/2014/main" id="{BFB7F22D-2D6A-4CB5-88A4-6CEDE7AFE728}"/>
              </a:ext>
            </a:extLst>
          </p:cNvPr>
          <p:cNvGraphicFramePr>
            <a:graphicFrameLocks noGrp="1"/>
          </p:cNvGraphicFramePr>
          <p:nvPr>
            <p:extLst>
              <p:ext uri="{D42A27DB-BD31-4B8C-83A1-F6EECF244321}">
                <p14:modId xmlns:p14="http://schemas.microsoft.com/office/powerpoint/2010/main" val="1607414260"/>
              </p:ext>
            </p:extLst>
          </p:nvPr>
        </p:nvGraphicFramePr>
        <p:xfrm>
          <a:off x="169024" y="1258669"/>
          <a:ext cx="2224508" cy="1097280"/>
        </p:xfrm>
        <a:graphic>
          <a:graphicData uri="http://schemas.openxmlformats.org/drawingml/2006/table">
            <a:tbl>
              <a:tblPr firstRow="1" bandRow="1">
                <a:tableStyleId>{5C22544A-7EE6-4342-B048-85BDC9FD1C3A}</a:tableStyleId>
              </a:tblPr>
              <a:tblGrid>
                <a:gridCol w="767071">
                  <a:extLst>
                    <a:ext uri="{9D8B030D-6E8A-4147-A177-3AD203B41FA5}">
                      <a16:colId xmlns:a16="http://schemas.microsoft.com/office/drawing/2014/main" val="20000"/>
                    </a:ext>
                  </a:extLst>
                </a:gridCol>
                <a:gridCol w="173168">
                  <a:extLst>
                    <a:ext uri="{9D8B030D-6E8A-4147-A177-3AD203B41FA5}">
                      <a16:colId xmlns:a16="http://schemas.microsoft.com/office/drawing/2014/main" val="20001"/>
                    </a:ext>
                  </a:extLst>
                </a:gridCol>
                <a:gridCol w="1284269">
                  <a:extLst>
                    <a:ext uri="{9D8B030D-6E8A-4147-A177-3AD203B41FA5}">
                      <a16:colId xmlns:a16="http://schemas.microsoft.com/office/drawing/2014/main" val="20002"/>
                    </a:ext>
                  </a:extLst>
                </a:gridCol>
              </a:tblGrid>
              <a:tr h="390642">
                <a:tc gridSpan="3">
                  <a:txBody>
                    <a:bodyPr/>
                    <a:lstStyle/>
                    <a:p>
                      <a:r>
                        <a:rPr lang="en-GB" sz="1000">
                          <a:solidFill>
                            <a:schemeClr val="tx1"/>
                          </a:solidFill>
                          <a:latin typeface="Arial" panose="020B0604020202020204" pitchFamily="34" charset="0"/>
                          <a:cs typeface="Arial" panose="020B0604020202020204" pitchFamily="34" charset="0"/>
                        </a:rPr>
                        <a:t>Smoking status at time of delivery</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mothers known to be smokers at the time of delivery (2020/21)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38615">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Calibri"/>
                          <a:ea typeface="Calibri"/>
                          <a:cs typeface="Times New Roman"/>
                        </a:rPr>
                        <a:t>6.5%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861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Calibri"/>
                          <a:ea typeface="Calibri"/>
                          <a:cs typeface="Times New Roman"/>
                        </a:rPr>
                        <a:t>6.5%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8615">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Calibri"/>
                          <a:ea typeface="Calibri"/>
                          <a:cs typeface="Times New Roman"/>
                        </a:rPr>
                        <a:t>6.5%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D3B0954E-F370-4BCC-8906-03085BB07CE3}"/>
              </a:ext>
            </a:extLst>
          </p:cNvPr>
          <p:cNvSpPr/>
          <p:nvPr/>
        </p:nvSpPr>
        <p:spPr>
          <a:xfrm>
            <a:off x="693660" y="826620"/>
            <a:ext cx="661222" cy="415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8">
            <a:extLst>
              <a:ext uri="{FF2B5EF4-FFF2-40B4-BE49-F238E27FC236}">
                <a16:creationId xmlns:a16="http://schemas.microsoft.com/office/drawing/2014/main" id="{3A4C27A3-6CAE-4E19-8A89-980002E45F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31316">
            <a:off x="762700" y="689728"/>
            <a:ext cx="499900" cy="49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4" name="Table 43">
            <a:extLst>
              <a:ext uri="{FF2B5EF4-FFF2-40B4-BE49-F238E27FC236}">
                <a16:creationId xmlns:a16="http://schemas.microsoft.com/office/drawing/2014/main" id="{B49F2D5B-ACCD-4AA1-B52E-AAB654912613}"/>
              </a:ext>
            </a:extLst>
          </p:cNvPr>
          <p:cNvGraphicFramePr>
            <a:graphicFrameLocks noGrp="1"/>
          </p:cNvGraphicFramePr>
          <p:nvPr>
            <p:extLst>
              <p:ext uri="{D42A27DB-BD31-4B8C-83A1-F6EECF244321}">
                <p14:modId xmlns:p14="http://schemas.microsoft.com/office/powerpoint/2010/main" val="2658139392"/>
              </p:ext>
            </p:extLst>
          </p:nvPr>
        </p:nvGraphicFramePr>
        <p:xfrm>
          <a:off x="6640720" y="1237122"/>
          <a:ext cx="2251760" cy="1125255"/>
        </p:xfrm>
        <a:graphic>
          <a:graphicData uri="http://schemas.openxmlformats.org/drawingml/2006/table">
            <a:tbl>
              <a:tblPr firstRow="1" bandRow="1">
                <a:tableStyleId>{5C22544A-7EE6-4342-B048-85BDC9FD1C3A}</a:tableStyleId>
              </a:tblPr>
              <a:tblGrid>
                <a:gridCol w="776469">
                  <a:extLst>
                    <a:ext uri="{9D8B030D-6E8A-4147-A177-3AD203B41FA5}">
                      <a16:colId xmlns:a16="http://schemas.microsoft.com/office/drawing/2014/main" val="20000"/>
                    </a:ext>
                  </a:extLst>
                </a:gridCol>
                <a:gridCol w="232941">
                  <a:extLst>
                    <a:ext uri="{9D8B030D-6E8A-4147-A177-3AD203B41FA5}">
                      <a16:colId xmlns:a16="http://schemas.microsoft.com/office/drawing/2014/main" val="20001"/>
                    </a:ext>
                  </a:extLst>
                </a:gridCol>
                <a:gridCol w="1242350">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New</a:t>
                      </a:r>
                      <a:r>
                        <a:rPr lang="en-GB" sz="1000" baseline="0">
                          <a:solidFill>
                            <a:schemeClr val="tx1"/>
                          </a:solidFill>
                          <a:latin typeface="Arial" panose="020B0604020202020204" pitchFamily="34" charset="0"/>
                          <a:cs typeface="Arial" panose="020B0604020202020204" pitchFamily="34" charset="0"/>
                        </a:rPr>
                        <a:t> Birth Visits </a:t>
                      </a:r>
                    </a:p>
                    <a:p>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births that receive</a:t>
                      </a:r>
                      <a:r>
                        <a:rPr lang="en-GB" sz="800" b="0" i="1" kern="1200" baseline="0">
                          <a:solidFill>
                            <a:schemeClr val="tx1"/>
                          </a:solidFill>
                          <a:effectLst/>
                          <a:latin typeface="Arial" panose="020B0604020202020204" pitchFamily="34" charset="0"/>
                          <a:ea typeface="+mn-ea"/>
                          <a:cs typeface="Arial" panose="020B0604020202020204" pitchFamily="34" charset="0"/>
                        </a:rPr>
                        <a:t> a face to face NBV within 14 days (2020/21)</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1,191 NBVs</a:t>
                      </a:r>
                      <a:r>
                        <a:rPr lang="en-GB" sz="1000" baseline="0">
                          <a:effectLst/>
                          <a:latin typeface="+mn-lt"/>
                          <a:ea typeface="Calibri"/>
                          <a:cs typeface="Times New Roman"/>
                        </a:rPr>
                        <a:t> </a:t>
                      </a:r>
                      <a:r>
                        <a:rPr lang="en-GB" sz="1000">
                          <a:effectLst/>
                          <a:latin typeface="+mn-lt"/>
                          <a:ea typeface="Calibri"/>
                          <a:cs typeface="Times New Roman"/>
                        </a:rPr>
                        <a:t>(93.4%)</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baseline="0">
                          <a:solidFill>
                            <a:schemeClr val="tx1"/>
                          </a:solidFill>
                          <a:effectLst/>
                          <a:sym typeface="Wingdings"/>
                        </a:rPr>
                        <a:t>2,013 NBVs </a:t>
                      </a:r>
                      <a:r>
                        <a:rPr lang="en-GB" sz="1000">
                          <a:effectLst/>
                          <a:latin typeface="+mn-lt"/>
                          <a:ea typeface="Calibri"/>
                          <a:cs typeface="Times New Roman"/>
                        </a:rPr>
                        <a:t>(89.7%)</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chemeClr val="tx1"/>
                          </a:solidFill>
                          <a:effectLst/>
                          <a:latin typeface="+mn-lt"/>
                          <a:cs typeface="Times New Roman"/>
                          <a:sym typeface="Wingdings"/>
                        </a:rPr>
                        <a:t>1,264</a:t>
                      </a:r>
                      <a:r>
                        <a:rPr lang="en-GB" sz="1000">
                          <a:effectLst/>
                          <a:latin typeface="+mn-lt"/>
                          <a:ea typeface="Calibri"/>
                          <a:cs typeface="Times New Roman"/>
                        </a:rPr>
                        <a:t> NBVs (89.2%)</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5" name="Table 44">
            <a:extLst>
              <a:ext uri="{FF2B5EF4-FFF2-40B4-BE49-F238E27FC236}">
                <a16:creationId xmlns:a16="http://schemas.microsoft.com/office/drawing/2014/main" id="{296540C7-C4A4-4B7B-9CC5-EDA9698D6F06}"/>
              </a:ext>
            </a:extLst>
          </p:cNvPr>
          <p:cNvGraphicFramePr>
            <a:graphicFrameLocks noGrp="1"/>
          </p:cNvGraphicFramePr>
          <p:nvPr>
            <p:extLst>
              <p:ext uri="{D42A27DB-BD31-4B8C-83A1-F6EECF244321}">
                <p14:modId xmlns:p14="http://schemas.microsoft.com/office/powerpoint/2010/main" val="3184873456"/>
              </p:ext>
            </p:extLst>
          </p:nvPr>
        </p:nvGraphicFramePr>
        <p:xfrm>
          <a:off x="4459808" y="3202884"/>
          <a:ext cx="2088232" cy="1094775"/>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1152128">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Breastfeeding prevalence</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all infants due a 6-8 week check that are totally or partially breastfed in 2020/21</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58.6%</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65.4%</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chemeClr val="bg1">
                              <a:lumMod val="50000"/>
                            </a:schemeClr>
                          </a:solidFill>
                          <a:effectLst/>
                          <a:sym typeface="Wingdings"/>
                        </a:rPr>
                        <a:t></a:t>
                      </a:r>
                      <a:endParaRPr lang="en-GB" sz="1000">
                        <a:solidFill>
                          <a:schemeClr val="bg1">
                            <a:lumMod val="50000"/>
                          </a:schemeClr>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Data not available</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7" name="Table 46">
            <a:extLst>
              <a:ext uri="{FF2B5EF4-FFF2-40B4-BE49-F238E27FC236}">
                <a16:creationId xmlns:a16="http://schemas.microsoft.com/office/drawing/2014/main" id="{7B2F69EE-2394-4831-A818-EAB73A539542}"/>
              </a:ext>
            </a:extLst>
          </p:cNvPr>
          <p:cNvGraphicFramePr>
            <a:graphicFrameLocks noGrp="1"/>
          </p:cNvGraphicFramePr>
          <p:nvPr>
            <p:extLst>
              <p:ext uri="{D42A27DB-BD31-4B8C-83A1-F6EECF244321}">
                <p14:modId xmlns:p14="http://schemas.microsoft.com/office/powerpoint/2010/main" val="2362217040"/>
              </p:ext>
            </p:extLst>
          </p:nvPr>
        </p:nvGraphicFramePr>
        <p:xfrm>
          <a:off x="6660232" y="3202884"/>
          <a:ext cx="2376264" cy="1094775"/>
        </p:xfrm>
        <a:graphic>
          <a:graphicData uri="http://schemas.openxmlformats.org/drawingml/2006/table">
            <a:tbl>
              <a:tblPr firstRow="1" bandRow="1">
                <a:tableStyleId>{5C22544A-7EE6-4342-B048-85BDC9FD1C3A}</a:tableStyleId>
              </a:tblPr>
              <a:tblGrid>
                <a:gridCol w="819402">
                  <a:extLst>
                    <a:ext uri="{9D8B030D-6E8A-4147-A177-3AD203B41FA5}">
                      <a16:colId xmlns:a16="http://schemas.microsoft.com/office/drawing/2014/main" val="20000"/>
                    </a:ext>
                  </a:extLst>
                </a:gridCol>
                <a:gridCol w="245820">
                  <a:extLst>
                    <a:ext uri="{9D8B030D-6E8A-4147-A177-3AD203B41FA5}">
                      <a16:colId xmlns:a16="http://schemas.microsoft.com/office/drawing/2014/main" val="20001"/>
                    </a:ext>
                  </a:extLst>
                </a:gridCol>
                <a:gridCol w="1311042">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6 to 8 week reviews</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all infants who received a 6-8 week review by 8 weeks old (2020/21)</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1,222 reviews (91.0%)</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1,933 reviews (90.7%)</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1,221 reviews (86.2%)</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8" name="Table 47">
            <a:extLst>
              <a:ext uri="{FF2B5EF4-FFF2-40B4-BE49-F238E27FC236}">
                <a16:creationId xmlns:a16="http://schemas.microsoft.com/office/drawing/2014/main" id="{262D8428-560C-4E08-8431-3B56E2833A24}"/>
              </a:ext>
            </a:extLst>
          </p:cNvPr>
          <p:cNvGraphicFramePr>
            <a:graphicFrameLocks noGrp="1"/>
          </p:cNvGraphicFramePr>
          <p:nvPr>
            <p:extLst>
              <p:ext uri="{D42A27DB-BD31-4B8C-83A1-F6EECF244321}">
                <p14:modId xmlns:p14="http://schemas.microsoft.com/office/powerpoint/2010/main" val="3566291622"/>
              </p:ext>
            </p:extLst>
          </p:nvPr>
        </p:nvGraphicFramePr>
        <p:xfrm>
          <a:off x="2339751" y="3202884"/>
          <a:ext cx="2242101" cy="1094775"/>
        </p:xfrm>
        <a:graphic>
          <a:graphicData uri="http://schemas.openxmlformats.org/drawingml/2006/table">
            <a:tbl>
              <a:tblPr firstRow="1" bandRow="1">
                <a:tableStyleId>{5C22544A-7EE6-4342-B048-85BDC9FD1C3A}</a:tableStyleId>
              </a:tblPr>
              <a:tblGrid>
                <a:gridCol w="65902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420521">
                  <a:extLst>
                    <a:ext uri="{9D8B030D-6E8A-4147-A177-3AD203B41FA5}">
                      <a16:colId xmlns:a16="http://schemas.microsoft.com/office/drawing/2014/main" val="1197329326"/>
                    </a:ext>
                  </a:extLst>
                </a:gridCol>
              </a:tblGrid>
              <a:tr h="214341">
                <a:tc gridSpan="3">
                  <a:txBody>
                    <a:bodyPr/>
                    <a:lstStyle/>
                    <a:p>
                      <a:r>
                        <a:rPr lang="en-GB" sz="1000">
                          <a:solidFill>
                            <a:schemeClr val="tx1"/>
                          </a:solidFill>
                          <a:latin typeface="Arial" panose="020B0604020202020204" pitchFamily="34" charset="0"/>
                          <a:cs typeface="Arial" panose="020B0604020202020204" pitchFamily="34" charset="0"/>
                        </a:rPr>
                        <a:t>12 month reviews</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children who received as 12 month review by 15 months (2020/21)</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1,201 reviews (90.0%)</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1,843 reviews (85.2%)</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1,270 reviews (81.3%)</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9" name="Table 48">
            <a:extLst>
              <a:ext uri="{FF2B5EF4-FFF2-40B4-BE49-F238E27FC236}">
                <a16:creationId xmlns:a16="http://schemas.microsoft.com/office/drawing/2014/main" id="{81ACE800-DC21-4CA6-A0EC-0FA4B08CD79B}"/>
              </a:ext>
            </a:extLst>
          </p:cNvPr>
          <p:cNvGraphicFramePr>
            <a:graphicFrameLocks noGrp="1"/>
          </p:cNvGraphicFramePr>
          <p:nvPr>
            <p:extLst>
              <p:ext uri="{D42A27DB-BD31-4B8C-83A1-F6EECF244321}">
                <p14:modId xmlns:p14="http://schemas.microsoft.com/office/powerpoint/2010/main" val="4023280335"/>
              </p:ext>
            </p:extLst>
          </p:nvPr>
        </p:nvGraphicFramePr>
        <p:xfrm>
          <a:off x="179512" y="3211739"/>
          <a:ext cx="2088232" cy="1094775"/>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1152128">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Infant mortality</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Rate of deaths in infants aged under 1 year per 1,000 live</a:t>
                      </a:r>
                      <a:r>
                        <a:rPr lang="en-GB" sz="800" b="0" i="1" kern="1200" baseline="0">
                          <a:solidFill>
                            <a:schemeClr val="tx1"/>
                          </a:solidFill>
                          <a:effectLst/>
                          <a:latin typeface="Arial" panose="020B0604020202020204" pitchFamily="34" charset="0"/>
                          <a:ea typeface="+mn-ea"/>
                          <a:cs typeface="Arial" panose="020B0604020202020204" pitchFamily="34" charset="0"/>
                        </a:rPr>
                        <a:t> births (2018-20)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7 deaths (1.7)</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29 deaths (4.1)</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9 deaths (2.0)</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1" name="Picture 4">
            <a:extLst>
              <a:ext uri="{FF2B5EF4-FFF2-40B4-BE49-F238E27FC236}">
                <a16:creationId xmlns:a16="http://schemas.microsoft.com/office/drawing/2014/main" id="{B5AC73C6-DCC5-41D7-9A1C-4BBC274E9A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4649980"/>
            <a:ext cx="499120" cy="49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4" name="Table 53">
            <a:extLst>
              <a:ext uri="{FF2B5EF4-FFF2-40B4-BE49-F238E27FC236}">
                <a16:creationId xmlns:a16="http://schemas.microsoft.com/office/drawing/2014/main" id="{F86C2368-73C5-4AD7-8CBB-D0C3E0E0E2FE}"/>
              </a:ext>
            </a:extLst>
          </p:cNvPr>
          <p:cNvGraphicFramePr>
            <a:graphicFrameLocks noGrp="1"/>
          </p:cNvGraphicFramePr>
          <p:nvPr>
            <p:extLst>
              <p:ext uri="{D42A27DB-BD31-4B8C-83A1-F6EECF244321}">
                <p14:modId xmlns:p14="http://schemas.microsoft.com/office/powerpoint/2010/main" val="3517082116"/>
              </p:ext>
            </p:extLst>
          </p:nvPr>
        </p:nvGraphicFramePr>
        <p:xfrm>
          <a:off x="168631" y="5167117"/>
          <a:ext cx="2315137" cy="1216695"/>
        </p:xfrm>
        <a:graphic>
          <a:graphicData uri="http://schemas.openxmlformats.org/drawingml/2006/table">
            <a:tbl>
              <a:tblPr firstRow="1" bandRow="1">
                <a:tableStyleId>{5C22544A-7EE6-4342-B048-85BDC9FD1C3A}</a:tableStyleId>
              </a:tblPr>
              <a:tblGrid>
                <a:gridCol w="730961">
                  <a:extLst>
                    <a:ext uri="{9D8B030D-6E8A-4147-A177-3AD203B41FA5}">
                      <a16:colId xmlns:a16="http://schemas.microsoft.com/office/drawing/2014/main" val="20000"/>
                    </a:ext>
                  </a:extLst>
                </a:gridCol>
                <a:gridCol w="229922">
                  <a:extLst>
                    <a:ext uri="{9D8B030D-6E8A-4147-A177-3AD203B41FA5}">
                      <a16:colId xmlns:a16="http://schemas.microsoft.com/office/drawing/2014/main" val="20001"/>
                    </a:ext>
                  </a:extLst>
                </a:gridCol>
                <a:gridCol w="1354254">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Child development at 2</a:t>
                      </a:r>
                      <a:r>
                        <a:rPr lang="en-GB" sz="1000" baseline="0">
                          <a:solidFill>
                            <a:schemeClr val="tx1"/>
                          </a:solidFill>
                          <a:latin typeface="Arial" panose="020B0604020202020204" pitchFamily="34" charset="0"/>
                          <a:cs typeface="Arial" panose="020B0604020202020204" pitchFamily="34" charset="0"/>
                        </a:rPr>
                        <a:t> - </a:t>
                      </a:r>
                      <a:r>
                        <a:rPr lang="en-GB" sz="1000">
                          <a:solidFill>
                            <a:schemeClr val="tx1"/>
                          </a:solidFill>
                          <a:latin typeface="Arial" panose="020B0604020202020204" pitchFamily="34" charset="0"/>
                          <a:cs typeface="Arial" panose="020B0604020202020204" pitchFamily="34" charset="0"/>
                        </a:rPr>
                        <a:t>2 ½</a:t>
                      </a:r>
                      <a:r>
                        <a:rPr lang="en-GB" sz="1000" baseline="0">
                          <a:solidFill>
                            <a:schemeClr val="tx1"/>
                          </a:solidFill>
                          <a:latin typeface="Arial" panose="020B0604020202020204" pitchFamily="34" charset="0"/>
                          <a:cs typeface="Arial" panose="020B0604020202020204" pitchFamily="34" charset="0"/>
                        </a:rPr>
                        <a:t>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children who received a review by the time they turned 2 1/2 years (2020/21)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baseline="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endParaRPr lang="en-GB" sz="1000">
                        <a:solidFill>
                          <a:srgbClr val="FF0000"/>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828 reviews (57.1%)</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1,843 reviews (72.4%)</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1,263 reviews (74.3%)</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5" name="Table 54">
            <a:extLst>
              <a:ext uri="{FF2B5EF4-FFF2-40B4-BE49-F238E27FC236}">
                <a16:creationId xmlns:a16="http://schemas.microsoft.com/office/drawing/2014/main" id="{D4C094C3-A847-4033-BB9A-24EE31E27A46}"/>
              </a:ext>
            </a:extLst>
          </p:cNvPr>
          <p:cNvGraphicFramePr>
            <a:graphicFrameLocks noGrp="1"/>
          </p:cNvGraphicFramePr>
          <p:nvPr>
            <p:extLst>
              <p:ext uri="{D42A27DB-BD31-4B8C-83A1-F6EECF244321}">
                <p14:modId xmlns:p14="http://schemas.microsoft.com/office/powerpoint/2010/main" val="662102861"/>
              </p:ext>
            </p:extLst>
          </p:nvPr>
        </p:nvGraphicFramePr>
        <p:xfrm>
          <a:off x="2843808" y="5149100"/>
          <a:ext cx="2376264" cy="1247175"/>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273134">
                  <a:extLst>
                    <a:ext uri="{9D8B030D-6E8A-4147-A177-3AD203B41FA5}">
                      <a16:colId xmlns:a16="http://schemas.microsoft.com/office/drawing/2014/main" val="20001"/>
                    </a:ext>
                  </a:extLst>
                </a:gridCol>
                <a:gridCol w="1311042">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Child development at 2</a:t>
                      </a:r>
                      <a:r>
                        <a:rPr lang="en-GB" sz="1000" baseline="0">
                          <a:solidFill>
                            <a:schemeClr val="tx1"/>
                          </a:solidFill>
                          <a:latin typeface="Arial" panose="020B0604020202020204" pitchFamily="34" charset="0"/>
                          <a:cs typeface="Arial" panose="020B0604020202020204" pitchFamily="34" charset="0"/>
                        </a:rPr>
                        <a:t> - </a:t>
                      </a:r>
                      <a:r>
                        <a:rPr lang="en-GB" sz="1000">
                          <a:solidFill>
                            <a:schemeClr val="tx1"/>
                          </a:solidFill>
                          <a:latin typeface="Arial" panose="020B0604020202020204" pitchFamily="34" charset="0"/>
                          <a:cs typeface="Arial" panose="020B0604020202020204" pitchFamily="34" charset="0"/>
                        </a:rPr>
                        <a:t>2 ½</a:t>
                      </a:r>
                      <a:r>
                        <a:rPr lang="en-GB" sz="1000" baseline="0">
                          <a:solidFill>
                            <a:schemeClr val="tx1"/>
                          </a:solidFill>
                          <a:latin typeface="Arial" panose="020B0604020202020204" pitchFamily="34" charset="0"/>
                          <a:cs typeface="Arial" panose="020B0604020202020204" pitchFamily="34" charset="0"/>
                        </a:rPr>
                        <a:t> years - outcomes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children who received a review and who were at or above expected level in all 5 areas of development (</a:t>
                      </a:r>
                      <a:r>
                        <a:rPr lang="en-GB" sz="800" b="0" i="1" kern="1200" baseline="0">
                          <a:solidFill>
                            <a:schemeClr val="tx1"/>
                          </a:solidFill>
                          <a:effectLst/>
                          <a:latin typeface="Arial" panose="020B0604020202020204" pitchFamily="34" charset="0"/>
                          <a:ea typeface="+mn-ea"/>
                          <a:cs typeface="Arial" panose="020B0604020202020204" pitchFamily="34" charset="0"/>
                        </a:rPr>
                        <a:t>2020/21)</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759 children (93.1%)</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endParaRPr lang="en-GB" sz="1000">
                        <a:solidFill>
                          <a:srgbClr val="FF0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1,335 children (79.9%)</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64">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859 children (81.2%)</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6" name="Picture 55">
            <a:extLst>
              <a:ext uri="{FF2B5EF4-FFF2-40B4-BE49-F238E27FC236}">
                <a16:creationId xmlns:a16="http://schemas.microsoft.com/office/drawing/2014/main" id="{99B44B17-81B5-4721-95A2-CFB030DE8FB7}"/>
              </a:ext>
            </a:extLst>
          </p:cNvPr>
          <p:cNvPicPr/>
          <p:nvPr/>
        </p:nvPicPr>
        <p:blipFill rotWithShape="1">
          <a:blip r:embed="rId8">
            <a:extLst>
              <a:ext uri="{28A0092B-C50C-407E-A947-70E740481C1C}">
                <a14:useLocalDpi xmlns:a14="http://schemas.microsoft.com/office/drawing/2010/main" val="0"/>
              </a:ext>
            </a:extLst>
          </a:blip>
          <a:srcRect r="3676"/>
          <a:stretch/>
        </p:blipFill>
        <p:spPr bwMode="auto">
          <a:xfrm>
            <a:off x="2900583" y="682604"/>
            <a:ext cx="471214" cy="588521"/>
          </a:xfrm>
          <a:prstGeom prst="rect">
            <a:avLst/>
          </a:prstGeom>
          <a:noFill/>
        </p:spPr>
      </p:pic>
      <p:graphicFrame>
        <p:nvGraphicFramePr>
          <p:cNvPr id="57" name="Table 56">
            <a:extLst>
              <a:ext uri="{FF2B5EF4-FFF2-40B4-BE49-F238E27FC236}">
                <a16:creationId xmlns:a16="http://schemas.microsoft.com/office/drawing/2014/main" id="{05A6AB27-206D-48C3-9BD0-2775EE3B7548}"/>
              </a:ext>
            </a:extLst>
          </p:cNvPr>
          <p:cNvGraphicFramePr>
            <a:graphicFrameLocks noGrp="1"/>
          </p:cNvGraphicFramePr>
          <p:nvPr>
            <p:extLst>
              <p:ext uri="{D42A27DB-BD31-4B8C-83A1-F6EECF244321}">
                <p14:modId xmlns:p14="http://schemas.microsoft.com/office/powerpoint/2010/main" val="3357793098"/>
              </p:ext>
            </p:extLst>
          </p:nvPr>
        </p:nvGraphicFramePr>
        <p:xfrm>
          <a:off x="2345441" y="1264024"/>
          <a:ext cx="2088232" cy="1125255"/>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1152128">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Low birth weight of term babies</a:t>
                      </a:r>
                      <a:endParaRPr lang="en-GB" sz="1000" baseline="0">
                        <a:solidFill>
                          <a:schemeClr val="tx1"/>
                        </a:solidFill>
                        <a:latin typeface="Arial" panose="020B0604020202020204" pitchFamily="34" charset="0"/>
                        <a:cs typeface="Arial" panose="020B0604020202020204" pitchFamily="34" charset="0"/>
                      </a:endParaRPr>
                    </a:p>
                    <a:p>
                      <a:pPr algn="l" rtl="0" fontAlgn="ctr"/>
                      <a:r>
                        <a:rPr lang="en-GB" sz="800" b="0" i="1" u="none" strike="noStrike">
                          <a:solidFill>
                            <a:srgbClr val="000000"/>
                          </a:solidFill>
                          <a:effectLst/>
                          <a:latin typeface="Arial" panose="020B0604020202020204" pitchFamily="34" charset="0"/>
                        </a:rPr>
                        <a:t>Babies born in 2019 with a low birth weight (&lt;2500g)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27 babies (2.3%)</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endParaRPr lang="en-GB" sz="1000">
                        <a:solidFill>
                          <a:srgbClr val="FF0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81 babies (3.9%)</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33 babies (2.4%)</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052" name="Picture 4" descr="Check free icon">
            <a:extLst>
              <a:ext uri="{FF2B5EF4-FFF2-40B4-BE49-F238E27FC236}">
                <a16:creationId xmlns:a16="http://schemas.microsoft.com/office/drawing/2014/main" id="{B5209263-D2CD-45B9-8AE5-51F76909374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67944" y="4599237"/>
            <a:ext cx="284360" cy="28436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424FABC3-BDCC-47DF-81EE-487CAD9CDB45}"/>
              </a:ext>
            </a:extLst>
          </p:cNvPr>
          <p:cNvSpPr txBox="1"/>
          <p:nvPr/>
        </p:nvSpPr>
        <p:spPr>
          <a:xfrm>
            <a:off x="7914088" y="644231"/>
            <a:ext cx="637979" cy="400110"/>
          </a:xfrm>
          <a:prstGeom prst="rect">
            <a:avLst/>
          </a:prstGeom>
          <a:noFill/>
        </p:spPr>
        <p:txBody>
          <a:bodyPr wrap="square" rtlCol="0">
            <a:spAutoFit/>
          </a:bodyPr>
          <a:lstStyle/>
          <a:p>
            <a:r>
              <a:rPr lang="en-GB" sz="1000" b="1">
                <a:latin typeface="Arial Narrow"/>
              </a:rPr>
              <a:t>New </a:t>
            </a:r>
          </a:p>
          <a:p>
            <a:r>
              <a:rPr lang="en-GB" sz="1000" b="1">
                <a:latin typeface="Arial Narrow"/>
              </a:rPr>
              <a:t>Birth</a:t>
            </a:r>
          </a:p>
        </p:txBody>
      </p:sp>
      <p:pic>
        <p:nvPicPr>
          <p:cNvPr id="67" name="Picture 66">
            <a:extLst>
              <a:ext uri="{FF2B5EF4-FFF2-40B4-BE49-F238E27FC236}">
                <a16:creationId xmlns:a16="http://schemas.microsoft.com/office/drawing/2014/main" id="{98779A13-2CE8-408C-BB02-3601FFD39DE9}"/>
              </a:ext>
            </a:extLst>
          </p:cNvPr>
          <p:cNvPicPr/>
          <p:nvPr/>
        </p:nvPicPr>
        <p:blipFill rotWithShape="1">
          <a:blip r:embed="rId6"/>
          <a:srcRect b="3449"/>
          <a:stretch/>
        </p:blipFill>
        <p:spPr>
          <a:xfrm>
            <a:off x="7391592" y="2709367"/>
            <a:ext cx="527298" cy="559158"/>
          </a:xfrm>
          <a:prstGeom prst="rect">
            <a:avLst/>
          </a:prstGeom>
        </p:spPr>
      </p:pic>
      <p:sp>
        <p:nvSpPr>
          <p:cNvPr id="69" name="TextBox 68">
            <a:extLst>
              <a:ext uri="{FF2B5EF4-FFF2-40B4-BE49-F238E27FC236}">
                <a16:creationId xmlns:a16="http://schemas.microsoft.com/office/drawing/2014/main" id="{70052943-1DEF-4F51-9D78-0E078FDBD2DB}"/>
              </a:ext>
            </a:extLst>
          </p:cNvPr>
          <p:cNvSpPr txBox="1"/>
          <p:nvPr/>
        </p:nvSpPr>
        <p:spPr>
          <a:xfrm>
            <a:off x="7900026" y="2611553"/>
            <a:ext cx="637979" cy="400110"/>
          </a:xfrm>
          <a:prstGeom prst="rect">
            <a:avLst/>
          </a:prstGeom>
          <a:noFill/>
        </p:spPr>
        <p:txBody>
          <a:bodyPr wrap="square" rtlCol="0">
            <a:spAutoFit/>
          </a:bodyPr>
          <a:lstStyle/>
          <a:p>
            <a:r>
              <a:rPr lang="en-GB" sz="1000" b="1">
                <a:latin typeface="Arial Narrow"/>
              </a:rPr>
              <a:t>6-8 weeks</a:t>
            </a:r>
          </a:p>
        </p:txBody>
      </p:sp>
      <p:pic>
        <p:nvPicPr>
          <p:cNvPr id="70" name="Picture 69">
            <a:extLst>
              <a:ext uri="{FF2B5EF4-FFF2-40B4-BE49-F238E27FC236}">
                <a16:creationId xmlns:a16="http://schemas.microsoft.com/office/drawing/2014/main" id="{FF8218AD-3473-4FD8-B5BD-B7EC194EC1C1}"/>
              </a:ext>
            </a:extLst>
          </p:cNvPr>
          <p:cNvPicPr/>
          <p:nvPr/>
        </p:nvPicPr>
        <p:blipFill rotWithShape="1">
          <a:blip r:embed="rId6"/>
          <a:srcRect b="3449"/>
          <a:stretch/>
        </p:blipFill>
        <p:spPr>
          <a:xfrm>
            <a:off x="2978704" y="2684380"/>
            <a:ext cx="527298" cy="559158"/>
          </a:xfrm>
          <a:prstGeom prst="rect">
            <a:avLst/>
          </a:prstGeom>
        </p:spPr>
      </p:pic>
      <p:sp>
        <p:nvSpPr>
          <p:cNvPr id="71" name="TextBox 70">
            <a:extLst>
              <a:ext uri="{FF2B5EF4-FFF2-40B4-BE49-F238E27FC236}">
                <a16:creationId xmlns:a16="http://schemas.microsoft.com/office/drawing/2014/main" id="{B274414F-2A79-48C4-B1D7-81B7032C2C0E}"/>
              </a:ext>
            </a:extLst>
          </p:cNvPr>
          <p:cNvSpPr txBox="1"/>
          <p:nvPr/>
        </p:nvSpPr>
        <p:spPr>
          <a:xfrm>
            <a:off x="3487138" y="2586566"/>
            <a:ext cx="724822" cy="400110"/>
          </a:xfrm>
          <a:prstGeom prst="rect">
            <a:avLst/>
          </a:prstGeom>
          <a:noFill/>
        </p:spPr>
        <p:txBody>
          <a:bodyPr wrap="square" rtlCol="0">
            <a:spAutoFit/>
          </a:bodyPr>
          <a:lstStyle/>
          <a:p>
            <a:r>
              <a:rPr lang="en-GB" sz="1000" b="1">
                <a:latin typeface="Arial Narrow"/>
              </a:rPr>
              <a:t>12 months</a:t>
            </a:r>
          </a:p>
        </p:txBody>
      </p:sp>
      <p:sp>
        <p:nvSpPr>
          <p:cNvPr id="38" name="Title 2">
            <a:extLst>
              <a:ext uri="{FF2B5EF4-FFF2-40B4-BE49-F238E27FC236}">
                <a16:creationId xmlns:a16="http://schemas.microsoft.com/office/drawing/2014/main" id="{8248D0E9-9132-4814-9778-83E6FD4F8952}"/>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Summary of health indicators for birth and early years in Berkshire East</a:t>
            </a:r>
          </a:p>
        </p:txBody>
      </p:sp>
      <p:sp>
        <p:nvSpPr>
          <p:cNvPr id="40" name="TextBox 39">
            <a:extLst>
              <a:ext uri="{FF2B5EF4-FFF2-40B4-BE49-F238E27FC236}">
                <a16:creationId xmlns:a16="http://schemas.microsoft.com/office/drawing/2014/main" id="{28E1B50F-1E8F-4CFF-9EB9-FB2344A6E6FB}"/>
              </a:ext>
            </a:extLst>
          </p:cNvPr>
          <p:cNvSpPr txBox="1"/>
          <p:nvPr/>
        </p:nvSpPr>
        <p:spPr>
          <a:xfrm>
            <a:off x="6754562" y="5066456"/>
            <a:ext cx="2355836" cy="1546577"/>
          </a:xfrm>
          <a:prstGeom prst="rect">
            <a:avLst/>
          </a:prstGeom>
          <a:solidFill>
            <a:schemeClr val="accent5">
              <a:lumMod val="20000"/>
              <a:lumOff val="80000"/>
            </a:schemeClr>
          </a:solidFill>
        </p:spPr>
        <p:txBody>
          <a:bodyPr wrap="square" rtlCol="0">
            <a:spAutoFit/>
          </a:bodyPr>
          <a:lstStyle/>
          <a:p>
            <a:r>
              <a:rPr lang="en-GB" sz="1050" i="1"/>
              <a:t>The latest available data is shown at a local authority</a:t>
            </a:r>
          </a:p>
          <a:p>
            <a:endParaRPr lang="en-GB" sz="1050" i="1"/>
          </a:p>
          <a:p>
            <a:r>
              <a:rPr lang="en-GB" sz="1050" i="1"/>
              <a:t>This is compared against the England figure:</a:t>
            </a:r>
          </a:p>
          <a:p>
            <a:pPr fontAlgn="ctr"/>
            <a:r>
              <a:rPr lang="en-GB" sz="1050" b="1">
                <a:solidFill>
                  <a:srgbClr val="92D050"/>
                </a:solidFill>
                <a:sym typeface="Wingdings"/>
              </a:rPr>
              <a:t></a:t>
            </a:r>
            <a:r>
              <a:rPr lang="en-GB" sz="1050" b="1" i="1">
                <a:sym typeface="Wingdings"/>
              </a:rPr>
              <a:t>  </a:t>
            </a:r>
            <a:r>
              <a:rPr lang="en-GB" sz="1050" i="1">
                <a:sym typeface="Wingdings"/>
              </a:rPr>
              <a:t>Significantly better than England</a:t>
            </a:r>
            <a:endParaRPr lang="en-GB" sz="1050" i="1"/>
          </a:p>
          <a:p>
            <a:pPr fontAlgn="ctr"/>
            <a:r>
              <a:rPr lang="en-GB" sz="1050">
                <a:solidFill>
                  <a:srgbClr val="FFC000"/>
                </a:solidFill>
                <a:sym typeface="Wingdings"/>
              </a:rPr>
              <a:t></a:t>
            </a:r>
            <a:r>
              <a:rPr lang="en-GB" sz="1050" i="1">
                <a:sym typeface="Wingdings"/>
              </a:rPr>
              <a:t>  No significant difference to England</a:t>
            </a:r>
            <a:endParaRPr lang="en-GB" sz="1050" i="1"/>
          </a:p>
          <a:p>
            <a:pPr fontAlgn="ctr"/>
            <a:r>
              <a:rPr lang="en-GB" sz="1050">
                <a:solidFill>
                  <a:srgbClr val="FF0000"/>
                </a:solidFill>
                <a:sym typeface="Wingdings"/>
              </a:rPr>
              <a:t></a:t>
            </a:r>
            <a:r>
              <a:rPr lang="en-GB" sz="1050" i="1">
                <a:solidFill>
                  <a:srgbClr val="FF0000"/>
                </a:solidFill>
                <a:sym typeface="Wingdings"/>
              </a:rPr>
              <a:t>  </a:t>
            </a:r>
            <a:r>
              <a:rPr lang="en-GB" sz="1050" i="1">
                <a:sym typeface="Wingdings"/>
              </a:rPr>
              <a:t>Significantly worse than England</a:t>
            </a:r>
          </a:p>
          <a:p>
            <a:pPr fontAlgn="ctr"/>
            <a:r>
              <a:rPr lang="en-GB" sz="1050">
                <a:solidFill>
                  <a:schemeClr val="bg1">
                    <a:lumMod val="65000"/>
                  </a:schemeClr>
                </a:solidFill>
                <a:sym typeface="Wingdings"/>
              </a:rPr>
              <a:t>  </a:t>
            </a:r>
            <a:r>
              <a:rPr lang="en-GB" sz="1050" i="1">
                <a:sym typeface="Wingdings"/>
              </a:rPr>
              <a:t>Not comparable/ Value unknown</a:t>
            </a:r>
          </a:p>
        </p:txBody>
      </p:sp>
    </p:spTree>
    <p:extLst>
      <p:ext uri="{BB962C8B-B14F-4D97-AF65-F5344CB8AC3E}">
        <p14:creationId xmlns:p14="http://schemas.microsoft.com/office/powerpoint/2010/main" val="16266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90293" y="1070945"/>
            <a:ext cx="7218011" cy="0"/>
          </a:xfrm>
          <a:prstGeom prst="line">
            <a:avLst/>
          </a:prstGeom>
          <a:ln>
            <a:headEnd type="oval"/>
          </a:ln>
        </p:spPr>
        <p:style>
          <a:lnRef idx="2">
            <a:schemeClr val="accent5"/>
          </a:lnRef>
          <a:fillRef idx="0">
            <a:schemeClr val="accent5"/>
          </a:fillRef>
          <a:effectRef idx="1">
            <a:schemeClr val="accent5"/>
          </a:effectRef>
          <a:fontRef idx="minor">
            <a:schemeClr val="tx1"/>
          </a:fontRef>
        </p:style>
      </p:cxnSp>
      <p:sp>
        <p:nvSpPr>
          <p:cNvPr id="58" name="Rectangle 57">
            <a:extLst>
              <a:ext uri="{FF2B5EF4-FFF2-40B4-BE49-F238E27FC236}">
                <a16:creationId xmlns:a16="http://schemas.microsoft.com/office/drawing/2014/main" id="{D9C038BF-37DE-4279-858D-F60938B93381}"/>
              </a:ext>
            </a:extLst>
          </p:cNvPr>
          <p:cNvSpPr/>
          <p:nvPr/>
        </p:nvSpPr>
        <p:spPr>
          <a:xfrm>
            <a:off x="5045443" y="757331"/>
            <a:ext cx="661222" cy="415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1298798" y="3015161"/>
            <a:ext cx="159668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7" name="Straight Connector 26"/>
          <p:cNvCxnSpPr/>
          <p:nvPr/>
        </p:nvCxnSpPr>
        <p:spPr>
          <a:xfrm>
            <a:off x="3589290" y="3015161"/>
            <a:ext cx="149870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Straight Connector 27"/>
          <p:cNvCxnSpPr>
            <a:cxnSpLocks/>
          </p:cNvCxnSpPr>
          <p:nvPr/>
        </p:nvCxnSpPr>
        <p:spPr>
          <a:xfrm>
            <a:off x="1526310" y="5031383"/>
            <a:ext cx="124549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p:cNvCxnSpPr>
            <a:cxnSpLocks/>
          </p:cNvCxnSpPr>
          <p:nvPr/>
        </p:nvCxnSpPr>
        <p:spPr>
          <a:xfrm>
            <a:off x="3776437" y="5031377"/>
            <a:ext cx="2595763" cy="6"/>
          </a:xfrm>
          <a:prstGeom prst="line">
            <a:avLst/>
          </a:prstGeom>
          <a:ln>
            <a:tailEnd type="oval"/>
          </a:ln>
        </p:spPr>
        <p:style>
          <a:lnRef idx="2">
            <a:schemeClr val="accent5"/>
          </a:lnRef>
          <a:fillRef idx="0">
            <a:schemeClr val="accent5"/>
          </a:fillRef>
          <a:effectRef idx="1">
            <a:schemeClr val="accent5"/>
          </a:effectRef>
          <a:fontRef idx="minor">
            <a:schemeClr val="tx1"/>
          </a:fontRef>
        </p:style>
      </p:cxnSp>
      <p:sp>
        <p:nvSpPr>
          <p:cNvPr id="31" name="Left Bracket 30"/>
          <p:cNvSpPr/>
          <p:nvPr/>
        </p:nvSpPr>
        <p:spPr>
          <a:xfrm>
            <a:off x="66019" y="3015161"/>
            <a:ext cx="647111" cy="2016216"/>
          </a:xfrm>
          <a:prstGeom prst="leftBracket">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
        <p:nvSpPr>
          <p:cNvPr id="32" name="Left Bracket 31"/>
          <p:cNvSpPr/>
          <p:nvPr/>
        </p:nvSpPr>
        <p:spPr>
          <a:xfrm rot="10800000">
            <a:off x="8062729" y="1063677"/>
            <a:ext cx="973767" cy="1951484"/>
          </a:xfrm>
          <a:prstGeom prst="leftBracket">
            <a:avLst>
              <a:gd name="adj" fmla="val 27949"/>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cxnSp>
        <p:nvCxnSpPr>
          <p:cNvPr id="34" name="Straight Connector 33"/>
          <p:cNvCxnSpPr>
            <a:cxnSpLocks/>
          </p:cNvCxnSpPr>
          <p:nvPr/>
        </p:nvCxnSpPr>
        <p:spPr>
          <a:xfrm>
            <a:off x="5868144" y="3015161"/>
            <a:ext cx="1440160" cy="0"/>
          </a:xfrm>
          <a:prstGeom prst="line">
            <a:avLst/>
          </a:prstGeom>
        </p:spPr>
        <p:style>
          <a:lnRef idx="2">
            <a:schemeClr val="accent5"/>
          </a:lnRef>
          <a:fillRef idx="0">
            <a:schemeClr val="accent5"/>
          </a:fillRef>
          <a:effectRef idx="1">
            <a:schemeClr val="accent5"/>
          </a:effectRef>
          <a:fontRef idx="minor">
            <a:schemeClr val="tx1"/>
          </a:fontRef>
        </p:style>
      </p:cxnSp>
      <p:sp>
        <p:nvSpPr>
          <p:cNvPr id="35" name="TextBox 34"/>
          <p:cNvSpPr txBox="1"/>
          <p:nvPr/>
        </p:nvSpPr>
        <p:spPr>
          <a:xfrm>
            <a:off x="6754562" y="5066456"/>
            <a:ext cx="2355836" cy="1546577"/>
          </a:xfrm>
          <a:prstGeom prst="rect">
            <a:avLst/>
          </a:prstGeom>
          <a:solidFill>
            <a:schemeClr val="accent5">
              <a:lumMod val="20000"/>
              <a:lumOff val="80000"/>
            </a:schemeClr>
          </a:solidFill>
        </p:spPr>
        <p:txBody>
          <a:bodyPr wrap="square" rtlCol="0">
            <a:spAutoFit/>
          </a:bodyPr>
          <a:lstStyle/>
          <a:p>
            <a:r>
              <a:rPr lang="en-GB" sz="1050" i="1"/>
              <a:t>The latest available data is shown at a local authority</a:t>
            </a:r>
          </a:p>
          <a:p>
            <a:endParaRPr lang="en-GB" sz="1050" i="1"/>
          </a:p>
          <a:p>
            <a:r>
              <a:rPr lang="en-GB" sz="1050" i="1"/>
              <a:t>This is compared against the England figure:</a:t>
            </a:r>
          </a:p>
          <a:p>
            <a:pPr fontAlgn="ctr"/>
            <a:r>
              <a:rPr lang="en-GB" sz="1050" b="1">
                <a:solidFill>
                  <a:srgbClr val="92D050"/>
                </a:solidFill>
                <a:sym typeface="Wingdings"/>
              </a:rPr>
              <a:t></a:t>
            </a:r>
            <a:r>
              <a:rPr lang="en-GB" sz="1050" b="1" i="1">
                <a:sym typeface="Wingdings"/>
              </a:rPr>
              <a:t>  </a:t>
            </a:r>
            <a:r>
              <a:rPr lang="en-GB" sz="1050" i="1">
                <a:sym typeface="Wingdings"/>
              </a:rPr>
              <a:t>Significantly better than England</a:t>
            </a:r>
            <a:endParaRPr lang="en-GB" sz="1050" i="1"/>
          </a:p>
          <a:p>
            <a:pPr fontAlgn="ctr"/>
            <a:r>
              <a:rPr lang="en-GB" sz="1050">
                <a:solidFill>
                  <a:srgbClr val="FFC000"/>
                </a:solidFill>
                <a:sym typeface="Wingdings"/>
              </a:rPr>
              <a:t></a:t>
            </a:r>
            <a:r>
              <a:rPr lang="en-GB" sz="1050" i="1">
                <a:sym typeface="Wingdings"/>
              </a:rPr>
              <a:t>  No significant difference to England</a:t>
            </a:r>
            <a:endParaRPr lang="en-GB" sz="1050" i="1"/>
          </a:p>
          <a:p>
            <a:pPr fontAlgn="ctr"/>
            <a:r>
              <a:rPr lang="en-GB" sz="1050">
                <a:solidFill>
                  <a:srgbClr val="FF0000"/>
                </a:solidFill>
                <a:sym typeface="Wingdings"/>
              </a:rPr>
              <a:t></a:t>
            </a:r>
            <a:r>
              <a:rPr lang="en-GB" sz="1050" i="1">
                <a:solidFill>
                  <a:srgbClr val="FF0000"/>
                </a:solidFill>
                <a:sym typeface="Wingdings"/>
              </a:rPr>
              <a:t>  </a:t>
            </a:r>
            <a:r>
              <a:rPr lang="en-GB" sz="1050" i="1">
                <a:sym typeface="Wingdings"/>
              </a:rPr>
              <a:t>Significantly worse than England</a:t>
            </a:r>
          </a:p>
          <a:p>
            <a:pPr fontAlgn="ctr"/>
            <a:r>
              <a:rPr lang="en-GB" sz="1050">
                <a:solidFill>
                  <a:schemeClr val="bg1">
                    <a:lumMod val="65000"/>
                  </a:schemeClr>
                </a:solidFill>
                <a:sym typeface="Wingdings"/>
              </a:rPr>
              <a:t>  </a:t>
            </a:r>
            <a:r>
              <a:rPr lang="en-GB" sz="1050" i="1">
                <a:sym typeface="Wingdings"/>
              </a:rPr>
              <a:t>Not comparable/ Value unknown</a:t>
            </a:r>
          </a:p>
        </p:txBody>
      </p:sp>
      <p:graphicFrame>
        <p:nvGraphicFramePr>
          <p:cNvPr id="42" name="Table 41">
            <a:extLst>
              <a:ext uri="{FF2B5EF4-FFF2-40B4-BE49-F238E27FC236}">
                <a16:creationId xmlns:a16="http://schemas.microsoft.com/office/drawing/2014/main" id="{BFB7F22D-2D6A-4CB5-88A4-6CEDE7AFE728}"/>
              </a:ext>
            </a:extLst>
          </p:cNvPr>
          <p:cNvGraphicFramePr>
            <a:graphicFrameLocks noGrp="1"/>
          </p:cNvGraphicFramePr>
          <p:nvPr>
            <p:extLst>
              <p:ext uri="{D42A27DB-BD31-4B8C-83A1-F6EECF244321}">
                <p14:modId xmlns:p14="http://schemas.microsoft.com/office/powerpoint/2010/main" val="422661383"/>
              </p:ext>
            </p:extLst>
          </p:nvPr>
        </p:nvGraphicFramePr>
        <p:xfrm>
          <a:off x="169024" y="1214962"/>
          <a:ext cx="2224508" cy="1066800"/>
        </p:xfrm>
        <a:graphic>
          <a:graphicData uri="http://schemas.openxmlformats.org/drawingml/2006/table">
            <a:tbl>
              <a:tblPr firstRow="1" bandRow="1">
                <a:tableStyleId>{5C22544A-7EE6-4342-B048-85BDC9FD1C3A}</a:tableStyleId>
              </a:tblPr>
              <a:tblGrid>
                <a:gridCol w="766160">
                  <a:extLst>
                    <a:ext uri="{9D8B030D-6E8A-4147-A177-3AD203B41FA5}">
                      <a16:colId xmlns:a16="http://schemas.microsoft.com/office/drawing/2014/main" val="20000"/>
                    </a:ext>
                  </a:extLst>
                </a:gridCol>
                <a:gridCol w="175604">
                  <a:extLst>
                    <a:ext uri="{9D8B030D-6E8A-4147-A177-3AD203B41FA5}">
                      <a16:colId xmlns:a16="http://schemas.microsoft.com/office/drawing/2014/main" val="20001"/>
                    </a:ext>
                  </a:extLst>
                </a:gridCol>
                <a:gridCol w="1282744">
                  <a:extLst>
                    <a:ext uri="{9D8B030D-6E8A-4147-A177-3AD203B41FA5}">
                      <a16:colId xmlns:a16="http://schemas.microsoft.com/office/drawing/2014/main" val="20002"/>
                    </a:ext>
                  </a:extLst>
                </a:gridCol>
              </a:tblGrid>
              <a:tr h="390642">
                <a:tc gridSpan="3">
                  <a:txBody>
                    <a:bodyPr/>
                    <a:lstStyle/>
                    <a:p>
                      <a:r>
                        <a:rPr lang="en-GB" sz="1000">
                          <a:solidFill>
                            <a:schemeClr val="tx1"/>
                          </a:solidFill>
                          <a:latin typeface="Arial" panose="020B0604020202020204" pitchFamily="34" charset="0"/>
                          <a:cs typeface="Arial" panose="020B0604020202020204" pitchFamily="34" charset="0"/>
                        </a:rPr>
                        <a:t>Dental Decay</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5 year olds with dental decay which can be detected by visual observation alone </a:t>
                      </a:r>
                      <a:r>
                        <a:rPr lang="en-GB" sz="800" b="0" i="1" kern="1200" baseline="0">
                          <a:solidFill>
                            <a:schemeClr val="tx1"/>
                          </a:solidFill>
                          <a:effectLst/>
                          <a:latin typeface="Arial" panose="020B0604020202020204" pitchFamily="34" charset="0"/>
                          <a:ea typeface="+mn-ea"/>
                          <a:cs typeface="Arial" panose="020B0604020202020204" pitchFamily="34" charset="0"/>
                        </a:rPr>
                        <a:t>(2018/19)</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38615">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92D050"/>
                          </a:solidFill>
                          <a:effectLst/>
                          <a:sym typeface="Wingdings"/>
                        </a:rPr>
                        <a:t></a:t>
                      </a:r>
                      <a:endParaRPr lang="en-GB" sz="1000">
                        <a:effectLst/>
                        <a:latin typeface="Arial"/>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Calibri"/>
                          <a:ea typeface="Calibri"/>
                          <a:cs typeface="Times New Roman"/>
                        </a:rPr>
                        <a:t>11.5%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861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0000"/>
                          </a:solidFill>
                          <a:effectLst/>
                          <a:sym typeface="Wingdings"/>
                        </a:rPr>
                        <a:t></a:t>
                      </a:r>
                      <a:endParaRPr lang="en-GB" sz="1000">
                        <a:solidFill>
                          <a:srgbClr val="FF0000"/>
                        </a:solidFill>
                        <a:effectLst/>
                        <a:latin typeface="Arial"/>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Calibri"/>
                          <a:ea typeface="Calibri"/>
                          <a:cs typeface="Times New Roman"/>
                        </a:rPr>
                        <a:t>37.9%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8615">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dk1"/>
                          </a:solidFill>
                          <a:effectLst/>
                          <a:latin typeface="Calibri"/>
                          <a:ea typeface="Calibri"/>
                          <a:cs typeface="Times New Roman"/>
                        </a:rPr>
                        <a:t>19.7%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D3B0954E-F370-4BCC-8906-03085BB07CE3}"/>
              </a:ext>
            </a:extLst>
          </p:cNvPr>
          <p:cNvSpPr/>
          <p:nvPr/>
        </p:nvSpPr>
        <p:spPr>
          <a:xfrm>
            <a:off x="693660" y="782913"/>
            <a:ext cx="661222" cy="415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5" name="Table 44">
            <a:extLst>
              <a:ext uri="{FF2B5EF4-FFF2-40B4-BE49-F238E27FC236}">
                <a16:creationId xmlns:a16="http://schemas.microsoft.com/office/drawing/2014/main" id="{296540C7-C4A4-4B7B-9CC5-EDA9698D6F06}"/>
              </a:ext>
            </a:extLst>
          </p:cNvPr>
          <p:cNvGraphicFramePr>
            <a:graphicFrameLocks noGrp="1"/>
          </p:cNvGraphicFramePr>
          <p:nvPr>
            <p:extLst>
              <p:ext uri="{D42A27DB-BD31-4B8C-83A1-F6EECF244321}">
                <p14:modId xmlns:p14="http://schemas.microsoft.com/office/powerpoint/2010/main" val="745789601"/>
              </p:ext>
            </p:extLst>
          </p:nvPr>
        </p:nvGraphicFramePr>
        <p:xfrm>
          <a:off x="164931" y="5369733"/>
          <a:ext cx="2224508" cy="1209772"/>
        </p:xfrm>
        <a:graphic>
          <a:graphicData uri="http://schemas.openxmlformats.org/drawingml/2006/table">
            <a:tbl>
              <a:tblPr firstRow="1" bandRow="1">
                <a:tableStyleId>{5C22544A-7EE6-4342-B048-85BDC9FD1C3A}</a:tableStyleId>
              </a:tblPr>
              <a:tblGrid>
                <a:gridCol w="658989">
                  <a:extLst>
                    <a:ext uri="{9D8B030D-6E8A-4147-A177-3AD203B41FA5}">
                      <a16:colId xmlns:a16="http://schemas.microsoft.com/office/drawing/2014/main" val="20000"/>
                    </a:ext>
                  </a:extLst>
                </a:gridCol>
                <a:gridCol w="213480">
                  <a:extLst>
                    <a:ext uri="{9D8B030D-6E8A-4147-A177-3AD203B41FA5}">
                      <a16:colId xmlns:a16="http://schemas.microsoft.com/office/drawing/2014/main" val="20001"/>
                    </a:ext>
                  </a:extLst>
                </a:gridCol>
                <a:gridCol w="1352039">
                  <a:extLst>
                    <a:ext uri="{9D8B030D-6E8A-4147-A177-3AD203B41FA5}">
                      <a16:colId xmlns:a16="http://schemas.microsoft.com/office/drawing/2014/main" val="1197329326"/>
                    </a:ext>
                  </a:extLst>
                </a:gridCol>
              </a:tblGrid>
              <a:tr h="752572">
                <a:tc gridSpan="3">
                  <a:txBody>
                    <a:bodyPr/>
                    <a:lstStyle/>
                    <a:p>
                      <a:r>
                        <a:rPr lang="en-GB" sz="1000">
                          <a:solidFill>
                            <a:schemeClr val="tx1"/>
                          </a:solidFill>
                          <a:latin typeface="Arial" panose="020B0604020202020204" pitchFamily="34" charset="0"/>
                          <a:cs typeface="Arial" panose="020B0604020202020204" pitchFamily="34" charset="0"/>
                        </a:rPr>
                        <a:t>Hospital admissions for injuries</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Rate of admissions caused by unintentional and deliberate injuries in 0-14s per 10,000 population (2019/20)</a:t>
                      </a:r>
                      <a:endParaRPr lang="en-GB" sz="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34388">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150 admissions (63)</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4388">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endParaRPr lang="en-GB" sz="1000">
                        <a:solidFill>
                          <a:srgbClr val="FF0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395 admissions (105)</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4388">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255 admissions (89)</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9" name="Table 48">
            <a:extLst>
              <a:ext uri="{FF2B5EF4-FFF2-40B4-BE49-F238E27FC236}">
                <a16:creationId xmlns:a16="http://schemas.microsoft.com/office/drawing/2014/main" id="{81ACE800-DC21-4CA6-A0EC-0FA4B08CD79B}"/>
              </a:ext>
            </a:extLst>
          </p:cNvPr>
          <p:cNvGraphicFramePr>
            <a:graphicFrameLocks noGrp="1"/>
          </p:cNvGraphicFramePr>
          <p:nvPr>
            <p:extLst>
              <p:ext uri="{D42A27DB-BD31-4B8C-83A1-F6EECF244321}">
                <p14:modId xmlns:p14="http://schemas.microsoft.com/office/powerpoint/2010/main" val="3046270148"/>
              </p:ext>
            </p:extLst>
          </p:nvPr>
        </p:nvGraphicFramePr>
        <p:xfrm>
          <a:off x="2339752" y="3168032"/>
          <a:ext cx="2088232" cy="1338615"/>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1152128">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NEET</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16-17 year olds who are NEET or whose activity is not known </a:t>
                      </a:r>
                      <a:r>
                        <a:rPr lang="en-GB" sz="800" b="0" i="1" kern="1200" baseline="0">
                          <a:solidFill>
                            <a:schemeClr val="tx1"/>
                          </a:solidFill>
                          <a:effectLst/>
                          <a:latin typeface="Arial" panose="020B0604020202020204" pitchFamily="34" charset="0"/>
                          <a:ea typeface="+mn-ea"/>
                          <a:cs typeface="Arial" panose="020B0604020202020204" pitchFamily="34" charset="0"/>
                        </a:rPr>
                        <a:t>(2019)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baseline="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baseline="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100 NEET (4.6)</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160 NEET (4.2)</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180 NEET (6.3)</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4" name="Table 53">
            <a:extLst>
              <a:ext uri="{FF2B5EF4-FFF2-40B4-BE49-F238E27FC236}">
                <a16:creationId xmlns:a16="http://schemas.microsoft.com/office/drawing/2014/main" id="{F86C2368-73C5-4AD7-8CBB-D0C3E0E0E2FE}"/>
              </a:ext>
            </a:extLst>
          </p:cNvPr>
          <p:cNvGraphicFramePr>
            <a:graphicFrameLocks noGrp="1"/>
          </p:cNvGraphicFramePr>
          <p:nvPr>
            <p:extLst>
              <p:ext uri="{D42A27DB-BD31-4B8C-83A1-F6EECF244321}">
                <p14:modId xmlns:p14="http://schemas.microsoft.com/office/powerpoint/2010/main" val="930005143"/>
              </p:ext>
            </p:extLst>
          </p:nvPr>
        </p:nvGraphicFramePr>
        <p:xfrm>
          <a:off x="168632" y="3158024"/>
          <a:ext cx="2220487" cy="1338615"/>
        </p:xfrm>
        <a:graphic>
          <a:graphicData uri="http://schemas.openxmlformats.org/drawingml/2006/table">
            <a:tbl>
              <a:tblPr firstRow="1" bandRow="1">
                <a:tableStyleId>{5C22544A-7EE6-4342-B048-85BDC9FD1C3A}</a:tableStyleId>
              </a:tblPr>
              <a:tblGrid>
                <a:gridCol w="701077">
                  <a:extLst>
                    <a:ext uri="{9D8B030D-6E8A-4147-A177-3AD203B41FA5}">
                      <a16:colId xmlns:a16="http://schemas.microsoft.com/office/drawing/2014/main" val="20000"/>
                    </a:ext>
                  </a:extLst>
                </a:gridCol>
                <a:gridCol w="220522">
                  <a:extLst>
                    <a:ext uri="{9D8B030D-6E8A-4147-A177-3AD203B41FA5}">
                      <a16:colId xmlns:a16="http://schemas.microsoft.com/office/drawing/2014/main" val="20001"/>
                    </a:ext>
                  </a:extLst>
                </a:gridCol>
                <a:gridCol w="1298888">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Under 18 conception rate</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Rate of conceptions</a:t>
                      </a:r>
                      <a:r>
                        <a:rPr lang="en-GB" sz="800" b="0" i="1" kern="1200" baseline="0">
                          <a:solidFill>
                            <a:schemeClr val="tx1"/>
                          </a:solidFill>
                          <a:effectLst/>
                          <a:latin typeface="Arial" panose="020B0604020202020204" pitchFamily="34" charset="0"/>
                          <a:ea typeface="+mn-ea"/>
                          <a:cs typeface="Arial" panose="020B0604020202020204" pitchFamily="34" charset="0"/>
                        </a:rPr>
                        <a:t> for females aged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baseline="0">
                          <a:solidFill>
                            <a:schemeClr val="tx1"/>
                          </a:solidFill>
                          <a:effectLst/>
                          <a:latin typeface="Arial" panose="020B0604020202020204" pitchFamily="34" charset="0"/>
                          <a:ea typeface="+mn-ea"/>
                          <a:cs typeface="Arial" panose="020B0604020202020204" pitchFamily="34" charset="0"/>
                        </a:rPr>
                        <a:t>15-17 per  1,000 population (2019)</a:t>
                      </a:r>
                      <a:endParaRPr lang="en-GB" sz="200" b="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baseline="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baseline="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19 conceptions (8.5)</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36 conceptions (13.3)</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28 conceptions (10.3)</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38" name="Picture 3">
            <a:extLst>
              <a:ext uri="{FF2B5EF4-FFF2-40B4-BE49-F238E27FC236}">
                <a16:creationId xmlns:a16="http://schemas.microsoft.com/office/drawing/2014/main" id="{ACFF74F7-C768-42F5-B935-EA6B5B4C23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037" y="757331"/>
            <a:ext cx="452591" cy="45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a:extLst>
              <a:ext uri="{FF2B5EF4-FFF2-40B4-BE49-F238E27FC236}">
                <a16:creationId xmlns:a16="http://schemas.microsoft.com/office/drawing/2014/main" id="{0CC47AA7-9B23-424B-B534-5D3B939F33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6862" y="653864"/>
            <a:ext cx="559140" cy="55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0" name="Table 39">
            <a:extLst>
              <a:ext uri="{FF2B5EF4-FFF2-40B4-BE49-F238E27FC236}">
                <a16:creationId xmlns:a16="http://schemas.microsoft.com/office/drawing/2014/main" id="{E306F2D0-B9C1-439B-A223-404F44894103}"/>
              </a:ext>
            </a:extLst>
          </p:cNvPr>
          <p:cNvGraphicFramePr>
            <a:graphicFrameLocks noGrp="1"/>
          </p:cNvGraphicFramePr>
          <p:nvPr>
            <p:extLst>
              <p:ext uri="{D42A27DB-BD31-4B8C-83A1-F6EECF244321}">
                <p14:modId xmlns:p14="http://schemas.microsoft.com/office/powerpoint/2010/main" val="2268492494"/>
              </p:ext>
            </p:extLst>
          </p:nvPr>
        </p:nvGraphicFramePr>
        <p:xfrm>
          <a:off x="2327671" y="1208296"/>
          <a:ext cx="2224508" cy="1236698"/>
        </p:xfrm>
        <a:graphic>
          <a:graphicData uri="http://schemas.openxmlformats.org/drawingml/2006/table">
            <a:tbl>
              <a:tblPr firstRow="1" bandRow="1">
                <a:tableStyleId>{5C22544A-7EE6-4342-B048-85BDC9FD1C3A}</a:tableStyleId>
              </a:tblPr>
              <a:tblGrid>
                <a:gridCol w="690365">
                  <a:extLst>
                    <a:ext uri="{9D8B030D-6E8A-4147-A177-3AD203B41FA5}">
                      <a16:colId xmlns:a16="http://schemas.microsoft.com/office/drawing/2014/main" val="20000"/>
                    </a:ext>
                  </a:extLst>
                </a:gridCol>
                <a:gridCol w="673626">
                  <a:extLst>
                    <a:ext uri="{9D8B030D-6E8A-4147-A177-3AD203B41FA5}">
                      <a16:colId xmlns:a16="http://schemas.microsoft.com/office/drawing/2014/main" val="20001"/>
                    </a:ext>
                  </a:extLst>
                </a:gridCol>
                <a:gridCol w="860517">
                  <a:extLst>
                    <a:ext uri="{9D8B030D-6E8A-4147-A177-3AD203B41FA5}">
                      <a16:colId xmlns:a16="http://schemas.microsoft.com/office/drawing/2014/main" val="20002"/>
                    </a:ext>
                  </a:extLst>
                </a:gridCol>
              </a:tblGrid>
              <a:tr h="540060">
                <a:tc gridSpan="3">
                  <a:txBody>
                    <a:bodyPr/>
                    <a:lstStyle/>
                    <a:p>
                      <a:r>
                        <a:rPr lang="en-GB" sz="1000">
                          <a:solidFill>
                            <a:schemeClr val="tx1"/>
                          </a:solidFill>
                          <a:latin typeface="Arial" panose="020B0604020202020204" pitchFamily="34" charset="0"/>
                          <a:cs typeface="Arial" panose="020B0604020202020204" pitchFamily="34" charset="0"/>
                        </a:rPr>
                        <a:t>School Readiness (Reception)</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children achieving</a:t>
                      </a:r>
                      <a:r>
                        <a:rPr lang="en-GB" sz="800" b="0" i="1" kern="1200" baseline="0">
                          <a:solidFill>
                            <a:schemeClr val="tx1"/>
                          </a:solidFill>
                          <a:effectLst/>
                          <a:latin typeface="Arial" panose="020B0604020202020204" pitchFamily="34" charset="0"/>
                          <a:ea typeface="+mn-ea"/>
                          <a:cs typeface="Arial" panose="020B0604020202020204" pitchFamily="34" charset="0"/>
                        </a:rPr>
                        <a:t> a good level of development at end of </a:t>
                      </a:r>
                      <a:r>
                        <a:rPr lang="en-GB" sz="800" b="0" i="1" kern="1200">
                          <a:solidFill>
                            <a:schemeClr val="tx1"/>
                          </a:solidFill>
                          <a:effectLst/>
                          <a:latin typeface="Arial" panose="020B0604020202020204" pitchFamily="34" charset="0"/>
                          <a:ea typeface="+mn-ea"/>
                          <a:cs typeface="Arial" panose="020B0604020202020204" pitchFamily="34" charset="0"/>
                        </a:rPr>
                        <a:t>Year R (2018/19)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 b="0" i="1" kern="1200" baseline="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50" b="0" i="1" kern="1200" baseline="0">
                          <a:solidFill>
                            <a:schemeClr val="tx1"/>
                          </a:solidFill>
                          <a:effectLst/>
                          <a:latin typeface="Arial" panose="020B0604020202020204" pitchFamily="34" charset="0"/>
                          <a:ea typeface="+mn-ea"/>
                          <a:cs typeface="Arial" panose="020B0604020202020204" pitchFamily="34" charset="0"/>
                        </a:rPr>
                        <a:t>                             </a:t>
                      </a:r>
                      <a:r>
                        <a:rPr lang="en-GB" sz="750" b="1" i="1" kern="1200" baseline="0">
                          <a:solidFill>
                            <a:schemeClr val="tx1"/>
                          </a:solidFill>
                          <a:effectLst/>
                          <a:latin typeface="Arial" panose="020B0604020202020204" pitchFamily="34" charset="0"/>
                          <a:ea typeface="+mn-ea"/>
                          <a:cs typeface="Arial" panose="020B0604020202020204" pitchFamily="34" charset="0"/>
                        </a:rPr>
                        <a:t>All                 Free School </a:t>
                      </a:r>
                    </a:p>
                    <a:p>
                      <a:pPr marL="0" marR="0" indent="0" algn="l" defTabSz="914400" rtl="0" eaLnBrk="1" fontAlgn="auto" latinLnBrk="0" hangingPunct="1">
                        <a:lnSpc>
                          <a:spcPct val="100000"/>
                        </a:lnSpc>
                        <a:spcBef>
                          <a:spcPts val="0"/>
                        </a:spcBef>
                        <a:spcAft>
                          <a:spcPts val="0"/>
                        </a:spcAft>
                        <a:buClrTx/>
                        <a:buSzTx/>
                        <a:buFontTx/>
                        <a:buNone/>
                        <a:tabLst/>
                        <a:defRPr/>
                      </a:pPr>
                      <a:r>
                        <a:rPr lang="en-GB" sz="750" b="1" i="1" kern="1200" baseline="0">
                          <a:solidFill>
                            <a:schemeClr val="tx1"/>
                          </a:solidFill>
                          <a:effectLst/>
                          <a:latin typeface="Arial" panose="020B0604020202020204" pitchFamily="34" charset="0"/>
                          <a:ea typeface="+mn-ea"/>
                          <a:cs typeface="Arial" panose="020B0604020202020204" pitchFamily="34" charset="0"/>
                        </a:rPr>
                        <a:t>                                                        Meals</a:t>
                      </a:r>
                      <a:endParaRPr lang="en-GB" sz="75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5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7163">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76.4</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60.3</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74.3%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68.8%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74.3</a:t>
                      </a:r>
                      <a:r>
                        <a:rPr lang="en-GB" sz="1000">
                          <a:solidFill>
                            <a:schemeClr val="tx1"/>
                          </a:solidFill>
                          <a:effectLst/>
                          <a:latin typeface="+mn-lt"/>
                          <a:ea typeface="Calibri"/>
                          <a:cs typeface="Times New Roman"/>
                        </a:rPr>
                        <a:t>%                    </a:t>
                      </a:r>
                      <a:endParaRPr lang="en-GB" sz="1000">
                        <a:solidFill>
                          <a:schemeClr val="tx1"/>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5</a:t>
                      </a:r>
                      <a:r>
                        <a:rPr lang="en-GB" sz="1000">
                          <a:effectLst/>
                          <a:latin typeface="+mn-lt"/>
                          <a:ea typeface="Calibri"/>
                          <a:cs typeface="Times New Roman"/>
                        </a:rPr>
                        <a:t>3.0%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6" name="Table 45">
            <a:extLst>
              <a:ext uri="{FF2B5EF4-FFF2-40B4-BE49-F238E27FC236}">
                <a16:creationId xmlns:a16="http://schemas.microsoft.com/office/drawing/2014/main" id="{6884B6D3-1A9C-4505-AA58-BB924B60D802}"/>
              </a:ext>
            </a:extLst>
          </p:cNvPr>
          <p:cNvGraphicFramePr>
            <a:graphicFrameLocks noGrp="1"/>
          </p:cNvGraphicFramePr>
          <p:nvPr>
            <p:extLst>
              <p:ext uri="{D42A27DB-BD31-4B8C-83A1-F6EECF244321}">
                <p14:modId xmlns:p14="http://schemas.microsoft.com/office/powerpoint/2010/main" val="4151406576"/>
              </p:ext>
            </p:extLst>
          </p:nvPr>
        </p:nvGraphicFramePr>
        <p:xfrm>
          <a:off x="6658639" y="1188795"/>
          <a:ext cx="2224508" cy="1236698"/>
        </p:xfrm>
        <a:graphic>
          <a:graphicData uri="http://schemas.openxmlformats.org/drawingml/2006/table">
            <a:tbl>
              <a:tblPr firstRow="1" bandRow="1">
                <a:tableStyleId>{5C22544A-7EE6-4342-B048-85BDC9FD1C3A}</a:tableStyleId>
              </a:tblPr>
              <a:tblGrid>
                <a:gridCol w="690365">
                  <a:extLst>
                    <a:ext uri="{9D8B030D-6E8A-4147-A177-3AD203B41FA5}">
                      <a16:colId xmlns:a16="http://schemas.microsoft.com/office/drawing/2014/main" val="20000"/>
                    </a:ext>
                  </a:extLst>
                </a:gridCol>
                <a:gridCol w="673626">
                  <a:extLst>
                    <a:ext uri="{9D8B030D-6E8A-4147-A177-3AD203B41FA5}">
                      <a16:colId xmlns:a16="http://schemas.microsoft.com/office/drawing/2014/main" val="20001"/>
                    </a:ext>
                  </a:extLst>
                </a:gridCol>
                <a:gridCol w="860517">
                  <a:extLst>
                    <a:ext uri="{9D8B030D-6E8A-4147-A177-3AD203B41FA5}">
                      <a16:colId xmlns:a16="http://schemas.microsoft.com/office/drawing/2014/main" val="20002"/>
                    </a:ext>
                  </a:extLst>
                </a:gridCol>
              </a:tblGrid>
              <a:tr h="540060">
                <a:tc gridSpan="3">
                  <a:txBody>
                    <a:bodyPr/>
                    <a:lstStyle/>
                    <a:p>
                      <a:r>
                        <a:rPr lang="en-GB" sz="1000">
                          <a:solidFill>
                            <a:schemeClr val="tx1"/>
                          </a:solidFill>
                          <a:latin typeface="Arial" panose="020B0604020202020204" pitchFamily="34" charset="0"/>
                          <a:cs typeface="Arial" panose="020B0604020202020204" pitchFamily="34" charset="0"/>
                        </a:rPr>
                        <a:t>School Readiness (Year 1)</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 of children achieving</a:t>
                      </a:r>
                      <a:r>
                        <a:rPr lang="en-GB" sz="800" b="0" i="1" kern="1200" baseline="0">
                          <a:solidFill>
                            <a:schemeClr val="tx1"/>
                          </a:solidFill>
                          <a:effectLst/>
                          <a:latin typeface="Arial" panose="020B0604020202020204" pitchFamily="34" charset="0"/>
                          <a:ea typeface="+mn-ea"/>
                          <a:cs typeface="Arial" panose="020B0604020202020204" pitchFamily="34" charset="0"/>
                        </a:rPr>
                        <a:t> expected levels in phonics screening check in Year 1 (201</a:t>
                      </a:r>
                      <a:r>
                        <a:rPr lang="en-GB" sz="800" b="0" i="1" kern="1200">
                          <a:solidFill>
                            <a:schemeClr val="tx1"/>
                          </a:solidFill>
                          <a:effectLst/>
                          <a:latin typeface="Arial" panose="020B0604020202020204" pitchFamily="34" charset="0"/>
                          <a:ea typeface="+mn-ea"/>
                          <a:cs typeface="Arial" panose="020B0604020202020204" pitchFamily="34" charset="0"/>
                        </a:rPr>
                        <a:t>8/19)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 b="0" i="1" kern="1200" baseline="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50" b="0" i="1" kern="1200" baseline="0">
                          <a:solidFill>
                            <a:schemeClr val="tx1"/>
                          </a:solidFill>
                          <a:effectLst/>
                          <a:latin typeface="Arial" panose="020B0604020202020204" pitchFamily="34" charset="0"/>
                          <a:ea typeface="+mn-ea"/>
                          <a:cs typeface="Arial" panose="020B0604020202020204" pitchFamily="34" charset="0"/>
                        </a:rPr>
                        <a:t>                             </a:t>
                      </a:r>
                      <a:r>
                        <a:rPr lang="en-GB" sz="750" b="1" i="1" kern="1200" baseline="0">
                          <a:solidFill>
                            <a:schemeClr val="tx1"/>
                          </a:solidFill>
                          <a:effectLst/>
                          <a:latin typeface="Arial" panose="020B0604020202020204" pitchFamily="34" charset="0"/>
                          <a:ea typeface="+mn-ea"/>
                          <a:cs typeface="Arial" panose="020B0604020202020204" pitchFamily="34" charset="0"/>
                        </a:rPr>
                        <a:t>All                 Free School </a:t>
                      </a:r>
                    </a:p>
                    <a:p>
                      <a:pPr marL="0" marR="0" indent="0" algn="l" defTabSz="914400" rtl="0" eaLnBrk="1" fontAlgn="auto" latinLnBrk="0" hangingPunct="1">
                        <a:lnSpc>
                          <a:spcPct val="100000"/>
                        </a:lnSpc>
                        <a:spcBef>
                          <a:spcPts val="0"/>
                        </a:spcBef>
                        <a:spcAft>
                          <a:spcPts val="0"/>
                        </a:spcAft>
                        <a:buClrTx/>
                        <a:buSzTx/>
                        <a:buFontTx/>
                        <a:buNone/>
                        <a:tabLst/>
                        <a:defRPr/>
                      </a:pPr>
                      <a:r>
                        <a:rPr lang="en-GB" sz="750" b="1" i="1" kern="1200" baseline="0">
                          <a:solidFill>
                            <a:schemeClr val="tx1"/>
                          </a:solidFill>
                          <a:effectLst/>
                          <a:latin typeface="Arial" panose="020B0604020202020204" pitchFamily="34" charset="0"/>
                          <a:ea typeface="+mn-ea"/>
                          <a:cs typeface="Arial" panose="020B0604020202020204" pitchFamily="34" charset="0"/>
                        </a:rPr>
                        <a:t>                                                        Meals</a:t>
                      </a:r>
                      <a:endParaRPr lang="en-GB" sz="75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5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7163">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84.7</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69.0</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85.7%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77.8%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83.5</a:t>
                      </a:r>
                      <a:r>
                        <a:rPr lang="en-GB" sz="1000">
                          <a:solidFill>
                            <a:schemeClr val="tx1"/>
                          </a:solidFill>
                          <a:effectLst/>
                          <a:latin typeface="+mn-lt"/>
                          <a:ea typeface="Calibri"/>
                          <a:cs typeface="Times New Roman"/>
                        </a:rPr>
                        <a:t>%                    </a:t>
                      </a:r>
                      <a:endParaRPr lang="en-GB" sz="1000">
                        <a:solidFill>
                          <a:schemeClr val="tx1"/>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61.6</a:t>
                      </a:r>
                      <a:r>
                        <a:rPr lang="en-GB" sz="1000">
                          <a:effectLst/>
                          <a:latin typeface="+mn-lt"/>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50" name="Table 49">
            <a:extLst>
              <a:ext uri="{FF2B5EF4-FFF2-40B4-BE49-F238E27FC236}">
                <a16:creationId xmlns:a16="http://schemas.microsoft.com/office/drawing/2014/main" id="{E9A20151-5363-4E1B-B65E-3BBCAE560D5B}"/>
              </a:ext>
            </a:extLst>
          </p:cNvPr>
          <p:cNvGraphicFramePr>
            <a:graphicFrameLocks noGrp="1"/>
          </p:cNvGraphicFramePr>
          <p:nvPr>
            <p:extLst>
              <p:ext uri="{D42A27DB-BD31-4B8C-83A1-F6EECF244321}">
                <p14:modId xmlns:p14="http://schemas.microsoft.com/office/powerpoint/2010/main" val="3777329126"/>
              </p:ext>
            </p:extLst>
          </p:nvPr>
        </p:nvGraphicFramePr>
        <p:xfrm>
          <a:off x="4486318" y="1196026"/>
          <a:ext cx="2224508" cy="1236698"/>
        </p:xfrm>
        <a:graphic>
          <a:graphicData uri="http://schemas.openxmlformats.org/drawingml/2006/table">
            <a:tbl>
              <a:tblPr firstRow="1" bandRow="1">
                <a:tableStyleId>{5C22544A-7EE6-4342-B048-85BDC9FD1C3A}</a:tableStyleId>
              </a:tblPr>
              <a:tblGrid>
                <a:gridCol w="690365">
                  <a:extLst>
                    <a:ext uri="{9D8B030D-6E8A-4147-A177-3AD203B41FA5}">
                      <a16:colId xmlns:a16="http://schemas.microsoft.com/office/drawing/2014/main" val="20000"/>
                    </a:ext>
                  </a:extLst>
                </a:gridCol>
                <a:gridCol w="673626">
                  <a:extLst>
                    <a:ext uri="{9D8B030D-6E8A-4147-A177-3AD203B41FA5}">
                      <a16:colId xmlns:a16="http://schemas.microsoft.com/office/drawing/2014/main" val="20001"/>
                    </a:ext>
                  </a:extLst>
                </a:gridCol>
                <a:gridCol w="860517">
                  <a:extLst>
                    <a:ext uri="{9D8B030D-6E8A-4147-A177-3AD203B41FA5}">
                      <a16:colId xmlns:a16="http://schemas.microsoft.com/office/drawing/2014/main" val="20002"/>
                    </a:ext>
                  </a:extLst>
                </a:gridCol>
              </a:tblGrid>
              <a:tr h="540060">
                <a:tc gridSpan="3">
                  <a:txBody>
                    <a:bodyPr/>
                    <a:lstStyle/>
                    <a:p>
                      <a:r>
                        <a:rPr lang="en-GB" sz="1000">
                          <a:solidFill>
                            <a:schemeClr val="tx1"/>
                          </a:solidFill>
                          <a:latin typeface="Arial" panose="020B0604020202020204" pitchFamily="34" charset="0"/>
                          <a:cs typeface="Arial" panose="020B0604020202020204" pitchFamily="34" charset="0"/>
                        </a:rPr>
                        <a:t>Obesity and overweight (Year R)</a:t>
                      </a:r>
                    </a:p>
                    <a:p>
                      <a:r>
                        <a:rPr lang="en-GB" sz="800" b="0" i="1" kern="1200">
                          <a:solidFill>
                            <a:schemeClr val="tx1"/>
                          </a:solidFill>
                          <a:effectLst/>
                          <a:latin typeface="Arial" panose="020B0604020202020204" pitchFamily="34" charset="0"/>
                          <a:ea typeface="+mn-ea"/>
                          <a:cs typeface="Arial" panose="020B0604020202020204" pitchFamily="34" charset="0"/>
                        </a:rPr>
                        <a:t>% of children in Year R who are obese and</a:t>
                      </a:r>
                      <a:r>
                        <a:rPr lang="en-GB" sz="800" b="0" i="1" kern="1200" baseline="0">
                          <a:solidFill>
                            <a:schemeClr val="tx1"/>
                          </a:solidFill>
                          <a:effectLst/>
                          <a:latin typeface="Arial" panose="020B0604020202020204" pitchFamily="34" charset="0"/>
                          <a:ea typeface="+mn-ea"/>
                          <a:cs typeface="Arial" panose="020B0604020202020204" pitchFamily="34" charset="0"/>
                        </a:rPr>
                        <a:t> </a:t>
                      </a:r>
                      <a:r>
                        <a:rPr lang="en-GB" sz="800" b="0" i="1" kern="1200">
                          <a:solidFill>
                            <a:schemeClr val="tx1"/>
                          </a:solidFill>
                          <a:effectLst/>
                          <a:latin typeface="Arial" panose="020B0604020202020204" pitchFamily="34" charset="0"/>
                          <a:ea typeface="+mn-ea"/>
                          <a:cs typeface="Arial" panose="020B0604020202020204" pitchFamily="34" charset="0"/>
                        </a:rPr>
                        <a:t>overweight</a:t>
                      </a:r>
                      <a:r>
                        <a:rPr lang="en-GB" sz="800" b="0" i="1" kern="1200" baseline="0">
                          <a:solidFill>
                            <a:schemeClr val="tx1"/>
                          </a:solidFill>
                          <a:effectLst/>
                          <a:latin typeface="Arial" panose="020B0604020202020204" pitchFamily="34" charset="0"/>
                          <a:ea typeface="+mn-ea"/>
                          <a:cs typeface="Arial" panose="020B0604020202020204" pitchFamily="34" charset="0"/>
                        </a:rPr>
                        <a:t> (2019/20)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 b="0" i="1" kern="1200" baseline="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50" b="0" i="1" kern="1200" baseline="0">
                          <a:solidFill>
                            <a:schemeClr val="tx1"/>
                          </a:solidFill>
                          <a:effectLst/>
                          <a:latin typeface="Arial" panose="020B0604020202020204" pitchFamily="34" charset="0"/>
                          <a:ea typeface="+mn-ea"/>
                          <a:cs typeface="Arial" panose="020B0604020202020204" pitchFamily="34" charset="0"/>
                        </a:rPr>
                        <a:t>                             </a:t>
                      </a:r>
                      <a:r>
                        <a:rPr lang="en-GB" sz="750" b="1" i="1" kern="1200" baseline="0">
                          <a:solidFill>
                            <a:schemeClr val="tx1"/>
                          </a:solidFill>
                          <a:effectLst/>
                          <a:latin typeface="Arial" panose="020B0604020202020204" pitchFamily="34" charset="0"/>
                          <a:ea typeface="+mn-ea"/>
                          <a:cs typeface="Arial" panose="020B0604020202020204" pitchFamily="34" charset="0"/>
                        </a:rPr>
                        <a:t>Obese         Overweight                                                         </a:t>
                      </a:r>
                    </a:p>
                    <a:p>
                      <a:pPr marL="0" marR="0" indent="0" algn="l" defTabSz="914400" rtl="0" eaLnBrk="1" fontAlgn="auto" latinLnBrk="0" hangingPunct="1">
                        <a:lnSpc>
                          <a:spcPct val="100000"/>
                        </a:lnSpc>
                        <a:spcBef>
                          <a:spcPts val="0"/>
                        </a:spcBef>
                        <a:spcAft>
                          <a:spcPts val="0"/>
                        </a:spcAft>
                        <a:buClrTx/>
                        <a:buSzTx/>
                        <a:buFontTx/>
                        <a:buNone/>
                        <a:tabLst/>
                        <a:defRPr/>
                      </a:pPr>
                      <a:r>
                        <a:rPr lang="en-GB" sz="750" b="1" i="1" kern="1200" baseline="0">
                          <a:solidFill>
                            <a:schemeClr val="tx1"/>
                          </a:solidFill>
                          <a:effectLst/>
                          <a:latin typeface="Arial" panose="020B0604020202020204" pitchFamily="34" charset="0"/>
                          <a:ea typeface="+mn-ea"/>
                          <a:cs typeface="Arial" panose="020B0604020202020204" pitchFamily="34" charset="0"/>
                        </a:rPr>
                        <a:t>                                                  and obese</a:t>
                      </a:r>
                      <a:endParaRPr lang="en-GB" sz="75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5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7163">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10.2</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19.4</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11.9%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23.0%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7.1</a:t>
                      </a:r>
                      <a:r>
                        <a:rPr lang="en-GB" sz="1000">
                          <a:solidFill>
                            <a:schemeClr val="tx1"/>
                          </a:solidFill>
                          <a:effectLst/>
                          <a:latin typeface="+mn-lt"/>
                          <a:ea typeface="Calibri"/>
                          <a:cs typeface="Times New Roman"/>
                        </a:rPr>
                        <a:t>%                    </a:t>
                      </a:r>
                      <a:endParaRPr lang="en-GB" sz="1000">
                        <a:solidFill>
                          <a:schemeClr val="tx1"/>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16.2</a:t>
                      </a:r>
                      <a:r>
                        <a:rPr lang="en-GB" sz="1000">
                          <a:effectLst/>
                          <a:latin typeface="+mn-lt"/>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2" name="Picture 4">
            <a:extLst>
              <a:ext uri="{FF2B5EF4-FFF2-40B4-BE49-F238E27FC236}">
                <a16:creationId xmlns:a16="http://schemas.microsoft.com/office/drawing/2014/main" id="{6918D8C2-3009-4B2C-87A2-EB10A19FE9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1765" y="653864"/>
            <a:ext cx="559140" cy="55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a:extLst>
              <a:ext uri="{FF2B5EF4-FFF2-40B4-BE49-F238E27FC236}">
                <a16:creationId xmlns:a16="http://schemas.microsoft.com/office/drawing/2014/main" id="{B5374EB2-5675-4195-8EED-B7730307F0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4794" y="692696"/>
            <a:ext cx="549213" cy="54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a:extLst>
              <a:ext uri="{FF2B5EF4-FFF2-40B4-BE49-F238E27FC236}">
                <a16:creationId xmlns:a16="http://schemas.microsoft.com/office/drawing/2014/main" id="{F8DB9928-2E6A-446C-8E68-47355273D214}"/>
              </a:ext>
            </a:extLst>
          </p:cNvPr>
          <p:cNvSpPr txBox="1"/>
          <p:nvPr/>
        </p:nvSpPr>
        <p:spPr>
          <a:xfrm>
            <a:off x="5447708" y="548680"/>
            <a:ext cx="576064" cy="373465"/>
          </a:xfrm>
          <a:prstGeom prst="rect">
            <a:avLst/>
          </a:prstGeom>
          <a:noFill/>
        </p:spPr>
        <p:txBody>
          <a:bodyPr wrap="square" rtlCol="0">
            <a:spAutoFit/>
          </a:bodyPr>
          <a:lstStyle/>
          <a:p>
            <a:r>
              <a:rPr lang="en-GB"/>
              <a:t>YR</a:t>
            </a:r>
          </a:p>
        </p:txBody>
      </p:sp>
      <p:graphicFrame>
        <p:nvGraphicFramePr>
          <p:cNvPr id="60" name="Table 59">
            <a:extLst>
              <a:ext uri="{FF2B5EF4-FFF2-40B4-BE49-F238E27FC236}">
                <a16:creationId xmlns:a16="http://schemas.microsoft.com/office/drawing/2014/main" id="{C1264F90-F646-4C9B-9189-A52689E4D374}"/>
              </a:ext>
            </a:extLst>
          </p:cNvPr>
          <p:cNvGraphicFramePr>
            <a:graphicFrameLocks noGrp="1"/>
          </p:cNvGraphicFramePr>
          <p:nvPr>
            <p:extLst>
              <p:ext uri="{D42A27DB-BD31-4B8C-83A1-F6EECF244321}">
                <p14:modId xmlns:p14="http://schemas.microsoft.com/office/powerpoint/2010/main" val="2133968077"/>
              </p:ext>
            </p:extLst>
          </p:nvPr>
        </p:nvGraphicFramePr>
        <p:xfrm>
          <a:off x="6650521" y="3183988"/>
          <a:ext cx="2224508" cy="1328138"/>
        </p:xfrm>
        <a:graphic>
          <a:graphicData uri="http://schemas.openxmlformats.org/drawingml/2006/table">
            <a:tbl>
              <a:tblPr firstRow="1" bandRow="1">
                <a:tableStyleId>{5C22544A-7EE6-4342-B048-85BDC9FD1C3A}</a:tableStyleId>
              </a:tblPr>
              <a:tblGrid>
                <a:gridCol w="690365">
                  <a:extLst>
                    <a:ext uri="{9D8B030D-6E8A-4147-A177-3AD203B41FA5}">
                      <a16:colId xmlns:a16="http://schemas.microsoft.com/office/drawing/2014/main" val="20000"/>
                    </a:ext>
                  </a:extLst>
                </a:gridCol>
                <a:gridCol w="673626">
                  <a:extLst>
                    <a:ext uri="{9D8B030D-6E8A-4147-A177-3AD203B41FA5}">
                      <a16:colId xmlns:a16="http://schemas.microsoft.com/office/drawing/2014/main" val="20001"/>
                    </a:ext>
                  </a:extLst>
                </a:gridCol>
                <a:gridCol w="860517">
                  <a:extLst>
                    <a:ext uri="{9D8B030D-6E8A-4147-A177-3AD203B41FA5}">
                      <a16:colId xmlns:a16="http://schemas.microsoft.com/office/drawing/2014/main" val="20002"/>
                    </a:ext>
                  </a:extLst>
                </a:gridCol>
              </a:tblGrid>
              <a:tr h="540060">
                <a:tc gridSpan="3">
                  <a:txBody>
                    <a:bodyPr/>
                    <a:lstStyle/>
                    <a:p>
                      <a:r>
                        <a:rPr lang="en-GB" sz="1000">
                          <a:solidFill>
                            <a:schemeClr val="tx1"/>
                          </a:solidFill>
                          <a:latin typeface="Arial" panose="020B0604020202020204" pitchFamily="34" charset="0"/>
                          <a:cs typeface="Arial" panose="020B0604020202020204" pitchFamily="34" charset="0"/>
                        </a:rPr>
                        <a:t>Obesity and overweight (Year 6)</a:t>
                      </a:r>
                    </a:p>
                    <a:p>
                      <a:endParaRPr lang="en-GB" sz="800" b="0" i="1" kern="1200">
                        <a:solidFill>
                          <a:schemeClr val="tx1"/>
                        </a:solidFill>
                        <a:effectLst/>
                        <a:latin typeface="Arial" panose="020B0604020202020204" pitchFamily="34" charset="0"/>
                        <a:ea typeface="+mn-ea"/>
                        <a:cs typeface="Arial" panose="020B0604020202020204" pitchFamily="34" charset="0"/>
                      </a:endParaRPr>
                    </a:p>
                    <a:p>
                      <a:r>
                        <a:rPr lang="en-GB" sz="800" b="0" i="1" kern="1200">
                          <a:solidFill>
                            <a:schemeClr val="tx1"/>
                          </a:solidFill>
                          <a:effectLst/>
                          <a:latin typeface="Arial" panose="020B0604020202020204" pitchFamily="34" charset="0"/>
                          <a:ea typeface="+mn-ea"/>
                          <a:cs typeface="Arial" panose="020B0604020202020204" pitchFamily="34" charset="0"/>
                        </a:rPr>
                        <a:t>% of children in Year 6 who are obese and</a:t>
                      </a:r>
                      <a:r>
                        <a:rPr lang="en-GB" sz="800" b="0" i="1" kern="1200" baseline="0">
                          <a:solidFill>
                            <a:schemeClr val="tx1"/>
                          </a:solidFill>
                          <a:effectLst/>
                          <a:latin typeface="Arial" panose="020B0604020202020204" pitchFamily="34" charset="0"/>
                          <a:ea typeface="+mn-ea"/>
                          <a:cs typeface="Arial" panose="020B0604020202020204" pitchFamily="34" charset="0"/>
                        </a:rPr>
                        <a:t> </a:t>
                      </a:r>
                      <a:r>
                        <a:rPr lang="en-GB" sz="800" b="0" i="1" kern="1200">
                          <a:solidFill>
                            <a:schemeClr val="tx1"/>
                          </a:solidFill>
                          <a:effectLst/>
                          <a:latin typeface="Arial" panose="020B0604020202020204" pitchFamily="34" charset="0"/>
                          <a:ea typeface="+mn-ea"/>
                          <a:cs typeface="Arial" panose="020B0604020202020204" pitchFamily="34" charset="0"/>
                        </a:rPr>
                        <a:t>overweight</a:t>
                      </a:r>
                      <a:r>
                        <a:rPr lang="en-GB" sz="800" b="0" i="1" kern="1200" baseline="0">
                          <a:solidFill>
                            <a:schemeClr val="tx1"/>
                          </a:solidFill>
                          <a:effectLst/>
                          <a:latin typeface="Arial" panose="020B0604020202020204" pitchFamily="34" charset="0"/>
                          <a:ea typeface="+mn-ea"/>
                          <a:cs typeface="Arial" panose="020B0604020202020204" pitchFamily="34" charset="0"/>
                        </a:rPr>
                        <a:t> (2019/20)</a:t>
                      </a:r>
                    </a:p>
                    <a:p>
                      <a:pPr marL="0" marR="0" indent="0" algn="l" defTabSz="914400" rtl="0" eaLnBrk="1" fontAlgn="auto" latinLnBrk="0" hangingPunct="1">
                        <a:lnSpc>
                          <a:spcPct val="100000"/>
                        </a:lnSpc>
                        <a:spcBef>
                          <a:spcPts val="0"/>
                        </a:spcBef>
                        <a:spcAft>
                          <a:spcPts val="0"/>
                        </a:spcAft>
                        <a:buClrTx/>
                        <a:buSzTx/>
                        <a:buFontTx/>
                        <a:buNone/>
                        <a:tabLst/>
                        <a:defRPr/>
                      </a:pPr>
                      <a:r>
                        <a:rPr lang="en-GB" sz="750" b="0" i="1" kern="1200" baseline="0">
                          <a:solidFill>
                            <a:schemeClr val="tx1"/>
                          </a:solidFill>
                          <a:effectLst/>
                          <a:latin typeface="Arial" panose="020B0604020202020204" pitchFamily="34" charset="0"/>
                          <a:ea typeface="+mn-ea"/>
                          <a:cs typeface="Arial" panose="020B0604020202020204" pitchFamily="34" charset="0"/>
                        </a:rPr>
                        <a:t>                             </a:t>
                      </a:r>
                      <a:r>
                        <a:rPr lang="en-GB" sz="750" b="1" i="1" kern="1200" baseline="0">
                          <a:solidFill>
                            <a:schemeClr val="tx1"/>
                          </a:solidFill>
                          <a:effectLst/>
                          <a:latin typeface="Arial" panose="020B0604020202020204" pitchFamily="34" charset="0"/>
                          <a:ea typeface="+mn-ea"/>
                          <a:cs typeface="Arial" panose="020B0604020202020204" pitchFamily="34" charset="0"/>
                        </a:rPr>
                        <a:t>Obese         Overweight                                                         </a:t>
                      </a:r>
                    </a:p>
                    <a:p>
                      <a:pPr marL="0" marR="0" indent="0" algn="l" defTabSz="914400" rtl="0" eaLnBrk="1" fontAlgn="auto" latinLnBrk="0" hangingPunct="1">
                        <a:lnSpc>
                          <a:spcPct val="100000"/>
                        </a:lnSpc>
                        <a:spcBef>
                          <a:spcPts val="0"/>
                        </a:spcBef>
                        <a:spcAft>
                          <a:spcPts val="0"/>
                        </a:spcAft>
                        <a:buClrTx/>
                        <a:buSzTx/>
                        <a:buFontTx/>
                        <a:buNone/>
                        <a:tabLst/>
                        <a:defRPr/>
                      </a:pPr>
                      <a:r>
                        <a:rPr lang="en-GB" sz="750" b="1" i="1" kern="1200" baseline="0">
                          <a:solidFill>
                            <a:schemeClr val="tx1"/>
                          </a:solidFill>
                          <a:effectLst/>
                          <a:latin typeface="Arial" panose="020B0604020202020204" pitchFamily="34" charset="0"/>
                          <a:ea typeface="+mn-ea"/>
                          <a:cs typeface="Arial" panose="020B0604020202020204" pitchFamily="34" charset="0"/>
                        </a:rPr>
                        <a:t>                                                  and obese</a:t>
                      </a:r>
                      <a:endParaRPr lang="en-GB" sz="75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5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7163">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18.4</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32.7</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24.9%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40.8%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14.7</a:t>
                      </a:r>
                      <a:r>
                        <a:rPr lang="en-GB" sz="1000">
                          <a:solidFill>
                            <a:schemeClr val="tx1"/>
                          </a:solidFill>
                          <a:effectLst/>
                          <a:latin typeface="+mn-lt"/>
                          <a:ea typeface="Calibri"/>
                          <a:cs typeface="Times New Roman"/>
                        </a:rPr>
                        <a:t>%                    </a:t>
                      </a:r>
                      <a:endParaRPr lang="en-GB" sz="1000">
                        <a:solidFill>
                          <a:schemeClr val="tx1"/>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29.0</a:t>
                      </a:r>
                      <a:r>
                        <a:rPr lang="en-GB" sz="1000">
                          <a:effectLst/>
                          <a:latin typeface="+mn-lt"/>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61" name="Picture 2">
            <a:extLst>
              <a:ext uri="{FF2B5EF4-FFF2-40B4-BE49-F238E27FC236}">
                <a16:creationId xmlns:a16="http://schemas.microsoft.com/office/drawing/2014/main" id="{A5530BEC-B8E4-4374-89B0-01DC394338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179" y="2650618"/>
            <a:ext cx="549213" cy="54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a:extLst>
              <a:ext uri="{FF2B5EF4-FFF2-40B4-BE49-F238E27FC236}">
                <a16:creationId xmlns:a16="http://schemas.microsoft.com/office/drawing/2014/main" id="{034B40D2-C31D-4D19-94F9-75FC545AE20E}"/>
              </a:ext>
            </a:extLst>
          </p:cNvPr>
          <p:cNvSpPr txBox="1"/>
          <p:nvPr/>
        </p:nvSpPr>
        <p:spPr>
          <a:xfrm>
            <a:off x="7812360" y="2536642"/>
            <a:ext cx="576064" cy="373465"/>
          </a:xfrm>
          <a:prstGeom prst="rect">
            <a:avLst/>
          </a:prstGeom>
          <a:noFill/>
        </p:spPr>
        <p:txBody>
          <a:bodyPr wrap="square" rtlCol="0">
            <a:spAutoFit/>
          </a:bodyPr>
          <a:lstStyle/>
          <a:p>
            <a:r>
              <a:rPr lang="en-GB"/>
              <a:t>Y6</a:t>
            </a:r>
          </a:p>
        </p:txBody>
      </p:sp>
      <p:sp>
        <p:nvSpPr>
          <p:cNvPr id="64" name="TextBox 63">
            <a:extLst>
              <a:ext uri="{FF2B5EF4-FFF2-40B4-BE49-F238E27FC236}">
                <a16:creationId xmlns:a16="http://schemas.microsoft.com/office/drawing/2014/main" id="{E6AD8B2B-E30C-41F1-A452-C792163DDC89}"/>
              </a:ext>
            </a:extLst>
          </p:cNvPr>
          <p:cNvSpPr txBox="1"/>
          <p:nvPr/>
        </p:nvSpPr>
        <p:spPr>
          <a:xfrm>
            <a:off x="1231976" y="2439097"/>
            <a:ext cx="492484" cy="338554"/>
          </a:xfrm>
          <a:prstGeom prst="rect">
            <a:avLst/>
          </a:prstGeom>
          <a:noFill/>
        </p:spPr>
        <p:txBody>
          <a:bodyPr wrap="square" rtlCol="0">
            <a:spAutoFit/>
          </a:bodyPr>
          <a:lstStyle/>
          <a:p>
            <a:r>
              <a:rPr lang="en-GB" sz="1600"/>
              <a:t>&lt;18</a:t>
            </a:r>
          </a:p>
        </p:txBody>
      </p:sp>
      <p:pic>
        <p:nvPicPr>
          <p:cNvPr id="65" name="Picture 9">
            <a:extLst>
              <a:ext uri="{FF2B5EF4-FFF2-40B4-BE49-F238E27FC236}">
                <a16:creationId xmlns:a16="http://schemas.microsoft.com/office/drawing/2014/main" id="{FE835345-E9A6-44E2-B724-8CB7F7EAF7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10" y="2550578"/>
            <a:ext cx="541316" cy="54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2">
            <a:extLst>
              <a:ext uri="{FF2B5EF4-FFF2-40B4-BE49-F238E27FC236}">
                <a16:creationId xmlns:a16="http://schemas.microsoft.com/office/drawing/2014/main" id="{A73E2B6C-005F-4261-BB32-5D3ED99B27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766" y="4777659"/>
            <a:ext cx="610158" cy="61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7" name="Table 46">
            <a:extLst>
              <a:ext uri="{FF2B5EF4-FFF2-40B4-BE49-F238E27FC236}">
                <a16:creationId xmlns:a16="http://schemas.microsoft.com/office/drawing/2014/main" id="{FE875FEC-9C46-4884-BA67-D458EEE63E6E}"/>
              </a:ext>
            </a:extLst>
          </p:cNvPr>
          <p:cNvGraphicFramePr>
            <a:graphicFrameLocks noGrp="1"/>
          </p:cNvGraphicFramePr>
          <p:nvPr>
            <p:extLst>
              <p:ext uri="{D42A27DB-BD31-4B8C-83A1-F6EECF244321}">
                <p14:modId xmlns:p14="http://schemas.microsoft.com/office/powerpoint/2010/main" val="16389733"/>
              </p:ext>
            </p:extLst>
          </p:nvPr>
        </p:nvGraphicFramePr>
        <p:xfrm>
          <a:off x="4499992" y="5387818"/>
          <a:ext cx="2088232" cy="1231935"/>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205592">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Child mortality (aged 1 to 17)</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Rate of deaths for children aged 1 to 17 (2017-19)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1" kern="1200" baseline="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chemeClr val="bg1">
                              <a:lumMod val="65000"/>
                            </a:schemeClr>
                          </a:solidFill>
                          <a:effectLst/>
                          <a:sym typeface="Wingdings"/>
                        </a:rPr>
                        <a:t></a:t>
                      </a:r>
                      <a:endParaRPr lang="en-GB" sz="1000">
                        <a:solidFill>
                          <a:schemeClr val="bg1">
                            <a:lumMod val="65000"/>
                          </a:schemeClr>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6 deaths (unknown)</a:t>
                      </a:r>
                      <a:endParaRPr lang="en-GB" sz="10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C000"/>
                          </a:solidFill>
                          <a:effectLst/>
                          <a:sym typeface="Wingdings"/>
                        </a:rPr>
                        <a:t></a:t>
                      </a:r>
                      <a:endParaRPr lang="en-GB" sz="1000">
                        <a:solidFill>
                          <a:srgbClr val="FFC00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16 deaths (13.5)</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chemeClr val="bg1">
                              <a:lumMod val="65000"/>
                            </a:schemeClr>
                          </a:solidFill>
                          <a:effectLst/>
                          <a:sym typeface="Wingdings"/>
                        </a:rPr>
                        <a:t></a:t>
                      </a:r>
                      <a:endParaRPr lang="en-GB" sz="1000">
                        <a:solidFill>
                          <a:schemeClr val="bg1">
                            <a:lumMod val="65000"/>
                          </a:schemeClr>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effectLst/>
                          <a:latin typeface="+mn-lt"/>
                          <a:ea typeface="Calibri"/>
                          <a:cs typeface="Times New Roman"/>
                        </a:rPr>
                        <a:t>7 deaths (unknown)</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7" name="Picture 56">
            <a:extLst>
              <a:ext uri="{FF2B5EF4-FFF2-40B4-BE49-F238E27FC236}">
                <a16:creationId xmlns:a16="http://schemas.microsoft.com/office/drawing/2014/main" id="{58E32321-404C-4BB6-A62F-4A43619B5B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0963" y="2691185"/>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a:extLst>
              <a:ext uri="{FF2B5EF4-FFF2-40B4-BE49-F238E27FC236}">
                <a16:creationId xmlns:a16="http://schemas.microsoft.com/office/drawing/2014/main" id="{054D5792-3FAE-4DBD-A156-3072BD8033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6952" y="2654246"/>
            <a:ext cx="545710" cy="54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9" name="Table 68">
            <a:extLst>
              <a:ext uri="{FF2B5EF4-FFF2-40B4-BE49-F238E27FC236}">
                <a16:creationId xmlns:a16="http://schemas.microsoft.com/office/drawing/2014/main" id="{34EB5722-CE9F-432F-BF83-03BB2C6BD6AB}"/>
              </a:ext>
            </a:extLst>
          </p:cNvPr>
          <p:cNvGraphicFramePr>
            <a:graphicFrameLocks noGrp="1"/>
          </p:cNvGraphicFramePr>
          <p:nvPr>
            <p:extLst>
              <p:ext uri="{D42A27DB-BD31-4B8C-83A1-F6EECF244321}">
                <p14:modId xmlns:p14="http://schemas.microsoft.com/office/powerpoint/2010/main" val="3208717708"/>
              </p:ext>
            </p:extLst>
          </p:nvPr>
        </p:nvGraphicFramePr>
        <p:xfrm>
          <a:off x="4499992" y="3157878"/>
          <a:ext cx="2224508" cy="1358618"/>
        </p:xfrm>
        <a:graphic>
          <a:graphicData uri="http://schemas.openxmlformats.org/drawingml/2006/table">
            <a:tbl>
              <a:tblPr firstRow="1" bandRow="1">
                <a:tableStyleId>{5C22544A-7EE6-4342-B048-85BDC9FD1C3A}</a:tableStyleId>
              </a:tblPr>
              <a:tblGrid>
                <a:gridCol w="690365">
                  <a:extLst>
                    <a:ext uri="{9D8B030D-6E8A-4147-A177-3AD203B41FA5}">
                      <a16:colId xmlns:a16="http://schemas.microsoft.com/office/drawing/2014/main" val="20000"/>
                    </a:ext>
                  </a:extLst>
                </a:gridCol>
                <a:gridCol w="673626">
                  <a:extLst>
                    <a:ext uri="{9D8B030D-6E8A-4147-A177-3AD203B41FA5}">
                      <a16:colId xmlns:a16="http://schemas.microsoft.com/office/drawing/2014/main" val="20001"/>
                    </a:ext>
                  </a:extLst>
                </a:gridCol>
                <a:gridCol w="860517">
                  <a:extLst>
                    <a:ext uri="{9D8B030D-6E8A-4147-A177-3AD203B41FA5}">
                      <a16:colId xmlns:a16="http://schemas.microsoft.com/office/drawing/2014/main" val="20002"/>
                    </a:ext>
                  </a:extLst>
                </a:gridCol>
              </a:tblGrid>
              <a:tr h="540060">
                <a:tc gridSpan="3">
                  <a:txBody>
                    <a:bodyPr/>
                    <a:lstStyle/>
                    <a:p>
                      <a:r>
                        <a:rPr lang="en-GB" sz="1000">
                          <a:solidFill>
                            <a:schemeClr val="tx1"/>
                          </a:solidFill>
                          <a:latin typeface="Arial" panose="020B0604020202020204" pitchFamily="34" charset="0"/>
                          <a:cs typeface="Arial" panose="020B0604020202020204" pitchFamily="34" charset="0"/>
                        </a:rPr>
                        <a:t>Average Attainment 8 score</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Average attainment 8 score for state-funded school pupils at end of KS4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 b="0" i="1" kern="1200" baseline="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750" b="0" i="1" kern="1200" baseline="0">
                          <a:solidFill>
                            <a:schemeClr val="tx1"/>
                          </a:solidFill>
                          <a:effectLst/>
                          <a:latin typeface="Arial" panose="020B0604020202020204" pitchFamily="34" charset="0"/>
                          <a:ea typeface="+mn-ea"/>
                          <a:cs typeface="Arial" panose="020B0604020202020204" pitchFamily="34" charset="0"/>
                        </a:rPr>
                        <a:t>                             </a:t>
                      </a:r>
                      <a:r>
                        <a:rPr lang="en-GB" sz="750" b="1" i="1" kern="1200" baseline="0">
                          <a:solidFill>
                            <a:schemeClr val="tx1"/>
                          </a:solidFill>
                          <a:effectLst/>
                          <a:latin typeface="Arial" panose="020B0604020202020204" pitchFamily="34" charset="0"/>
                          <a:ea typeface="+mn-ea"/>
                          <a:cs typeface="Arial" panose="020B0604020202020204" pitchFamily="34" charset="0"/>
                        </a:rPr>
                        <a:t>All                 Children in     </a:t>
                      </a:r>
                    </a:p>
                    <a:p>
                      <a:pPr marL="0" marR="0" indent="0" algn="l" defTabSz="914400" rtl="0" eaLnBrk="1" fontAlgn="auto" latinLnBrk="0" hangingPunct="1">
                        <a:lnSpc>
                          <a:spcPct val="100000"/>
                        </a:lnSpc>
                        <a:spcBef>
                          <a:spcPts val="0"/>
                        </a:spcBef>
                        <a:spcAft>
                          <a:spcPts val="0"/>
                        </a:spcAft>
                        <a:buClrTx/>
                        <a:buSzTx/>
                        <a:buFontTx/>
                        <a:buNone/>
                        <a:tabLst/>
                        <a:defRPr/>
                      </a:pPr>
                      <a:r>
                        <a:rPr lang="en-GB" sz="750" b="1" i="1" kern="1200" baseline="0">
                          <a:solidFill>
                            <a:schemeClr val="tx1"/>
                          </a:solidFill>
                          <a:effectLst/>
                          <a:latin typeface="Arial" panose="020B0604020202020204" pitchFamily="34" charset="0"/>
                          <a:ea typeface="+mn-ea"/>
                          <a:cs typeface="Arial" panose="020B0604020202020204" pitchFamily="34" charset="0"/>
                        </a:rPr>
                        <a:t>                                                        Care</a:t>
                      </a:r>
                      <a:endParaRPr lang="en-GB" sz="750" b="1">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750" b="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7163">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rgbClr val="FFC00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50.0</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22.4</a:t>
                      </a:r>
                      <a:r>
                        <a:rPr lang="en-GB" sz="1000">
                          <a:effectLst/>
                          <a:latin typeface="Calibri"/>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52.4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chemeClr val="bg1">
                              <a:lumMod val="65000"/>
                            </a:schemeClr>
                          </a:solidFill>
                          <a:effectLst/>
                          <a:sym typeface="Wingdings"/>
                        </a:rPr>
                        <a:t>  </a:t>
                      </a:r>
                      <a:r>
                        <a:rPr lang="en-GB" sz="1000">
                          <a:solidFill>
                            <a:schemeClr val="dk1"/>
                          </a:solidFill>
                          <a:effectLst/>
                          <a:latin typeface="Calibri"/>
                          <a:cs typeface="Times New Roman"/>
                          <a:sym typeface="Wingdings"/>
                        </a:rPr>
                        <a:t>24.2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rgbClr val="92D050"/>
                          </a:solidFill>
                          <a:effectLst/>
                          <a:sym typeface="Wingdings"/>
                        </a:rPr>
                        <a:t></a:t>
                      </a:r>
                      <a:r>
                        <a:rPr lang="en-GB" sz="1000">
                          <a:solidFill>
                            <a:schemeClr val="bg1">
                              <a:lumMod val="65000"/>
                            </a:schemeClr>
                          </a:solidFill>
                          <a:effectLst/>
                          <a:sym typeface="Wingdings"/>
                        </a:rPr>
                        <a:t>  </a:t>
                      </a:r>
                      <a:r>
                        <a:rPr lang="en-GB" sz="1000">
                          <a:solidFill>
                            <a:schemeClr val="tx1"/>
                          </a:solidFill>
                          <a:effectLst/>
                          <a:sym typeface="Wingdings"/>
                        </a:rPr>
                        <a:t>55.1</a:t>
                      </a:r>
                      <a:r>
                        <a:rPr lang="en-GB" sz="1000">
                          <a:solidFill>
                            <a:schemeClr val="tx1"/>
                          </a:solidFill>
                          <a:effectLst/>
                          <a:latin typeface="+mn-lt"/>
                          <a:ea typeface="Calibri"/>
                          <a:cs typeface="Times New Roman"/>
                        </a:rPr>
                        <a:t>                    </a:t>
                      </a:r>
                      <a:endParaRPr lang="en-GB" sz="1000">
                        <a:solidFill>
                          <a:schemeClr val="tx1"/>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715963" algn="l"/>
                        </a:tabLst>
                        <a:defRPr/>
                      </a:pPr>
                      <a:r>
                        <a:rPr lang="en-GB" sz="1000">
                          <a:solidFill>
                            <a:schemeClr val="bg1">
                              <a:lumMod val="65000"/>
                            </a:schemeClr>
                          </a:solidFill>
                          <a:effectLst/>
                          <a:sym typeface="Wingdings"/>
                        </a:rPr>
                        <a:t>  </a:t>
                      </a:r>
                      <a:r>
                        <a:rPr lang="en-GB" sz="1000">
                          <a:solidFill>
                            <a:schemeClr val="tx1"/>
                          </a:solidFill>
                          <a:effectLst/>
                          <a:latin typeface="+mn-lt"/>
                          <a:cs typeface="Times New Roman"/>
                          <a:sym typeface="Wingdings"/>
                        </a:rPr>
                        <a:t>22.9</a:t>
                      </a:r>
                      <a:r>
                        <a:rPr lang="en-GB" sz="1000">
                          <a:effectLst/>
                          <a:latin typeface="+mn-lt"/>
                          <a:ea typeface="Calibri"/>
                          <a:cs typeface="Times New Roman"/>
                        </a:rPr>
                        <a:t>                    </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A2518F45-BEE7-4AD5-AFB8-9754798FB082}"/>
              </a:ext>
            </a:extLst>
          </p:cNvPr>
          <p:cNvSpPr/>
          <p:nvPr/>
        </p:nvSpPr>
        <p:spPr>
          <a:xfrm>
            <a:off x="5087998" y="4887369"/>
            <a:ext cx="780146" cy="398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a:extLst>
              <a:ext uri="{FF2B5EF4-FFF2-40B4-BE49-F238E27FC236}">
                <a16:creationId xmlns:a16="http://schemas.microsoft.com/office/drawing/2014/main" id="{51C5EF95-B26D-45F4-B9A9-FBAAA3F03A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4868" y="4816400"/>
            <a:ext cx="469260" cy="46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9" name="Table 78">
            <a:extLst>
              <a:ext uri="{FF2B5EF4-FFF2-40B4-BE49-F238E27FC236}">
                <a16:creationId xmlns:a16="http://schemas.microsoft.com/office/drawing/2014/main" id="{FCC647FE-8B77-43EB-A344-EAEF1D37D014}"/>
              </a:ext>
            </a:extLst>
          </p:cNvPr>
          <p:cNvGraphicFramePr>
            <a:graphicFrameLocks noGrp="1"/>
          </p:cNvGraphicFramePr>
          <p:nvPr>
            <p:extLst>
              <p:ext uri="{D42A27DB-BD31-4B8C-83A1-F6EECF244321}">
                <p14:modId xmlns:p14="http://schemas.microsoft.com/office/powerpoint/2010/main" val="1567438570"/>
              </p:ext>
            </p:extLst>
          </p:nvPr>
        </p:nvGraphicFramePr>
        <p:xfrm>
          <a:off x="2339752" y="5369733"/>
          <a:ext cx="2448273" cy="1247175"/>
        </p:xfrm>
        <a:graphic>
          <a:graphicData uri="http://schemas.openxmlformats.org/drawingml/2006/table">
            <a:tbl>
              <a:tblPr firstRow="1" bandRow="1">
                <a:tableStyleId>{5C22544A-7EE6-4342-B048-85BDC9FD1C3A}</a:tableStyleId>
              </a:tblPr>
              <a:tblGrid>
                <a:gridCol w="688406">
                  <a:extLst>
                    <a:ext uri="{9D8B030D-6E8A-4147-A177-3AD203B41FA5}">
                      <a16:colId xmlns:a16="http://schemas.microsoft.com/office/drawing/2014/main" val="20000"/>
                    </a:ext>
                  </a:extLst>
                </a:gridCol>
                <a:gridCol w="194262">
                  <a:extLst>
                    <a:ext uri="{9D8B030D-6E8A-4147-A177-3AD203B41FA5}">
                      <a16:colId xmlns:a16="http://schemas.microsoft.com/office/drawing/2014/main" val="20001"/>
                    </a:ext>
                  </a:extLst>
                </a:gridCol>
                <a:gridCol w="1565605">
                  <a:extLst>
                    <a:ext uri="{9D8B030D-6E8A-4147-A177-3AD203B41FA5}">
                      <a16:colId xmlns:a16="http://schemas.microsoft.com/office/drawing/2014/main" val="1197329326"/>
                    </a:ext>
                  </a:extLst>
                </a:gridCol>
              </a:tblGrid>
              <a:tr h="0">
                <a:tc gridSpan="3">
                  <a:txBody>
                    <a:bodyPr/>
                    <a:lstStyle/>
                    <a:p>
                      <a:r>
                        <a:rPr lang="en-GB" sz="1000">
                          <a:solidFill>
                            <a:schemeClr val="tx1"/>
                          </a:solidFill>
                          <a:latin typeface="Arial" panose="020B0604020202020204" pitchFamily="34" charset="0"/>
                          <a:cs typeface="Arial" panose="020B0604020202020204" pitchFamily="34" charset="0"/>
                        </a:rPr>
                        <a:t>A&amp;E attendances</a:t>
                      </a:r>
                      <a:endParaRPr lang="en-GB" sz="1000" baseline="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1" kern="120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Rate of A&amp;E attendances in under 18 year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1" kern="1200">
                          <a:solidFill>
                            <a:schemeClr val="tx1"/>
                          </a:solidFill>
                          <a:effectLst/>
                          <a:latin typeface="Arial" panose="020B0604020202020204" pitchFamily="34" charset="0"/>
                          <a:ea typeface="+mn-ea"/>
                          <a:cs typeface="Arial" panose="020B0604020202020204" pitchFamily="34" charset="0"/>
                        </a:rPr>
                        <a:t>olds per 1,000 population (2018/19)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l">
                        <a:spcAft>
                          <a:spcPts val="0"/>
                        </a:spcAft>
                      </a:pPr>
                      <a:r>
                        <a:rPr lang="en-GB" sz="1000" b="1">
                          <a:effectLst/>
                          <a:latin typeface="Calibri"/>
                          <a:ea typeface="Calibri"/>
                          <a:cs typeface="Times New Roman"/>
                        </a:rPr>
                        <a:t>Bracknell:</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FF0000"/>
                          </a:solidFill>
                          <a:effectLst/>
                          <a:sym typeface="Wingdings"/>
                        </a:rPr>
                        <a:t></a:t>
                      </a:r>
                      <a:endParaRPr lang="en-GB" sz="1000">
                        <a:solidFill>
                          <a:srgbClr val="FF0000"/>
                        </a:solidFill>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900">
                          <a:effectLst/>
                          <a:latin typeface="+mn-lt"/>
                          <a:ea typeface="Calibri"/>
                          <a:cs typeface="Times New Roman"/>
                        </a:rPr>
                        <a:t>12,935 attendances (456)</a:t>
                      </a:r>
                      <a:endParaRPr lang="en-GB" sz="90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375">
                <a:tc>
                  <a:txBody>
                    <a:bodyPr/>
                    <a:lstStyle/>
                    <a:p>
                      <a:pPr algn="l">
                        <a:spcAft>
                          <a:spcPts val="0"/>
                        </a:spcAft>
                      </a:pPr>
                      <a:r>
                        <a:rPr lang="en-GB" sz="1000" b="1">
                          <a:effectLst/>
                          <a:latin typeface="Calibri"/>
                          <a:ea typeface="Calibri"/>
                          <a:cs typeface="Times New Roman"/>
                        </a:rPr>
                        <a:t>Slough:</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900">
                          <a:effectLst/>
                          <a:latin typeface="+mn-lt"/>
                          <a:ea typeface="Calibri"/>
                          <a:cs typeface="Times New Roman"/>
                        </a:rPr>
                        <a:t>15,765 attendances (369)</a:t>
                      </a:r>
                      <a:endParaRPr lang="en-GB" sz="9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037">
                <a:tc>
                  <a:txBody>
                    <a:bodyPr/>
                    <a:lstStyle/>
                    <a:p>
                      <a:pPr algn="l">
                        <a:spcAft>
                          <a:spcPts val="0"/>
                        </a:spcAft>
                      </a:pPr>
                      <a:r>
                        <a:rPr lang="en-GB" sz="1000" b="1">
                          <a:effectLst/>
                          <a:latin typeface="+mn-lt"/>
                          <a:ea typeface="Calibri"/>
                          <a:cs typeface="Times New Roman"/>
                        </a:rPr>
                        <a:t>RBWM:</a:t>
                      </a:r>
                      <a:endParaRPr lang="en-GB" sz="10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000">
                          <a:solidFill>
                            <a:srgbClr val="92D050"/>
                          </a:solidFill>
                          <a:effectLst/>
                          <a:sym typeface="Wingdings"/>
                        </a:rPr>
                        <a:t></a:t>
                      </a:r>
                      <a:endParaRPr lang="en-GB" sz="1000">
                        <a:solidFill>
                          <a:srgbClr val="92D050"/>
                        </a:solidFill>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900">
                          <a:effectLst/>
                          <a:latin typeface="+mn-lt"/>
                          <a:ea typeface="Calibri"/>
                          <a:cs typeface="Times New Roman"/>
                        </a:rPr>
                        <a:t>9,805 attendances (283)</a:t>
                      </a:r>
                      <a:endParaRPr lang="en-GB" sz="900">
                        <a:effectLst/>
                        <a:latin typeface="Arial"/>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26" name="Picture 2" descr="Hospital buildings free icon">
            <a:extLst>
              <a:ext uri="{FF2B5EF4-FFF2-40B4-BE49-F238E27FC236}">
                <a16:creationId xmlns:a16="http://schemas.microsoft.com/office/drawing/2014/main" id="{2B1FCA75-AD27-4925-AC28-569BBB5597E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68925" y="4659517"/>
            <a:ext cx="776997" cy="776997"/>
          </a:xfrm>
          <a:prstGeom prst="rect">
            <a:avLst/>
          </a:prstGeom>
          <a:noFill/>
          <a:extLst>
            <a:ext uri="{909E8E84-426E-40DD-AFC4-6F175D3DCCD1}">
              <a14:hiddenFill xmlns:a14="http://schemas.microsoft.com/office/drawing/2010/main">
                <a:solidFill>
                  <a:srgbClr val="FFFFFF"/>
                </a:solidFill>
              </a14:hiddenFill>
            </a:ext>
          </a:extLst>
        </p:spPr>
      </p:pic>
      <p:sp>
        <p:nvSpPr>
          <p:cNvPr id="44" name="Title 2">
            <a:extLst>
              <a:ext uri="{FF2B5EF4-FFF2-40B4-BE49-F238E27FC236}">
                <a16:creationId xmlns:a16="http://schemas.microsoft.com/office/drawing/2014/main" id="{D48DF97D-397F-4168-AB21-B6B11082839A}"/>
              </a:ext>
            </a:extLst>
          </p:cNvPr>
          <p:cNvSpPr txBox="1">
            <a:spLocks/>
          </p:cNvSpPr>
          <p:nvPr/>
        </p:nvSpPr>
        <p:spPr>
          <a:xfrm>
            <a:off x="0" y="0"/>
            <a:ext cx="9144000" cy="527620"/>
          </a:xfrm>
          <a:prstGeom prst="rect">
            <a:avLst/>
          </a:prstGeom>
          <a:solidFill>
            <a:schemeClr val="accent1"/>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a:solidFill>
                  <a:schemeClr val="bg1"/>
                </a:solidFill>
              </a:rPr>
              <a:t>Summary of health indicators for school-aged children in Berkshire East</a:t>
            </a:r>
          </a:p>
        </p:txBody>
      </p:sp>
    </p:spTree>
    <p:extLst>
      <p:ext uri="{BB962C8B-B14F-4D97-AF65-F5344CB8AC3E}">
        <p14:creationId xmlns:p14="http://schemas.microsoft.com/office/powerpoint/2010/main" val="188982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E921A8877AC43A8281F42D56CAF96" ma:contentTypeVersion="6" ma:contentTypeDescription="Create a new document." ma:contentTypeScope="" ma:versionID="80aa54efd07153b8db749ca416d8143d">
  <xsd:schema xmlns:xsd="http://www.w3.org/2001/XMLSchema" xmlns:xs="http://www.w3.org/2001/XMLSchema" xmlns:p="http://schemas.microsoft.com/office/2006/metadata/properties" xmlns:ns2="307ba76d-fcbb-4adc-9bb6-b7bd17c9e92a" xmlns:ns3="2a7c319c-fa7d-4335-8728-b62abf519f61" targetNamespace="http://schemas.microsoft.com/office/2006/metadata/properties" ma:root="true" ma:fieldsID="b9cca385309cc7a86c3b5ccd7b73fc4a" ns2:_="" ns3:_="">
    <xsd:import namespace="307ba76d-fcbb-4adc-9bb6-b7bd17c9e92a"/>
    <xsd:import namespace="2a7c319c-fa7d-4335-8728-b62abf519f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ba76d-fcbb-4adc-9bb6-b7bd17c9e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7c319c-fa7d-4335-8728-b62abf519f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9E384B-0E8E-4B9F-A756-3055098CC978}">
  <ds:schemaRefs>
    <ds:schemaRef ds:uri="2a7c319c-fa7d-4335-8728-b62abf519f61"/>
    <ds:schemaRef ds:uri="307ba76d-fcbb-4adc-9bb6-b7bd17c9e9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039518-EA36-4A2F-91F9-E5F36F6718E4}">
  <ds:schemaRefs>
    <ds:schemaRef ds:uri="http://schemas.microsoft.com/sharepoint/v3/contenttype/forms"/>
  </ds:schemaRefs>
</ds:datastoreItem>
</file>

<file path=customXml/itemProps3.xml><?xml version="1.0" encoding="utf-8"?>
<ds:datastoreItem xmlns:ds="http://schemas.openxmlformats.org/officeDocument/2006/customXml" ds:itemID="{27A75873-5727-4DC4-9B20-41558A63EBBD}">
  <ds:schemaRefs>
    <ds:schemaRef ds:uri="http://schemas.microsoft.com/office/2006/documentManagement/types"/>
    <ds:schemaRef ds:uri="307ba76d-fcbb-4adc-9bb6-b7bd17c9e92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a7c319c-fa7d-4335-8728-b62abf519f6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7</TotalTime>
  <Words>6077</Words>
  <Application>Microsoft Office PowerPoint</Application>
  <PresentationFormat>On-screen Show (4:3)</PresentationFormat>
  <Paragraphs>572</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Wingdings</vt:lpstr>
      <vt:lpstr>Office Theme</vt:lpstr>
      <vt:lpstr>Berkshire East 0 to 19 Health Needs Assessment Summary  January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Bracknell Forest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Berkshire East Health Protection Board  Covid-19 Epidemiology Update  2nd November 2021</dc:title>
  <dc:creator>Becky Campbell</dc:creator>
  <cp:lastModifiedBy>Becky Campbell</cp:lastModifiedBy>
  <cp:revision>2</cp:revision>
  <dcterms:created xsi:type="dcterms:W3CDTF">2021-11-02T08:03:44Z</dcterms:created>
  <dcterms:modified xsi:type="dcterms:W3CDTF">2022-06-16T08:48:47Z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0x0101005FFE921A8877AC43A8281F42D56CAF96</vt:lpwstr>
  </property>
</Properties>
</file>