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589" r:id="rId5"/>
    <p:sldId id="590" r:id="rId6"/>
    <p:sldId id="560" r:id="rId7"/>
    <p:sldId id="563" r:id="rId8"/>
    <p:sldId id="592" r:id="rId9"/>
    <p:sldId id="593" r:id="rId10"/>
    <p:sldId id="594" r:id="rId11"/>
    <p:sldId id="595" r:id="rId12"/>
    <p:sldId id="596" r:id="rId13"/>
    <p:sldId id="597" r:id="rId14"/>
    <p:sldId id="598" r:id="rId15"/>
    <p:sldId id="59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8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96DC3-4CA4-48FC-A58C-0449014972D0}" v="4" dt="2022-06-21T14:56:27.4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0" d="100"/>
          <a:sy n="110" d="100"/>
        </p:scale>
        <p:origin x="154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Campbell" userId="d81bbcf2-fe3d-4d0a-b4c1-49ccadf6e739" providerId="ADAL" clId="{1F296DC3-4CA4-48FC-A58C-0449014972D0}"/>
    <pc:docChg chg="modSld">
      <pc:chgData name="Becky Campbell" userId="d81bbcf2-fe3d-4d0a-b4c1-49ccadf6e739" providerId="ADAL" clId="{1F296DC3-4CA4-48FC-A58C-0449014972D0}" dt="2022-06-21T14:56:30.880" v="41" actId="6549"/>
      <pc:docMkLst>
        <pc:docMk/>
      </pc:docMkLst>
      <pc:sldChg chg="addSp mod">
        <pc:chgData name="Becky Campbell" userId="d81bbcf2-fe3d-4d0a-b4c1-49ccadf6e739" providerId="ADAL" clId="{1F296DC3-4CA4-48FC-A58C-0449014972D0}" dt="2022-06-20T17:10:24.971" v="0" actId="22"/>
        <pc:sldMkLst>
          <pc:docMk/>
          <pc:sldMk cId="3584224944" sldId="589"/>
        </pc:sldMkLst>
        <pc:picChg chg="add">
          <ac:chgData name="Becky Campbell" userId="d81bbcf2-fe3d-4d0a-b4c1-49ccadf6e739" providerId="ADAL" clId="{1F296DC3-4CA4-48FC-A58C-0449014972D0}" dt="2022-06-20T17:10:24.971" v="0" actId="22"/>
          <ac:picMkLst>
            <pc:docMk/>
            <pc:sldMk cId="3584224944" sldId="589"/>
            <ac:picMk id="7" creationId="{080CB01B-6496-4568-9E4A-407BE6793C70}"/>
          </ac:picMkLst>
        </pc:picChg>
      </pc:sldChg>
      <pc:sldChg chg="modSp mod">
        <pc:chgData name="Becky Campbell" userId="d81bbcf2-fe3d-4d0a-b4c1-49ccadf6e739" providerId="ADAL" clId="{1F296DC3-4CA4-48FC-A58C-0449014972D0}" dt="2022-06-21T14:55:18.680" v="24" actId="20577"/>
        <pc:sldMkLst>
          <pc:docMk/>
          <pc:sldMk cId="3586135942" sldId="590"/>
        </pc:sldMkLst>
        <pc:spChg chg="mod">
          <ac:chgData name="Becky Campbell" userId="d81bbcf2-fe3d-4d0a-b4c1-49ccadf6e739" providerId="ADAL" clId="{1F296DC3-4CA4-48FC-A58C-0449014972D0}" dt="2022-06-21T14:55:07.703" v="19" actId="1035"/>
          <ac:spMkLst>
            <pc:docMk/>
            <pc:sldMk cId="3586135942" sldId="590"/>
            <ac:spMk id="11" creationId="{C55546E3-4165-4585-A6B3-2192A5EA8B51}"/>
          </ac:spMkLst>
        </pc:spChg>
        <pc:spChg chg="mod">
          <ac:chgData name="Becky Campbell" userId="d81bbcf2-fe3d-4d0a-b4c1-49ccadf6e739" providerId="ADAL" clId="{1F296DC3-4CA4-48FC-A58C-0449014972D0}" dt="2022-06-21T14:55:18.680" v="24" actId="20577"/>
          <ac:spMkLst>
            <pc:docMk/>
            <pc:sldMk cId="3586135942" sldId="590"/>
            <ac:spMk id="16" creationId="{3D5D7D3A-F007-4F75-9B88-AA2ACB3BC1DE}"/>
          </ac:spMkLst>
        </pc:spChg>
      </pc:sldChg>
      <pc:sldChg chg="modSp mod">
        <pc:chgData name="Becky Campbell" userId="d81bbcf2-fe3d-4d0a-b4c1-49ccadf6e739" providerId="ADAL" clId="{1F296DC3-4CA4-48FC-A58C-0449014972D0}" dt="2022-06-21T14:56:30.880" v="41" actId="6549"/>
        <pc:sldMkLst>
          <pc:docMk/>
          <pc:sldMk cId="3504616415" sldId="591"/>
        </pc:sldMkLst>
        <pc:spChg chg="mod">
          <ac:chgData name="Becky Campbell" userId="d81bbcf2-fe3d-4d0a-b4c1-49ccadf6e739" providerId="ADAL" clId="{1F296DC3-4CA4-48FC-A58C-0449014972D0}" dt="2022-06-21T14:56:30.880" v="41" actId="6549"/>
          <ac:spMkLst>
            <pc:docMk/>
            <pc:sldMk cId="3504616415" sldId="591"/>
            <ac:spMk id="19" creationId="{1AEF960D-0C52-496A-A1CB-CE0583CE96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DCF0A-05DC-4F3C-BFEF-5953EFA549E7}" type="datetimeFigureOut">
              <a:rPr lang="en-GB" smtClean="0"/>
              <a:t>21/06/2022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12C8F2-161C-42EC-809B-A8B7D8B79A62}" type="slidenum">
              <a:rPr lang="en-GB" smtClean="0"/>
              <a:t>‹#›</a:t>
            </a:fld>
            <a:endParaRPr lang="en-GB"/>
          </a:p>
        </p:txBody>
      </p:sp>
    </p:spTree>
    <p:extLst>
      <p:ext uri="{BB962C8B-B14F-4D97-AF65-F5344CB8AC3E}">
        <p14:creationId xmlns:p14="http://schemas.microsoft.com/office/powerpoint/2010/main" val="1426194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i="1">
              <a:solidFill>
                <a:srgbClr val="FF0000"/>
              </a:solidFill>
            </a:endParaRPr>
          </a:p>
        </p:txBody>
      </p:sp>
      <p:sp>
        <p:nvSpPr>
          <p:cNvPr id="4" name="Slide Number Placeholder 3"/>
          <p:cNvSpPr>
            <a:spLocks noGrp="1"/>
          </p:cNvSpPr>
          <p:nvPr>
            <p:ph type="sldNum" sz="quarter" idx="10"/>
          </p:nvPr>
        </p:nvSpPr>
        <p:spPr/>
        <p:txBody>
          <a:bodyPr/>
          <a:lstStyle/>
          <a:p>
            <a:fld id="{FE431BA0-B9EB-4755-A967-4AB5355C1EA7}" type="slidenum">
              <a:rPr lang="en-GB" smtClean="0"/>
              <a:t>2</a:t>
            </a:fld>
            <a:endParaRPr lang="en-GB"/>
          </a:p>
        </p:txBody>
      </p:sp>
    </p:spTree>
    <p:extLst>
      <p:ext uri="{BB962C8B-B14F-4D97-AF65-F5344CB8AC3E}">
        <p14:creationId xmlns:p14="http://schemas.microsoft.com/office/powerpoint/2010/main" val="1939634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i="1">
              <a:solidFill>
                <a:srgbClr val="FF0000"/>
              </a:solidFill>
            </a:endParaRPr>
          </a:p>
        </p:txBody>
      </p:sp>
      <p:sp>
        <p:nvSpPr>
          <p:cNvPr id="4" name="Slide Number Placeholder 3"/>
          <p:cNvSpPr>
            <a:spLocks noGrp="1"/>
          </p:cNvSpPr>
          <p:nvPr>
            <p:ph type="sldNum" sz="quarter" idx="10"/>
          </p:nvPr>
        </p:nvSpPr>
        <p:spPr/>
        <p:txBody>
          <a:bodyPr/>
          <a:lstStyle/>
          <a:p>
            <a:fld id="{FE431BA0-B9EB-4755-A967-4AB5355C1EA7}" type="slidenum">
              <a:rPr lang="en-GB" smtClean="0"/>
              <a:t>11</a:t>
            </a:fld>
            <a:endParaRPr lang="en-GB"/>
          </a:p>
        </p:txBody>
      </p:sp>
    </p:spTree>
    <p:extLst>
      <p:ext uri="{BB962C8B-B14F-4D97-AF65-F5344CB8AC3E}">
        <p14:creationId xmlns:p14="http://schemas.microsoft.com/office/powerpoint/2010/main" val="3366014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i="1">
              <a:solidFill>
                <a:srgbClr val="FF0000"/>
              </a:solidFill>
            </a:endParaRPr>
          </a:p>
        </p:txBody>
      </p:sp>
      <p:sp>
        <p:nvSpPr>
          <p:cNvPr id="4" name="Slide Number Placeholder 3"/>
          <p:cNvSpPr>
            <a:spLocks noGrp="1"/>
          </p:cNvSpPr>
          <p:nvPr>
            <p:ph type="sldNum" sz="quarter" idx="10"/>
          </p:nvPr>
        </p:nvSpPr>
        <p:spPr/>
        <p:txBody>
          <a:bodyPr/>
          <a:lstStyle/>
          <a:p>
            <a:fld id="{FE431BA0-B9EB-4755-A967-4AB5355C1EA7}" type="slidenum">
              <a:rPr lang="en-GB" smtClean="0"/>
              <a:t>12</a:t>
            </a:fld>
            <a:endParaRPr lang="en-GB"/>
          </a:p>
        </p:txBody>
      </p:sp>
    </p:spTree>
    <p:extLst>
      <p:ext uri="{BB962C8B-B14F-4D97-AF65-F5344CB8AC3E}">
        <p14:creationId xmlns:p14="http://schemas.microsoft.com/office/powerpoint/2010/main" val="76534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i="1">
              <a:solidFill>
                <a:srgbClr val="FF0000"/>
              </a:solidFill>
            </a:endParaRPr>
          </a:p>
        </p:txBody>
      </p:sp>
      <p:sp>
        <p:nvSpPr>
          <p:cNvPr id="4" name="Slide Number Placeholder 3"/>
          <p:cNvSpPr>
            <a:spLocks noGrp="1"/>
          </p:cNvSpPr>
          <p:nvPr>
            <p:ph type="sldNum" sz="quarter" idx="10"/>
          </p:nvPr>
        </p:nvSpPr>
        <p:spPr/>
        <p:txBody>
          <a:bodyPr/>
          <a:lstStyle/>
          <a:p>
            <a:fld id="{FE431BA0-B9EB-4755-A967-4AB5355C1EA7}" type="slidenum">
              <a:rPr lang="en-GB" smtClean="0"/>
              <a:t>3</a:t>
            </a:fld>
            <a:endParaRPr lang="en-GB"/>
          </a:p>
        </p:txBody>
      </p:sp>
    </p:spTree>
    <p:extLst>
      <p:ext uri="{BB962C8B-B14F-4D97-AF65-F5344CB8AC3E}">
        <p14:creationId xmlns:p14="http://schemas.microsoft.com/office/powerpoint/2010/main" val="4265515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i="1">
              <a:solidFill>
                <a:srgbClr val="FF0000"/>
              </a:solidFill>
            </a:endParaRPr>
          </a:p>
        </p:txBody>
      </p:sp>
      <p:sp>
        <p:nvSpPr>
          <p:cNvPr id="4" name="Slide Number Placeholder 3"/>
          <p:cNvSpPr>
            <a:spLocks noGrp="1"/>
          </p:cNvSpPr>
          <p:nvPr>
            <p:ph type="sldNum" sz="quarter" idx="10"/>
          </p:nvPr>
        </p:nvSpPr>
        <p:spPr/>
        <p:txBody>
          <a:bodyPr/>
          <a:lstStyle/>
          <a:p>
            <a:fld id="{FE431BA0-B9EB-4755-A967-4AB5355C1EA7}" type="slidenum">
              <a:rPr lang="en-GB" smtClean="0"/>
              <a:t>4</a:t>
            </a:fld>
            <a:endParaRPr lang="en-GB"/>
          </a:p>
        </p:txBody>
      </p:sp>
    </p:spTree>
    <p:extLst>
      <p:ext uri="{BB962C8B-B14F-4D97-AF65-F5344CB8AC3E}">
        <p14:creationId xmlns:p14="http://schemas.microsoft.com/office/powerpoint/2010/main" val="109320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i="1">
              <a:solidFill>
                <a:srgbClr val="FF0000"/>
              </a:solidFill>
            </a:endParaRPr>
          </a:p>
        </p:txBody>
      </p:sp>
      <p:sp>
        <p:nvSpPr>
          <p:cNvPr id="4" name="Slide Number Placeholder 3"/>
          <p:cNvSpPr>
            <a:spLocks noGrp="1"/>
          </p:cNvSpPr>
          <p:nvPr>
            <p:ph type="sldNum" sz="quarter" idx="10"/>
          </p:nvPr>
        </p:nvSpPr>
        <p:spPr/>
        <p:txBody>
          <a:bodyPr/>
          <a:lstStyle/>
          <a:p>
            <a:fld id="{FE431BA0-B9EB-4755-A967-4AB5355C1EA7}" type="slidenum">
              <a:rPr lang="en-GB" smtClean="0"/>
              <a:t>5</a:t>
            </a:fld>
            <a:endParaRPr lang="en-GB"/>
          </a:p>
        </p:txBody>
      </p:sp>
    </p:spTree>
    <p:extLst>
      <p:ext uri="{BB962C8B-B14F-4D97-AF65-F5344CB8AC3E}">
        <p14:creationId xmlns:p14="http://schemas.microsoft.com/office/powerpoint/2010/main" val="941492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i="1">
              <a:solidFill>
                <a:srgbClr val="FF0000"/>
              </a:solidFill>
            </a:endParaRPr>
          </a:p>
        </p:txBody>
      </p:sp>
      <p:sp>
        <p:nvSpPr>
          <p:cNvPr id="4" name="Slide Number Placeholder 3"/>
          <p:cNvSpPr>
            <a:spLocks noGrp="1"/>
          </p:cNvSpPr>
          <p:nvPr>
            <p:ph type="sldNum" sz="quarter" idx="10"/>
          </p:nvPr>
        </p:nvSpPr>
        <p:spPr/>
        <p:txBody>
          <a:bodyPr/>
          <a:lstStyle/>
          <a:p>
            <a:fld id="{FE431BA0-B9EB-4755-A967-4AB5355C1EA7}" type="slidenum">
              <a:rPr lang="en-GB" smtClean="0"/>
              <a:t>6</a:t>
            </a:fld>
            <a:endParaRPr lang="en-GB"/>
          </a:p>
        </p:txBody>
      </p:sp>
    </p:spTree>
    <p:extLst>
      <p:ext uri="{BB962C8B-B14F-4D97-AF65-F5344CB8AC3E}">
        <p14:creationId xmlns:p14="http://schemas.microsoft.com/office/powerpoint/2010/main" val="1653611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i="1">
              <a:solidFill>
                <a:srgbClr val="FF0000"/>
              </a:solidFill>
            </a:endParaRPr>
          </a:p>
        </p:txBody>
      </p:sp>
      <p:sp>
        <p:nvSpPr>
          <p:cNvPr id="4" name="Slide Number Placeholder 3"/>
          <p:cNvSpPr>
            <a:spLocks noGrp="1"/>
          </p:cNvSpPr>
          <p:nvPr>
            <p:ph type="sldNum" sz="quarter" idx="10"/>
          </p:nvPr>
        </p:nvSpPr>
        <p:spPr/>
        <p:txBody>
          <a:bodyPr/>
          <a:lstStyle/>
          <a:p>
            <a:fld id="{FE431BA0-B9EB-4755-A967-4AB5355C1EA7}" type="slidenum">
              <a:rPr lang="en-GB" smtClean="0"/>
              <a:t>7</a:t>
            </a:fld>
            <a:endParaRPr lang="en-GB"/>
          </a:p>
        </p:txBody>
      </p:sp>
    </p:spTree>
    <p:extLst>
      <p:ext uri="{BB962C8B-B14F-4D97-AF65-F5344CB8AC3E}">
        <p14:creationId xmlns:p14="http://schemas.microsoft.com/office/powerpoint/2010/main" val="26876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i="1">
              <a:solidFill>
                <a:srgbClr val="FF0000"/>
              </a:solidFill>
            </a:endParaRPr>
          </a:p>
        </p:txBody>
      </p:sp>
      <p:sp>
        <p:nvSpPr>
          <p:cNvPr id="4" name="Slide Number Placeholder 3"/>
          <p:cNvSpPr>
            <a:spLocks noGrp="1"/>
          </p:cNvSpPr>
          <p:nvPr>
            <p:ph type="sldNum" sz="quarter" idx="10"/>
          </p:nvPr>
        </p:nvSpPr>
        <p:spPr/>
        <p:txBody>
          <a:bodyPr/>
          <a:lstStyle/>
          <a:p>
            <a:fld id="{FE431BA0-B9EB-4755-A967-4AB5355C1EA7}" type="slidenum">
              <a:rPr lang="en-GB" smtClean="0"/>
              <a:t>8</a:t>
            </a:fld>
            <a:endParaRPr lang="en-GB"/>
          </a:p>
        </p:txBody>
      </p:sp>
    </p:spTree>
    <p:extLst>
      <p:ext uri="{BB962C8B-B14F-4D97-AF65-F5344CB8AC3E}">
        <p14:creationId xmlns:p14="http://schemas.microsoft.com/office/powerpoint/2010/main" val="1082089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i="1">
              <a:solidFill>
                <a:srgbClr val="FF0000"/>
              </a:solidFill>
            </a:endParaRPr>
          </a:p>
        </p:txBody>
      </p:sp>
      <p:sp>
        <p:nvSpPr>
          <p:cNvPr id="4" name="Slide Number Placeholder 3"/>
          <p:cNvSpPr>
            <a:spLocks noGrp="1"/>
          </p:cNvSpPr>
          <p:nvPr>
            <p:ph type="sldNum" sz="quarter" idx="10"/>
          </p:nvPr>
        </p:nvSpPr>
        <p:spPr/>
        <p:txBody>
          <a:bodyPr/>
          <a:lstStyle/>
          <a:p>
            <a:fld id="{FE431BA0-B9EB-4755-A967-4AB5355C1EA7}" type="slidenum">
              <a:rPr lang="en-GB" smtClean="0"/>
              <a:t>9</a:t>
            </a:fld>
            <a:endParaRPr lang="en-GB"/>
          </a:p>
        </p:txBody>
      </p:sp>
    </p:spTree>
    <p:extLst>
      <p:ext uri="{BB962C8B-B14F-4D97-AF65-F5344CB8AC3E}">
        <p14:creationId xmlns:p14="http://schemas.microsoft.com/office/powerpoint/2010/main" val="268995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i="1">
              <a:solidFill>
                <a:srgbClr val="FF0000"/>
              </a:solidFill>
            </a:endParaRPr>
          </a:p>
        </p:txBody>
      </p:sp>
      <p:sp>
        <p:nvSpPr>
          <p:cNvPr id="4" name="Slide Number Placeholder 3"/>
          <p:cNvSpPr>
            <a:spLocks noGrp="1"/>
          </p:cNvSpPr>
          <p:nvPr>
            <p:ph type="sldNum" sz="quarter" idx="10"/>
          </p:nvPr>
        </p:nvSpPr>
        <p:spPr/>
        <p:txBody>
          <a:bodyPr/>
          <a:lstStyle/>
          <a:p>
            <a:fld id="{FE431BA0-B9EB-4755-A967-4AB5355C1EA7}" type="slidenum">
              <a:rPr lang="en-GB" smtClean="0"/>
              <a:t>10</a:t>
            </a:fld>
            <a:endParaRPr lang="en-GB"/>
          </a:p>
        </p:txBody>
      </p:sp>
    </p:spTree>
    <p:extLst>
      <p:ext uri="{BB962C8B-B14F-4D97-AF65-F5344CB8AC3E}">
        <p14:creationId xmlns:p14="http://schemas.microsoft.com/office/powerpoint/2010/main" val="556530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86435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37004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7987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71590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27F21C-19EE-4685-920B-55153F34CF03}"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425221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27F21C-19EE-4685-920B-55153F34CF03}" type="datetimeFigureOut">
              <a:rPr lang="en-GB" smtClean="0"/>
              <a:t>21/06/2022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337285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27F21C-19EE-4685-920B-55153F34CF03}" type="datetimeFigureOut">
              <a:rPr lang="en-GB" smtClean="0"/>
              <a:t>21/06/2022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75625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27F21C-19EE-4685-920B-55153F34CF03}" type="datetimeFigureOut">
              <a:rPr lang="en-GB" smtClean="0"/>
              <a:t>21/06/2022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26552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7F21C-19EE-4685-920B-55153F34CF03}" type="datetimeFigureOut">
              <a:rPr lang="en-GB" smtClean="0"/>
              <a:t>21/06/2022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57424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27F21C-19EE-4685-920B-55153F34CF03}" type="datetimeFigureOut">
              <a:rPr lang="en-GB" smtClean="0"/>
              <a:t>21/06/2022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155082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27F21C-19EE-4685-920B-55153F34CF03}" type="datetimeFigureOut">
              <a:rPr lang="en-GB" smtClean="0"/>
              <a:t>21/06/2022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1980764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7F21C-19EE-4685-920B-55153F34CF03}" type="datetimeFigureOut">
              <a:rPr lang="en-GB" smtClean="0"/>
              <a:t>21/06/2022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D9625-BBE4-49F9-B2E5-7E4F325E190A}" type="slidenum">
              <a:rPr lang="en-GB" smtClean="0"/>
              <a:t>‹#›</a:t>
            </a:fld>
            <a:endParaRPr lang="en-GB"/>
          </a:p>
        </p:txBody>
      </p:sp>
    </p:spTree>
    <p:extLst>
      <p:ext uri="{BB962C8B-B14F-4D97-AF65-F5344CB8AC3E}">
        <p14:creationId xmlns:p14="http://schemas.microsoft.com/office/powerpoint/2010/main" val="148352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berkshireobservatory.co.uk/"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berkshirepublichealth.co.uk/jsna/help/" TargetMode="External"/><Relationship Id="rId3" Type="http://schemas.openxmlformats.org/officeDocument/2006/relationships/image" Target="../media/image22.png"/><Relationship Id="rId7" Type="http://schemas.openxmlformats.org/officeDocument/2006/relationships/hyperlink" Target="mailto:berkshirepublichealth@bracknell-forest.gov.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berkshirepublichealth.co.uk/jsna/contact-us/" TargetMode="External"/><Relationship Id="rId5" Type="http://schemas.openxmlformats.org/officeDocument/2006/relationships/hyperlink" Target="https://www.wisc-online.com/assetrepository/viewasset?id=1511"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s://www.berkshirepublichealth.co.uk/jsn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jsnas-and-jhws-statutory-guida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06D636-41AD-4E54-9E50-A2E6BCA676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304"/>
          <a:stretch/>
        </p:blipFill>
        <p:spPr>
          <a:xfrm>
            <a:off x="0" y="64678"/>
            <a:ext cx="3900603" cy="1561490"/>
          </a:xfrm>
          <a:prstGeom prst="rect">
            <a:avLst/>
          </a:prstGeom>
        </p:spPr>
      </p:pic>
      <p:sp>
        <p:nvSpPr>
          <p:cNvPr id="2" name="Title 1"/>
          <p:cNvSpPr>
            <a:spLocks noGrp="1"/>
          </p:cNvSpPr>
          <p:nvPr>
            <p:ph type="ctrTitle"/>
          </p:nvPr>
        </p:nvSpPr>
        <p:spPr>
          <a:xfrm>
            <a:off x="467544" y="1052736"/>
            <a:ext cx="8208912" cy="3199012"/>
          </a:xfrm>
        </p:spPr>
        <p:txBody>
          <a:bodyPr>
            <a:normAutofit/>
          </a:bodyPr>
          <a:lstStyle/>
          <a:p>
            <a:r>
              <a:rPr lang="en-GB" sz="3600" b="1" dirty="0">
                <a:solidFill>
                  <a:schemeClr val="tx2"/>
                </a:solidFill>
              </a:rPr>
              <a:t>Berkshire East’s Joint Strategic Needs Assessment (JSNA)</a:t>
            </a:r>
            <a:br>
              <a:rPr lang="en-GB" sz="3600" b="1" dirty="0">
                <a:solidFill>
                  <a:schemeClr val="tx2"/>
                </a:solidFill>
              </a:rPr>
            </a:br>
            <a:br>
              <a:rPr lang="en-GB" b="1" dirty="0">
                <a:solidFill>
                  <a:schemeClr val="tx2"/>
                </a:solidFill>
              </a:rPr>
            </a:br>
            <a:r>
              <a:rPr lang="en-GB" sz="3200" b="1" dirty="0">
                <a:solidFill>
                  <a:schemeClr val="tx2"/>
                </a:solidFill>
              </a:rPr>
              <a:t>How to navigate and use the JSNA website</a:t>
            </a:r>
          </a:p>
        </p:txBody>
      </p:sp>
      <p:pic>
        <p:nvPicPr>
          <p:cNvPr id="3" name="Picture 2"/>
          <p:cNvPicPr>
            <a:picLocks noChangeAspect="1"/>
          </p:cNvPicPr>
          <p:nvPr/>
        </p:nvPicPr>
        <p:blipFill>
          <a:blip r:embed="rId3"/>
          <a:stretch>
            <a:fillRect/>
          </a:stretch>
        </p:blipFill>
        <p:spPr>
          <a:xfrm>
            <a:off x="6081107" y="4529473"/>
            <a:ext cx="2473077" cy="1735208"/>
          </a:xfrm>
          <a:prstGeom prst="rect">
            <a:avLst/>
          </a:prstGeom>
        </p:spPr>
      </p:pic>
      <p:pic>
        <p:nvPicPr>
          <p:cNvPr id="6" name="Picture 5"/>
          <p:cNvPicPr>
            <a:picLocks noChangeAspect="1"/>
          </p:cNvPicPr>
          <p:nvPr/>
        </p:nvPicPr>
        <p:blipFill>
          <a:blip r:embed="rId4"/>
          <a:stretch>
            <a:fillRect/>
          </a:stretch>
        </p:blipFill>
        <p:spPr>
          <a:xfrm>
            <a:off x="899592" y="4436898"/>
            <a:ext cx="1930200" cy="1545448"/>
          </a:xfrm>
          <a:prstGeom prst="rect">
            <a:avLst/>
          </a:prstGeom>
        </p:spPr>
      </p:pic>
      <p:pic>
        <p:nvPicPr>
          <p:cNvPr id="8" name="Picture 7">
            <a:extLst>
              <a:ext uri="{FF2B5EF4-FFF2-40B4-BE49-F238E27FC236}">
                <a16:creationId xmlns:a16="http://schemas.microsoft.com/office/drawing/2014/main" id="{13A43B5A-CA6B-4DC9-B3DA-221C3B0800C7}"/>
              </a:ext>
            </a:extLst>
          </p:cNvPr>
          <p:cNvPicPr>
            <a:picLocks noChangeAspect="1"/>
          </p:cNvPicPr>
          <p:nvPr/>
        </p:nvPicPr>
        <p:blipFill>
          <a:blip r:embed="rId5"/>
          <a:stretch>
            <a:fillRect/>
          </a:stretch>
        </p:blipFill>
        <p:spPr>
          <a:xfrm>
            <a:off x="3707904" y="4535415"/>
            <a:ext cx="1512386" cy="1636691"/>
          </a:xfrm>
          <a:prstGeom prst="rect">
            <a:avLst/>
          </a:prstGeom>
        </p:spPr>
      </p:pic>
      <p:sp>
        <p:nvSpPr>
          <p:cNvPr id="11" name="Rectangle 10">
            <a:extLst>
              <a:ext uri="{FF2B5EF4-FFF2-40B4-BE49-F238E27FC236}">
                <a16:creationId xmlns:a16="http://schemas.microsoft.com/office/drawing/2014/main" id="{BCB0AF5D-EC2F-469D-965A-AC04E591205C}"/>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t>         Berkshire East JSNA 							  Last updated: June 2022</a:t>
            </a:r>
            <a:endParaRPr lang="en-GB" sz="1000" dirty="0"/>
          </a:p>
        </p:txBody>
      </p:sp>
      <p:pic>
        <p:nvPicPr>
          <p:cNvPr id="7" name="Picture 6">
            <a:extLst>
              <a:ext uri="{FF2B5EF4-FFF2-40B4-BE49-F238E27FC236}">
                <a16:creationId xmlns:a16="http://schemas.microsoft.com/office/drawing/2014/main" id="{080CB01B-6496-4568-9E4A-407BE6793C70}"/>
              </a:ext>
            </a:extLst>
          </p:cNvPr>
          <p:cNvPicPr>
            <a:picLocks noChangeAspect="1"/>
          </p:cNvPicPr>
          <p:nvPr/>
        </p:nvPicPr>
        <p:blipFill>
          <a:blip r:embed="rId6"/>
          <a:stretch>
            <a:fillRect/>
          </a:stretch>
        </p:blipFill>
        <p:spPr>
          <a:xfrm>
            <a:off x="0" y="162818"/>
            <a:ext cx="9144000" cy="6532364"/>
          </a:xfrm>
          <a:prstGeom prst="rect">
            <a:avLst/>
          </a:prstGeom>
        </p:spPr>
      </p:pic>
    </p:spTree>
    <p:extLst>
      <p:ext uri="{BB962C8B-B14F-4D97-AF65-F5344CB8AC3E}">
        <p14:creationId xmlns:p14="http://schemas.microsoft.com/office/powerpoint/2010/main" val="358422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3454" y="122134"/>
            <a:ext cx="7417092" cy="615259"/>
          </a:xfrm>
        </p:spPr>
        <p:txBody>
          <a:bodyPr>
            <a:normAutofit/>
          </a:bodyPr>
          <a:lstStyle/>
          <a:p>
            <a:r>
              <a:rPr lang="en-GB" sz="2800" b="1" dirty="0">
                <a:solidFill>
                  <a:schemeClr val="tx2"/>
                </a:solidFill>
              </a:rPr>
              <a:t>Other Topic Pack tips</a:t>
            </a:r>
          </a:p>
        </p:txBody>
      </p:sp>
      <p:sp>
        <p:nvSpPr>
          <p:cNvPr id="8" name="Rectangle 7">
            <a:extLst>
              <a:ext uri="{FF2B5EF4-FFF2-40B4-BE49-F238E27FC236}">
                <a16:creationId xmlns:a16="http://schemas.microsoft.com/office/drawing/2014/main" id="{CEF4B117-33C9-471E-87D9-757CAEDA7F1D}"/>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t>         Berkshire East JSNA 							  Last updated: June 2022</a:t>
            </a:r>
            <a:endParaRPr lang="en-GB" sz="1000" dirty="0"/>
          </a:p>
        </p:txBody>
      </p:sp>
      <p:sp>
        <p:nvSpPr>
          <p:cNvPr id="11" name="TextBox 10">
            <a:extLst>
              <a:ext uri="{FF2B5EF4-FFF2-40B4-BE49-F238E27FC236}">
                <a16:creationId xmlns:a16="http://schemas.microsoft.com/office/drawing/2014/main" id="{CC7DCA81-24EC-4010-81E9-C87643A0CEA7}"/>
              </a:ext>
            </a:extLst>
          </p:cNvPr>
          <p:cNvSpPr txBox="1"/>
          <p:nvPr/>
        </p:nvSpPr>
        <p:spPr>
          <a:xfrm>
            <a:off x="251520" y="698410"/>
            <a:ext cx="4392488" cy="6093976"/>
          </a:xfrm>
          <a:prstGeom prst="rect">
            <a:avLst/>
          </a:prstGeom>
          <a:noFill/>
        </p:spPr>
        <p:txBody>
          <a:bodyPr wrap="square">
            <a:spAutoFit/>
          </a:bodyPr>
          <a:lstStyle/>
          <a:p>
            <a:r>
              <a:rPr lang="en-GB" sz="1600" b="1" dirty="0">
                <a:solidFill>
                  <a:srgbClr val="5081AA"/>
                </a:solidFill>
                <a:cs typeface="Arial" panose="020B0604020202020204" pitchFamily="34" charset="0"/>
              </a:rPr>
              <a:t>Data Values: </a:t>
            </a:r>
            <a:r>
              <a:rPr lang="en-GB" sz="1600" dirty="0">
                <a:cs typeface="Arial" panose="020B0604020202020204" pitchFamily="34" charset="0"/>
              </a:rPr>
              <a:t>Data values used in a chart or map can be seen by hovering over individual aspects of the visual (for example: Ascot in the map shown here). To see all of the values used in a chart or map, right click on the visual and select </a:t>
            </a:r>
            <a:r>
              <a:rPr lang="en-GB" sz="1600" i="1" dirty="0">
                <a:solidFill>
                  <a:srgbClr val="5081AA"/>
                </a:solidFill>
                <a:cs typeface="Arial" panose="020B0604020202020204" pitchFamily="34" charset="0"/>
              </a:rPr>
              <a:t>‘Show as table’. </a:t>
            </a:r>
            <a:r>
              <a:rPr lang="en-GB" sz="1600" dirty="0">
                <a:cs typeface="Arial" panose="020B0604020202020204" pitchFamily="34" charset="0"/>
              </a:rPr>
              <a:t>The full dataset will then appear (as shown in the example below).</a:t>
            </a:r>
          </a:p>
          <a:p>
            <a:endParaRPr lang="en-GB" dirty="0">
              <a:cs typeface="Arial" panose="020B0604020202020204" pitchFamily="34" charset="0"/>
            </a:endParaRPr>
          </a:p>
          <a:p>
            <a:r>
              <a:rPr lang="en-GB" sz="1600" b="1" dirty="0">
                <a:solidFill>
                  <a:srgbClr val="5081AA"/>
                </a:solidFill>
                <a:cs typeface="Arial" panose="020B0604020202020204" pitchFamily="34" charset="0"/>
              </a:rPr>
              <a:t>Copying information included: </a:t>
            </a:r>
            <a:r>
              <a:rPr lang="en-GB" sz="1600" dirty="0">
                <a:cs typeface="Arial" panose="020B0604020202020204" pitchFamily="34" charset="0"/>
              </a:rPr>
              <a:t>The Topic Packs have been created to share publicly available data analysis to a wider audience. You are allowed to copy the text, data and visuals included in these packs and put them into your own reports. Please ensure that you reference the original source,  which is always included on the Topic Pack page.</a:t>
            </a:r>
          </a:p>
          <a:p>
            <a:endParaRPr lang="en-GB" sz="1600" dirty="0">
              <a:cs typeface="Arial" panose="020B0604020202020204" pitchFamily="34" charset="0"/>
            </a:endParaRPr>
          </a:p>
          <a:p>
            <a:r>
              <a:rPr lang="en-GB" sz="1600" dirty="0">
                <a:cs typeface="Arial" panose="020B0604020202020204" pitchFamily="34" charset="0"/>
              </a:rPr>
              <a:t>The best way to copy visuals is to ‘snip’ them. To do this press </a:t>
            </a:r>
            <a:r>
              <a:rPr lang="en-GB" sz="1600" i="1" dirty="0" err="1">
                <a:solidFill>
                  <a:srgbClr val="5081AA"/>
                </a:solidFill>
                <a:cs typeface="Arial" panose="020B0604020202020204" pitchFamily="34" charset="0"/>
              </a:rPr>
              <a:t>Shift+Windows</a:t>
            </a:r>
            <a:r>
              <a:rPr lang="en-GB" sz="1600" i="1" dirty="0">
                <a:solidFill>
                  <a:srgbClr val="5081AA"/>
                </a:solidFill>
                <a:cs typeface="Arial" panose="020B0604020202020204" pitchFamily="34" charset="0"/>
              </a:rPr>
              <a:t> </a:t>
            </a:r>
            <a:r>
              <a:rPr lang="en-GB" sz="1600" i="1" dirty="0" err="1">
                <a:solidFill>
                  <a:srgbClr val="5081AA"/>
                </a:solidFill>
                <a:cs typeface="Arial" panose="020B0604020202020204" pitchFamily="34" charset="0"/>
              </a:rPr>
              <a:t>key+S</a:t>
            </a:r>
            <a:r>
              <a:rPr lang="en-GB" sz="1600" i="1" dirty="0">
                <a:solidFill>
                  <a:srgbClr val="5081AA"/>
                </a:solidFill>
                <a:cs typeface="Arial" panose="020B0604020202020204" pitchFamily="34" charset="0"/>
              </a:rPr>
              <a:t> </a:t>
            </a:r>
            <a:r>
              <a:rPr lang="en-GB" sz="1600" dirty="0">
                <a:cs typeface="Arial" panose="020B0604020202020204" pitchFamily="34" charset="0"/>
              </a:rPr>
              <a:t>on your keyboard. This will allow you to select what you want to copy. To paste this into your report then press </a:t>
            </a:r>
            <a:r>
              <a:rPr lang="en-GB" sz="1600" i="1" dirty="0" err="1">
                <a:solidFill>
                  <a:srgbClr val="5081AA"/>
                </a:solidFill>
                <a:cs typeface="Arial" panose="020B0604020202020204" pitchFamily="34" charset="0"/>
              </a:rPr>
              <a:t>Ctrl+V</a:t>
            </a:r>
            <a:r>
              <a:rPr lang="en-GB" sz="1600" dirty="0">
                <a:cs typeface="Arial" panose="020B0604020202020204" pitchFamily="34" charset="0"/>
              </a:rPr>
              <a:t> on your keyboard and resize as required.</a:t>
            </a:r>
          </a:p>
          <a:p>
            <a:endParaRPr lang="en-GB" dirty="0">
              <a:cs typeface="Arial" panose="020B0604020202020204" pitchFamily="34" charset="0"/>
            </a:endParaRPr>
          </a:p>
          <a:p>
            <a:endParaRPr lang="en-GB" dirty="0">
              <a:cs typeface="Arial" panose="020B0604020202020204" pitchFamily="34" charset="0"/>
            </a:endParaRPr>
          </a:p>
        </p:txBody>
      </p:sp>
      <p:pic>
        <p:nvPicPr>
          <p:cNvPr id="4" name="Picture 3">
            <a:extLst>
              <a:ext uri="{FF2B5EF4-FFF2-40B4-BE49-F238E27FC236}">
                <a16:creationId xmlns:a16="http://schemas.microsoft.com/office/drawing/2014/main" id="{F3A7FE66-CD05-45F1-9766-BB6B4E99BA19}"/>
              </a:ext>
            </a:extLst>
          </p:cNvPr>
          <p:cNvPicPr>
            <a:picLocks noChangeAspect="1"/>
          </p:cNvPicPr>
          <p:nvPr/>
        </p:nvPicPr>
        <p:blipFill rotWithShape="1">
          <a:blip r:embed="rId3"/>
          <a:srcRect l="1844"/>
          <a:stretch/>
        </p:blipFill>
        <p:spPr>
          <a:xfrm>
            <a:off x="4932040" y="718072"/>
            <a:ext cx="3833258" cy="2592288"/>
          </a:xfrm>
          <a:prstGeom prst="rect">
            <a:avLst/>
          </a:prstGeom>
        </p:spPr>
      </p:pic>
      <p:pic>
        <p:nvPicPr>
          <p:cNvPr id="7" name="Picture 6">
            <a:extLst>
              <a:ext uri="{FF2B5EF4-FFF2-40B4-BE49-F238E27FC236}">
                <a16:creationId xmlns:a16="http://schemas.microsoft.com/office/drawing/2014/main" id="{7F004224-6404-4E21-9115-80441E20D155}"/>
              </a:ext>
            </a:extLst>
          </p:cNvPr>
          <p:cNvPicPr>
            <a:picLocks noChangeAspect="1"/>
          </p:cNvPicPr>
          <p:nvPr/>
        </p:nvPicPr>
        <p:blipFill>
          <a:blip r:embed="rId4"/>
          <a:stretch>
            <a:fillRect/>
          </a:stretch>
        </p:blipFill>
        <p:spPr>
          <a:xfrm>
            <a:off x="5507558" y="3429000"/>
            <a:ext cx="2610214" cy="2467319"/>
          </a:xfrm>
          <a:prstGeom prst="rect">
            <a:avLst/>
          </a:prstGeom>
        </p:spPr>
      </p:pic>
    </p:spTree>
    <p:extLst>
      <p:ext uri="{BB962C8B-B14F-4D97-AF65-F5344CB8AC3E}">
        <p14:creationId xmlns:p14="http://schemas.microsoft.com/office/powerpoint/2010/main" val="31714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3454" y="122134"/>
            <a:ext cx="7417092" cy="615259"/>
          </a:xfrm>
        </p:spPr>
        <p:txBody>
          <a:bodyPr>
            <a:normAutofit/>
          </a:bodyPr>
          <a:lstStyle/>
          <a:p>
            <a:r>
              <a:rPr lang="en-GB" sz="2800" b="1" dirty="0">
                <a:solidFill>
                  <a:schemeClr val="tx2"/>
                </a:solidFill>
              </a:rPr>
              <a:t>How do I find out more?</a:t>
            </a:r>
          </a:p>
        </p:txBody>
      </p:sp>
      <p:sp>
        <p:nvSpPr>
          <p:cNvPr id="8" name="Rectangle 7">
            <a:extLst>
              <a:ext uri="{FF2B5EF4-FFF2-40B4-BE49-F238E27FC236}">
                <a16:creationId xmlns:a16="http://schemas.microsoft.com/office/drawing/2014/main" id="{CEF4B117-33C9-471E-87D9-757CAEDA7F1D}"/>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t>         Berkshire East JSNA 							  Last updated: June 2022</a:t>
            </a:r>
            <a:endParaRPr lang="en-GB" sz="1000" dirty="0"/>
          </a:p>
        </p:txBody>
      </p:sp>
      <p:sp>
        <p:nvSpPr>
          <p:cNvPr id="19" name="Rectangle 18">
            <a:extLst>
              <a:ext uri="{FF2B5EF4-FFF2-40B4-BE49-F238E27FC236}">
                <a16:creationId xmlns:a16="http://schemas.microsoft.com/office/drawing/2014/main" id="{1AEF960D-0C52-496A-A1CB-CE0583CE9624}"/>
              </a:ext>
            </a:extLst>
          </p:cNvPr>
          <p:cNvSpPr/>
          <p:nvPr/>
        </p:nvSpPr>
        <p:spPr>
          <a:xfrm>
            <a:off x="251519" y="754697"/>
            <a:ext cx="5760235" cy="1261884"/>
          </a:xfrm>
          <a:prstGeom prst="rect">
            <a:avLst/>
          </a:prstGeom>
        </p:spPr>
        <p:txBody>
          <a:bodyPr wrap="square">
            <a:spAutoFit/>
          </a:bodyPr>
          <a:lstStyle/>
          <a:p>
            <a:r>
              <a:rPr lang="en-GB" dirty="0">
                <a:cs typeface="Arial" panose="020B0604020202020204" pitchFamily="34" charset="0"/>
              </a:rPr>
              <a:t>The front page of the website includes a </a:t>
            </a:r>
            <a:r>
              <a:rPr lang="en-GB" b="1" dirty="0">
                <a:solidFill>
                  <a:srgbClr val="5081AA"/>
                </a:solidFill>
                <a:cs typeface="Arial" panose="020B0604020202020204" pitchFamily="34" charset="0"/>
              </a:rPr>
              <a:t>Latest News </a:t>
            </a:r>
            <a:r>
              <a:rPr lang="en-GB" dirty="0">
                <a:cs typeface="Arial" panose="020B0604020202020204" pitchFamily="34" charset="0"/>
              </a:rPr>
              <a:t>section, which will be updated whenever new resources are added to the website. This will also highlight which sections have been prioritised to be worked on next.</a:t>
            </a:r>
          </a:p>
          <a:p>
            <a:endParaRPr lang="en-GB" sz="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3215980-101B-451D-B756-68C0D24EEDD0}"/>
              </a:ext>
            </a:extLst>
          </p:cNvPr>
          <p:cNvPicPr>
            <a:picLocks noChangeAspect="1"/>
          </p:cNvPicPr>
          <p:nvPr/>
        </p:nvPicPr>
        <p:blipFill rotWithShape="1">
          <a:blip r:embed="rId3"/>
          <a:srcRect t="1" b="546"/>
          <a:stretch/>
        </p:blipFill>
        <p:spPr>
          <a:xfrm>
            <a:off x="6156176" y="836712"/>
            <a:ext cx="2560583" cy="5040560"/>
          </a:xfrm>
          <a:prstGeom prst="rect">
            <a:avLst/>
          </a:prstGeom>
          <a:ln>
            <a:solidFill>
              <a:schemeClr val="bg1">
                <a:lumMod val="50000"/>
              </a:schemeClr>
            </a:solidFill>
          </a:ln>
          <a:effectLst>
            <a:outerShdw blurRad="50800" dist="38100" dir="5400000" algn="t" rotWithShape="0">
              <a:prstClr val="black">
                <a:alpha val="40000"/>
              </a:prstClr>
            </a:outerShdw>
          </a:effectLst>
        </p:spPr>
      </p:pic>
      <p:sp>
        <p:nvSpPr>
          <p:cNvPr id="15" name="TextBox 14">
            <a:extLst>
              <a:ext uri="{FF2B5EF4-FFF2-40B4-BE49-F238E27FC236}">
                <a16:creationId xmlns:a16="http://schemas.microsoft.com/office/drawing/2014/main" id="{13427BAC-018B-4E7C-87EA-0BAD3660E6D0}"/>
              </a:ext>
            </a:extLst>
          </p:cNvPr>
          <p:cNvSpPr txBox="1"/>
          <p:nvPr/>
        </p:nvSpPr>
        <p:spPr>
          <a:xfrm>
            <a:off x="251924" y="2114611"/>
            <a:ext cx="5760235" cy="2308324"/>
          </a:xfrm>
          <a:prstGeom prst="rect">
            <a:avLst/>
          </a:prstGeom>
          <a:noFill/>
        </p:spPr>
        <p:txBody>
          <a:bodyPr wrap="square">
            <a:spAutoFit/>
          </a:bodyPr>
          <a:lstStyle/>
          <a:p>
            <a:r>
              <a:rPr lang="en-GB" dirty="0">
                <a:cs typeface="Arial" panose="020B0604020202020204" pitchFamily="34" charset="0"/>
              </a:rPr>
              <a:t>The website also includes a link to the </a:t>
            </a:r>
            <a:r>
              <a:rPr lang="en-GB" b="1" dirty="0">
                <a:solidFill>
                  <a:srgbClr val="5081AA"/>
                </a:solidFill>
                <a:cs typeface="Arial" panose="020B0604020202020204" pitchFamily="34" charset="0"/>
              </a:rPr>
              <a:t>Berkshire Observatory </a:t>
            </a:r>
            <a:r>
              <a:rPr lang="en-GB" dirty="0">
                <a:cs typeface="Arial" panose="020B0604020202020204" pitchFamily="34" charset="0"/>
              </a:rPr>
              <a:t>at the foot of the webpage. The Berkshire Observatory covers the whole of Berkshire and includes 1,000s of real-time indicators in one place. This site compliments the Berkshire East JSNA and is one of the library of resources being used to ensure that the latest data is available to a wider audience. The Observatory can be found at: </a:t>
            </a:r>
            <a:r>
              <a:rPr lang="en-GB" dirty="0">
                <a:hlinkClick r:id="rId4"/>
              </a:rPr>
              <a:t>https://berkshireobservatory.co.uk/</a:t>
            </a:r>
            <a:endParaRPr lang="en-GB" dirty="0">
              <a:cs typeface="Arial" panose="020B0604020202020204" pitchFamily="34" charset="0"/>
            </a:endParaRPr>
          </a:p>
        </p:txBody>
      </p:sp>
      <p:pic>
        <p:nvPicPr>
          <p:cNvPr id="12" name="Picture 11">
            <a:extLst>
              <a:ext uri="{FF2B5EF4-FFF2-40B4-BE49-F238E27FC236}">
                <a16:creationId xmlns:a16="http://schemas.microsoft.com/office/drawing/2014/main" id="{EEC6A400-C238-47CE-9A7A-8CB129B37C14}"/>
              </a:ext>
            </a:extLst>
          </p:cNvPr>
          <p:cNvPicPr>
            <a:picLocks noChangeAspect="1"/>
          </p:cNvPicPr>
          <p:nvPr/>
        </p:nvPicPr>
        <p:blipFill>
          <a:blip r:embed="rId5"/>
          <a:stretch>
            <a:fillRect/>
          </a:stretch>
        </p:blipFill>
        <p:spPr>
          <a:xfrm>
            <a:off x="323528" y="4536854"/>
            <a:ext cx="1388323" cy="1766957"/>
          </a:xfrm>
          <a:prstGeom prst="rect">
            <a:avLst/>
          </a:prstGeom>
        </p:spPr>
      </p:pic>
      <p:pic>
        <p:nvPicPr>
          <p:cNvPr id="18" name="Picture 17">
            <a:extLst>
              <a:ext uri="{FF2B5EF4-FFF2-40B4-BE49-F238E27FC236}">
                <a16:creationId xmlns:a16="http://schemas.microsoft.com/office/drawing/2014/main" id="{F235650E-2B08-427F-BA50-1F713FB8D934}"/>
              </a:ext>
            </a:extLst>
          </p:cNvPr>
          <p:cNvPicPr>
            <a:picLocks noChangeAspect="1"/>
          </p:cNvPicPr>
          <p:nvPr/>
        </p:nvPicPr>
        <p:blipFill>
          <a:blip r:embed="rId6"/>
          <a:stretch>
            <a:fillRect/>
          </a:stretch>
        </p:blipFill>
        <p:spPr>
          <a:xfrm>
            <a:off x="1740829" y="4509120"/>
            <a:ext cx="3638859" cy="1844474"/>
          </a:xfrm>
          <a:prstGeom prst="rect">
            <a:avLst/>
          </a:prstGeom>
        </p:spPr>
      </p:pic>
    </p:spTree>
    <p:extLst>
      <p:ext uri="{BB962C8B-B14F-4D97-AF65-F5344CB8AC3E}">
        <p14:creationId xmlns:p14="http://schemas.microsoft.com/office/powerpoint/2010/main" val="392719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3454" y="122134"/>
            <a:ext cx="7417092" cy="615259"/>
          </a:xfrm>
        </p:spPr>
        <p:txBody>
          <a:bodyPr>
            <a:normAutofit/>
          </a:bodyPr>
          <a:lstStyle/>
          <a:p>
            <a:r>
              <a:rPr lang="en-GB" sz="2800" b="1" dirty="0">
                <a:solidFill>
                  <a:schemeClr val="tx2"/>
                </a:solidFill>
              </a:rPr>
              <a:t>Who do I contact for more information?</a:t>
            </a:r>
          </a:p>
        </p:txBody>
      </p:sp>
      <p:sp>
        <p:nvSpPr>
          <p:cNvPr id="16" name="Rectangle 15">
            <a:extLst>
              <a:ext uri="{FF2B5EF4-FFF2-40B4-BE49-F238E27FC236}">
                <a16:creationId xmlns:a16="http://schemas.microsoft.com/office/drawing/2014/main" id="{3D5D7D3A-F007-4F75-9B88-AA2ACB3BC1DE}"/>
              </a:ext>
            </a:extLst>
          </p:cNvPr>
          <p:cNvSpPr/>
          <p:nvPr/>
        </p:nvSpPr>
        <p:spPr>
          <a:xfrm>
            <a:off x="259304" y="3109589"/>
            <a:ext cx="5176792" cy="1538883"/>
          </a:xfrm>
          <a:prstGeom prst="rect">
            <a:avLst/>
          </a:prstGeom>
        </p:spPr>
        <p:txBody>
          <a:bodyPr wrap="square">
            <a:spAutoFit/>
          </a:bodyPr>
          <a:lstStyle/>
          <a:p>
            <a:r>
              <a:rPr lang="en-GB" dirty="0">
                <a:cs typeface="Arial" panose="020B0604020202020204" pitchFamily="34" charset="0"/>
              </a:rPr>
              <a:t>The JSNA will be continually updated and developed, based on the priorities agreed by the local authorities. If you are aware of any information or resources that you think should be included on the website, please also contact us.</a:t>
            </a:r>
            <a:endParaRPr lang="en-GB" sz="1400" dirty="0">
              <a:latin typeface="Arial" panose="020B0604020202020204" pitchFamily="34" charset="0"/>
              <a:cs typeface="Arial" panose="020B0604020202020204" pitchFamily="34" charset="0"/>
            </a:endParaRPr>
          </a:p>
          <a:p>
            <a:endParaRPr lang="en-GB" sz="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EF4B117-33C9-471E-87D9-757CAEDA7F1D}"/>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t>         Berkshire East JSNA 							  Last updated: June 2022</a:t>
            </a:r>
            <a:endParaRPr lang="en-GB" sz="1000" dirty="0"/>
          </a:p>
        </p:txBody>
      </p:sp>
      <p:pic>
        <p:nvPicPr>
          <p:cNvPr id="13" name="Picture 12">
            <a:extLst>
              <a:ext uri="{FF2B5EF4-FFF2-40B4-BE49-F238E27FC236}">
                <a16:creationId xmlns:a16="http://schemas.microsoft.com/office/drawing/2014/main" id="{03715CAF-CA61-4EA8-B3B4-146364ADBF6D}"/>
              </a:ext>
            </a:extLst>
          </p:cNvPr>
          <p:cNvPicPr>
            <a:picLocks noChangeAspect="1"/>
          </p:cNvPicPr>
          <p:nvPr/>
        </p:nvPicPr>
        <p:blipFill rotWithShape="1">
          <a:blip r:embed="rId3"/>
          <a:srcRect r="5319"/>
          <a:stretch/>
        </p:blipFill>
        <p:spPr>
          <a:xfrm>
            <a:off x="5695840" y="1021816"/>
            <a:ext cx="3168352" cy="3184898"/>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7" name="Picture 16" descr="A picture containing text, stationary, pencil, lined&#10;&#10;Description automatically generated">
            <a:extLst>
              <a:ext uri="{FF2B5EF4-FFF2-40B4-BE49-F238E27FC236}">
                <a16:creationId xmlns:a16="http://schemas.microsoft.com/office/drawing/2014/main" id="{637CDAD4-D5CE-4F71-A072-D2CA700C199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845" b="12485"/>
          <a:stretch/>
        </p:blipFill>
        <p:spPr>
          <a:xfrm>
            <a:off x="8592" y="4373165"/>
            <a:ext cx="9144000" cy="2152179"/>
          </a:xfrm>
          <a:prstGeom prst="rect">
            <a:avLst/>
          </a:prstGeom>
        </p:spPr>
      </p:pic>
      <p:sp>
        <p:nvSpPr>
          <p:cNvPr id="19" name="Rectangle 18">
            <a:extLst>
              <a:ext uri="{FF2B5EF4-FFF2-40B4-BE49-F238E27FC236}">
                <a16:creationId xmlns:a16="http://schemas.microsoft.com/office/drawing/2014/main" id="{1AEF960D-0C52-496A-A1CB-CE0583CE9624}"/>
              </a:ext>
            </a:extLst>
          </p:cNvPr>
          <p:cNvSpPr/>
          <p:nvPr/>
        </p:nvSpPr>
        <p:spPr>
          <a:xfrm>
            <a:off x="251520" y="754697"/>
            <a:ext cx="5256584" cy="2308324"/>
          </a:xfrm>
          <a:prstGeom prst="rect">
            <a:avLst/>
          </a:prstGeom>
        </p:spPr>
        <p:txBody>
          <a:bodyPr wrap="square">
            <a:spAutoFit/>
          </a:bodyPr>
          <a:lstStyle/>
          <a:p>
            <a:r>
              <a:rPr lang="en-GB" dirty="0">
                <a:cs typeface="Arial" panose="020B0604020202020204" pitchFamily="34" charset="0"/>
              </a:rPr>
              <a:t>If you have any questions, queries or feedback about the JSNA, please do fill in the </a:t>
            </a:r>
            <a:r>
              <a:rPr lang="en-GB" dirty="0">
                <a:cs typeface="Arial" panose="020B0604020202020204" pitchFamily="34" charset="0"/>
                <a:hlinkClick r:id="rId6"/>
              </a:rPr>
              <a:t>contact form </a:t>
            </a:r>
            <a:r>
              <a:rPr lang="en-GB" dirty="0">
                <a:cs typeface="Arial" panose="020B0604020202020204" pitchFamily="34" charset="0"/>
              </a:rPr>
              <a:t>on the website or email: </a:t>
            </a:r>
            <a:r>
              <a:rPr lang="en-GB" dirty="0">
                <a:cs typeface="Arial" panose="020B0604020202020204" pitchFamily="34" charset="0"/>
                <a:hlinkClick r:id="rId7"/>
              </a:rPr>
              <a:t>berkshirepublichealth@bracknell-forest.gov.uk</a:t>
            </a:r>
            <a:r>
              <a:rPr lang="en-GB" dirty="0">
                <a:cs typeface="Arial" panose="020B0604020202020204" pitchFamily="34" charset="0"/>
              </a:rPr>
              <a:t>. </a:t>
            </a:r>
          </a:p>
          <a:p>
            <a:endParaRPr lang="en-GB" dirty="0">
              <a:cs typeface="Arial" panose="020B0604020202020204" pitchFamily="34" charset="0"/>
            </a:endParaRPr>
          </a:p>
          <a:p>
            <a:r>
              <a:rPr lang="en-GB" dirty="0">
                <a:cs typeface="Arial" panose="020B0604020202020204" pitchFamily="34" charset="0"/>
              </a:rPr>
              <a:t>Your feedback will support the development of the website’s </a:t>
            </a:r>
            <a:r>
              <a:rPr lang="en-GB" dirty="0">
                <a:cs typeface="Arial" panose="020B0604020202020204" pitchFamily="34" charset="0"/>
                <a:hlinkClick r:id="rId8"/>
              </a:rPr>
              <a:t>Help</a:t>
            </a:r>
            <a:r>
              <a:rPr lang="en-GB" dirty="0">
                <a:cs typeface="Arial" panose="020B0604020202020204" pitchFamily="34" charset="0"/>
              </a:rPr>
              <a:t> page and will shape future improvements to the site.</a:t>
            </a:r>
            <a:endParaRPr lang="en-GB" sz="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616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3454" y="122134"/>
            <a:ext cx="7417092" cy="615259"/>
          </a:xfrm>
        </p:spPr>
        <p:txBody>
          <a:bodyPr>
            <a:normAutofit/>
          </a:bodyPr>
          <a:lstStyle/>
          <a:p>
            <a:r>
              <a:rPr lang="en-GB" sz="2800" b="1" dirty="0">
                <a:solidFill>
                  <a:schemeClr val="tx2"/>
                </a:solidFill>
              </a:rPr>
              <a:t>Contents</a:t>
            </a:r>
          </a:p>
        </p:txBody>
      </p:sp>
      <p:sp>
        <p:nvSpPr>
          <p:cNvPr id="16" name="Rectangle 15">
            <a:extLst>
              <a:ext uri="{FF2B5EF4-FFF2-40B4-BE49-F238E27FC236}">
                <a16:creationId xmlns:a16="http://schemas.microsoft.com/office/drawing/2014/main" id="{3D5D7D3A-F007-4F75-9B88-AA2ACB3BC1DE}"/>
              </a:ext>
            </a:extLst>
          </p:cNvPr>
          <p:cNvSpPr/>
          <p:nvPr/>
        </p:nvSpPr>
        <p:spPr>
          <a:xfrm>
            <a:off x="264741" y="620688"/>
            <a:ext cx="8741175" cy="1200329"/>
          </a:xfrm>
          <a:prstGeom prst="rect">
            <a:avLst/>
          </a:prstGeom>
        </p:spPr>
        <p:txBody>
          <a:bodyPr wrap="square">
            <a:spAutoFit/>
          </a:bodyPr>
          <a:lstStyle/>
          <a:p>
            <a:r>
              <a:rPr lang="en-GB" dirty="0">
                <a:cs typeface="Arial" panose="020B0604020202020204" pitchFamily="34" charset="0"/>
              </a:rPr>
              <a:t>This short guide has been produced to support the use of Berkshire East’s Joint Strategic Needs Assessment (JSNA) website: </a:t>
            </a:r>
            <a:r>
              <a:rPr lang="en-GB" dirty="0">
                <a:cs typeface="Arial" panose="020B0604020202020204" pitchFamily="34" charset="0"/>
                <a:hlinkClick r:id="rId3"/>
              </a:rPr>
              <a:t>https://www.berkshirepublichealth.co.uk/jsna</a:t>
            </a:r>
            <a:r>
              <a:rPr lang="en-GB" dirty="0">
                <a:cs typeface="Arial" panose="020B0604020202020204" pitchFamily="34" charset="0"/>
              </a:rPr>
              <a:t>.</a:t>
            </a:r>
          </a:p>
          <a:p>
            <a:r>
              <a:rPr lang="en-GB" dirty="0">
                <a:cs typeface="Arial" panose="020B0604020202020204" pitchFamily="34" charset="0"/>
              </a:rPr>
              <a:t>This guide includes:</a:t>
            </a:r>
          </a:p>
          <a:p>
            <a:endParaRPr lang="en-GB"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E9BFEBD-B21C-40B5-826A-08E3193AC03A}"/>
              </a:ext>
              <a:ext uri="{C183D7F6-B498-43B3-948B-1728B52AA6E4}">
                <adec:decorative xmlns:adec="http://schemas.microsoft.com/office/drawing/2017/decorative" val="1"/>
              </a:ext>
            </a:extLst>
          </p:cNvPr>
          <p:cNvSpPr/>
          <p:nvPr/>
        </p:nvSpPr>
        <p:spPr>
          <a:xfrm>
            <a:off x="0" y="6453336"/>
            <a:ext cx="9144000" cy="2880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Public Health Hub</a:t>
            </a:r>
            <a:endParaRPr lang="en-GB" sz="1000"/>
          </a:p>
        </p:txBody>
      </p:sp>
      <p:pic>
        <p:nvPicPr>
          <p:cNvPr id="4" name="Picture 3">
            <a:extLst>
              <a:ext uri="{FF2B5EF4-FFF2-40B4-BE49-F238E27FC236}">
                <a16:creationId xmlns:a16="http://schemas.microsoft.com/office/drawing/2014/main" id="{EA6B4D77-2DFC-4030-AA18-A994F395F0CB}"/>
              </a:ext>
            </a:extLst>
          </p:cNvPr>
          <p:cNvPicPr>
            <a:picLocks noChangeAspect="1"/>
          </p:cNvPicPr>
          <p:nvPr/>
        </p:nvPicPr>
        <p:blipFill>
          <a:blip r:embed="rId4"/>
          <a:stretch>
            <a:fillRect/>
          </a:stretch>
        </p:blipFill>
        <p:spPr>
          <a:xfrm>
            <a:off x="5045988" y="1352533"/>
            <a:ext cx="4039778" cy="2290215"/>
          </a:xfrm>
          <a:prstGeom prst="rect">
            <a:avLst/>
          </a:prstGeom>
        </p:spPr>
      </p:pic>
      <p:sp>
        <p:nvSpPr>
          <p:cNvPr id="11" name="TextBox 10">
            <a:extLst>
              <a:ext uri="{FF2B5EF4-FFF2-40B4-BE49-F238E27FC236}">
                <a16:creationId xmlns:a16="http://schemas.microsoft.com/office/drawing/2014/main" id="{C55546E3-4165-4585-A6B3-2192A5EA8B51}"/>
              </a:ext>
            </a:extLst>
          </p:cNvPr>
          <p:cNvSpPr txBox="1"/>
          <p:nvPr/>
        </p:nvSpPr>
        <p:spPr>
          <a:xfrm>
            <a:off x="264741" y="1772816"/>
            <a:ext cx="4667297" cy="4801314"/>
          </a:xfrm>
          <a:prstGeom prst="rect">
            <a:avLst/>
          </a:prstGeom>
          <a:noFill/>
        </p:spPr>
        <p:txBody>
          <a:bodyPr wrap="square">
            <a:spAutoFit/>
          </a:bodyPr>
          <a:lstStyle/>
          <a:p>
            <a:pPr marL="285750" indent="-285750">
              <a:buFont typeface="Arial" panose="020B0604020202020204" pitchFamily="34" charset="0"/>
              <a:buChar char="•"/>
            </a:pPr>
            <a:r>
              <a:rPr lang="en-GB" dirty="0">
                <a:cs typeface="Arial" panose="020B0604020202020204" pitchFamily="34" charset="0"/>
              </a:rPr>
              <a:t>What is a Joint Strategic Needs Assessment?</a:t>
            </a:r>
          </a:p>
          <a:p>
            <a:pPr marL="285750" indent="-285750">
              <a:buFont typeface="Arial" panose="020B0604020202020204" pitchFamily="34" charset="0"/>
              <a:buChar char="•"/>
            </a:pPr>
            <a:endParaRPr lang="en-GB" dirty="0">
              <a:cs typeface="Arial" panose="020B0604020202020204" pitchFamily="34" charset="0"/>
            </a:endParaRPr>
          </a:p>
          <a:p>
            <a:pPr marL="285750" indent="-285750">
              <a:buFont typeface="Arial" panose="020B0604020202020204" pitchFamily="34" charset="0"/>
              <a:buChar char="•"/>
            </a:pPr>
            <a:r>
              <a:rPr lang="en-GB" dirty="0">
                <a:cs typeface="Arial" panose="020B0604020202020204" pitchFamily="34" charset="0"/>
              </a:rPr>
              <a:t>What is Berkshire East’s approach to the JSNA?</a:t>
            </a:r>
          </a:p>
          <a:p>
            <a:endParaRPr lang="en-GB" dirty="0">
              <a:cs typeface="Arial" panose="020B0604020202020204" pitchFamily="34" charset="0"/>
            </a:endParaRPr>
          </a:p>
          <a:p>
            <a:pPr marL="285750" indent="-285750">
              <a:buFont typeface="Arial" panose="020B0604020202020204" pitchFamily="34" charset="0"/>
              <a:buChar char="•"/>
            </a:pPr>
            <a:r>
              <a:rPr lang="en-GB" dirty="0">
                <a:cs typeface="Arial" panose="020B0604020202020204" pitchFamily="34" charset="0"/>
              </a:rPr>
              <a:t>How do I navigate the Berkshire East JSNA                                                                                          website?</a:t>
            </a:r>
          </a:p>
          <a:p>
            <a:pPr marL="555625" lvl="1" indent="-285750">
              <a:buFont typeface="Courier New" panose="02070309020205020404" pitchFamily="49" charset="0"/>
              <a:buChar char="o"/>
            </a:pPr>
            <a:r>
              <a:rPr lang="en-GB" dirty="0">
                <a:cs typeface="Arial" panose="020B0604020202020204" pitchFamily="34" charset="0"/>
              </a:rPr>
              <a:t>Structure of the website</a:t>
            </a:r>
          </a:p>
          <a:p>
            <a:pPr marL="555625" lvl="1" indent="-285750">
              <a:buFont typeface="Courier New" panose="02070309020205020404" pitchFamily="49" charset="0"/>
              <a:buChar char="o"/>
            </a:pPr>
            <a:r>
              <a:rPr lang="en-GB" dirty="0">
                <a:cs typeface="Arial" panose="020B0604020202020204" pitchFamily="34" charset="0"/>
              </a:rPr>
              <a:t>More detailed look at the Topics section                                                                            (navigating the webpages and Topic Packs)</a:t>
            </a:r>
          </a:p>
          <a:p>
            <a:pPr marL="555625" lvl="1" indent="-285750">
              <a:buFont typeface="Courier New" panose="02070309020205020404" pitchFamily="49" charset="0"/>
              <a:buChar char="o"/>
            </a:pPr>
            <a:r>
              <a:rPr lang="en-GB" dirty="0">
                <a:cs typeface="Arial" panose="020B0604020202020204" pitchFamily="34" charset="0"/>
              </a:rPr>
              <a:t>Help pages</a:t>
            </a:r>
          </a:p>
          <a:p>
            <a:pPr marL="742950" lvl="1" indent="-285750">
              <a:buFont typeface="Arial" panose="020B0604020202020204" pitchFamily="34" charset="0"/>
              <a:buChar char="•"/>
            </a:pPr>
            <a:endParaRPr lang="en-GB" dirty="0">
              <a:cs typeface="Arial" panose="020B0604020202020204" pitchFamily="34" charset="0"/>
            </a:endParaRPr>
          </a:p>
          <a:p>
            <a:pPr marL="285750" indent="-285750">
              <a:buFont typeface="Arial" panose="020B0604020202020204" pitchFamily="34" charset="0"/>
              <a:buChar char="•"/>
            </a:pPr>
            <a:r>
              <a:rPr lang="en-GB" dirty="0">
                <a:cs typeface="Arial" panose="020B0604020202020204" pitchFamily="34" charset="0"/>
              </a:rPr>
              <a:t>How do I find out more?</a:t>
            </a:r>
          </a:p>
          <a:p>
            <a:pPr marL="285750" indent="-285750">
              <a:buFont typeface="Arial" panose="020B0604020202020204" pitchFamily="34" charset="0"/>
              <a:buChar char="•"/>
            </a:pPr>
            <a:endParaRPr lang="en-GB" dirty="0">
              <a:cs typeface="Arial" panose="020B0604020202020204" pitchFamily="34" charset="0"/>
            </a:endParaRPr>
          </a:p>
          <a:p>
            <a:pPr marL="285750" indent="-285750">
              <a:buFont typeface="Arial" panose="020B0604020202020204" pitchFamily="34" charset="0"/>
              <a:buChar char="•"/>
            </a:pPr>
            <a:r>
              <a:rPr lang="en-GB" dirty="0">
                <a:cs typeface="Arial" panose="020B0604020202020204" pitchFamily="34" charset="0"/>
              </a:rPr>
              <a:t>Who do I contact for more information?</a:t>
            </a:r>
          </a:p>
          <a:p>
            <a:pPr marL="285750" indent="-285750">
              <a:buFont typeface="Arial" panose="020B0604020202020204" pitchFamily="34" charset="0"/>
              <a:buChar char="•"/>
            </a:pPr>
            <a:endParaRPr lang="en-GB" dirty="0">
              <a:cs typeface="Arial" panose="020B0604020202020204" pitchFamily="34" charset="0"/>
            </a:endParaRPr>
          </a:p>
        </p:txBody>
      </p:sp>
      <p:pic>
        <p:nvPicPr>
          <p:cNvPr id="23" name="Picture 22">
            <a:extLst>
              <a:ext uri="{FF2B5EF4-FFF2-40B4-BE49-F238E27FC236}">
                <a16:creationId xmlns:a16="http://schemas.microsoft.com/office/drawing/2014/main" id="{4BAB526B-5D16-40E7-BE9C-4BAEB808DDF2}"/>
              </a:ext>
            </a:extLst>
          </p:cNvPr>
          <p:cNvPicPr>
            <a:picLocks noChangeAspect="1"/>
          </p:cNvPicPr>
          <p:nvPr/>
        </p:nvPicPr>
        <p:blipFill>
          <a:blip r:embed="rId5"/>
          <a:stretch>
            <a:fillRect/>
          </a:stretch>
        </p:blipFill>
        <p:spPr>
          <a:xfrm>
            <a:off x="4990339" y="3676213"/>
            <a:ext cx="4153661" cy="2561099"/>
          </a:xfrm>
          <a:prstGeom prst="rect">
            <a:avLst/>
          </a:prstGeom>
        </p:spPr>
      </p:pic>
    </p:spTree>
    <p:extLst>
      <p:ext uri="{BB962C8B-B14F-4D97-AF65-F5344CB8AC3E}">
        <p14:creationId xmlns:p14="http://schemas.microsoft.com/office/powerpoint/2010/main" val="358613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3454" y="122134"/>
            <a:ext cx="7417092" cy="615259"/>
          </a:xfrm>
        </p:spPr>
        <p:txBody>
          <a:bodyPr>
            <a:normAutofit/>
          </a:bodyPr>
          <a:lstStyle/>
          <a:p>
            <a:r>
              <a:rPr lang="en-GB" sz="2800" b="1">
                <a:solidFill>
                  <a:schemeClr val="tx2"/>
                </a:solidFill>
              </a:rPr>
              <a:t>What is a Joint Strategic Needs Assessment?</a:t>
            </a:r>
          </a:p>
        </p:txBody>
      </p:sp>
      <p:sp>
        <p:nvSpPr>
          <p:cNvPr id="16" name="Rectangle 15">
            <a:extLst>
              <a:ext uri="{FF2B5EF4-FFF2-40B4-BE49-F238E27FC236}">
                <a16:creationId xmlns:a16="http://schemas.microsoft.com/office/drawing/2014/main" id="{3D5D7D3A-F007-4F75-9B88-AA2ACB3BC1DE}"/>
              </a:ext>
            </a:extLst>
          </p:cNvPr>
          <p:cNvSpPr/>
          <p:nvPr/>
        </p:nvSpPr>
        <p:spPr>
          <a:xfrm>
            <a:off x="325725" y="711855"/>
            <a:ext cx="8494747" cy="5570756"/>
          </a:xfrm>
          <a:prstGeom prst="rect">
            <a:avLst/>
          </a:prstGeom>
        </p:spPr>
        <p:txBody>
          <a:bodyPr wrap="square">
            <a:spAutoFit/>
          </a:bodyPr>
          <a:lstStyle/>
          <a:p>
            <a:r>
              <a:rPr lang="en-GB" dirty="0">
                <a:cs typeface="Arial" panose="020B0604020202020204" pitchFamily="34" charset="0"/>
              </a:rPr>
              <a:t>The Joint Strategic Needs Assessment (JSNA) is a statutory process which local authorities and Clinical Commissioning Groups (CCGs) use to assess the current and future health, care and wellbeing needs of the local community to inform decision making.</a:t>
            </a:r>
          </a:p>
          <a:p>
            <a:endParaRPr lang="en-GB" sz="800" dirty="0">
              <a:cs typeface="Arial" panose="020B0604020202020204" pitchFamily="34" charset="0"/>
            </a:endParaRPr>
          </a:p>
          <a:p>
            <a:r>
              <a:rPr lang="en-GB" dirty="0">
                <a:cs typeface="Arial" panose="020B0604020202020204" pitchFamily="34" charset="0"/>
              </a:rPr>
              <a:t>Local authorities and CCGs have equal and joint duties to prepare JSNAs through their Health &amp; Wellbeing Boards. Joint Health &amp; Wellbeing Strategies should be based on the priorities identified through local JSNAs and should be clear and available to the public. </a:t>
            </a:r>
          </a:p>
          <a:p>
            <a:endParaRPr lang="en-GB" dirty="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400" dirty="0">
              <a:latin typeface="Arial" panose="020B0604020202020204" pitchFamily="34" charset="0"/>
              <a:cs typeface="Arial" panose="020B0604020202020204" pitchFamily="34" charset="0"/>
            </a:endParaRPr>
          </a:p>
          <a:p>
            <a:r>
              <a:rPr lang="en-GB" dirty="0">
                <a:cs typeface="Arial" panose="020B0604020202020204" pitchFamily="34" charset="0"/>
              </a:rPr>
              <a:t>For more information on the statutory guidance, please see: </a:t>
            </a:r>
            <a:r>
              <a:rPr lang="en-GB" dirty="0">
                <a:cs typeface="Arial" panose="020B0604020202020204" pitchFamily="34" charset="0"/>
                <a:hlinkClick r:id="rId3"/>
              </a:rPr>
              <a:t>JSNAs and JHWS statutory guidance - GOV.UK (www.gov.uk)</a:t>
            </a:r>
            <a:endParaRPr lang="en-GB" dirty="0">
              <a:cs typeface="Arial" panose="020B0604020202020204" pitchFamily="34" charset="0"/>
            </a:endParaRPr>
          </a:p>
        </p:txBody>
      </p:sp>
      <p:pic>
        <p:nvPicPr>
          <p:cNvPr id="9" name="Picture 8">
            <a:extLst>
              <a:ext uri="{FF2B5EF4-FFF2-40B4-BE49-F238E27FC236}">
                <a16:creationId xmlns:a16="http://schemas.microsoft.com/office/drawing/2014/main" id="{DA61B94B-84E3-47F7-92B9-67574BBC12A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3154" y="2991152"/>
            <a:ext cx="1931850" cy="2430000"/>
          </a:xfrm>
          <a:prstGeom prst="rect">
            <a:avLst/>
          </a:prstGeom>
          <a:ln>
            <a:solidFill>
              <a:schemeClr val="bg1">
                <a:lumMod val="50000"/>
              </a:schemeClr>
            </a:solidFill>
          </a:ln>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2BE6B35E-8147-4FB7-985C-552A48828A48}"/>
              </a:ext>
            </a:extLst>
          </p:cNvPr>
          <p:cNvPicPr>
            <a:picLocks noChangeAspect="1"/>
          </p:cNvPicPr>
          <p:nvPr/>
        </p:nvPicPr>
        <p:blipFill>
          <a:blip r:embed="rId5"/>
          <a:stretch>
            <a:fillRect/>
          </a:stretch>
        </p:blipFill>
        <p:spPr>
          <a:xfrm>
            <a:off x="3566876" y="2996952"/>
            <a:ext cx="2010247" cy="2429968"/>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1F29AE24-DB0E-45A2-A3C3-0AC11577945E}"/>
              </a:ext>
            </a:extLst>
          </p:cNvPr>
          <p:cNvPicPr>
            <a:picLocks noChangeAspect="1"/>
          </p:cNvPicPr>
          <p:nvPr/>
        </p:nvPicPr>
        <p:blipFill>
          <a:blip r:embed="rId6"/>
          <a:stretch>
            <a:fillRect/>
          </a:stretch>
        </p:blipFill>
        <p:spPr>
          <a:xfrm>
            <a:off x="6518995" y="2996952"/>
            <a:ext cx="2010246" cy="2424200"/>
          </a:xfrm>
          <a:prstGeom prst="rect">
            <a:avLst/>
          </a:prstGeom>
          <a:ln>
            <a:solidFill>
              <a:schemeClr val="bg1">
                <a:lumMod val="65000"/>
              </a:schemeClr>
            </a:solidFill>
          </a:ln>
          <a:effectLst>
            <a:outerShdw blurRad="50800" dist="38100" dir="5400000" algn="t" rotWithShape="0">
              <a:prstClr val="black">
                <a:alpha val="40000"/>
              </a:prstClr>
            </a:outerShdw>
          </a:effectLst>
        </p:spPr>
      </p:pic>
      <p:sp>
        <p:nvSpPr>
          <p:cNvPr id="8" name="Rectangle 7">
            <a:extLst>
              <a:ext uri="{FF2B5EF4-FFF2-40B4-BE49-F238E27FC236}">
                <a16:creationId xmlns:a16="http://schemas.microsoft.com/office/drawing/2014/main" id="{CEF4B117-33C9-471E-87D9-757CAEDA7F1D}"/>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t>         Berkshire East JSNA 							  Last updated: June 2022</a:t>
            </a:r>
            <a:endParaRPr lang="en-GB" sz="1000" dirty="0"/>
          </a:p>
        </p:txBody>
      </p:sp>
    </p:spTree>
    <p:extLst>
      <p:ext uri="{BB962C8B-B14F-4D97-AF65-F5344CB8AC3E}">
        <p14:creationId xmlns:p14="http://schemas.microsoft.com/office/powerpoint/2010/main" val="2493779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DB428A6-941D-4A67-BEFD-688A3B3C4098}"/>
              </a:ext>
            </a:extLst>
          </p:cNvPr>
          <p:cNvPicPr>
            <a:picLocks noChangeAspect="1"/>
          </p:cNvPicPr>
          <p:nvPr/>
        </p:nvPicPr>
        <p:blipFill>
          <a:blip r:embed="rId3"/>
          <a:stretch>
            <a:fillRect/>
          </a:stretch>
        </p:blipFill>
        <p:spPr>
          <a:xfrm>
            <a:off x="6049531" y="1099841"/>
            <a:ext cx="3017982" cy="2921205"/>
          </a:xfrm>
          <a:prstGeom prst="rect">
            <a:avLst/>
          </a:prstGeom>
        </p:spPr>
      </p:pic>
      <p:sp>
        <p:nvSpPr>
          <p:cNvPr id="3" name="Title 2"/>
          <p:cNvSpPr>
            <a:spLocks noGrp="1"/>
          </p:cNvSpPr>
          <p:nvPr>
            <p:ph type="title"/>
          </p:nvPr>
        </p:nvSpPr>
        <p:spPr>
          <a:xfrm>
            <a:off x="863454" y="122134"/>
            <a:ext cx="7417092" cy="615259"/>
          </a:xfrm>
        </p:spPr>
        <p:txBody>
          <a:bodyPr>
            <a:normAutofit/>
          </a:bodyPr>
          <a:lstStyle/>
          <a:p>
            <a:r>
              <a:rPr lang="en-GB" sz="2800" b="1">
                <a:solidFill>
                  <a:schemeClr val="tx2"/>
                </a:solidFill>
              </a:rPr>
              <a:t>Berkshire East’s approach to the JSNA</a:t>
            </a:r>
          </a:p>
        </p:txBody>
      </p:sp>
      <p:sp>
        <p:nvSpPr>
          <p:cNvPr id="16" name="Rectangle 15">
            <a:extLst>
              <a:ext uri="{FF2B5EF4-FFF2-40B4-BE49-F238E27FC236}">
                <a16:creationId xmlns:a16="http://schemas.microsoft.com/office/drawing/2014/main" id="{3D5D7D3A-F007-4F75-9B88-AA2ACB3BC1DE}"/>
              </a:ext>
            </a:extLst>
          </p:cNvPr>
          <p:cNvSpPr/>
          <p:nvPr/>
        </p:nvSpPr>
        <p:spPr>
          <a:xfrm>
            <a:off x="264742" y="692696"/>
            <a:ext cx="5963442" cy="3970318"/>
          </a:xfrm>
          <a:prstGeom prst="rect">
            <a:avLst/>
          </a:prstGeom>
        </p:spPr>
        <p:txBody>
          <a:bodyPr wrap="square">
            <a:spAutoFit/>
          </a:bodyPr>
          <a:lstStyle/>
          <a:p>
            <a:pPr algn="l"/>
            <a:r>
              <a:rPr lang="en-GB" b="0" i="0" dirty="0">
                <a:effectLst/>
                <a:latin typeface="+mj-lt"/>
              </a:rPr>
              <a:t>The three local authorities in Berkshire East – Bracknell Forest Council, Slough Borough Council and the Royal Borough of Windsor and Maidenhead (RBWM) – work collectively to improve the health and wellbeing of residents across the area. The local authorities are all part of the Frimley Integrated Care System (ICS) and share a Joint Director of Public Health who leads across the whole of Berkshire East.</a:t>
            </a:r>
          </a:p>
          <a:p>
            <a:pPr algn="l"/>
            <a:endParaRPr lang="en-GB" dirty="0">
              <a:latin typeface="+mj-lt"/>
            </a:endParaRPr>
          </a:p>
          <a:p>
            <a:pPr algn="l"/>
            <a:r>
              <a:rPr lang="en-GB" b="0" i="0" dirty="0">
                <a:effectLst/>
                <a:latin typeface="+mj-lt"/>
              </a:rPr>
              <a:t>The Berkshire East </a:t>
            </a:r>
            <a:r>
              <a:rPr lang="en-GB" dirty="0">
                <a:latin typeface="+mj-lt"/>
              </a:rPr>
              <a:t>local authorities are committed to developing their JSNAs together. </a:t>
            </a:r>
            <a:r>
              <a:rPr lang="en-GB" b="0" i="0" dirty="0">
                <a:effectLst/>
                <a:latin typeface="+mj-lt"/>
              </a:rPr>
              <a:t>By bringing information together for a wider geography, it is possible to assess health and inequalities across Berkshire East and share learning with each other.  </a:t>
            </a:r>
          </a:p>
          <a:p>
            <a:pPr algn="l"/>
            <a:endParaRPr lang="en-GB" dirty="0">
              <a:latin typeface="effra"/>
            </a:endParaRPr>
          </a:p>
        </p:txBody>
      </p:sp>
      <p:sp>
        <p:nvSpPr>
          <p:cNvPr id="10" name="Rectangle 9">
            <a:extLst>
              <a:ext uri="{FF2B5EF4-FFF2-40B4-BE49-F238E27FC236}">
                <a16:creationId xmlns:a16="http://schemas.microsoft.com/office/drawing/2014/main" id="{0E9BFEBD-B21C-40B5-826A-08E3193AC03A}"/>
              </a:ext>
              <a:ext uri="{C183D7F6-B498-43B3-948B-1728B52AA6E4}">
                <adec:decorative xmlns:adec="http://schemas.microsoft.com/office/drawing/2017/decorative" val="1"/>
              </a:ext>
            </a:extLst>
          </p:cNvPr>
          <p:cNvSpPr/>
          <p:nvPr/>
        </p:nvSpPr>
        <p:spPr>
          <a:xfrm>
            <a:off x="0" y="6453336"/>
            <a:ext cx="9144000" cy="2880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t>         Berkshire East Public Health Hub</a:t>
            </a:r>
            <a:endParaRPr lang="en-GB" sz="1000" dirty="0"/>
          </a:p>
        </p:txBody>
      </p:sp>
      <p:sp>
        <p:nvSpPr>
          <p:cNvPr id="12" name="TextBox 11">
            <a:extLst>
              <a:ext uri="{FF2B5EF4-FFF2-40B4-BE49-F238E27FC236}">
                <a16:creationId xmlns:a16="http://schemas.microsoft.com/office/drawing/2014/main" id="{AE8BC89F-6DF9-4BB1-9A45-67324C2703EB}"/>
              </a:ext>
            </a:extLst>
          </p:cNvPr>
          <p:cNvSpPr txBox="1"/>
          <p:nvPr/>
        </p:nvSpPr>
        <p:spPr>
          <a:xfrm>
            <a:off x="264742" y="4549676"/>
            <a:ext cx="8614516" cy="1200329"/>
          </a:xfrm>
          <a:prstGeom prst="rect">
            <a:avLst/>
          </a:prstGeom>
          <a:noFill/>
        </p:spPr>
        <p:txBody>
          <a:bodyPr wrap="square">
            <a:spAutoFit/>
          </a:bodyPr>
          <a:lstStyle/>
          <a:p>
            <a:pPr algn="l"/>
            <a:r>
              <a:rPr lang="en-GB" b="0" i="0" dirty="0">
                <a:effectLst/>
                <a:latin typeface="+mj-lt"/>
              </a:rPr>
              <a:t>Information on the Berkshire East JSNA website will continue to be shown separately for Bracknell Forest, Slough and RBWM to ensure that local data and inequalities are also easily available for each local authority. This approach supports the separate JSNA priority-setting processes that take place in each Health &amp; Wellbeing Board.</a:t>
            </a:r>
            <a:endParaRPr lang="en-GB" sz="1200" dirty="0">
              <a:latin typeface="+mj-lt"/>
              <a:cs typeface="Arial" panose="020B0604020202020204" pitchFamily="34" charset="0"/>
            </a:endParaRPr>
          </a:p>
        </p:txBody>
      </p:sp>
    </p:spTree>
    <p:extLst>
      <p:ext uri="{BB962C8B-B14F-4D97-AF65-F5344CB8AC3E}">
        <p14:creationId xmlns:p14="http://schemas.microsoft.com/office/powerpoint/2010/main" val="257785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3454" y="122134"/>
            <a:ext cx="7417092" cy="615259"/>
          </a:xfrm>
        </p:spPr>
        <p:txBody>
          <a:bodyPr>
            <a:normAutofit/>
          </a:bodyPr>
          <a:lstStyle/>
          <a:p>
            <a:r>
              <a:rPr lang="en-GB" sz="2800" b="1" dirty="0">
                <a:solidFill>
                  <a:schemeClr val="tx2"/>
                </a:solidFill>
              </a:rPr>
              <a:t>Structure of the website</a:t>
            </a:r>
          </a:p>
        </p:txBody>
      </p:sp>
      <p:sp>
        <p:nvSpPr>
          <p:cNvPr id="8" name="Rectangle 7">
            <a:extLst>
              <a:ext uri="{FF2B5EF4-FFF2-40B4-BE49-F238E27FC236}">
                <a16:creationId xmlns:a16="http://schemas.microsoft.com/office/drawing/2014/main" id="{CEF4B117-33C9-471E-87D9-757CAEDA7F1D}"/>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t>         Berkshire East JSNA 							  Last updated: June 2022</a:t>
            </a:r>
            <a:endParaRPr lang="en-GB" sz="1000" dirty="0"/>
          </a:p>
        </p:txBody>
      </p:sp>
      <p:sp>
        <p:nvSpPr>
          <p:cNvPr id="19" name="Rectangle 18">
            <a:extLst>
              <a:ext uri="{FF2B5EF4-FFF2-40B4-BE49-F238E27FC236}">
                <a16:creationId xmlns:a16="http://schemas.microsoft.com/office/drawing/2014/main" id="{1AEF960D-0C52-496A-A1CB-CE0583CE9624}"/>
              </a:ext>
            </a:extLst>
          </p:cNvPr>
          <p:cNvSpPr/>
          <p:nvPr/>
        </p:nvSpPr>
        <p:spPr>
          <a:xfrm>
            <a:off x="251520" y="754697"/>
            <a:ext cx="8640960" cy="923330"/>
          </a:xfrm>
          <a:prstGeom prst="rect">
            <a:avLst/>
          </a:prstGeom>
        </p:spPr>
        <p:txBody>
          <a:bodyPr wrap="square">
            <a:spAutoFit/>
          </a:bodyPr>
          <a:lstStyle/>
          <a:p>
            <a:r>
              <a:rPr lang="en-GB" dirty="0">
                <a:cs typeface="Arial" panose="020B0604020202020204" pitchFamily="34" charset="0"/>
              </a:rPr>
              <a:t>The website is split into four different sections that can all be navigated to through the menu bar at the top of the page.</a:t>
            </a:r>
          </a:p>
          <a:p>
            <a:endParaRPr lang="en-GB" dirty="0">
              <a:cs typeface="Arial" panose="020B0604020202020204" pitchFamily="34" charset="0"/>
            </a:endParaRPr>
          </a:p>
        </p:txBody>
      </p:sp>
      <p:sp>
        <p:nvSpPr>
          <p:cNvPr id="7" name="Rectangle: Rounded Corners 6">
            <a:extLst>
              <a:ext uri="{FF2B5EF4-FFF2-40B4-BE49-F238E27FC236}">
                <a16:creationId xmlns:a16="http://schemas.microsoft.com/office/drawing/2014/main" id="{165B1EF4-3673-4C95-9ECD-328E12CCE66D}"/>
              </a:ext>
            </a:extLst>
          </p:cNvPr>
          <p:cNvSpPr/>
          <p:nvPr/>
        </p:nvSpPr>
        <p:spPr>
          <a:xfrm>
            <a:off x="323528" y="1571801"/>
            <a:ext cx="1512168" cy="537849"/>
          </a:xfrm>
          <a:prstGeom prst="roundRect">
            <a:avLst/>
          </a:prstGeom>
          <a:solidFill>
            <a:srgbClr val="508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Topics</a:t>
            </a:r>
          </a:p>
        </p:txBody>
      </p:sp>
      <p:sp>
        <p:nvSpPr>
          <p:cNvPr id="14" name="Rectangle: Rounded Corners 13">
            <a:extLst>
              <a:ext uri="{FF2B5EF4-FFF2-40B4-BE49-F238E27FC236}">
                <a16:creationId xmlns:a16="http://schemas.microsoft.com/office/drawing/2014/main" id="{C62B4460-8C5E-486F-83F8-4C4AE765DC5F}"/>
              </a:ext>
            </a:extLst>
          </p:cNvPr>
          <p:cNvSpPr/>
          <p:nvPr/>
        </p:nvSpPr>
        <p:spPr>
          <a:xfrm>
            <a:off x="323528" y="4166977"/>
            <a:ext cx="1512168" cy="537849"/>
          </a:xfrm>
          <a:prstGeom prst="roundRect">
            <a:avLst/>
          </a:prstGeom>
          <a:solidFill>
            <a:srgbClr val="508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Help</a:t>
            </a:r>
          </a:p>
        </p:txBody>
      </p:sp>
      <p:sp>
        <p:nvSpPr>
          <p:cNvPr id="15" name="Rectangle: Rounded Corners 14">
            <a:extLst>
              <a:ext uri="{FF2B5EF4-FFF2-40B4-BE49-F238E27FC236}">
                <a16:creationId xmlns:a16="http://schemas.microsoft.com/office/drawing/2014/main" id="{39395D30-12A4-4E61-AE30-DC41F8F59CF2}"/>
              </a:ext>
            </a:extLst>
          </p:cNvPr>
          <p:cNvSpPr/>
          <p:nvPr/>
        </p:nvSpPr>
        <p:spPr>
          <a:xfrm>
            <a:off x="323528" y="5059109"/>
            <a:ext cx="1512168" cy="537849"/>
          </a:xfrm>
          <a:prstGeom prst="roundRect">
            <a:avLst/>
          </a:prstGeom>
          <a:solidFill>
            <a:srgbClr val="508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 Us</a:t>
            </a:r>
          </a:p>
        </p:txBody>
      </p:sp>
      <p:sp>
        <p:nvSpPr>
          <p:cNvPr id="18" name="Rectangle: Rounded Corners 17">
            <a:extLst>
              <a:ext uri="{FF2B5EF4-FFF2-40B4-BE49-F238E27FC236}">
                <a16:creationId xmlns:a16="http://schemas.microsoft.com/office/drawing/2014/main" id="{DBD08E19-07BC-478B-B184-245CCB5548F8}"/>
              </a:ext>
            </a:extLst>
          </p:cNvPr>
          <p:cNvSpPr/>
          <p:nvPr/>
        </p:nvSpPr>
        <p:spPr>
          <a:xfrm>
            <a:off x="323528" y="5851197"/>
            <a:ext cx="1512168" cy="537849"/>
          </a:xfrm>
          <a:prstGeom prst="roundRect">
            <a:avLst/>
          </a:prstGeom>
          <a:solidFill>
            <a:srgbClr val="508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Useful Links</a:t>
            </a:r>
          </a:p>
        </p:txBody>
      </p:sp>
      <p:sp>
        <p:nvSpPr>
          <p:cNvPr id="21" name="TextBox 20">
            <a:extLst>
              <a:ext uri="{FF2B5EF4-FFF2-40B4-BE49-F238E27FC236}">
                <a16:creationId xmlns:a16="http://schemas.microsoft.com/office/drawing/2014/main" id="{D1EA0CCC-8F36-426F-9806-7B1A3B63EA02}"/>
              </a:ext>
            </a:extLst>
          </p:cNvPr>
          <p:cNvSpPr txBox="1"/>
          <p:nvPr/>
        </p:nvSpPr>
        <p:spPr>
          <a:xfrm>
            <a:off x="1958669" y="5013176"/>
            <a:ext cx="7856482" cy="338554"/>
          </a:xfrm>
          <a:prstGeom prst="rect">
            <a:avLst/>
          </a:prstGeom>
          <a:noFill/>
        </p:spPr>
        <p:txBody>
          <a:bodyPr wrap="square">
            <a:spAutoFit/>
          </a:bodyPr>
          <a:lstStyle/>
          <a:p>
            <a:r>
              <a:rPr lang="en-GB" sz="1600" dirty="0">
                <a:cs typeface="Arial" panose="020B0604020202020204" pitchFamily="34" charset="0"/>
              </a:rPr>
              <a:t>Includes a contact form to provide feedback on the JSNA. </a:t>
            </a:r>
          </a:p>
        </p:txBody>
      </p:sp>
      <p:sp>
        <p:nvSpPr>
          <p:cNvPr id="22" name="TextBox 21">
            <a:extLst>
              <a:ext uri="{FF2B5EF4-FFF2-40B4-BE49-F238E27FC236}">
                <a16:creationId xmlns:a16="http://schemas.microsoft.com/office/drawing/2014/main" id="{EC491B0C-A966-4E7A-A7E4-F32849507FA1}"/>
              </a:ext>
            </a:extLst>
          </p:cNvPr>
          <p:cNvSpPr txBox="1"/>
          <p:nvPr/>
        </p:nvSpPr>
        <p:spPr>
          <a:xfrm>
            <a:off x="1958669" y="5797663"/>
            <a:ext cx="6954854" cy="338554"/>
          </a:xfrm>
          <a:prstGeom prst="rect">
            <a:avLst/>
          </a:prstGeom>
          <a:noFill/>
        </p:spPr>
        <p:txBody>
          <a:bodyPr wrap="square">
            <a:spAutoFit/>
          </a:bodyPr>
          <a:lstStyle/>
          <a:p>
            <a:r>
              <a:rPr lang="en-GB" sz="1600" dirty="0">
                <a:cs typeface="Arial" panose="020B0604020202020204" pitchFamily="34" charset="0"/>
              </a:rPr>
              <a:t>Links to the Berkshire East local authority and Frimley CCG websites.</a:t>
            </a:r>
          </a:p>
        </p:txBody>
      </p:sp>
      <p:sp>
        <p:nvSpPr>
          <p:cNvPr id="23" name="TextBox 22">
            <a:extLst>
              <a:ext uri="{FF2B5EF4-FFF2-40B4-BE49-F238E27FC236}">
                <a16:creationId xmlns:a16="http://schemas.microsoft.com/office/drawing/2014/main" id="{F2050A55-2830-4D11-9EE4-B7576C3E185E}"/>
              </a:ext>
            </a:extLst>
          </p:cNvPr>
          <p:cNvSpPr txBox="1"/>
          <p:nvPr/>
        </p:nvSpPr>
        <p:spPr>
          <a:xfrm>
            <a:off x="1958669" y="4110171"/>
            <a:ext cx="6954854" cy="830997"/>
          </a:xfrm>
          <a:prstGeom prst="rect">
            <a:avLst/>
          </a:prstGeom>
          <a:noFill/>
        </p:spPr>
        <p:txBody>
          <a:bodyPr wrap="square">
            <a:spAutoFit/>
          </a:bodyPr>
          <a:lstStyle/>
          <a:p>
            <a:r>
              <a:rPr lang="en-GB" sz="1600" dirty="0">
                <a:cs typeface="Arial" panose="020B0604020202020204" pitchFamily="34" charset="0"/>
              </a:rPr>
              <a:t>Additional information to support the use of the website, including </a:t>
            </a:r>
            <a:r>
              <a:rPr lang="en-GB" sz="1600" b="1" dirty="0">
                <a:solidFill>
                  <a:srgbClr val="5081AA"/>
                </a:solidFill>
                <a:cs typeface="Arial" panose="020B0604020202020204" pitchFamily="34" charset="0"/>
              </a:rPr>
              <a:t>Frequently Asked Questions</a:t>
            </a:r>
            <a:r>
              <a:rPr lang="en-GB" sz="1600" dirty="0">
                <a:cs typeface="Arial" panose="020B0604020202020204" pitchFamily="34" charset="0"/>
              </a:rPr>
              <a:t> and a </a:t>
            </a:r>
            <a:r>
              <a:rPr lang="en-GB" sz="1600" b="1" dirty="0">
                <a:solidFill>
                  <a:srgbClr val="5081AA"/>
                </a:solidFill>
                <a:cs typeface="Arial" panose="020B0604020202020204" pitchFamily="34" charset="0"/>
              </a:rPr>
              <a:t>Glossary</a:t>
            </a:r>
            <a:r>
              <a:rPr lang="en-GB" sz="1600" dirty="0">
                <a:cs typeface="Arial" panose="020B0604020202020204" pitchFamily="34" charset="0"/>
              </a:rPr>
              <a:t> of key terms. How-to guides and resources will also be included on this page in the future.</a:t>
            </a:r>
          </a:p>
        </p:txBody>
      </p:sp>
      <p:sp>
        <p:nvSpPr>
          <p:cNvPr id="24" name="TextBox 23">
            <a:extLst>
              <a:ext uri="{FF2B5EF4-FFF2-40B4-BE49-F238E27FC236}">
                <a16:creationId xmlns:a16="http://schemas.microsoft.com/office/drawing/2014/main" id="{0F8A8706-1670-46F7-A48B-6CF2FD329A74}"/>
              </a:ext>
            </a:extLst>
          </p:cNvPr>
          <p:cNvSpPr txBox="1"/>
          <p:nvPr/>
        </p:nvSpPr>
        <p:spPr>
          <a:xfrm>
            <a:off x="1958668" y="1491578"/>
            <a:ext cx="5565660" cy="2431435"/>
          </a:xfrm>
          <a:prstGeom prst="rect">
            <a:avLst/>
          </a:prstGeom>
          <a:noFill/>
        </p:spPr>
        <p:txBody>
          <a:bodyPr wrap="square">
            <a:spAutoFit/>
          </a:bodyPr>
          <a:lstStyle/>
          <a:p>
            <a:r>
              <a:rPr lang="en-GB" sz="1600" dirty="0">
                <a:cs typeface="Arial" panose="020B0604020202020204" pitchFamily="34" charset="0"/>
              </a:rPr>
              <a:t>The main resources for the JSNA are included </a:t>
            </a:r>
          </a:p>
          <a:p>
            <a:r>
              <a:rPr lang="en-GB" sz="1600" dirty="0">
                <a:cs typeface="Arial" panose="020B0604020202020204" pitchFamily="34" charset="0"/>
              </a:rPr>
              <a:t>under the Topics menu. To access the different </a:t>
            </a:r>
          </a:p>
          <a:p>
            <a:r>
              <a:rPr lang="en-GB" sz="1600" dirty="0">
                <a:cs typeface="Arial" panose="020B0604020202020204" pitchFamily="34" charset="0"/>
              </a:rPr>
              <a:t>sections, hover over the menu bar and select your topic from the dropdown menu. </a:t>
            </a:r>
          </a:p>
          <a:p>
            <a:endParaRPr lang="en-GB" sz="800" dirty="0">
              <a:cs typeface="Arial" panose="020B0604020202020204" pitchFamily="34" charset="0"/>
            </a:endParaRPr>
          </a:p>
          <a:p>
            <a:r>
              <a:rPr lang="en-GB" sz="1600" dirty="0">
                <a:cs typeface="Arial" panose="020B0604020202020204" pitchFamily="34" charset="0"/>
              </a:rPr>
              <a:t>The </a:t>
            </a:r>
            <a:r>
              <a:rPr lang="en-GB" sz="1600" b="1" dirty="0">
                <a:solidFill>
                  <a:srgbClr val="5081AA"/>
                </a:solidFill>
                <a:cs typeface="Arial" panose="020B0604020202020204" pitchFamily="34" charset="0"/>
              </a:rPr>
              <a:t>Overarching</a:t>
            </a:r>
            <a:r>
              <a:rPr lang="en-GB" sz="1600" dirty="0">
                <a:cs typeface="Arial" panose="020B0604020202020204" pitchFamily="34" charset="0"/>
              </a:rPr>
              <a:t> section includes the JSNA </a:t>
            </a:r>
          </a:p>
          <a:p>
            <a:r>
              <a:rPr lang="en-GB" sz="1600" dirty="0">
                <a:cs typeface="Arial" panose="020B0604020202020204" pitchFamily="34" charset="0"/>
              </a:rPr>
              <a:t>Summaries for each local authority and other </a:t>
            </a:r>
          </a:p>
          <a:p>
            <a:r>
              <a:rPr lang="en-GB" sz="1600" dirty="0">
                <a:cs typeface="Arial" panose="020B0604020202020204" pitchFamily="34" charset="0"/>
              </a:rPr>
              <a:t>resources that cover population health generally. </a:t>
            </a:r>
          </a:p>
          <a:p>
            <a:r>
              <a:rPr lang="en-GB" sz="1600" dirty="0">
                <a:cs typeface="Arial" panose="020B0604020202020204" pitchFamily="34" charset="0"/>
              </a:rPr>
              <a:t>Other sections focus on specific topic or subject </a:t>
            </a:r>
          </a:p>
          <a:p>
            <a:r>
              <a:rPr lang="en-GB" sz="1600" dirty="0">
                <a:cs typeface="Arial" panose="020B0604020202020204" pitchFamily="34" charset="0"/>
              </a:rPr>
              <a:t>areas.</a:t>
            </a:r>
          </a:p>
        </p:txBody>
      </p:sp>
      <p:pic>
        <p:nvPicPr>
          <p:cNvPr id="26" name="Picture 25">
            <a:extLst>
              <a:ext uri="{FF2B5EF4-FFF2-40B4-BE49-F238E27FC236}">
                <a16:creationId xmlns:a16="http://schemas.microsoft.com/office/drawing/2014/main" id="{26A1F06B-9682-4569-B95F-3A1A102B33CD}"/>
              </a:ext>
            </a:extLst>
          </p:cNvPr>
          <p:cNvPicPr>
            <a:picLocks noChangeAspect="1"/>
          </p:cNvPicPr>
          <p:nvPr/>
        </p:nvPicPr>
        <p:blipFill rotWithShape="1">
          <a:blip r:embed="rId3"/>
          <a:srcRect l="-1393" r="1"/>
          <a:stretch/>
        </p:blipFill>
        <p:spPr>
          <a:xfrm>
            <a:off x="6236981" y="1563586"/>
            <a:ext cx="2705992" cy="2441478"/>
          </a:xfrm>
          <a:prstGeom prst="rect">
            <a:avLst/>
          </a:prstGeom>
        </p:spPr>
      </p:pic>
      <p:sp>
        <p:nvSpPr>
          <p:cNvPr id="27" name="Rectangle: Rounded Corners 26">
            <a:extLst>
              <a:ext uri="{FF2B5EF4-FFF2-40B4-BE49-F238E27FC236}">
                <a16:creationId xmlns:a16="http://schemas.microsoft.com/office/drawing/2014/main" id="{8E4BACE2-447A-4572-8CE1-96307D409E13}"/>
              </a:ext>
            </a:extLst>
          </p:cNvPr>
          <p:cNvSpPr/>
          <p:nvPr/>
        </p:nvSpPr>
        <p:spPr>
          <a:xfrm>
            <a:off x="6237257" y="1934957"/>
            <a:ext cx="173807" cy="20639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8" name="Straight Arrow Connector 27">
            <a:extLst>
              <a:ext uri="{FF2B5EF4-FFF2-40B4-BE49-F238E27FC236}">
                <a16:creationId xmlns:a16="http://schemas.microsoft.com/office/drawing/2014/main" id="{D70F28BC-DB43-47AF-8BA5-52AA0E7D97D6}"/>
              </a:ext>
            </a:extLst>
          </p:cNvPr>
          <p:cNvCxnSpPr>
            <a:cxnSpLocks/>
          </p:cNvCxnSpPr>
          <p:nvPr/>
        </p:nvCxnSpPr>
        <p:spPr>
          <a:xfrm flipV="1">
            <a:off x="6236981" y="1844824"/>
            <a:ext cx="639275" cy="264826"/>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06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3454" y="122134"/>
            <a:ext cx="7417092" cy="615259"/>
          </a:xfrm>
        </p:spPr>
        <p:txBody>
          <a:bodyPr>
            <a:normAutofit/>
          </a:bodyPr>
          <a:lstStyle/>
          <a:p>
            <a:r>
              <a:rPr lang="en-GB" sz="2800" b="1" dirty="0">
                <a:solidFill>
                  <a:schemeClr val="tx2"/>
                </a:solidFill>
              </a:rPr>
              <a:t>Topics sections</a:t>
            </a:r>
          </a:p>
        </p:txBody>
      </p:sp>
      <p:sp>
        <p:nvSpPr>
          <p:cNvPr id="8" name="Rectangle 7">
            <a:extLst>
              <a:ext uri="{FF2B5EF4-FFF2-40B4-BE49-F238E27FC236}">
                <a16:creationId xmlns:a16="http://schemas.microsoft.com/office/drawing/2014/main" id="{CEF4B117-33C9-471E-87D9-757CAEDA7F1D}"/>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t>         Berkshire East JSNA 							  Last updated: June 2022</a:t>
            </a:r>
            <a:endParaRPr lang="en-GB" sz="1000" dirty="0"/>
          </a:p>
        </p:txBody>
      </p:sp>
      <p:sp>
        <p:nvSpPr>
          <p:cNvPr id="19" name="Rectangle 18">
            <a:extLst>
              <a:ext uri="{FF2B5EF4-FFF2-40B4-BE49-F238E27FC236}">
                <a16:creationId xmlns:a16="http://schemas.microsoft.com/office/drawing/2014/main" id="{1AEF960D-0C52-496A-A1CB-CE0583CE9624}"/>
              </a:ext>
            </a:extLst>
          </p:cNvPr>
          <p:cNvSpPr/>
          <p:nvPr/>
        </p:nvSpPr>
        <p:spPr>
          <a:xfrm>
            <a:off x="251520" y="754697"/>
            <a:ext cx="3744416" cy="2185214"/>
          </a:xfrm>
          <a:prstGeom prst="rect">
            <a:avLst/>
          </a:prstGeom>
        </p:spPr>
        <p:txBody>
          <a:bodyPr wrap="square">
            <a:spAutoFit/>
          </a:bodyPr>
          <a:lstStyle/>
          <a:p>
            <a:r>
              <a:rPr lang="en-GB" sz="1600" dirty="0">
                <a:cs typeface="Arial" panose="020B0604020202020204" pitchFamily="34" charset="0"/>
              </a:rPr>
              <a:t>Each of the Topic sections are set-out in the same way. Once you have clicked on the main topic heading, the webpage will show the sections that are included within it. A screenshot from the Health Behaviours page is shown as an example.</a:t>
            </a:r>
          </a:p>
          <a:p>
            <a:endParaRPr lang="en-GB" sz="800" dirty="0">
              <a:cs typeface="Arial" panose="020B0604020202020204" pitchFamily="34" charset="0"/>
            </a:endParaRPr>
          </a:p>
          <a:p>
            <a:r>
              <a:rPr lang="en-GB" sz="1600" dirty="0">
                <a:cs typeface="Arial" panose="020B0604020202020204" pitchFamily="34" charset="0"/>
              </a:rPr>
              <a:t>To access resources within each topic area, click on the relevant ‘</a:t>
            </a:r>
            <a:r>
              <a:rPr lang="en-GB" sz="1600" i="1" dirty="0">
                <a:solidFill>
                  <a:srgbClr val="5081AA"/>
                </a:solidFill>
                <a:cs typeface="Arial" panose="020B0604020202020204" pitchFamily="34" charset="0"/>
              </a:rPr>
              <a:t>Read More</a:t>
            </a:r>
            <a:r>
              <a:rPr lang="en-GB" sz="1600" dirty="0">
                <a:cs typeface="Arial" panose="020B0604020202020204" pitchFamily="34" charset="0"/>
              </a:rPr>
              <a:t>’ button. </a:t>
            </a:r>
          </a:p>
        </p:txBody>
      </p:sp>
      <p:pic>
        <p:nvPicPr>
          <p:cNvPr id="6" name="Picture 5">
            <a:extLst>
              <a:ext uri="{FF2B5EF4-FFF2-40B4-BE49-F238E27FC236}">
                <a16:creationId xmlns:a16="http://schemas.microsoft.com/office/drawing/2014/main" id="{C731406F-1284-420A-A42F-0C70C3BD1A3B}"/>
              </a:ext>
            </a:extLst>
          </p:cNvPr>
          <p:cNvPicPr>
            <a:picLocks noChangeAspect="1"/>
          </p:cNvPicPr>
          <p:nvPr/>
        </p:nvPicPr>
        <p:blipFill rotWithShape="1">
          <a:blip r:embed="rId3"/>
          <a:srcRect b="43764"/>
          <a:stretch/>
        </p:blipFill>
        <p:spPr>
          <a:xfrm>
            <a:off x="3995936" y="714987"/>
            <a:ext cx="5042864" cy="2147569"/>
          </a:xfrm>
          <a:prstGeom prst="rect">
            <a:avLst/>
          </a:prstGeom>
        </p:spPr>
      </p:pic>
      <p:sp>
        <p:nvSpPr>
          <p:cNvPr id="16" name="Rectangle 15">
            <a:extLst>
              <a:ext uri="{FF2B5EF4-FFF2-40B4-BE49-F238E27FC236}">
                <a16:creationId xmlns:a16="http://schemas.microsoft.com/office/drawing/2014/main" id="{DB3FD4A1-63AD-429B-A19A-8E43BDAD9C9A}"/>
              </a:ext>
            </a:extLst>
          </p:cNvPr>
          <p:cNvSpPr/>
          <p:nvPr/>
        </p:nvSpPr>
        <p:spPr>
          <a:xfrm>
            <a:off x="251520" y="3129349"/>
            <a:ext cx="8640960" cy="4308872"/>
          </a:xfrm>
          <a:prstGeom prst="rect">
            <a:avLst/>
          </a:prstGeom>
        </p:spPr>
        <p:txBody>
          <a:bodyPr wrap="square">
            <a:spAutoFit/>
          </a:bodyPr>
          <a:lstStyle/>
          <a:p>
            <a:r>
              <a:rPr lang="en-GB" sz="1600" dirty="0">
                <a:cs typeface="Arial" panose="020B0604020202020204" pitchFamily="34" charset="0"/>
              </a:rPr>
              <a:t>The topic webpage that appears will include:</a:t>
            </a:r>
          </a:p>
          <a:p>
            <a:endParaRPr lang="en-GB" sz="800" dirty="0">
              <a:cs typeface="Arial" panose="020B0604020202020204" pitchFamily="34" charset="0"/>
            </a:endParaRPr>
          </a:p>
          <a:p>
            <a:pPr marL="285750" indent="-285750">
              <a:buFont typeface="Arial" panose="020B0604020202020204" pitchFamily="34" charset="0"/>
              <a:buChar char="•"/>
            </a:pPr>
            <a:r>
              <a:rPr lang="en-GB" sz="1600" b="1" dirty="0">
                <a:solidFill>
                  <a:srgbClr val="5081AA"/>
                </a:solidFill>
                <a:cs typeface="Arial" panose="020B0604020202020204" pitchFamily="34" charset="0"/>
              </a:rPr>
              <a:t>Topic Packs </a:t>
            </a:r>
            <a:r>
              <a:rPr lang="en-GB" sz="1600" dirty="0">
                <a:cs typeface="Arial" panose="020B0604020202020204" pitchFamily="34" charset="0"/>
              </a:rPr>
              <a:t>– these provide a more detailed look at the subject from a local authority perspective. They include latest data, trends and a summary of the current services, gaps and next steps that will be taken locally. The packs are created in Microsoft </a:t>
            </a:r>
            <a:r>
              <a:rPr lang="en-GB" sz="1600" dirty="0" err="1">
                <a:cs typeface="Arial" panose="020B0604020202020204" pitchFamily="34" charset="0"/>
              </a:rPr>
              <a:t>PowerBI</a:t>
            </a:r>
            <a:r>
              <a:rPr lang="en-GB" sz="1600" dirty="0">
                <a:cs typeface="Arial" panose="020B0604020202020204" pitchFamily="34" charset="0"/>
              </a:rPr>
              <a:t>, but can be accessed without having a licence to this program.                                                                                                                                </a:t>
            </a:r>
            <a:r>
              <a:rPr lang="en-GB" sz="1600" i="1" dirty="0">
                <a:cs typeface="Arial" panose="020B0604020202020204" pitchFamily="34" charset="0"/>
              </a:rPr>
              <a:t>Topic Packs are not currently available for all subjects and will be developed over time. The order these are created are prioritised by the local authorities. An announcement will be added to the ‘Latest News’ section on the front page of the website when new packs are added.</a:t>
            </a:r>
          </a:p>
          <a:p>
            <a:pPr marL="285750" indent="-285750">
              <a:buFont typeface="Arial" panose="020B0604020202020204" pitchFamily="34" charset="0"/>
              <a:buChar char="•"/>
            </a:pPr>
            <a:endParaRPr lang="en-GB" sz="800" i="1" dirty="0">
              <a:cs typeface="Arial" panose="020B0604020202020204" pitchFamily="34" charset="0"/>
            </a:endParaRPr>
          </a:p>
          <a:p>
            <a:pPr marL="285750" indent="-285750">
              <a:buFont typeface="Arial" panose="020B0604020202020204" pitchFamily="34" charset="0"/>
              <a:buChar char="•"/>
            </a:pPr>
            <a:r>
              <a:rPr lang="en-GB" sz="1600" b="1" dirty="0">
                <a:solidFill>
                  <a:srgbClr val="5081AA"/>
                </a:solidFill>
                <a:cs typeface="Arial" panose="020B0604020202020204" pitchFamily="34" charset="0"/>
              </a:rPr>
              <a:t>Useful resources  </a:t>
            </a:r>
            <a:r>
              <a:rPr lang="en-GB" sz="1600" dirty="0">
                <a:cs typeface="Arial" panose="020B0604020202020204" pitchFamily="34" charset="0"/>
              </a:rPr>
              <a:t>– this is a library of resources for the subject area, including national guidance, policies and analyses, as well as information that has been produced locally.</a:t>
            </a:r>
          </a:p>
          <a:p>
            <a:pPr marL="285750" indent="-285750">
              <a:buFont typeface="Arial" panose="020B0604020202020204" pitchFamily="34" charset="0"/>
              <a:buChar char="•"/>
            </a:pPr>
            <a:endParaRPr lang="en-GB" sz="800" dirty="0">
              <a:cs typeface="Arial" panose="020B0604020202020204" pitchFamily="34" charset="0"/>
            </a:endParaRPr>
          </a:p>
          <a:p>
            <a:r>
              <a:rPr lang="en-GB" sz="1600" dirty="0">
                <a:cs typeface="Arial" panose="020B0604020202020204" pitchFamily="34" charset="0"/>
              </a:rPr>
              <a:t>The following slide includes an example of the Healthy Weights page and how to navigate this.</a:t>
            </a:r>
          </a:p>
          <a:p>
            <a:endParaRPr lang="en-GB" sz="1600" dirty="0">
              <a:cs typeface="Arial" panose="020B0604020202020204" pitchFamily="34" charset="0"/>
            </a:endParaRPr>
          </a:p>
          <a:p>
            <a:endParaRPr lang="en-GB" sz="1600" dirty="0">
              <a:cs typeface="Arial" panose="020B0604020202020204" pitchFamily="34" charset="0"/>
            </a:endParaRPr>
          </a:p>
          <a:p>
            <a:endParaRPr lang="en-GB" sz="1600" dirty="0">
              <a:cs typeface="Arial" panose="020B0604020202020204" pitchFamily="34" charset="0"/>
            </a:endParaRPr>
          </a:p>
          <a:p>
            <a:endParaRPr lang="en-GB" dirty="0">
              <a:cs typeface="Arial" panose="020B0604020202020204" pitchFamily="34" charset="0"/>
            </a:endParaRPr>
          </a:p>
        </p:txBody>
      </p:sp>
      <p:sp>
        <p:nvSpPr>
          <p:cNvPr id="17" name="Rectangle 16">
            <a:extLst>
              <a:ext uri="{FF2B5EF4-FFF2-40B4-BE49-F238E27FC236}">
                <a16:creationId xmlns:a16="http://schemas.microsoft.com/office/drawing/2014/main" id="{2D8AA917-3D99-4FEF-9CC7-95ABCF0158BD}"/>
              </a:ext>
            </a:extLst>
          </p:cNvPr>
          <p:cNvSpPr/>
          <p:nvPr/>
        </p:nvSpPr>
        <p:spPr>
          <a:xfrm>
            <a:off x="4139952" y="2476601"/>
            <a:ext cx="864096" cy="337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6EC69FAB-BB78-40F3-B827-4CDC551E37B0}"/>
              </a:ext>
            </a:extLst>
          </p:cNvPr>
          <p:cNvCxnSpPr>
            <a:cxnSpLocks/>
          </p:cNvCxnSpPr>
          <p:nvPr/>
        </p:nvCxnSpPr>
        <p:spPr>
          <a:xfrm flipV="1">
            <a:off x="3676298" y="2645282"/>
            <a:ext cx="391646" cy="11244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89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6698ADD-D798-4ED9-ABCF-FEFB60A0E22E}"/>
              </a:ext>
            </a:extLst>
          </p:cNvPr>
          <p:cNvPicPr>
            <a:picLocks noChangeAspect="1"/>
          </p:cNvPicPr>
          <p:nvPr/>
        </p:nvPicPr>
        <p:blipFill>
          <a:blip r:embed="rId3"/>
          <a:stretch>
            <a:fillRect/>
          </a:stretch>
        </p:blipFill>
        <p:spPr>
          <a:xfrm>
            <a:off x="251520" y="737393"/>
            <a:ext cx="6745458" cy="5042264"/>
          </a:xfrm>
          <a:prstGeom prst="rect">
            <a:avLst/>
          </a:prstGeom>
        </p:spPr>
      </p:pic>
      <p:sp>
        <p:nvSpPr>
          <p:cNvPr id="3" name="Title 2"/>
          <p:cNvSpPr>
            <a:spLocks noGrp="1"/>
          </p:cNvSpPr>
          <p:nvPr>
            <p:ph type="title"/>
          </p:nvPr>
        </p:nvSpPr>
        <p:spPr>
          <a:xfrm>
            <a:off x="863454" y="122134"/>
            <a:ext cx="7417092" cy="615259"/>
          </a:xfrm>
        </p:spPr>
        <p:txBody>
          <a:bodyPr>
            <a:normAutofit/>
          </a:bodyPr>
          <a:lstStyle/>
          <a:p>
            <a:r>
              <a:rPr lang="en-GB" sz="2800" b="1" dirty="0">
                <a:solidFill>
                  <a:schemeClr val="tx2"/>
                </a:solidFill>
              </a:rPr>
              <a:t>Navigating Topic Webpage</a:t>
            </a:r>
          </a:p>
        </p:txBody>
      </p:sp>
      <p:sp>
        <p:nvSpPr>
          <p:cNvPr id="8" name="Rectangle 7">
            <a:extLst>
              <a:ext uri="{FF2B5EF4-FFF2-40B4-BE49-F238E27FC236}">
                <a16:creationId xmlns:a16="http://schemas.microsoft.com/office/drawing/2014/main" id="{CEF4B117-33C9-471E-87D9-757CAEDA7F1D}"/>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t>         Berkshire East JSNA 							  Last updated: June 2022</a:t>
            </a:r>
            <a:endParaRPr lang="en-GB" sz="1000" dirty="0"/>
          </a:p>
        </p:txBody>
      </p:sp>
      <p:sp>
        <p:nvSpPr>
          <p:cNvPr id="11" name="Rectangle 10">
            <a:extLst>
              <a:ext uri="{FF2B5EF4-FFF2-40B4-BE49-F238E27FC236}">
                <a16:creationId xmlns:a16="http://schemas.microsoft.com/office/drawing/2014/main" id="{BF7DCD44-A5E4-4921-B70A-E8F1660B5D4E}"/>
              </a:ext>
            </a:extLst>
          </p:cNvPr>
          <p:cNvSpPr/>
          <p:nvPr/>
        </p:nvSpPr>
        <p:spPr>
          <a:xfrm>
            <a:off x="251520" y="3086332"/>
            <a:ext cx="3600400" cy="3426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40F13FF-9803-450F-AFA6-1D950B43D577}"/>
              </a:ext>
            </a:extLst>
          </p:cNvPr>
          <p:cNvSpPr/>
          <p:nvPr/>
        </p:nvSpPr>
        <p:spPr>
          <a:xfrm>
            <a:off x="5292082" y="2826477"/>
            <a:ext cx="1704896" cy="3426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164A197-B61F-42C7-915C-4EB12A257FC6}"/>
              </a:ext>
            </a:extLst>
          </p:cNvPr>
          <p:cNvSpPr/>
          <p:nvPr/>
        </p:nvSpPr>
        <p:spPr>
          <a:xfrm>
            <a:off x="263034" y="3872172"/>
            <a:ext cx="1200840" cy="4428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956CD20-696C-4F19-BC32-BF6FFB16C1C5}"/>
              </a:ext>
            </a:extLst>
          </p:cNvPr>
          <p:cNvSpPr/>
          <p:nvPr/>
        </p:nvSpPr>
        <p:spPr>
          <a:xfrm>
            <a:off x="207330" y="806863"/>
            <a:ext cx="6789647" cy="18362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1BC36B2-DDFC-4666-809D-7EA71BFE95AA}"/>
              </a:ext>
            </a:extLst>
          </p:cNvPr>
          <p:cNvSpPr/>
          <p:nvPr/>
        </p:nvSpPr>
        <p:spPr>
          <a:xfrm>
            <a:off x="7208478" y="817436"/>
            <a:ext cx="1728192" cy="5047536"/>
          </a:xfrm>
          <a:prstGeom prst="rect">
            <a:avLst/>
          </a:prstGeom>
        </p:spPr>
        <p:txBody>
          <a:bodyPr wrap="square">
            <a:spAutoFit/>
          </a:bodyPr>
          <a:lstStyle/>
          <a:p>
            <a:r>
              <a:rPr lang="en-GB" sz="1400" dirty="0">
                <a:cs typeface="Arial" panose="020B0604020202020204" pitchFamily="34" charset="0"/>
              </a:rPr>
              <a:t>To access individual Topic Packs, click directly on them. They will open in the same window on your browser.</a:t>
            </a:r>
          </a:p>
          <a:p>
            <a:endParaRPr lang="en-GB" sz="1400" dirty="0">
              <a:cs typeface="Arial" panose="020B0604020202020204" pitchFamily="34" charset="0"/>
            </a:endParaRPr>
          </a:p>
          <a:p>
            <a:endParaRPr lang="en-GB" sz="1400" dirty="0">
              <a:cs typeface="Arial" panose="020B0604020202020204" pitchFamily="34" charset="0"/>
            </a:endParaRPr>
          </a:p>
          <a:p>
            <a:r>
              <a:rPr lang="en-GB" sz="1400" dirty="0">
                <a:cs typeface="Arial" panose="020B0604020202020204" pitchFamily="34" charset="0"/>
              </a:rPr>
              <a:t>The types of Useful Resources shown in the list can be filtered by:</a:t>
            </a:r>
          </a:p>
          <a:p>
            <a:pPr marL="182563" indent="-182563">
              <a:buFontTx/>
              <a:buChar char="-"/>
            </a:pPr>
            <a:r>
              <a:rPr lang="en-GB" sz="1400" dirty="0">
                <a:cs typeface="Arial" panose="020B0604020202020204" pitchFamily="34" charset="0"/>
              </a:rPr>
              <a:t>Selecting the type of resources  you want from the Filter dropdown menu (data, research etc).</a:t>
            </a:r>
          </a:p>
          <a:p>
            <a:pPr marL="182563" indent="-182563">
              <a:buFontTx/>
              <a:buChar char="-"/>
            </a:pPr>
            <a:r>
              <a:rPr lang="en-GB" sz="1400" dirty="0">
                <a:cs typeface="Arial" panose="020B0604020202020204" pitchFamily="34" charset="0"/>
              </a:rPr>
              <a:t>Selecting the geography that you’re interested in from the tabs</a:t>
            </a:r>
          </a:p>
          <a:p>
            <a:pPr marL="285750" indent="-285750">
              <a:buFontTx/>
              <a:buChar char="-"/>
            </a:pPr>
            <a:endParaRPr lang="en-GB" sz="1400" dirty="0">
              <a:cs typeface="Arial" panose="020B0604020202020204" pitchFamily="34" charset="0"/>
            </a:endParaRPr>
          </a:p>
        </p:txBody>
      </p:sp>
      <p:cxnSp>
        <p:nvCxnSpPr>
          <p:cNvPr id="22" name="Straight Arrow Connector 21">
            <a:extLst>
              <a:ext uri="{FF2B5EF4-FFF2-40B4-BE49-F238E27FC236}">
                <a16:creationId xmlns:a16="http://schemas.microsoft.com/office/drawing/2014/main" id="{DBEB375E-4617-43DB-80BD-D58587AF3012}"/>
              </a:ext>
            </a:extLst>
          </p:cNvPr>
          <p:cNvCxnSpPr>
            <a:cxnSpLocks/>
          </p:cNvCxnSpPr>
          <p:nvPr/>
        </p:nvCxnSpPr>
        <p:spPr>
          <a:xfrm flipH="1" flipV="1">
            <a:off x="1508065" y="4050595"/>
            <a:ext cx="638957" cy="1898685"/>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53A6D9A-9138-4C62-A8F9-91F1EF3D804D}"/>
              </a:ext>
            </a:extLst>
          </p:cNvPr>
          <p:cNvSpPr txBox="1"/>
          <p:nvPr/>
        </p:nvSpPr>
        <p:spPr>
          <a:xfrm>
            <a:off x="229423" y="5933113"/>
            <a:ext cx="6767553" cy="523220"/>
          </a:xfrm>
          <a:prstGeom prst="rect">
            <a:avLst/>
          </a:prstGeom>
          <a:noFill/>
        </p:spPr>
        <p:txBody>
          <a:bodyPr wrap="square">
            <a:spAutoFit/>
          </a:bodyPr>
          <a:lstStyle/>
          <a:p>
            <a:r>
              <a:rPr lang="en-GB" sz="1400" dirty="0">
                <a:cs typeface="Arial" panose="020B0604020202020204" pitchFamily="34" charset="0"/>
              </a:rPr>
              <a:t>To open a resource click on </a:t>
            </a:r>
            <a:r>
              <a:rPr lang="en-GB" sz="1400" i="1" dirty="0">
                <a:solidFill>
                  <a:srgbClr val="5081AA"/>
                </a:solidFill>
                <a:cs typeface="Arial" panose="020B0604020202020204" pitchFamily="34" charset="0"/>
              </a:rPr>
              <a:t>‘View Resource’</a:t>
            </a:r>
            <a:r>
              <a:rPr lang="en-GB" sz="1400" dirty="0">
                <a:cs typeface="Arial" panose="020B0604020202020204" pitchFamily="34" charset="0"/>
              </a:rPr>
              <a:t>. This may open in your current browser window, or a separate window, depending on the type of resource it is.</a:t>
            </a:r>
            <a:endParaRPr lang="en-GB" dirty="0">
              <a:cs typeface="Arial" panose="020B0604020202020204" pitchFamily="34" charset="0"/>
            </a:endParaRPr>
          </a:p>
        </p:txBody>
      </p:sp>
      <p:cxnSp>
        <p:nvCxnSpPr>
          <p:cNvPr id="29" name="Straight Arrow Connector 28">
            <a:extLst>
              <a:ext uri="{FF2B5EF4-FFF2-40B4-BE49-F238E27FC236}">
                <a16:creationId xmlns:a16="http://schemas.microsoft.com/office/drawing/2014/main" id="{EF2D521F-EC50-46E0-9B7F-CAB195537305}"/>
              </a:ext>
            </a:extLst>
          </p:cNvPr>
          <p:cNvCxnSpPr>
            <a:cxnSpLocks/>
          </p:cNvCxnSpPr>
          <p:nvPr/>
        </p:nvCxnSpPr>
        <p:spPr>
          <a:xfrm flipH="1">
            <a:off x="5940152" y="1078343"/>
            <a:ext cx="1268326" cy="113131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DE218A-B204-4A22-B895-274894740EA6}"/>
              </a:ext>
            </a:extLst>
          </p:cNvPr>
          <p:cNvCxnSpPr>
            <a:cxnSpLocks/>
          </p:cNvCxnSpPr>
          <p:nvPr/>
        </p:nvCxnSpPr>
        <p:spPr>
          <a:xfrm flipH="1" flipV="1">
            <a:off x="6698433" y="3038234"/>
            <a:ext cx="622632" cy="534782"/>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7938514-0E93-4823-B8CE-34B77CF74B81}"/>
              </a:ext>
            </a:extLst>
          </p:cNvPr>
          <p:cNvCxnSpPr>
            <a:cxnSpLocks/>
          </p:cNvCxnSpPr>
          <p:nvPr/>
        </p:nvCxnSpPr>
        <p:spPr>
          <a:xfrm flipH="1" flipV="1">
            <a:off x="3608643" y="3333049"/>
            <a:ext cx="3712422" cy="150285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02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3C2E5D-1394-4B5D-8866-AEE3B6E9E928}"/>
              </a:ext>
            </a:extLst>
          </p:cNvPr>
          <p:cNvPicPr>
            <a:picLocks noChangeAspect="1"/>
          </p:cNvPicPr>
          <p:nvPr/>
        </p:nvPicPr>
        <p:blipFill rotWithShape="1">
          <a:blip r:embed="rId3"/>
          <a:srcRect l="3538" t="4936" r="4413" b="1665"/>
          <a:stretch/>
        </p:blipFill>
        <p:spPr>
          <a:xfrm>
            <a:off x="181074" y="1552177"/>
            <a:ext cx="6921177" cy="4320175"/>
          </a:xfrm>
          <a:prstGeom prst="rect">
            <a:avLst/>
          </a:prstGeom>
        </p:spPr>
      </p:pic>
      <p:sp>
        <p:nvSpPr>
          <p:cNvPr id="3" name="Title 2"/>
          <p:cNvSpPr>
            <a:spLocks noGrp="1"/>
          </p:cNvSpPr>
          <p:nvPr>
            <p:ph type="title"/>
          </p:nvPr>
        </p:nvSpPr>
        <p:spPr>
          <a:xfrm>
            <a:off x="863454" y="122134"/>
            <a:ext cx="7417092" cy="615259"/>
          </a:xfrm>
        </p:spPr>
        <p:txBody>
          <a:bodyPr>
            <a:normAutofit/>
          </a:bodyPr>
          <a:lstStyle/>
          <a:p>
            <a:r>
              <a:rPr lang="en-GB" sz="2800" b="1" dirty="0">
                <a:solidFill>
                  <a:schemeClr val="tx2"/>
                </a:solidFill>
              </a:rPr>
              <a:t>Navigating the Topic Packs</a:t>
            </a:r>
          </a:p>
        </p:txBody>
      </p:sp>
      <p:sp>
        <p:nvSpPr>
          <p:cNvPr id="8" name="Rectangle 7">
            <a:extLst>
              <a:ext uri="{FF2B5EF4-FFF2-40B4-BE49-F238E27FC236}">
                <a16:creationId xmlns:a16="http://schemas.microsoft.com/office/drawing/2014/main" id="{CEF4B117-33C9-471E-87D9-757CAEDA7F1D}"/>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t>         Berkshire East JSNA 							  Last updated: June 2022</a:t>
            </a:r>
            <a:endParaRPr lang="en-GB" sz="1000" dirty="0"/>
          </a:p>
        </p:txBody>
      </p:sp>
      <p:sp>
        <p:nvSpPr>
          <p:cNvPr id="15" name="Rectangle 14">
            <a:extLst>
              <a:ext uri="{FF2B5EF4-FFF2-40B4-BE49-F238E27FC236}">
                <a16:creationId xmlns:a16="http://schemas.microsoft.com/office/drawing/2014/main" id="{640F13FF-9803-450F-AFA6-1D950B43D577}"/>
              </a:ext>
            </a:extLst>
          </p:cNvPr>
          <p:cNvSpPr/>
          <p:nvPr/>
        </p:nvSpPr>
        <p:spPr>
          <a:xfrm>
            <a:off x="3959932" y="1997732"/>
            <a:ext cx="2628292" cy="26784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164A197-B61F-42C7-915C-4EB12A257FC6}"/>
              </a:ext>
            </a:extLst>
          </p:cNvPr>
          <p:cNvSpPr/>
          <p:nvPr/>
        </p:nvSpPr>
        <p:spPr>
          <a:xfrm>
            <a:off x="237708" y="5651075"/>
            <a:ext cx="1352600" cy="285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1BC36B2-DDFC-4666-809D-7EA71BFE95AA}"/>
              </a:ext>
            </a:extLst>
          </p:cNvPr>
          <p:cNvSpPr/>
          <p:nvPr/>
        </p:nvSpPr>
        <p:spPr>
          <a:xfrm>
            <a:off x="7182282" y="1404648"/>
            <a:ext cx="1802146" cy="5047536"/>
          </a:xfrm>
          <a:prstGeom prst="rect">
            <a:avLst/>
          </a:prstGeom>
        </p:spPr>
        <p:txBody>
          <a:bodyPr wrap="square">
            <a:spAutoFit/>
          </a:bodyPr>
          <a:lstStyle/>
          <a:p>
            <a:r>
              <a:rPr lang="en-GB" sz="1400" dirty="0">
                <a:cs typeface="Arial" panose="020B0604020202020204" pitchFamily="34" charset="0"/>
              </a:rPr>
              <a:t>The Topic Pack can look small when it opens, depending on what device you’re using to access it. To make it full screen click on this button.</a:t>
            </a:r>
          </a:p>
          <a:p>
            <a:endParaRPr lang="en-GB" sz="1400" dirty="0">
              <a:cs typeface="Arial" panose="020B0604020202020204" pitchFamily="34" charset="0"/>
            </a:endParaRPr>
          </a:p>
          <a:p>
            <a:r>
              <a:rPr lang="en-GB" sz="1400" dirty="0">
                <a:cs typeface="Arial" panose="020B0604020202020204" pitchFamily="34" charset="0"/>
              </a:rPr>
              <a:t>Each of the Topic Packs include answers to the same 3 key questions:</a:t>
            </a:r>
          </a:p>
          <a:p>
            <a:r>
              <a:rPr lang="en-GB" sz="1400" i="1" dirty="0">
                <a:solidFill>
                  <a:srgbClr val="5081AA"/>
                </a:solidFill>
                <a:cs typeface="Arial" panose="020B0604020202020204" pitchFamily="34" charset="0"/>
              </a:rPr>
              <a:t>what do we know? what are the known health inequalities? what are our local next steps?</a:t>
            </a:r>
          </a:p>
          <a:p>
            <a:r>
              <a:rPr lang="en-GB" sz="1400" dirty="0">
                <a:cs typeface="Arial" panose="020B0604020202020204" pitchFamily="34" charset="0"/>
              </a:rPr>
              <a:t>To go to the individual pages of the Pack, click on the relevant blue button or use the page number navigation menu. </a:t>
            </a:r>
          </a:p>
        </p:txBody>
      </p:sp>
      <p:cxnSp>
        <p:nvCxnSpPr>
          <p:cNvPr id="22" name="Straight Arrow Connector 21">
            <a:extLst>
              <a:ext uri="{FF2B5EF4-FFF2-40B4-BE49-F238E27FC236}">
                <a16:creationId xmlns:a16="http://schemas.microsoft.com/office/drawing/2014/main" id="{DBEB375E-4617-43DB-80BD-D58587AF3012}"/>
              </a:ext>
            </a:extLst>
          </p:cNvPr>
          <p:cNvCxnSpPr>
            <a:cxnSpLocks/>
          </p:cNvCxnSpPr>
          <p:nvPr/>
        </p:nvCxnSpPr>
        <p:spPr>
          <a:xfrm flipV="1">
            <a:off x="395537" y="5984323"/>
            <a:ext cx="0" cy="18098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53A6D9A-9138-4C62-A8F9-91F1EF3D804D}"/>
              </a:ext>
            </a:extLst>
          </p:cNvPr>
          <p:cNvSpPr txBox="1"/>
          <p:nvPr/>
        </p:nvSpPr>
        <p:spPr>
          <a:xfrm>
            <a:off x="159572" y="6185292"/>
            <a:ext cx="4951079" cy="307777"/>
          </a:xfrm>
          <a:prstGeom prst="rect">
            <a:avLst/>
          </a:prstGeom>
          <a:noFill/>
        </p:spPr>
        <p:txBody>
          <a:bodyPr wrap="square">
            <a:spAutoFit/>
          </a:bodyPr>
          <a:lstStyle/>
          <a:p>
            <a:r>
              <a:rPr lang="en-GB" sz="1400" dirty="0">
                <a:cs typeface="Arial" panose="020B0604020202020204" pitchFamily="34" charset="0"/>
              </a:rPr>
              <a:t>Click on the </a:t>
            </a:r>
            <a:r>
              <a:rPr lang="en-GB" sz="1400" i="1" dirty="0">
                <a:solidFill>
                  <a:srgbClr val="5081AA"/>
                </a:solidFill>
                <a:cs typeface="Arial" panose="020B0604020202020204" pitchFamily="34" charset="0"/>
              </a:rPr>
              <a:t>‘Back’ </a:t>
            </a:r>
            <a:r>
              <a:rPr lang="en-GB" sz="1400" dirty="0">
                <a:cs typeface="Arial" panose="020B0604020202020204" pitchFamily="34" charset="0"/>
              </a:rPr>
              <a:t>hyperlink to return to the main topic page</a:t>
            </a:r>
            <a:endParaRPr lang="en-GB" dirty="0">
              <a:cs typeface="Arial" panose="020B0604020202020204" pitchFamily="34" charset="0"/>
            </a:endParaRPr>
          </a:p>
        </p:txBody>
      </p:sp>
      <p:sp>
        <p:nvSpPr>
          <p:cNvPr id="17" name="Rectangle 16">
            <a:extLst>
              <a:ext uri="{FF2B5EF4-FFF2-40B4-BE49-F238E27FC236}">
                <a16:creationId xmlns:a16="http://schemas.microsoft.com/office/drawing/2014/main" id="{AA5AA8CC-D31E-4D1E-B72E-053DFCC9C3DA}"/>
              </a:ext>
            </a:extLst>
          </p:cNvPr>
          <p:cNvSpPr/>
          <p:nvPr/>
        </p:nvSpPr>
        <p:spPr>
          <a:xfrm>
            <a:off x="3203848" y="5296872"/>
            <a:ext cx="842156" cy="3426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2EA037E-7407-46C6-BBBA-A01F5D88C476}"/>
              </a:ext>
            </a:extLst>
          </p:cNvPr>
          <p:cNvSpPr/>
          <p:nvPr/>
        </p:nvSpPr>
        <p:spPr>
          <a:xfrm>
            <a:off x="6855457" y="5340607"/>
            <a:ext cx="246794" cy="2551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id="{32423A58-EB9B-4116-9F18-DD99041AA2BD}"/>
              </a:ext>
            </a:extLst>
          </p:cNvPr>
          <p:cNvPicPr>
            <a:picLocks noChangeAspect="1"/>
          </p:cNvPicPr>
          <p:nvPr/>
        </p:nvPicPr>
        <p:blipFill rotWithShape="1">
          <a:blip r:embed="rId4"/>
          <a:srcRect r="66907" b="63756"/>
          <a:stretch/>
        </p:blipFill>
        <p:spPr>
          <a:xfrm>
            <a:off x="345185" y="535965"/>
            <a:ext cx="1182384" cy="968002"/>
          </a:xfrm>
          <a:prstGeom prst="rect">
            <a:avLst/>
          </a:prstGeom>
        </p:spPr>
      </p:pic>
      <p:sp>
        <p:nvSpPr>
          <p:cNvPr id="25" name="TextBox 24">
            <a:extLst>
              <a:ext uri="{FF2B5EF4-FFF2-40B4-BE49-F238E27FC236}">
                <a16:creationId xmlns:a16="http://schemas.microsoft.com/office/drawing/2014/main" id="{6B8423DA-1691-4574-AAFB-89E211110BAD}"/>
              </a:ext>
            </a:extLst>
          </p:cNvPr>
          <p:cNvSpPr txBox="1"/>
          <p:nvPr/>
        </p:nvSpPr>
        <p:spPr>
          <a:xfrm>
            <a:off x="1609550" y="698410"/>
            <a:ext cx="7293912" cy="646331"/>
          </a:xfrm>
          <a:prstGeom prst="rect">
            <a:avLst/>
          </a:prstGeom>
          <a:noFill/>
        </p:spPr>
        <p:txBody>
          <a:bodyPr wrap="square">
            <a:spAutoFit/>
          </a:bodyPr>
          <a:lstStyle/>
          <a:p>
            <a:r>
              <a:rPr lang="en-GB" sz="1800" dirty="0">
                <a:cs typeface="Arial" panose="020B0604020202020204" pitchFamily="34" charset="0"/>
              </a:rPr>
              <a:t>Topic Packs are created in Microsoft </a:t>
            </a:r>
            <a:r>
              <a:rPr lang="en-GB" sz="1800" dirty="0" err="1">
                <a:cs typeface="Arial" panose="020B0604020202020204" pitchFamily="34" charset="0"/>
              </a:rPr>
              <a:t>PowerBI</a:t>
            </a:r>
            <a:r>
              <a:rPr lang="en-GB" dirty="0">
                <a:cs typeface="Arial" panose="020B0604020202020204" pitchFamily="34" charset="0"/>
              </a:rPr>
              <a:t>. You do not need a licence to access these packs, as they automatically open in your browser window.</a:t>
            </a:r>
            <a:endParaRPr lang="en-GB" sz="1800" dirty="0">
              <a:cs typeface="Arial" panose="020B0604020202020204" pitchFamily="34" charset="0"/>
            </a:endParaRPr>
          </a:p>
        </p:txBody>
      </p:sp>
      <p:cxnSp>
        <p:nvCxnSpPr>
          <p:cNvPr id="10" name="Connector: Elbow 9">
            <a:extLst>
              <a:ext uri="{FF2B5EF4-FFF2-40B4-BE49-F238E27FC236}">
                <a16:creationId xmlns:a16="http://schemas.microsoft.com/office/drawing/2014/main" id="{1B2CACF5-F9C1-4778-9B0C-DE70998CBFAF}"/>
              </a:ext>
            </a:extLst>
          </p:cNvPr>
          <p:cNvCxnSpPr>
            <a:cxnSpLocks/>
          </p:cNvCxnSpPr>
          <p:nvPr/>
        </p:nvCxnSpPr>
        <p:spPr>
          <a:xfrm rot="5400000">
            <a:off x="5196155" y="3297969"/>
            <a:ext cx="3751015" cy="246793"/>
          </a:xfrm>
          <a:prstGeom prst="bentConnector3">
            <a:avLst>
              <a:gd name="adj1" fmla="val -38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88ADB97-F5EF-4CF1-B7B5-EDF7B605FB70}"/>
              </a:ext>
            </a:extLst>
          </p:cNvPr>
          <p:cNvCxnSpPr>
            <a:cxnSpLocks/>
          </p:cNvCxnSpPr>
          <p:nvPr/>
        </p:nvCxnSpPr>
        <p:spPr>
          <a:xfrm flipH="1" flipV="1">
            <a:off x="4062718" y="5595804"/>
            <a:ext cx="3193518" cy="56950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102141E-F688-49C3-9B14-544C66CA96E2}"/>
              </a:ext>
            </a:extLst>
          </p:cNvPr>
          <p:cNvCxnSpPr>
            <a:cxnSpLocks/>
          </p:cNvCxnSpPr>
          <p:nvPr/>
        </p:nvCxnSpPr>
        <p:spPr>
          <a:xfrm flipH="1" flipV="1">
            <a:off x="4783827" y="4596033"/>
            <a:ext cx="2472409" cy="1563557"/>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704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14CC0F-DE93-483A-921E-0693B3974B1E}"/>
              </a:ext>
            </a:extLst>
          </p:cNvPr>
          <p:cNvPicPr>
            <a:picLocks noChangeAspect="1"/>
          </p:cNvPicPr>
          <p:nvPr/>
        </p:nvPicPr>
        <p:blipFill rotWithShape="1">
          <a:blip r:embed="rId3"/>
          <a:srcRect t="3423"/>
          <a:stretch/>
        </p:blipFill>
        <p:spPr>
          <a:xfrm>
            <a:off x="159572" y="822806"/>
            <a:ext cx="8635911" cy="4801477"/>
          </a:xfrm>
          <a:prstGeom prst="rect">
            <a:avLst/>
          </a:prstGeom>
        </p:spPr>
      </p:pic>
      <p:sp>
        <p:nvSpPr>
          <p:cNvPr id="3" name="Title 2"/>
          <p:cNvSpPr>
            <a:spLocks noGrp="1"/>
          </p:cNvSpPr>
          <p:nvPr>
            <p:ph type="title"/>
          </p:nvPr>
        </p:nvSpPr>
        <p:spPr>
          <a:xfrm>
            <a:off x="863454" y="122134"/>
            <a:ext cx="7417092" cy="615259"/>
          </a:xfrm>
        </p:spPr>
        <p:txBody>
          <a:bodyPr>
            <a:normAutofit/>
          </a:bodyPr>
          <a:lstStyle/>
          <a:p>
            <a:r>
              <a:rPr lang="en-GB" sz="2800" b="1" dirty="0">
                <a:solidFill>
                  <a:schemeClr val="tx2"/>
                </a:solidFill>
              </a:rPr>
              <a:t>Navigating the Topic Packs</a:t>
            </a:r>
          </a:p>
        </p:txBody>
      </p:sp>
      <p:sp>
        <p:nvSpPr>
          <p:cNvPr id="8" name="Rectangle 7">
            <a:extLst>
              <a:ext uri="{FF2B5EF4-FFF2-40B4-BE49-F238E27FC236}">
                <a16:creationId xmlns:a16="http://schemas.microsoft.com/office/drawing/2014/main" id="{CEF4B117-33C9-471E-87D9-757CAEDA7F1D}"/>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t>         Berkshire East JSNA 							  Last updated: June 2022</a:t>
            </a:r>
            <a:endParaRPr lang="en-GB" sz="1000" dirty="0"/>
          </a:p>
        </p:txBody>
      </p:sp>
      <p:sp>
        <p:nvSpPr>
          <p:cNvPr id="27" name="TextBox 26">
            <a:extLst>
              <a:ext uri="{FF2B5EF4-FFF2-40B4-BE49-F238E27FC236}">
                <a16:creationId xmlns:a16="http://schemas.microsoft.com/office/drawing/2014/main" id="{953A6D9A-9138-4C62-A8F9-91F1EF3D804D}"/>
              </a:ext>
            </a:extLst>
          </p:cNvPr>
          <p:cNvSpPr txBox="1"/>
          <p:nvPr/>
        </p:nvSpPr>
        <p:spPr>
          <a:xfrm>
            <a:off x="159572" y="5721725"/>
            <a:ext cx="6391452" cy="738664"/>
          </a:xfrm>
          <a:prstGeom prst="rect">
            <a:avLst/>
          </a:prstGeom>
          <a:noFill/>
        </p:spPr>
        <p:txBody>
          <a:bodyPr wrap="square">
            <a:spAutoFit/>
          </a:bodyPr>
          <a:lstStyle/>
          <a:p>
            <a:r>
              <a:rPr lang="en-GB" sz="1400" dirty="0">
                <a:cs typeface="Arial" panose="020B0604020202020204" pitchFamily="34" charset="0"/>
              </a:rPr>
              <a:t>The Topic Pack pages all include different data and charts. However, they can all be used in the same way. To select the indicator that you want to see data for, click on the relevant radio button. The data and charts on that page will automatically update.</a:t>
            </a:r>
            <a:endParaRPr lang="en-GB" dirty="0">
              <a:cs typeface="Arial" panose="020B0604020202020204" pitchFamily="34" charset="0"/>
            </a:endParaRPr>
          </a:p>
        </p:txBody>
      </p:sp>
      <p:cxnSp>
        <p:nvCxnSpPr>
          <p:cNvPr id="36" name="Straight Arrow Connector 35">
            <a:extLst>
              <a:ext uri="{FF2B5EF4-FFF2-40B4-BE49-F238E27FC236}">
                <a16:creationId xmlns:a16="http://schemas.microsoft.com/office/drawing/2014/main" id="{088ADB97-F5EF-4CF1-B7B5-EDF7B605FB70}"/>
              </a:ext>
            </a:extLst>
          </p:cNvPr>
          <p:cNvCxnSpPr>
            <a:cxnSpLocks/>
          </p:cNvCxnSpPr>
          <p:nvPr/>
        </p:nvCxnSpPr>
        <p:spPr>
          <a:xfrm flipV="1">
            <a:off x="422839" y="2996954"/>
            <a:ext cx="0" cy="272477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64A197-B61F-42C7-915C-4EB12A257FC6}"/>
              </a:ext>
            </a:extLst>
          </p:cNvPr>
          <p:cNvSpPr/>
          <p:nvPr/>
        </p:nvSpPr>
        <p:spPr>
          <a:xfrm>
            <a:off x="422839" y="2204864"/>
            <a:ext cx="2492977"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A5AA8CC-D31E-4D1E-B72E-053DFCC9C3DA}"/>
              </a:ext>
            </a:extLst>
          </p:cNvPr>
          <p:cNvSpPr/>
          <p:nvPr/>
        </p:nvSpPr>
        <p:spPr>
          <a:xfrm>
            <a:off x="6396289" y="4928549"/>
            <a:ext cx="2136151" cy="3426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13E0E05D-F11C-493A-B80D-56353F0279D1}"/>
              </a:ext>
            </a:extLst>
          </p:cNvPr>
          <p:cNvCxnSpPr>
            <a:cxnSpLocks/>
          </p:cNvCxnSpPr>
          <p:nvPr/>
        </p:nvCxnSpPr>
        <p:spPr>
          <a:xfrm flipV="1">
            <a:off x="6804248" y="5285992"/>
            <a:ext cx="0" cy="43204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F93BEF7-A0B3-48CD-8D82-C7AB3AFA41A1}"/>
              </a:ext>
            </a:extLst>
          </p:cNvPr>
          <p:cNvSpPr txBox="1"/>
          <p:nvPr/>
        </p:nvSpPr>
        <p:spPr>
          <a:xfrm>
            <a:off x="6623034" y="5718040"/>
            <a:ext cx="2485470" cy="738664"/>
          </a:xfrm>
          <a:prstGeom prst="rect">
            <a:avLst/>
          </a:prstGeom>
          <a:noFill/>
        </p:spPr>
        <p:txBody>
          <a:bodyPr wrap="square">
            <a:spAutoFit/>
          </a:bodyPr>
          <a:lstStyle/>
          <a:p>
            <a:r>
              <a:rPr lang="en-GB" sz="1400" dirty="0">
                <a:cs typeface="Arial" panose="020B0604020202020204" pitchFamily="34" charset="0"/>
              </a:rPr>
              <a:t>The </a:t>
            </a:r>
            <a:r>
              <a:rPr lang="en-GB" sz="1400" i="1" dirty="0">
                <a:solidFill>
                  <a:srgbClr val="5081AA"/>
                </a:solidFill>
                <a:cs typeface="Arial" panose="020B0604020202020204" pitchFamily="34" charset="0"/>
              </a:rPr>
              <a:t>Back</a:t>
            </a:r>
            <a:r>
              <a:rPr lang="en-GB" sz="1400" dirty="0">
                <a:cs typeface="Arial" panose="020B0604020202020204" pitchFamily="34" charset="0"/>
              </a:rPr>
              <a:t> and </a:t>
            </a:r>
            <a:r>
              <a:rPr lang="en-GB" sz="1400" i="1" dirty="0">
                <a:solidFill>
                  <a:srgbClr val="5081AA"/>
                </a:solidFill>
                <a:cs typeface="Arial" panose="020B0604020202020204" pitchFamily="34" charset="0"/>
              </a:rPr>
              <a:t>Next</a:t>
            </a:r>
            <a:r>
              <a:rPr lang="en-GB" sz="1400" dirty="0">
                <a:cs typeface="Arial" panose="020B0604020202020204" pitchFamily="34" charset="0"/>
              </a:rPr>
              <a:t> buttons are another option for navigating to different pages in the Pack.</a:t>
            </a:r>
            <a:endParaRPr lang="en-GB" dirty="0">
              <a:cs typeface="Arial" panose="020B0604020202020204" pitchFamily="34" charset="0"/>
            </a:endParaRPr>
          </a:p>
        </p:txBody>
      </p:sp>
    </p:spTree>
    <p:extLst>
      <p:ext uri="{BB962C8B-B14F-4D97-AF65-F5344CB8AC3E}">
        <p14:creationId xmlns:p14="http://schemas.microsoft.com/office/powerpoint/2010/main" val="3382298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F1CA1C4254F24F84B522EE0DA771A0" ma:contentTypeVersion="10" ma:contentTypeDescription="Create a new document." ma:contentTypeScope="" ma:versionID="327eda6169aecc8d3ca6675157b77e3e">
  <xsd:schema xmlns:xsd="http://www.w3.org/2001/XMLSchema" xmlns:xs="http://www.w3.org/2001/XMLSchema" xmlns:p="http://schemas.microsoft.com/office/2006/metadata/properties" xmlns:ns2="c2235793-93fb-4e96-8e0f-6fe4a20e0bd3" xmlns:ns3="4e941733-4aad-4dc9-a6db-80f9bb9faaac" targetNamespace="http://schemas.microsoft.com/office/2006/metadata/properties" ma:root="true" ma:fieldsID="999f4fe4fc013b75cdee5e4b98724d41" ns2:_="" ns3:_="">
    <xsd:import namespace="c2235793-93fb-4e96-8e0f-6fe4a20e0bd3"/>
    <xsd:import namespace="4e941733-4aad-4dc9-a6db-80f9bb9faaa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35793-93fb-4e96-8e0f-6fe4a20e0b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941733-4aad-4dc9-a6db-80f9bb9faaa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3F5919-5050-4517-BA88-32C3D6803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235793-93fb-4e96-8e0f-6fe4a20e0bd3"/>
    <ds:schemaRef ds:uri="4e941733-4aad-4dc9-a6db-80f9bb9faa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7BEAF7-57E2-4338-962C-AC7538021892}">
  <ds:schemaRefs>
    <ds:schemaRef ds:uri="http://schemas.microsoft.com/sharepoint/v3/contenttype/forms"/>
  </ds:schemaRefs>
</ds:datastoreItem>
</file>

<file path=customXml/itemProps3.xml><?xml version="1.0" encoding="utf-8"?>
<ds:datastoreItem xmlns:ds="http://schemas.openxmlformats.org/officeDocument/2006/customXml" ds:itemID="{0F85C84A-B357-479B-95EA-3CDA1D879AD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366</TotalTime>
  <Words>1742</Words>
  <Application>Microsoft Office PowerPoint</Application>
  <PresentationFormat>On-screen Show (4:3)</PresentationFormat>
  <Paragraphs>128</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Courier New</vt:lpstr>
      <vt:lpstr>effra</vt:lpstr>
      <vt:lpstr>Office Theme</vt:lpstr>
      <vt:lpstr>Berkshire East’s Joint Strategic Needs Assessment (JSNA)  How to navigate and use the JSNA website</vt:lpstr>
      <vt:lpstr>Contents</vt:lpstr>
      <vt:lpstr>What is a Joint Strategic Needs Assessment?</vt:lpstr>
      <vt:lpstr>Berkshire East’s approach to the JSNA</vt:lpstr>
      <vt:lpstr>Structure of the website</vt:lpstr>
      <vt:lpstr>Topics sections</vt:lpstr>
      <vt:lpstr>Navigating Topic Webpage</vt:lpstr>
      <vt:lpstr>Navigating the Topic Packs</vt:lpstr>
      <vt:lpstr>Navigating the Topic Packs</vt:lpstr>
      <vt:lpstr>Other Topic Pack tips</vt:lpstr>
      <vt:lpstr>How do I find out more?</vt:lpstr>
      <vt:lpstr>Who do I contact 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Berkshire East’s Joint Strategic Needs Assessment (JSNA)  How to navigate and use the JSNA website</dc:title>
  <dc:creator>Becky Campbell</dc:creator>
  <cp:lastModifiedBy>Becky Campbell</cp:lastModifiedBy>
  <cp:revision>29</cp:revision>
  <dcterms:created xsi:type="dcterms:W3CDTF">2022-06-20T10:59:28Z</dcterms:created>
  <dcterms:modified xsi:type="dcterms:W3CDTF">2022-06-21T14:56:36Z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0x01010056F1CA1C4254F24F84B522EE0DA771A0</vt:lpwstr>
  </property>
</Properties>
</file>