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589" r:id="rId5"/>
    <p:sldId id="650" r:id="rId6"/>
    <p:sldId id="622" r:id="rId7"/>
    <p:sldId id="639" r:id="rId8"/>
    <p:sldId id="590" r:id="rId9"/>
    <p:sldId id="604" r:id="rId10"/>
    <p:sldId id="645" r:id="rId11"/>
    <p:sldId id="646" r:id="rId12"/>
    <p:sldId id="647" r:id="rId13"/>
    <p:sldId id="648" r:id="rId14"/>
    <p:sldId id="642" r:id="rId15"/>
    <p:sldId id="640" r:id="rId16"/>
    <p:sldId id="641" r:id="rId17"/>
    <p:sldId id="643" r:id="rId18"/>
    <p:sldId id="644" r:id="rId19"/>
    <p:sldId id="651" r:id="rId20"/>
    <p:sldId id="606" r:id="rId21"/>
    <p:sldId id="654" r:id="rId22"/>
    <p:sldId id="633" r:id="rId23"/>
    <p:sldId id="649" r:id="rId24"/>
    <p:sldId id="591" r:id="rId25"/>
    <p:sldId id="623" r:id="rId26"/>
    <p:sldId id="63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960D508-5719-D862-DD9E-985982168302}" name="anna.richards@rbwm.gov.uk" initials="an" userId="S::urn:spo:guest#anna.richards@rbwm.gov.uk::" providerId="AD"/>
  <p188:author id="{B533CF3D-BFB3-5A38-EB57-51491926A345}" name="Becky Campbell" initials="BC" userId="S::Becky.Campbell@bracknell-forest.gov.uk::d81bbcf2-fe3d-4d0a-b4c1-49ccadf6e73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ecky Campbell" initials="BC" lastIdx="2" clrIdx="0">
    <p:extLst>
      <p:ext uri="{19B8F6BF-5375-455C-9EA6-DF929625EA0E}">
        <p15:presenceInfo xmlns:p15="http://schemas.microsoft.com/office/powerpoint/2012/main" userId="S::Becky.Campbell@bracknell-forest.gov.uk::d81bbcf2-fe3d-4d0a-b4c1-49ccadf6e7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FDA"/>
    <a:srgbClr val="DDEBF7"/>
    <a:srgbClr val="4BACC6"/>
    <a:srgbClr val="8064A2"/>
    <a:srgbClr val="FFA754"/>
    <a:srgbClr val="5572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0" d="100"/>
          <a:sy n="150" d="100"/>
        </p:scale>
        <p:origin x="4554"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cky Campbell" userId="d81bbcf2-fe3d-4d0a-b4c1-49ccadf6e739" providerId="ADAL" clId="{690CF9DE-001B-4D7B-B146-9E58F01207C0}"/>
    <pc:docChg chg="undo custSel addSld delSld modSld">
      <pc:chgData name="Becky Campbell" userId="d81bbcf2-fe3d-4d0a-b4c1-49ccadf6e739" providerId="ADAL" clId="{690CF9DE-001B-4D7B-B146-9E58F01207C0}" dt="2022-09-29T15:41:33.290" v="17" actId="20577"/>
      <pc:docMkLst>
        <pc:docMk/>
      </pc:docMkLst>
      <pc:sldChg chg="modSp mod">
        <pc:chgData name="Becky Campbell" userId="d81bbcf2-fe3d-4d0a-b4c1-49ccadf6e739" providerId="ADAL" clId="{690CF9DE-001B-4D7B-B146-9E58F01207C0}" dt="2022-09-29T15:41:33.290" v="17" actId="20577"/>
        <pc:sldMkLst>
          <pc:docMk/>
          <pc:sldMk cId="3584224944" sldId="589"/>
        </pc:sldMkLst>
        <pc:spChg chg="mod">
          <ac:chgData name="Becky Campbell" userId="d81bbcf2-fe3d-4d0a-b4c1-49ccadf6e739" providerId="ADAL" clId="{690CF9DE-001B-4D7B-B146-9E58F01207C0}" dt="2022-09-29T15:41:33.290" v="17" actId="20577"/>
          <ac:spMkLst>
            <pc:docMk/>
            <pc:sldMk cId="3584224944" sldId="589"/>
            <ac:spMk id="2" creationId="{00000000-0000-0000-0000-000000000000}"/>
          </ac:spMkLst>
        </pc:spChg>
      </pc:sldChg>
      <pc:sldChg chg="del">
        <pc:chgData name="Becky Campbell" userId="d81bbcf2-fe3d-4d0a-b4c1-49ccadf6e739" providerId="ADAL" clId="{690CF9DE-001B-4D7B-B146-9E58F01207C0}" dt="2022-09-29T15:41:00.704" v="0" actId="47"/>
        <pc:sldMkLst>
          <pc:docMk/>
          <pc:sldMk cId="660331931" sldId="624"/>
        </pc:sldMkLst>
      </pc:sldChg>
      <pc:sldChg chg="del">
        <pc:chgData name="Becky Campbell" userId="d81bbcf2-fe3d-4d0a-b4c1-49ccadf6e739" providerId="ADAL" clId="{690CF9DE-001B-4D7B-B146-9E58F01207C0}" dt="2022-09-29T15:41:02.505" v="1" actId="47"/>
        <pc:sldMkLst>
          <pc:docMk/>
          <pc:sldMk cId="3332812467" sldId="625"/>
        </pc:sldMkLst>
      </pc:sldChg>
      <pc:sldChg chg="del">
        <pc:chgData name="Becky Campbell" userId="d81bbcf2-fe3d-4d0a-b4c1-49ccadf6e739" providerId="ADAL" clId="{690CF9DE-001B-4D7B-B146-9E58F01207C0}" dt="2022-09-29T15:41:03.616" v="2" actId="47"/>
        <pc:sldMkLst>
          <pc:docMk/>
          <pc:sldMk cId="2866703766" sldId="626"/>
        </pc:sldMkLst>
      </pc:sldChg>
      <pc:sldChg chg="del">
        <pc:chgData name="Becky Campbell" userId="d81bbcf2-fe3d-4d0a-b4c1-49ccadf6e739" providerId="ADAL" clId="{690CF9DE-001B-4D7B-B146-9E58F01207C0}" dt="2022-09-29T15:41:05.233" v="3" actId="47"/>
        <pc:sldMkLst>
          <pc:docMk/>
          <pc:sldMk cId="96925739" sldId="627"/>
        </pc:sldMkLst>
      </pc:sldChg>
      <pc:sldChg chg="del">
        <pc:chgData name="Becky Campbell" userId="d81bbcf2-fe3d-4d0a-b4c1-49ccadf6e739" providerId="ADAL" clId="{690CF9DE-001B-4D7B-B146-9E58F01207C0}" dt="2022-09-29T15:41:06.191" v="4" actId="47"/>
        <pc:sldMkLst>
          <pc:docMk/>
          <pc:sldMk cId="2334275932" sldId="628"/>
        </pc:sldMkLst>
      </pc:sldChg>
      <pc:sldChg chg="del">
        <pc:chgData name="Becky Campbell" userId="d81bbcf2-fe3d-4d0a-b4c1-49ccadf6e739" providerId="ADAL" clId="{690CF9DE-001B-4D7B-B146-9E58F01207C0}" dt="2022-09-29T15:41:07.300" v="5" actId="47"/>
        <pc:sldMkLst>
          <pc:docMk/>
          <pc:sldMk cId="1589371605" sldId="629"/>
        </pc:sldMkLst>
      </pc:sldChg>
      <pc:sldChg chg="del">
        <pc:chgData name="Becky Campbell" userId="d81bbcf2-fe3d-4d0a-b4c1-49ccadf6e739" providerId="ADAL" clId="{690CF9DE-001B-4D7B-B146-9E58F01207C0}" dt="2022-09-29T15:41:08.726" v="6" actId="47"/>
        <pc:sldMkLst>
          <pc:docMk/>
          <pc:sldMk cId="960021427" sldId="634"/>
        </pc:sldMkLst>
      </pc:sldChg>
      <pc:sldChg chg="add del">
        <pc:chgData name="Becky Campbell" userId="d81bbcf2-fe3d-4d0a-b4c1-49ccadf6e739" providerId="ADAL" clId="{690CF9DE-001B-4D7B-B146-9E58F01207C0}" dt="2022-09-29T15:41:11.462" v="8" actId="47"/>
        <pc:sldMkLst>
          <pc:docMk/>
          <pc:sldMk cId="3363330779" sldId="64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01795C-278A-4C11-B7F7-927B59DAC1DC}" type="doc">
      <dgm:prSet loTypeId="urn:microsoft.com/office/officeart/2005/8/layout/vList2" loCatId="list" qsTypeId="urn:microsoft.com/office/officeart/2005/8/quickstyle/simple1" qsCatId="simple" csTypeId="urn:microsoft.com/office/officeart/2005/8/colors/accent5_1" csCatId="accent5" phldr="1"/>
      <dgm:spPr/>
      <dgm:t>
        <a:bodyPr/>
        <a:lstStyle/>
        <a:p>
          <a:endParaRPr lang="en-GB"/>
        </a:p>
      </dgm:t>
    </dgm:pt>
    <dgm:pt modelId="{E2C16DE1-92A2-45B1-8B53-E78E5359A9F2}">
      <dgm:prSet phldrT="[Text]" custT="1"/>
      <dgm:spPr/>
      <dgm:t>
        <a:bodyPr/>
        <a:lstStyle/>
        <a:p>
          <a:pPr marL="269875" indent="-269875" algn="l"/>
          <a:r>
            <a:rPr lang="en-GB" sz="1600" b="0">
              <a:latin typeface="Calibri" panose="020F0502020204030204" pitchFamily="34" charset="0"/>
              <a:cs typeface="Calibri" panose="020F0502020204030204" pitchFamily="34" charset="0"/>
            </a:rPr>
            <a:t>Executive summary</a:t>
          </a:r>
          <a:endParaRPr lang="en-GB" sz="1600" b="0" i="1">
            <a:latin typeface="Calibri" panose="020F0502020204030204" pitchFamily="34" charset="0"/>
            <a:cs typeface="Calibri" panose="020F0502020204030204" pitchFamily="34" charset="0"/>
          </a:endParaRPr>
        </a:p>
      </dgm:t>
    </dgm:pt>
    <dgm:pt modelId="{4942D92A-BF51-4A6D-AE9A-3890DBFBAE36}" type="parTrans" cxnId="{3EA4F469-D975-46AF-8270-47AB880BB82A}">
      <dgm:prSet/>
      <dgm:spPr/>
      <dgm:t>
        <a:bodyPr/>
        <a:lstStyle/>
        <a:p>
          <a:endParaRPr lang="en-GB" sz="1400"/>
        </a:p>
      </dgm:t>
    </dgm:pt>
    <dgm:pt modelId="{990A0B4E-A370-45B2-84E9-4B67E3EACF96}" type="sibTrans" cxnId="{3EA4F469-D975-46AF-8270-47AB880BB82A}">
      <dgm:prSet/>
      <dgm:spPr/>
      <dgm:t>
        <a:bodyPr/>
        <a:lstStyle/>
        <a:p>
          <a:endParaRPr lang="en-GB" sz="1400"/>
        </a:p>
      </dgm:t>
    </dgm:pt>
    <dgm:pt modelId="{91F2DDB2-D155-4E93-A5FC-50312603E549}">
      <dgm:prSet phldrT="[Text]" custT="1"/>
      <dgm:spPr/>
      <dgm:t>
        <a:bodyPr/>
        <a:lstStyle/>
        <a:p>
          <a:pPr marL="269875" indent="-269875" algn="l"/>
          <a:r>
            <a:rPr lang="en-GB" sz="1600" b="0" i="0">
              <a:latin typeface="Calibri" panose="020F0502020204030204" pitchFamily="34" charset="0"/>
              <a:cs typeface="Calibri" panose="020F0502020204030204" pitchFamily="34" charset="0"/>
            </a:rPr>
            <a:t>Current service provision for health behaviours in Berkshire East</a:t>
          </a:r>
          <a:endParaRPr lang="en-GB" sz="1600" b="0" i="1">
            <a:latin typeface="Calibri" panose="020F0502020204030204" pitchFamily="34" charset="0"/>
            <a:cs typeface="Calibri" panose="020F0502020204030204" pitchFamily="34" charset="0"/>
          </a:endParaRPr>
        </a:p>
      </dgm:t>
    </dgm:pt>
    <dgm:pt modelId="{C84B126A-7F03-434E-9B88-BCBE3AED465B}" type="parTrans" cxnId="{44FA75FA-3543-4522-B298-DB78A0BDD3EA}">
      <dgm:prSet/>
      <dgm:spPr/>
      <dgm:t>
        <a:bodyPr/>
        <a:lstStyle/>
        <a:p>
          <a:endParaRPr lang="en-GB" sz="1400"/>
        </a:p>
      </dgm:t>
    </dgm:pt>
    <dgm:pt modelId="{3E68CD49-BD93-4028-8E41-D8ED5BAFFDE0}" type="sibTrans" cxnId="{44FA75FA-3543-4522-B298-DB78A0BDD3EA}">
      <dgm:prSet/>
      <dgm:spPr/>
      <dgm:t>
        <a:bodyPr/>
        <a:lstStyle/>
        <a:p>
          <a:endParaRPr lang="en-GB" sz="1400"/>
        </a:p>
      </dgm:t>
    </dgm:pt>
    <dgm:pt modelId="{7CE72E8D-95DD-4DF9-87AB-6A2B4923EF92}">
      <dgm:prSet phldrT="[Text]" custT="1"/>
      <dgm:spPr/>
      <dgm:t>
        <a:bodyPr/>
        <a:lstStyle/>
        <a:p>
          <a:pPr marL="269875" indent="-269875" algn="l"/>
          <a:r>
            <a:rPr lang="en-GB" sz="1600"/>
            <a:t>Research on integrated health behaviour service models</a:t>
          </a:r>
          <a:endParaRPr lang="en-GB" sz="1600" b="1" i="1">
            <a:latin typeface="Calibri" panose="020F0502020204030204" pitchFamily="34" charset="0"/>
            <a:cs typeface="Calibri" panose="020F0502020204030204" pitchFamily="34" charset="0"/>
          </a:endParaRPr>
        </a:p>
      </dgm:t>
    </dgm:pt>
    <dgm:pt modelId="{6854B326-E46D-475B-BF43-B38489E5620D}" type="parTrans" cxnId="{B7959195-BB23-48EA-B7FC-D973EB17C610}">
      <dgm:prSet/>
      <dgm:spPr/>
      <dgm:t>
        <a:bodyPr/>
        <a:lstStyle/>
        <a:p>
          <a:endParaRPr lang="en-GB" sz="1400"/>
        </a:p>
      </dgm:t>
    </dgm:pt>
    <dgm:pt modelId="{D8D07A49-E689-4B58-A8B6-CAA2AF197D5E}" type="sibTrans" cxnId="{B7959195-BB23-48EA-B7FC-D973EB17C610}">
      <dgm:prSet/>
      <dgm:spPr/>
      <dgm:t>
        <a:bodyPr/>
        <a:lstStyle/>
        <a:p>
          <a:endParaRPr lang="en-GB" sz="1400"/>
        </a:p>
      </dgm:t>
    </dgm:pt>
    <dgm:pt modelId="{23765DDA-34EB-42F7-A0B9-F6F01A06B354}">
      <dgm:prSet phldrT="[Text]" custT="1"/>
      <dgm:spPr/>
      <dgm:t>
        <a:bodyPr/>
        <a:lstStyle/>
        <a:p>
          <a:pPr marL="269875" indent="-269875" algn="l"/>
          <a:r>
            <a:rPr lang="en-GB" sz="1600" b="0">
              <a:latin typeface="Calibri" panose="020F0502020204030204" pitchFamily="34" charset="0"/>
              <a:cs typeface="Calibri" panose="020F0502020204030204" pitchFamily="34" charset="0"/>
            </a:rPr>
            <a:t>What do we know about healthy behaviours in Berkshire East?</a:t>
          </a:r>
          <a:endParaRPr lang="en-GB" sz="1600" b="0" i="1">
            <a:latin typeface="Calibri" panose="020F0502020204030204" pitchFamily="34" charset="0"/>
            <a:cs typeface="Calibri" panose="020F0502020204030204" pitchFamily="34" charset="0"/>
          </a:endParaRPr>
        </a:p>
      </dgm:t>
    </dgm:pt>
    <dgm:pt modelId="{AE91CED1-CFE2-4362-A96C-93D371ED56B2}" type="parTrans" cxnId="{262980EE-D8B1-4D0C-9642-32ED069C2EE0}">
      <dgm:prSet/>
      <dgm:spPr/>
      <dgm:t>
        <a:bodyPr/>
        <a:lstStyle/>
        <a:p>
          <a:endParaRPr lang="en-GB" sz="1400"/>
        </a:p>
      </dgm:t>
    </dgm:pt>
    <dgm:pt modelId="{166EAD4F-E57A-48B9-85DF-164AD76E47FC}" type="sibTrans" cxnId="{262980EE-D8B1-4D0C-9642-32ED069C2EE0}">
      <dgm:prSet/>
      <dgm:spPr/>
      <dgm:t>
        <a:bodyPr/>
        <a:lstStyle/>
        <a:p>
          <a:endParaRPr lang="en-GB" sz="1400"/>
        </a:p>
      </dgm:t>
    </dgm:pt>
    <dgm:pt modelId="{63CE8574-EB7D-4242-A31A-0BCED1A63E45}">
      <dgm:prSet phldrT="[Text]" custT="1"/>
      <dgm:spPr/>
      <dgm:t>
        <a:bodyPr/>
        <a:lstStyle/>
        <a:p>
          <a:pPr marL="269875" indent="-269875" algn="l"/>
          <a:r>
            <a:rPr lang="en-GB" sz="1600"/>
            <a:t>Evidence review on effective interventions for healthy behaviours</a:t>
          </a:r>
          <a:endParaRPr lang="en-GB" sz="1600" b="0" i="0">
            <a:latin typeface="Calibri" panose="020F0502020204030204" pitchFamily="34" charset="0"/>
            <a:cs typeface="Calibri" panose="020F0502020204030204" pitchFamily="34" charset="0"/>
          </a:endParaRPr>
        </a:p>
      </dgm:t>
    </dgm:pt>
    <dgm:pt modelId="{F016070F-6488-41A2-82FE-5E88FBE31907}" type="parTrans" cxnId="{9F632F3E-4F6C-4186-AEFF-B64CF8295CC6}">
      <dgm:prSet/>
      <dgm:spPr/>
      <dgm:t>
        <a:bodyPr/>
        <a:lstStyle/>
        <a:p>
          <a:endParaRPr lang="en-GB" sz="1400"/>
        </a:p>
      </dgm:t>
    </dgm:pt>
    <dgm:pt modelId="{916C19F0-C012-4F9B-A018-77DD2CF76B2F}" type="sibTrans" cxnId="{9F632F3E-4F6C-4186-AEFF-B64CF8295CC6}">
      <dgm:prSet/>
      <dgm:spPr/>
      <dgm:t>
        <a:bodyPr/>
        <a:lstStyle/>
        <a:p>
          <a:endParaRPr lang="en-GB" sz="1400"/>
        </a:p>
      </dgm:t>
    </dgm:pt>
    <dgm:pt modelId="{AEEF4351-72DF-428D-B949-821E450EE599}">
      <dgm:prSet phldrT="[Text]" custT="1"/>
      <dgm:spPr/>
      <dgm:t>
        <a:bodyPr/>
        <a:lstStyle/>
        <a:p>
          <a:pPr algn="l"/>
          <a:r>
            <a:rPr lang="en-GB" sz="1600" b="0"/>
            <a:t>Feedback from professionals and the public</a:t>
          </a:r>
        </a:p>
      </dgm:t>
    </dgm:pt>
    <dgm:pt modelId="{472973C2-3192-4A66-A667-C5D584770AFA}" type="parTrans" cxnId="{F814DC46-07B7-4FAD-823D-3E33C350E88C}">
      <dgm:prSet/>
      <dgm:spPr/>
      <dgm:t>
        <a:bodyPr/>
        <a:lstStyle/>
        <a:p>
          <a:endParaRPr lang="en-GB"/>
        </a:p>
      </dgm:t>
    </dgm:pt>
    <dgm:pt modelId="{E3B21E1F-A595-4188-9637-22D2E75983C5}" type="sibTrans" cxnId="{F814DC46-07B7-4FAD-823D-3E33C350E88C}">
      <dgm:prSet/>
      <dgm:spPr/>
      <dgm:t>
        <a:bodyPr/>
        <a:lstStyle/>
        <a:p>
          <a:endParaRPr lang="en-GB"/>
        </a:p>
      </dgm:t>
    </dgm:pt>
    <dgm:pt modelId="{A83945D1-ACAC-4E7D-97E3-E0ED6673A2C3}">
      <dgm:prSet phldrT="[Text]" custT="1"/>
      <dgm:spPr/>
      <dgm:t>
        <a:bodyPr/>
        <a:lstStyle/>
        <a:p>
          <a:pPr algn="l"/>
          <a:r>
            <a:rPr lang="en-GB" sz="1600" b="0"/>
            <a:t>Recommendations</a:t>
          </a:r>
          <a:r>
            <a:rPr lang="en-GB" sz="1400" b="0"/>
            <a:t> </a:t>
          </a:r>
          <a:r>
            <a:rPr lang="en-GB" sz="1600" b="0"/>
            <a:t>and next steps</a:t>
          </a:r>
          <a:endParaRPr lang="en-GB" sz="1400" b="0"/>
        </a:p>
      </dgm:t>
    </dgm:pt>
    <dgm:pt modelId="{B55DE421-3C7A-4053-BCB8-B2E95AD95188}" type="parTrans" cxnId="{94678F44-9F4A-4B1A-BEFA-AB24CBEBFB83}">
      <dgm:prSet/>
      <dgm:spPr/>
      <dgm:t>
        <a:bodyPr/>
        <a:lstStyle/>
        <a:p>
          <a:endParaRPr lang="en-GB"/>
        </a:p>
      </dgm:t>
    </dgm:pt>
    <dgm:pt modelId="{0AC5D0FC-3D55-4774-898F-900E1FB70C8B}" type="sibTrans" cxnId="{94678F44-9F4A-4B1A-BEFA-AB24CBEBFB83}">
      <dgm:prSet/>
      <dgm:spPr/>
      <dgm:t>
        <a:bodyPr/>
        <a:lstStyle/>
        <a:p>
          <a:endParaRPr lang="en-GB"/>
        </a:p>
      </dgm:t>
    </dgm:pt>
    <dgm:pt modelId="{3B61E20D-C8F9-4033-B14A-AA332FF8B3D8}">
      <dgm:prSet phldrT="[Text]" custT="1"/>
      <dgm:spPr/>
      <dgm:t>
        <a:bodyPr/>
        <a:lstStyle/>
        <a:p>
          <a:pPr algn="l"/>
          <a:r>
            <a:rPr lang="en-GB" sz="1600" b="0"/>
            <a:t>Appendices</a:t>
          </a:r>
        </a:p>
      </dgm:t>
    </dgm:pt>
    <dgm:pt modelId="{3ECF0F1D-2E72-430C-9B82-7B6B119CE400}" type="parTrans" cxnId="{22880239-7DF7-45D6-A64E-C3E3856E17BB}">
      <dgm:prSet/>
      <dgm:spPr/>
      <dgm:t>
        <a:bodyPr/>
        <a:lstStyle/>
        <a:p>
          <a:endParaRPr lang="en-GB"/>
        </a:p>
      </dgm:t>
    </dgm:pt>
    <dgm:pt modelId="{8A2CB959-CCAE-4BC3-8918-C07BBE1A124E}" type="sibTrans" cxnId="{22880239-7DF7-45D6-A64E-C3E3856E17BB}">
      <dgm:prSet/>
      <dgm:spPr/>
      <dgm:t>
        <a:bodyPr/>
        <a:lstStyle/>
        <a:p>
          <a:endParaRPr lang="en-GB"/>
        </a:p>
      </dgm:t>
    </dgm:pt>
    <dgm:pt modelId="{3375F9AA-986E-49EA-A4D5-467EBE18D87E}">
      <dgm:prSet phldrT="[Text]" custT="1"/>
      <dgm:spPr/>
      <dgm:t>
        <a:bodyPr/>
        <a:lstStyle/>
        <a:p>
          <a:pPr marL="269875" indent="-269875" algn="l"/>
          <a:r>
            <a:rPr lang="en-GB" sz="1600" b="0">
              <a:latin typeface="Calibri" panose="020F0502020204030204" pitchFamily="34" charset="0"/>
              <a:cs typeface="Calibri" panose="020F0502020204030204" pitchFamily="34" charset="0"/>
            </a:rPr>
            <a:t>Aim, purpose and scope of HNA</a:t>
          </a:r>
          <a:endParaRPr lang="en-GB" sz="1600" b="0" i="1">
            <a:latin typeface="Calibri" panose="020F0502020204030204" pitchFamily="34" charset="0"/>
            <a:cs typeface="Calibri" panose="020F0502020204030204" pitchFamily="34" charset="0"/>
          </a:endParaRPr>
        </a:p>
      </dgm:t>
    </dgm:pt>
    <dgm:pt modelId="{F66ABF49-9687-46C9-B7E5-7DDC75FB99CF}" type="parTrans" cxnId="{74AB4302-4243-4306-852F-8AC679ECE3A4}">
      <dgm:prSet/>
      <dgm:spPr/>
      <dgm:t>
        <a:bodyPr/>
        <a:lstStyle/>
        <a:p>
          <a:endParaRPr lang="en-GB"/>
        </a:p>
      </dgm:t>
    </dgm:pt>
    <dgm:pt modelId="{A3858CE1-CBB6-4B80-8CB1-43E2F535963E}" type="sibTrans" cxnId="{74AB4302-4243-4306-852F-8AC679ECE3A4}">
      <dgm:prSet/>
      <dgm:spPr/>
      <dgm:t>
        <a:bodyPr/>
        <a:lstStyle/>
        <a:p>
          <a:endParaRPr lang="en-GB"/>
        </a:p>
      </dgm:t>
    </dgm:pt>
    <dgm:pt modelId="{7F852E2B-1225-4F28-8453-223D9C158896}" type="pres">
      <dgm:prSet presAssocID="{E001795C-278A-4C11-B7F7-927B59DAC1DC}" presName="linear" presStyleCnt="0">
        <dgm:presLayoutVars>
          <dgm:animLvl val="lvl"/>
          <dgm:resizeHandles val="exact"/>
        </dgm:presLayoutVars>
      </dgm:prSet>
      <dgm:spPr/>
    </dgm:pt>
    <dgm:pt modelId="{F7A37837-FA95-4576-9878-8871650C82E4}" type="pres">
      <dgm:prSet presAssocID="{E2C16DE1-92A2-45B1-8B53-E78E5359A9F2}" presName="parentText" presStyleLbl="node1" presStyleIdx="0" presStyleCnt="9" custLinFactNeighborX="-113">
        <dgm:presLayoutVars>
          <dgm:chMax val="0"/>
          <dgm:bulletEnabled val="1"/>
        </dgm:presLayoutVars>
      </dgm:prSet>
      <dgm:spPr/>
    </dgm:pt>
    <dgm:pt modelId="{4C28AAB9-29C0-475F-A564-22E032DE1300}" type="pres">
      <dgm:prSet presAssocID="{990A0B4E-A370-45B2-84E9-4B67E3EACF96}" presName="spacer" presStyleCnt="0"/>
      <dgm:spPr/>
    </dgm:pt>
    <dgm:pt modelId="{5BECFD17-7833-4222-8A49-8A8F4075C839}" type="pres">
      <dgm:prSet presAssocID="{3375F9AA-986E-49EA-A4D5-467EBE18D87E}" presName="parentText" presStyleLbl="node1" presStyleIdx="1" presStyleCnt="9">
        <dgm:presLayoutVars>
          <dgm:chMax val="0"/>
          <dgm:bulletEnabled val="1"/>
        </dgm:presLayoutVars>
      </dgm:prSet>
      <dgm:spPr/>
    </dgm:pt>
    <dgm:pt modelId="{18C30EDC-DD98-4FE3-A22C-64A411A3D4A9}" type="pres">
      <dgm:prSet presAssocID="{A3858CE1-CBB6-4B80-8CB1-43E2F535963E}" presName="spacer" presStyleCnt="0"/>
      <dgm:spPr/>
    </dgm:pt>
    <dgm:pt modelId="{089E5C99-84D6-48DA-A3D4-697DFD10125D}" type="pres">
      <dgm:prSet presAssocID="{23765DDA-34EB-42F7-A0B9-F6F01A06B354}" presName="parentText" presStyleLbl="node1" presStyleIdx="2" presStyleCnt="9" custLinFactNeighborX="-113">
        <dgm:presLayoutVars>
          <dgm:chMax val="0"/>
          <dgm:bulletEnabled val="1"/>
        </dgm:presLayoutVars>
      </dgm:prSet>
      <dgm:spPr/>
    </dgm:pt>
    <dgm:pt modelId="{6FCD5029-5806-4571-8B71-C43CA803053E}" type="pres">
      <dgm:prSet presAssocID="{166EAD4F-E57A-48B9-85DF-164AD76E47FC}" presName="spacer" presStyleCnt="0"/>
      <dgm:spPr/>
    </dgm:pt>
    <dgm:pt modelId="{9A8FD570-1C99-4BDA-8191-06CC66D2AAD8}" type="pres">
      <dgm:prSet presAssocID="{91F2DDB2-D155-4E93-A5FC-50312603E549}" presName="parentText" presStyleLbl="node1" presStyleIdx="3" presStyleCnt="9">
        <dgm:presLayoutVars>
          <dgm:chMax val="0"/>
          <dgm:bulletEnabled val="1"/>
        </dgm:presLayoutVars>
      </dgm:prSet>
      <dgm:spPr/>
    </dgm:pt>
    <dgm:pt modelId="{EB2321A1-F74D-4995-B47C-CF6CF38C316A}" type="pres">
      <dgm:prSet presAssocID="{3E68CD49-BD93-4028-8E41-D8ED5BAFFDE0}" presName="spacer" presStyleCnt="0"/>
      <dgm:spPr/>
    </dgm:pt>
    <dgm:pt modelId="{BF2FE5E6-05FC-4221-A635-0498B1D85B81}" type="pres">
      <dgm:prSet presAssocID="{7CE72E8D-95DD-4DF9-87AB-6A2B4923EF92}" presName="parentText" presStyleLbl="node1" presStyleIdx="4" presStyleCnt="9">
        <dgm:presLayoutVars>
          <dgm:chMax val="0"/>
          <dgm:bulletEnabled val="1"/>
        </dgm:presLayoutVars>
      </dgm:prSet>
      <dgm:spPr/>
    </dgm:pt>
    <dgm:pt modelId="{79FEB3C8-CFFC-439C-9178-9A1256802704}" type="pres">
      <dgm:prSet presAssocID="{D8D07A49-E689-4B58-A8B6-CAA2AF197D5E}" presName="spacer" presStyleCnt="0"/>
      <dgm:spPr/>
    </dgm:pt>
    <dgm:pt modelId="{B930F71F-0D16-4A7D-96EB-FAC22C6C10A8}" type="pres">
      <dgm:prSet presAssocID="{63CE8574-EB7D-4242-A31A-0BCED1A63E45}" presName="parentText" presStyleLbl="node1" presStyleIdx="5" presStyleCnt="9">
        <dgm:presLayoutVars>
          <dgm:chMax val="0"/>
          <dgm:bulletEnabled val="1"/>
        </dgm:presLayoutVars>
      </dgm:prSet>
      <dgm:spPr/>
    </dgm:pt>
    <dgm:pt modelId="{99EB8573-DC05-4709-AED8-1AC94F3E9BA0}" type="pres">
      <dgm:prSet presAssocID="{916C19F0-C012-4F9B-A018-77DD2CF76B2F}" presName="spacer" presStyleCnt="0"/>
      <dgm:spPr/>
    </dgm:pt>
    <dgm:pt modelId="{C64EB3B3-C557-4268-9A92-80101867949E}" type="pres">
      <dgm:prSet presAssocID="{AEEF4351-72DF-428D-B949-821E450EE599}" presName="parentText" presStyleLbl="node1" presStyleIdx="6" presStyleCnt="9">
        <dgm:presLayoutVars>
          <dgm:chMax val="0"/>
          <dgm:bulletEnabled val="1"/>
        </dgm:presLayoutVars>
      </dgm:prSet>
      <dgm:spPr/>
    </dgm:pt>
    <dgm:pt modelId="{C1EC10B1-005D-4286-81AD-045207C97BFA}" type="pres">
      <dgm:prSet presAssocID="{E3B21E1F-A595-4188-9637-22D2E75983C5}" presName="spacer" presStyleCnt="0"/>
      <dgm:spPr/>
    </dgm:pt>
    <dgm:pt modelId="{774931DA-90E0-4E58-B6C1-36AFB5B003F9}" type="pres">
      <dgm:prSet presAssocID="{A83945D1-ACAC-4E7D-97E3-E0ED6673A2C3}" presName="parentText" presStyleLbl="node1" presStyleIdx="7" presStyleCnt="9">
        <dgm:presLayoutVars>
          <dgm:chMax val="0"/>
          <dgm:bulletEnabled val="1"/>
        </dgm:presLayoutVars>
      </dgm:prSet>
      <dgm:spPr/>
    </dgm:pt>
    <dgm:pt modelId="{FFFF2917-C1C1-4FE0-88E0-33EA4A91CCDC}" type="pres">
      <dgm:prSet presAssocID="{0AC5D0FC-3D55-4774-898F-900E1FB70C8B}" presName="spacer" presStyleCnt="0"/>
      <dgm:spPr/>
    </dgm:pt>
    <dgm:pt modelId="{55CEC14F-9276-424C-A2F6-177652F50AC5}" type="pres">
      <dgm:prSet presAssocID="{3B61E20D-C8F9-4033-B14A-AA332FF8B3D8}" presName="parentText" presStyleLbl="node1" presStyleIdx="8" presStyleCnt="9">
        <dgm:presLayoutVars>
          <dgm:chMax val="0"/>
          <dgm:bulletEnabled val="1"/>
        </dgm:presLayoutVars>
      </dgm:prSet>
      <dgm:spPr/>
    </dgm:pt>
  </dgm:ptLst>
  <dgm:cxnLst>
    <dgm:cxn modelId="{3390F201-9A95-4831-BA0A-300DE8AF47D7}" type="presOf" srcId="{91F2DDB2-D155-4E93-A5FC-50312603E549}" destId="{9A8FD570-1C99-4BDA-8191-06CC66D2AAD8}" srcOrd="0" destOrd="0" presId="urn:microsoft.com/office/officeart/2005/8/layout/vList2"/>
    <dgm:cxn modelId="{74AB4302-4243-4306-852F-8AC679ECE3A4}" srcId="{E001795C-278A-4C11-B7F7-927B59DAC1DC}" destId="{3375F9AA-986E-49EA-A4D5-467EBE18D87E}" srcOrd="1" destOrd="0" parTransId="{F66ABF49-9687-46C9-B7E5-7DDC75FB99CF}" sibTransId="{A3858CE1-CBB6-4B80-8CB1-43E2F535963E}"/>
    <dgm:cxn modelId="{434B750B-B016-4439-947B-76BD523481F5}" type="presOf" srcId="{7CE72E8D-95DD-4DF9-87AB-6A2B4923EF92}" destId="{BF2FE5E6-05FC-4221-A635-0498B1D85B81}" srcOrd="0" destOrd="0" presId="urn:microsoft.com/office/officeart/2005/8/layout/vList2"/>
    <dgm:cxn modelId="{E8735924-F25E-4B27-97E1-5566188E7B0F}" type="presOf" srcId="{A83945D1-ACAC-4E7D-97E3-E0ED6673A2C3}" destId="{774931DA-90E0-4E58-B6C1-36AFB5B003F9}" srcOrd="0" destOrd="0" presId="urn:microsoft.com/office/officeart/2005/8/layout/vList2"/>
    <dgm:cxn modelId="{01A8F131-6FEA-40B7-A3D1-66B1AA37ECA0}" type="presOf" srcId="{3375F9AA-986E-49EA-A4D5-467EBE18D87E}" destId="{5BECFD17-7833-4222-8A49-8A8F4075C839}" srcOrd="0" destOrd="0" presId="urn:microsoft.com/office/officeart/2005/8/layout/vList2"/>
    <dgm:cxn modelId="{22880239-7DF7-45D6-A64E-C3E3856E17BB}" srcId="{E001795C-278A-4C11-B7F7-927B59DAC1DC}" destId="{3B61E20D-C8F9-4033-B14A-AA332FF8B3D8}" srcOrd="8" destOrd="0" parTransId="{3ECF0F1D-2E72-430C-9B82-7B6B119CE400}" sibTransId="{8A2CB959-CCAE-4BC3-8918-C07BBE1A124E}"/>
    <dgm:cxn modelId="{9F632F3E-4F6C-4186-AEFF-B64CF8295CC6}" srcId="{E001795C-278A-4C11-B7F7-927B59DAC1DC}" destId="{63CE8574-EB7D-4242-A31A-0BCED1A63E45}" srcOrd="5" destOrd="0" parTransId="{F016070F-6488-41A2-82FE-5E88FBE31907}" sibTransId="{916C19F0-C012-4F9B-A018-77DD2CF76B2F}"/>
    <dgm:cxn modelId="{94678F44-9F4A-4B1A-BEFA-AB24CBEBFB83}" srcId="{E001795C-278A-4C11-B7F7-927B59DAC1DC}" destId="{A83945D1-ACAC-4E7D-97E3-E0ED6673A2C3}" srcOrd="7" destOrd="0" parTransId="{B55DE421-3C7A-4053-BCB8-B2E95AD95188}" sibTransId="{0AC5D0FC-3D55-4774-898F-900E1FB70C8B}"/>
    <dgm:cxn modelId="{F814DC46-07B7-4FAD-823D-3E33C350E88C}" srcId="{E001795C-278A-4C11-B7F7-927B59DAC1DC}" destId="{AEEF4351-72DF-428D-B949-821E450EE599}" srcOrd="6" destOrd="0" parTransId="{472973C2-3192-4A66-A667-C5D584770AFA}" sibTransId="{E3B21E1F-A595-4188-9637-22D2E75983C5}"/>
    <dgm:cxn modelId="{3EA4F469-D975-46AF-8270-47AB880BB82A}" srcId="{E001795C-278A-4C11-B7F7-927B59DAC1DC}" destId="{E2C16DE1-92A2-45B1-8B53-E78E5359A9F2}" srcOrd="0" destOrd="0" parTransId="{4942D92A-BF51-4A6D-AE9A-3890DBFBAE36}" sibTransId="{990A0B4E-A370-45B2-84E9-4B67E3EACF96}"/>
    <dgm:cxn modelId="{E026F16E-C9C4-4F01-8A1A-BAB389DCE7FA}" type="presOf" srcId="{3B61E20D-C8F9-4033-B14A-AA332FF8B3D8}" destId="{55CEC14F-9276-424C-A2F6-177652F50AC5}" srcOrd="0" destOrd="0" presId="urn:microsoft.com/office/officeart/2005/8/layout/vList2"/>
    <dgm:cxn modelId="{B7959195-BB23-48EA-B7FC-D973EB17C610}" srcId="{E001795C-278A-4C11-B7F7-927B59DAC1DC}" destId="{7CE72E8D-95DD-4DF9-87AB-6A2B4923EF92}" srcOrd="4" destOrd="0" parTransId="{6854B326-E46D-475B-BF43-B38489E5620D}" sibTransId="{D8D07A49-E689-4B58-A8B6-CAA2AF197D5E}"/>
    <dgm:cxn modelId="{2B59FFB3-4781-413E-B44C-EA4E8D08688A}" type="presOf" srcId="{23765DDA-34EB-42F7-A0B9-F6F01A06B354}" destId="{089E5C99-84D6-48DA-A3D4-697DFD10125D}" srcOrd="0" destOrd="0" presId="urn:microsoft.com/office/officeart/2005/8/layout/vList2"/>
    <dgm:cxn modelId="{6742FFCD-5E42-4AF5-8217-161CE6DB6F52}" type="presOf" srcId="{AEEF4351-72DF-428D-B949-821E450EE599}" destId="{C64EB3B3-C557-4268-9A92-80101867949E}" srcOrd="0" destOrd="0" presId="urn:microsoft.com/office/officeart/2005/8/layout/vList2"/>
    <dgm:cxn modelId="{72B2B3CF-9010-485A-AE86-95A991DD2B67}" type="presOf" srcId="{E2C16DE1-92A2-45B1-8B53-E78E5359A9F2}" destId="{F7A37837-FA95-4576-9878-8871650C82E4}" srcOrd="0" destOrd="0" presId="urn:microsoft.com/office/officeart/2005/8/layout/vList2"/>
    <dgm:cxn modelId="{262980EE-D8B1-4D0C-9642-32ED069C2EE0}" srcId="{E001795C-278A-4C11-B7F7-927B59DAC1DC}" destId="{23765DDA-34EB-42F7-A0B9-F6F01A06B354}" srcOrd="2" destOrd="0" parTransId="{AE91CED1-CFE2-4362-A96C-93D371ED56B2}" sibTransId="{166EAD4F-E57A-48B9-85DF-164AD76E47FC}"/>
    <dgm:cxn modelId="{D860A9F3-601E-400A-A467-93448DA32184}" type="presOf" srcId="{E001795C-278A-4C11-B7F7-927B59DAC1DC}" destId="{7F852E2B-1225-4F28-8453-223D9C158896}" srcOrd="0" destOrd="0" presId="urn:microsoft.com/office/officeart/2005/8/layout/vList2"/>
    <dgm:cxn modelId="{275DD6F9-03F1-4DB8-8D24-B85C78209984}" type="presOf" srcId="{63CE8574-EB7D-4242-A31A-0BCED1A63E45}" destId="{B930F71F-0D16-4A7D-96EB-FAC22C6C10A8}" srcOrd="0" destOrd="0" presId="urn:microsoft.com/office/officeart/2005/8/layout/vList2"/>
    <dgm:cxn modelId="{44FA75FA-3543-4522-B298-DB78A0BDD3EA}" srcId="{E001795C-278A-4C11-B7F7-927B59DAC1DC}" destId="{91F2DDB2-D155-4E93-A5FC-50312603E549}" srcOrd="3" destOrd="0" parTransId="{C84B126A-7F03-434E-9B88-BCBE3AED465B}" sibTransId="{3E68CD49-BD93-4028-8E41-D8ED5BAFFDE0}"/>
    <dgm:cxn modelId="{615CABD2-D092-43AC-AD0A-36A9868B609B}" type="presParOf" srcId="{7F852E2B-1225-4F28-8453-223D9C158896}" destId="{F7A37837-FA95-4576-9878-8871650C82E4}" srcOrd="0" destOrd="0" presId="urn:microsoft.com/office/officeart/2005/8/layout/vList2"/>
    <dgm:cxn modelId="{5C3159F3-357E-44D1-9478-0D6B42C202E6}" type="presParOf" srcId="{7F852E2B-1225-4F28-8453-223D9C158896}" destId="{4C28AAB9-29C0-475F-A564-22E032DE1300}" srcOrd="1" destOrd="0" presId="urn:microsoft.com/office/officeart/2005/8/layout/vList2"/>
    <dgm:cxn modelId="{7C55FF11-1D71-4C80-A3C5-D9ADF93DA629}" type="presParOf" srcId="{7F852E2B-1225-4F28-8453-223D9C158896}" destId="{5BECFD17-7833-4222-8A49-8A8F4075C839}" srcOrd="2" destOrd="0" presId="urn:microsoft.com/office/officeart/2005/8/layout/vList2"/>
    <dgm:cxn modelId="{B95CCE70-2BB1-4D90-955E-1417408CC78F}" type="presParOf" srcId="{7F852E2B-1225-4F28-8453-223D9C158896}" destId="{18C30EDC-DD98-4FE3-A22C-64A411A3D4A9}" srcOrd="3" destOrd="0" presId="urn:microsoft.com/office/officeart/2005/8/layout/vList2"/>
    <dgm:cxn modelId="{F31DAB12-B8DE-4525-873E-26E9E1D87620}" type="presParOf" srcId="{7F852E2B-1225-4F28-8453-223D9C158896}" destId="{089E5C99-84D6-48DA-A3D4-697DFD10125D}" srcOrd="4" destOrd="0" presId="urn:microsoft.com/office/officeart/2005/8/layout/vList2"/>
    <dgm:cxn modelId="{1E81C09C-CE16-466D-920A-CBAE3B27E8BF}" type="presParOf" srcId="{7F852E2B-1225-4F28-8453-223D9C158896}" destId="{6FCD5029-5806-4571-8B71-C43CA803053E}" srcOrd="5" destOrd="0" presId="urn:microsoft.com/office/officeart/2005/8/layout/vList2"/>
    <dgm:cxn modelId="{D948FBAF-81FD-4C1B-9601-CEFF50C137E3}" type="presParOf" srcId="{7F852E2B-1225-4F28-8453-223D9C158896}" destId="{9A8FD570-1C99-4BDA-8191-06CC66D2AAD8}" srcOrd="6" destOrd="0" presId="urn:microsoft.com/office/officeart/2005/8/layout/vList2"/>
    <dgm:cxn modelId="{A6616425-EF59-4AEF-AD1E-8E5EC5B42E66}" type="presParOf" srcId="{7F852E2B-1225-4F28-8453-223D9C158896}" destId="{EB2321A1-F74D-4995-B47C-CF6CF38C316A}" srcOrd="7" destOrd="0" presId="urn:microsoft.com/office/officeart/2005/8/layout/vList2"/>
    <dgm:cxn modelId="{6C127825-5ED4-4710-9772-01E3F4EDE7DE}" type="presParOf" srcId="{7F852E2B-1225-4F28-8453-223D9C158896}" destId="{BF2FE5E6-05FC-4221-A635-0498B1D85B81}" srcOrd="8" destOrd="0" presId="urn:microsoft.com/office/officeart/2005/8/layout/vList2"/>
    <dgm:cxn modelId="{18EF1923-957A-4966-BC70-BD0F65DE388D}" type="presParOf" srcId="{7F852E2B-1225-4F28-8453-223D9C158896}" destId="{79FEB3C8-CFFC-439C-9178-9A1256802704}" srcOrd="9" destOrd="0" presId="urn:microsoft.com/office/officeart/2005/8/layout/vList2"/>
    <dgm:cxn modelId="{03B4F5A7-85BD-4B99-A28B-DC9EE50514CC}" type="presParOf" srcId="{7F852E2B-1225-4F28-8453-223D9C158896}" destId="{B930F71F-0D16-4A7D-96EB-FAC22C6C10A8}" srcOrd="10" destOrd="0" presId="urn:microsoft.com/office/officeart/2005/8/layout/vList2"/>
    <dgm:cxn modelId="{F88F425F-4B9B-49E9-9EF9-9F6B0FC77D85}" type="presParOf" srcId="{7F852E2B-1225-4F28-8453-223D9C158896}" destId="{99EB8573-DC05-4709-AED8-1AC94F3E9BA0}" srcOrd="11" destOrd="0" presId="urn:microsoft.com/office/officeart/2005/8/layout/vList2"/>
    <dgm:cxn modelId="{34388BBB-40D2-4192-A158-5FB2015B6B64}" type="presParOf" srcId="{7F852E2B-1225-4F28-8453-223D9C158896}" destId="{C64EB3B3-C557-4268-9A92-80101867949E}" srcOrd="12" destOrd="0" presId="urn:microsoft.com/office/officeart/2005/8/layout/vList2"/>
    <dgm:cxn modelId="{667A3125-9138-4AB0-9327-39D292169861}" type="presParOf" srcId="{7F852E2B-1225-4F28-8453-223D9C158896}" destId="{C1EC10B1-005D-4286-81AD-045207C97BFA}" srcOrd="13" destOrd="0" presId="urn:microsoft.com/office/officeart/2005/8/layout/vList2"/>
    <dgm:cxn modelId="{5202764E-2E91-47D7-B290-0D938993A8D8}" type="presParOf" srcId="{7F852E2B-1225-4F28-8453-223D9C158896}" destId="{774931DA-90E0-4E58-B6C1-36AFB5B003F9}" srcOrd="14" destOrd="0" presId="urn:microsoft.com/office/officeart/2005/8/layout/vList2"/>
    <dgm:cxn modelId="{E8184AB6-CADC-4202-B3AF-B1B22FC842CD}" type="presParOf" srcId="{7F852E2B-1225-4F28-8453-223D9C158896}" destId="{FFFF2917-C1C1-4FE0-88E0-33EA4A91CCDC}" srcOrd="15" destOrd="0" presId="urn:microsoft.com/office/officeart/2005/8/layout/vList2"/>
    <dgm:cxn modelId="{4E4D11B1-F2F5-47A7-B059-09745ABDD59E}" type="presParOf" srcId="{7F852E2B-1225-4F28-8453-223D9C158896}" destId="{55CEC14F-9276-424C-A2F6-177652F50AC5}"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01795C-278A-4C11-B7F7-927B59DAC1DC}"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GB"/>
        </a:p>
      </dgm:t>
    </dgm:pt>
    <dgm:pt modelId="{E2C16DE1-92A2-45B1-8B53-E78E5359A9F2}">
      <dgm:prSet phldrT="[Text]" custT="1"/>
      <dgm:spPr/>
      <dgm:t>
        <a:bodyPr/>
        <a:lstStyle/>
        <a:p>
          <a:pPr marL="269875" indent="-269875" algn="ctr"/>
          <a:endParaRPr lang="en-GB" sz="1400" b="1" i="1">
            <a:latin typeface="Calibri" panose="020F0502020204030204" pitchFamily="34" charset="0"/>
            <a:cs typeface="Calibri" panose="020F0502020204030204" pitchFamily="34" charset="0"/>
          </a:endParaRPr>
        </a:p>
      </dgm:t>
    </dgm:pt>
    <dgm:pt modelId="{4942D92A-BF51-4A6D-AE9A-3890DBFBAE36}" type="parTrans" cxnId="{3EA4F469-D975-46AF-8270-47AB880BB82A}">
      <dgm:prSet/>
      <dgm:spPr/>
      <dgm:t>
        <a:bodyPr/>
        <a:lstStyle/>
        <a:p>
          <a:pPr algn="ctr"/>
          <a:endParaRPr lang="en-GB" sz="1400"/>
        </a:p>
      </dgm:t>
    </dgm:pt>
    <dgm:pt modelId="{990A0B4E-A370-45B2-84E9-4B67E3EACF96}" type="sibTrans" cxnId="{3EA4F469-D975-46AF-8270-47AB880BB82A}">
      <dgm:prSet/>
      <dgm:spPr/>
      <dgm:t>
        <a:bodyPr/>
        <a:lstStyle/>
        <a:p>
          <a:pPr algn="ctr"/>
          <a:endParaRPr lang="en-GB" sz="1400"/>
        </a:p>
      </dgm:t>
    </dgm:pt>
    <dgm:pt modelId="{7CE72E8D-95DD-4DF9-87AB-6A2B4923EF92}">
      <dgm:prSet phldrT="[Text]" custT="1"/>
      <dgm:spPr/>
      <dgm:t>
        <a:bodyPr/>
        <a:lstStyle/>
        <a:p>
          <a:pPr marL="269875" indent="-269875" algn="ctr"/>
          <a:r>
            <a:rPr lang="en-GB" sz="1400" b="1" i="0">
              <a:latin typeface="Calibri" panose="020F0502020204030204" pitchFamily="34" charset="0"/>
              <a:cs typeface="Calibri" panose="020F0502020204030204" pitchFamily="34" charset="0"/>
            </a:rPr>
            <a:t>4</a:t>
          </a:r>
          <a:endParaRPr lang="en-GB" sz="1400" b="1" i="1">
            <a:latin typeface="Calibri" panose="020F0502020204030204" pitchFamily="34" charset="0"/>
            <a:cs typeface="Calibri" panose="020F0502020204030204" pitchFamily="34" charset="0"/>
          </a:endParaRPr>
        </a:p>
      </dgm:t>
    </dgm:pt>
    <dgm:pt modelId="{6854B326-E46D-475B-BF43-B38489E5620D}" type="parTrans" cxnId="{B7959195-BB23-48EA-B7FC-D973EB17C610}">
      <dgm:prSet/>
      <dgm:spPr/>
      <dgm:t>
        <a:bodyPr/>
        <a:lstStyle/>
        <a:p>
          <a:pPr algn="ctr"/>
          <a:endParaRPr lang="en-GB" sz="1400"/>
        </a:p>
      </dgm:t>
    </dgm:pt>
    <dgm:pt modelId="{D8D07A49-E689-4B58-A8B6-CAA2AF197D5E}" type="sibTrans" cxnId="{B7959195-BB23-48EA-B7FC-D973EB17C610}">
      <dgm:prSet/>
      <dgm:spPr/>
      <dgm:t>
        <a:bodyPr/>
        <a:lstStyle/>
        <a:p>
          <a:pPr algn="ctr"/>
          <a:endParaRPr lang="en-GB" sz="1400"/>
        </a:p>
      </dgm:t>
    </dgm:pt>
    <dgm:pt modelId="{23765DDA-34EB-42F7-A0B9-F6F01A06B354}">
      <dgm:prSet phldrT="[Text]" custT="1"/>
      <dgm:spPr/>
      <dgm:t>
        <a:bodyPr/>
        <a:lstStyle/>
        <a:p>
          <a:pPr marL="269875" indent="-269875" algn="ctr"/>
          <a:r>
            <a:rPr lang="en-GB" sz="1400" b="1">
              <a:latin typeface="Calibri" panose="020F0502020204030204" pitchFamily="34" charset="0"/>
              <a:cs typeface="Calibri" panose="020F0502020204030204" pitchFamily="34" charset="0"/>
            </a:rPr>
            <a:t>2</a:t>
          </a:r>
          <a:endParaRPr lang="en-GB" sz="1400" b="1" i="1">
            <a:latin typeface="Calibri" panose="020F0502020204030204" pitchFamily="34" charset="0"/>
            <a:cs typeface="Calibri" panose="020F0502020204030204" pitchFamily="34" charset="0"/>
          </a:endParaRPr>
        </a:p>
      </dgm:t>
    </dgm:pt>
    <dgm:pt modelId="{AE91CED1-CFE2-4362-A96C-93D371ED56B2}" type="parTrans" cxnId="{262980EE-D8B1-4D0C-9642-32ED069C2EE0}">
      <dgm:prSet/>
      <dgm:spPr/>
      <dgm:t>
        <a:bodyPr/>
        <a:lstStyle/>
        <a:p>
          <a:pPr algn="ctr"/>
          <a:endParaRPr lang="en-GB" sz="1400"/>
        </a:p>
      </dgm:t>
    </dgm:pt>
    <dgm:pt modelId="{166EAD4F-E57A-48B9-85DF-164AD76E47FC}" type="sibTrans" cxnId="{262980EE-D8B1-4D0C-9642-32ED069C2EE0}">
      <dgm:prSet/>
      <dgm:spPr/>
      <dgm:t>
        <a:bodyPr/>
        <a:lstStyle/>
        <a:p>
          <a:pPr algn="ctr"/>
          <a:endParaRPr lang="en-GB" sz="1400"/>
        </a:p>
      </dgm:t>
    </dgm:pt>
    <dgm:pt modelId="{63CE8574-EB7D-4242-A31A-0BCED1A63E45}">
      <dgm:prSet phldrT="[Text]" custT="1"/>
      <dgm:spPr/>
      <dgm:t>
        <a:bodyPr/>
        <a:lstStyle/>
        <a:p>
          <a:pPr marL="269875" indent="-269875" algn="ctr"/>
          <a:r>
            <a:rPr lang="en-GB" sz="1400" b="1" i="0">
              <a:latin typeface="Calibri" panose="020F0502020204030204" pitchFamily="34" charset="0"/>
              <a:cs typeface="Calibri" panose="020F0502020204030204" pitchFamily="34" charset="0"/>
            </a:rPr>
            <a:t>5</a:t>
          </a:r>
        </a:p>
      </dgm:t>
    </dgm:pt>
    <dgm:pt modelId="{F016070F-6488-41A2-82FE-5E88FBE31907}" type="parTrans" cxnId="{9F632F3E-4F6C-4186-AEFF-B64CF8295CC6}">
      <dgm:prSet/>
      <dgm:spPr/>
      <dgm:t>
        <a:bodyPr/>
        <a:lstStyle/>
        <a:p>
          <a:pPr algn="ctr"/>
          <a:endParaRPr lang="en-GB" sz="1400"/>
        </a:p>
      </dgm:t>
    </dgm:pt>
    <dgm:pt modelId="{916C19F0-C012-4F9B-A018-77DD2CF76B2F}" type="sibTrans" cxnId="{9F632F3E-4F6C-4186-AEFF-B64CF8295CC6}">
      <dgm:prSet/>
      <dgm:spPr/>
      <dgm:t>
        <a:bodyPr/>
        <a:lstStyle/>
        <a:p>
          <a:pPr algn="ctr"/>
          <a:endParaRPr lang="en-GB" sz="1400"/>
        </a:p>
      </dgm:t>
    </dgm:pt>
    <dgm:pt modelId="{AEEF4351-72DF-428D-B949-821E450EE599}">
      <dgm:prSet phldrT="[Text]" custT="1"/>
      <dgm:spPr/>
      <dgm:t>
        <a:bodyPr/>
        <a:lstStyle/>
        <a:p>
          <a:pPr algn="ctr"/>
          <a:r>
            <a:rPr lang="en-GB" sz="1400" b="1"/>
            <a:t>6</a:t>
          </a:r>
        </a:p>
      </dgm:t>
    </dgm:pt>
    <dgm:pt modelId="{472973C2-3192-4A66-A667-C5D584770AFA}" type="parTrans" cxnId="{F814DC46-07B7-4FAD-823D-3E33C350E88C}">
      <dgm:prSet/>
      <dgm:spPr/>
      <dgm:t>
        <a:bodyPr/>
        <a:lstStyle/>
        <a:p>
          <a:pPr algn="ctr"/>
          <a:endParaRPr lang="en-GB"/>
        </a:p>
      </dgm:t>
    </dgm:pt>
    <dgm:pt modelId="{E3B21E1F-A595-4188-9637-22D2E75983C5}" type="sibTrans" cxnId="{F814DC46-07B7-4FAD-823D-3E33C350E88C}">
      <dgm:prSet/>
      <dgm:spPr/>
      <dgm:t>
        <a:bodyPr/>
        <a:lstStyle/>
        <a:p>
          <a:pPr algn="ctr"/>
          <a:endParaRPr lang="en-GB"/>
        </a:p>
      </dgm:t>
    </dgm:pt>
    <dgm:pt modelId="{A83945D1-ACAC-4E7D-97E3-E0ED6673A2C3}">
      <dgm:prSet phldrT="[Text]" custT="1"/>
      <dgm:spPr/>
      <dgm:t>
        <a:bodyPr/>
        <a:lstStyle/>
        <a:p>
          <a:pPr algn="ctr"/>
          <a:r>
            <a:rPr lang="en-GB" sz="1400" b="1"/>
            <a:t>7</a:t>
          </a:r>
        </a:p>
      </dgm:t>
    </dgm:pt>
    <dgm:pt modelId="{B55DE421-3C7A-4053-BCB8-B2E95AD95188}" type="parTrans" cxnId="{94678F44-9F4A-4B1A-BEFA-AB24CBEBFB83}">
      <dgm:prSet/>
      <dgm:spPr/>
      <dgm:t>
        <a:bodyPr/>
        <a:lstStyle/>
        <a:p>
          <a:pPr algn="ctr"/>
          <a:endParaRPr lang="en-GB"/>
        </a:p>
      </dgm:t>
    </dgm:pt>
    <dgm:pt modelId="{0AC5D0FC-3D55-4774-898F-900E1FB70C8B}" type="sibTrans" cxnId="{94678F44-9F4A-4B1A-BEFA-AB24CBEBFB83}">
      <dgm:prSet/>
      <dgm:spPr/>
      <dgm:t>
        <a:bodyPr/>
        <a:lstStyle/>
        <a:p>
          <a:pPr algn="ctr"/>
          <a:endParaRPr lang="en-GB"/>
        </a:p>
      </dgm:t>
    </dgm:pt>
    <dgm:pt modelId="{3375F9AA-986E-49EA-A4D5-467EBE18D87E}">
      <dgm:prSet phldrT="[Text]" custT="1"/>
      <dgm:spPr/>
      <dgm:t>
        <a:bodyPr/>
        <a:lstStyle/>
        <a:p>
          <a:pPr marL="269875" indent="-269875" algn="ctr"/>
          <a:r>
            <a:rPr lang="en-GB" sz="1400" b="1">
              <a:latin typeface="Calibri" panose="020F0502020204030204" pitchFamily="34" charset="0"/>
              <a:cs typeface="Calibri" panose="020F0502020204030204" pitchFamily="34" charset="0"/>
            </a:rPr>
            <a:t>1</a:t>
          </a:r>
          <a:endParaRPr lang="en-GB" sz="1400" b="1" i="1">
            <a:latin typeface="Calibri" panose="020F0502020204030204" pitchFamily="34" charset="0"/>
            <a:cs typeface="Calibri" panose="020F0502020204030204" pitchFamily="34" charset="0"/>
          </a:endParaRPr>
        </a:p>
      </dgm:t>
    </dgm:pt>
    <dgm:pt modelId="{F66ABF49-9687-46C9-B7E5-7DDC75FB99CF}" type="parTrans" cxnId="{74AB4302-4243-4306-852F-8AC679ECE3A4}">
      <dgm:prSet/>
      <dgm:spPr/>
      <dgm:t>
        <a:bodyPr/>
        <a:lstStyle/>
        <a:p>
          <a:pPr algn="ctr"/>
          <a:endParaRPr lang="en-GB"/>
        </a:p>
      </dgm:t>
    </dgm:pt>
    <dgm:pt modelId="{A3858CE1-CBB6-4B80-8CB1-43E2F535963E}" type="sibTrans" cxnId="{74AB4302-4243-4306-852F-8AC679ECE3A4}">
      <dgm:prSet/>
      <dgm:spPr/>
      <dgm:t>
        <a:bodyPr/>
        <a:lstStyle/>
        <a:p>
          <a:pPr algn="ctr"/>
          <a:endParaRPr lang="en-GB"/>
        </a:p>
      </dgm:t>
    </dgm:pt>
    <dgm:pt modelId="{91F2DDB2-D155-4E93-A5FC-50312603E549}">
      <dgm:prSet phldrT="[Text]" custT="1"/>
      <dgm:spPr/>
      <dgm:t>
        <a:bodyPr/>
        <a:lstStyle/>
        <a:p>
          <a:pPr marL="269875" indent="-269875" algn="ctr"/>
          <a:r>
            <a:rPr lang="en-GB" sz="1400" b="1">
              <a:latin typeface="Calibri" panose="020F0502020204030204" pitchFamily="34" charset="0"/>
              <a:cs typeface="Calibri" panose="020F0502020204030204" pitchFamily="34" charset="0"/>
            </a:rPr>
            <a:t>3</a:t>
          </a:r>
          <a:endParaRPr lang="en-GB" sz="1400" b="1" i="1">
            <a:latin typeface="Calibri" panose="020F0502020204030204" pitchFamily="34" charset="0"/>
            <a:cs typeface="Calibri" panose="020F0502020204030204" pitchFamily="34" charset="0"/>
          </a:endParaRPr>
        </a:p>
      </dgm:t>
    </dgm:pt>
    <dgm:pt modelId="{3E68CD49-BD93-4028-8E41-D8ED5BAFFDE0}" type="sibTrans" cxnId="{44FA75FA-3543-4522-B298-DB78A0BDD3EA}">
      <dgm:prSet/>
      <dgm:spPr/>
      <dgm:t>
        <a:bodyPr/>
        <a:lstStyle/>
        <a:p>
          <a:pPr algn="ctr"/>
          <a:endParaRPr lang="en-GB" sz="1400"/>
        </a:p>
      </dgm:t>
    </dgm:pt>
    <dgm:pt modelId="{C84B126A-7F03-434E-9B88-BCBE3AED465B}" type="parTrans" cxnId="{44FA75FA-3543-4522-B298-DB78A0BDD3EA}">
      <dgm:prSet/>
      <dgm:spPr/>
      <dgm:t>
        <a:bodyPr/>
        <a:lstStyle/>
        <a:p>
          <a:pPr algn="ctr"/>
          <a:endParaRPr lang="en-GB" sz="1400"/>
        </a:p>
      </dgm:t>
    </dgm:pt>
    <dgm:pt modelId="{81962405-9AA9-4246-811D-8A48C73AFCE8}">
      <dgm:prSet phldrT="[Text]" custT="1"/>
      <dgm:spPr/>
      <dgm:t>
        <a:bodyPr/>
        <a:lstStyle/>
        <a:p>
          <a:pPr algn="ctr"/>
          <a:endParaRPr lang="en-GB" sz="1400" b="1"/>
        </a:p>
      </dgm:t>
    </dgm:pt>
    <dgm:pt modelId="{C48AC8E9-5CA1-4C75-A586-39254F885488}" type="parTrans" cxnId="{799716E7-6349-4847-A7CF-BF38F3459BCE}">
      <dgm:prSet/>
      <dgm:spPr/>
      <dgm:t>
        <a:bodyPr/>
        <a:lstStyle/>
        <a:p>
          <a:endParaRPr lang="en-GB"/>
        </a:p>
      </dgm:t>
    </dgm:pt>
    <dgm:pt modelId="{BA3CC292-FAC4-4C53-80D2-9F4FFC453D2B}" type="sibTrans" cxnId="{799716E7-6349-4847-A7CF-BF38F3459BCE}">
      <dgm:prSet/>
      <dgm:spPr/>
      <dgm:t>
        <a:bodyPr/>
        <a:lstStyle/>
        <a:p>
          <a:endParaRPr lang="en-GB"/>
        </a:p>
      </dgm:t>
    </dgm:pt>
    <dgm:pt modelId="{7F852E2B-1225-4F28-8453-223D9C158896}" type="pres">
      <dgm:prSet presAssocID="{E001795C-278A-4C11-B7F7-927B59DAC1DC}" presName="linear" presStyleCnt="0">
        <dgm:presLayoutVars>
          <dgm:animLvl val="lvl"/>
          <dgm:resizeHandles val="exact"/>
        </dgm:presLayoutVars>
      </dgm:prSet>
      <dgm:spPr/>
    </dgm:pt>
    <dgm:pt modelId="{F7A37837-FA95-4576-9878-8871650C82E4}" type="pres">
      <dgm:prSet presAssocID="{E2C16DE1-92A2-45B1-8B53-E78E5359A9F2}" presName="parentText" presStyleLbl="node1" presStyleIdx="0" presStyleCnt="9">
        <dgm:presLayoutVars>
          <dgm:chMax val="0"/>
          <dgm:bulletEnabled val="1"/>
        </dgm:presLayoutVars>
      </dgm:prSet>
      <dgm:spPr/>
    </dgm:pt>
    <dgm:pt modelId="{4C28AAB9-29C0-475F-A564-22E032DE1300}" type="pres">
      <dgm:prSet presAssocID="{990A0B4E-A370-45B2-84E9-4B67E3EACF96}" presName="spacer" presStyleCnt="0"/>
      <dgm:spPr/>
    </dgm:pt>
    <dgm:pt modelId="{5BECFD17-7833-4222-8A49-8A8F4075C839}" type="pres">
      <dgm:prSet presAssocID="{3375F9AA-986E-49EA-A4D5-467EBE18D87E}" presName="parentText" presStyleLbl="node1" presStyleIdx="1" presStyleCnt="9">
        <dgm:presLayoutVars>
          <dgm:chMax val="0"/>
          <dgm:bulletEnabled val="1"/>
        </dgm:presLayoutVars>
      </dgm:prSet>
      <dgm:spPr/>
    </dgm:pt>
    <dgm:pt modelId="{18C30EDC-DD98-4FE3-A22C-64A411A3D4A9}" type="pres">
      <dgm:prSet presAssocID="{A3858CE1-CBB6-4B80-8CB1-43E2F535963E}" presName="spacer" presStyleCnt="0"/>
      <dgm:spPr/>
    </dgm:pt>
    <dgm:pt modelId="{089E5C99-84D6-48DA-A3D4-697DFD10125D}" type="pres">
      <dgm:prSet presAssocID="{23765DDA-34EB-42F7-A0B9-F6F01A06B354}" presName="parentText" presStyleLbl="node1" presStyleIdx="2" presStyleCnt="9">
        <dgm:presLayoutVars>
          <dgm:chMax val="0"/>
          <dgm:bulletEnabled val="1"/>
        </dgm:presLayoutVars>
      </dgm:prSet>
      <dgm:spPr/>
    </dgm:pt>
    <dgm:pt modelId="{6FCD5029-5806-4571-8B71-C43CA803053E}" type="pres">
      <dgm:prSet presAssocID="{166EAD4F-E57A-48B9-85DF-164AD76E47FC}" presName="spacer" presStyleCnt="0"/>
      <dgm:spPr/>
    </dgm:pt>
    <dgm:pt modelId="{9A8FD570-1C99-4BDA-8191-06CC66D2AAD8}" type="pres">
      <dgm:prSet presAssocID="{91F2DDB2-D155-4E93-A5FC-50312603E549}" presName="parentText" presStyleLbl="node1" presStyleIdx="3" presStyleCnt="9">
        <dgm:presLayoutVars>
          <dgm:chMax val="0"/>
          <dgm:bulletEnabled val="1"/>
        </dgm:presLayoutVars>
      </dgm:prSet>
      <dgm:spPr/>
    </dgm:pt>
    <dgm:pt modelId="{EB2321A1-F74D-4995-B47C-CF6CF38C316A}" type="pres">
      <dgm:prSet presAssocID="{3E68CD49-BD93-4028-8E41-D8ED5BAFFDE0}" presName="spacer" presStyleCnt="0"/>
      <dgm:spPr/>
    </dgm:pt>
    <dgm:pt modelId="{BF2FE5E6-05FC-4221-A635-0498B1D85B81}" type="pres">
      <dgm:prSet presAssocID="{7CE72E8D-95DD-4DF9-87AB-6A2B4923EF92}" presName="parentText" presStyleLbl="node1" presStyleIdx="4" presStyleCnt="9">
        <dgm:presLayoutVars>
          <dgm:chMax val="0"/>
          <dgm:bulletEnabled val="1"/>
        </dgm:presLayoutVars>
      </dgm:prSet>
      <dgm:spPr/>
    </dgm:pt>
    <dgm:pt modelId="{79FEB3C8-CFFC-439C-9178-9A1256802704}" type="pres">
      <dgm:prSet presAssocID="{D8D07A49-E689-4B58-A8B6-CAA2AF197D5E}" presName="spacer" presStyleCnt="0"/>
      <dgm:spPr/>
    </dgm:pt>
    <dgm:pt modelId="{B930F71F-0D16-4A7D-96EB-FAC22C6C10A8}" type="pres">
      <dgm:prSet presAssocID="{63CE8574-EB7D-4242-A31A-0BCED1A63E45}" presName="parentText" presStyleLbl="node1" presStyleIdx="5" presStyleCnt="9">
        <dgm:presLayoutVars>
          <dgm:chMax val="0"/>
          <dgm:bulletEnabled val="1"/>
        </dgm:presLayoutVars>
      </dgm:prSet>
      <dgm:spPr/>
    </dgm:pt>
    <dgm:pt modelId="{99EB8573-DC05-4709-AED8-1AC94F3E9BA0}" type="pres">
      <dgm:prSet presAssocID="{916C19F0-C012-4F9B-A018-77DD2CF76B2F}" presName="spacer" presStyleCnt="0"/>
      <dgm:spPr/>
    </dgm:pt>
    <dgm:pt modelId="{C64EB3B3-C557-4268-9A92-80101867949E}" type="pres">
      <dgm:prSet presAssocID="{AEEF4351-72DF-428D-B949-821E450EE599}" presName="parentText" presStyleLbl="node1" presStyleIdx="6" presStyleCnt="9">
        <dgm:presLayoutVars>
          <dgm:chMax val="0"/>
          <dgm:bulletEnabled val="1"/>
        </dgm:presLayoutVars>
      </dgm:prSet>
      <dgm:spPr/>
    </dgm:pt>
    <dgm:pt modelId="{C1EC10B1-005D-4286-81AD-045207C97BFA}" type="pres">
      <dgm:prSet presAssocID="{E3B21E1F-A595-4188-9637-22D2E75983C5}" presName="spacer" presStyleCnt="0"/>
      <dgm:spPr/>
    </dgm:pt>
    <dgm:pt modelId="{774931DA-90E0-4E58-B6C1-36AFB5B003F9}" type="pres">
      <dgm:prSet presAssocID="{A83945D1-ACAC-4E7D-97E3-E0ED6673A2C3}" presName="parentText" presStyleLbl="node1" presStyleIdx="7" presStyleCnt="9">
        <dgm:presLayoutVars>
          <dgm:chMax val="0"/>
          <dgm:bulletEnabled val="1"/>
        </dgm:presLayoutVars>
      </dgm:prSet>
      <dgm:spPr/>
    </dgm:pt>
    <dgm:pt modelId="{FA6E3976-AD71-402C-B429-7D0A33AFA4A2}" type="pres">
      <dgm:prSet presAssocID="{0AC5D0FC-3D55-4774-898F-900E1FB70C8B}" presName="spacer" presStyleCnt="0"/>
      <dgm:spPr/>
    </dgm:pt>
    <dgm:pt modelId="{119916AC-0CBE-4BC6-B774-0735BCBC3572}" type="pres">
      <dgm:prSet presAssocID="{81962405-9AA9-4246-811D-8A48C73AFCE8}" presName="parentText" presStyleLbl="node1" presStyleIdx="8" presStyleCnt="9">
        <dgm:presLayoutVars>
          <dgm:chMax val="0"/>
          <dgm:bulletEnabled val="1"/>
        </dgm:presLayoutVars>
      </dgm:prSet>
      <dgm:spPr/>
    </dgm:pt>
  </dgm:ptLst>
  <dgm:cxnLst>
    <dgm:cxn modelId="{3390F201-9A95-4831-BA0A-300DE8AF47D7}" type="presOf" srcId="{91F2DDB2-D155-4E93-A5FC-50312603E549}" destId="{9A8FD570-1C99-4BDA-8191-06CC66D2AAD8}" srcOrd="0" destOrd="0" presId="urn:microsoft.com/office/officeart/2005/8/layout/vList2"/>
    <dgm:cxn modelId="{74AB4302-4243-4306-852F-8AC679ECE3A4}" srcId="{E001795C-278A-4C11-B7F7-927B59DAC1DC}" destId="{3375F9AA-986E-49EA-A4D5-467EBE18D87E}" srcOrd="1" destOrd="0" parTransId="{F66ABF49-9687-46C9-B7E5-7DDC75FB99CF}" sibTransId="{A3858CE1-CBB6-4B80-8CB1-43E2F535963E}"/>
    <dgm:cxn modelId="{434B750B-B016-4439-947B-76BD523481F5}" type="presOf" srcId="{7CE72E8D-95DD-4DF9-87AB-6A2B4923EF92}" destId="{BF2FE5E6-05FC-4221-A635-0498B1D85B81}" srcOrd="0" destOrd="0" presId="urn:microsoft.com/office/officeart/2005/8/layout/vList2"/>
    <dgm:cxn modelId="{E8735924-F25E-4B27-97E1-5566188E7B0F}" type="presOf" srcId="{A83945D1-ACAC-4E7D-97E3-E0ED6673A2C3}" destId="{774931DA-90E0-4E58-B6C1-36AFB5B003F9}" srcOrd="0" destOrd="0" presId="urn:microsoft.com/office/officeart/2005/8/layout/vList2"/>
    <dgm:cxn modelId="{01A8F131-6FEA-40B7-A3D1-66B1AA37ECA0}" type="presOf" srcId="{3375F9AA-986E-49EA-A4D5-467EBE18D87E}" destId="{5BECFD17-7833-4222-8A49-8A8F4075C839}" srcOrd="0" destOrd="0" presId="urn:microsoft.com/office/officeart/2005/8/layout/vList2"/>
    <dgm:cxn modelId="{9F632F3E-4F6C-4186-AEFF-B64CF8295CC6}" srcId="{E001795C-278A-4C11-B7F7-927B59DAC1DC}" destId="{63CE8574-EB7D-4242-A31A-0BCED1A63E45}" srcOrd="5" destOrd="0" parTransId="{F016070F-6488-41A2-82FE-5E88FBE31907}" sibTransId="{916C19F0-C012-4F9B-A018-77DD2CF76B2F}"/>
    <dgm:cxn modelId="{94678F44-9F4A-4B1A-BEFA-AB24CBEBFB83}" srcId="{E001795C-278A-4C11-B7F7-927B59DAC1DC}" destId="{A83945D1-ACAC-4E7D-97E3-E0ED6673A2C3}" srcOrd="7" destOrd="0" parTransId="{B55DE421-3C7A-4053-BCB8-B2E95AD95188}" sibTransId="{0AC5D0FC-3D55-4774-898F-900E1FB70C8B}"/>
    <dgm:cxn modelId="{F814DC46-07B7-4FAD-823D-3E33C350E88C}" srcId="{E001795C-278A-4C11-B7F7-927B59DAC1DC}" destId="{AEEF4351-72DF-428D-B949-821E450EE599}" srcOrd="6" destOrd="0" parTransId="{472973C2-3192-4A66-A667-C5D584770AFA}" sibTransId="{E3B21E1F-A595-4188-9637-22D2E75983C5}"/>
    <dgm:cxn modelId="{3EA4F469-D975-46AF-8270-47AB880BB82A}" srcId="{E001795C-278A-4C11-B7F7-927B59DAC1DC}" destId="{E2C16DE1-92A2-45B1-8B53-E78E5359A9F2}" srcOrd="0" destOrd="0" parTransId="{4942D92A-BF51-4A6D-AE9A-3890DBFBAE36}" sibTransId="{990A0B4E-A370-45B2-84E9-4B67E3EACF96}"/>
    <dgm:cxn modelId="{A37DC356-4D69-45F8-9D6A-817B0127E6A9}" type="presOf" srcId="{81962405-9AA9-4246-811D-8A48C73AFCE8}" destId="{119916AC-0CBE-4BC6-B774-0735BCBC3572}" srcOrd="0" destOrd="0" presId="urn:microsoft.com/office/officeart/2005/8/layout/vList2"/>
    <dgm:cxn modelId="{B7959195-BB23-48EA-B7FC-D973EB17C610}" srcId="{E001795C-278A-4C11-B7F7-927B59DAC1DC}" destId="{7CE72E8D-95DD-4DF9-87AB-6A2B4923EF92}" srcOrd="4" destOrd="0" parTransId="{6854B326-E46D-475B-BF43-B38489E5620D}" sibTransId="{D8D07A49-E689-4B58-A8B6-CAA2AF197D5E}"/>
    <dgm:cxn modelId="{2B59FFB3-4781-413E-B44C-EA4E8D08688A}" type="presOf" srcId="{23765DDA-34EB-42F7-A0B9-F6F01A06B354}" destId="{089E5C99-84D6-48DA-A3D4-697DFD10125D}" srcOrd="0" destOrd="0" presId="urn:microsoft.com/office/officeart/2005/8/layout/vList2"/>
    <dgm:cxn modelId="{6742FFCD-5E42-4AF5-8217-161CE6DB6F52}" type="presOf" srcId="{AEEF4351-72DF-428D-B949-821E450EE599}" destId="{C64EB3B3-C557-4268-9A92-80101867949E}" srcOrd="0" destOrd="0" presId="urn:microsoft.com/office/officeart/2005/8/layout/vList2"/>
    <dgm:cxn modelId="{72B2B3CF-9010-485A-AE86-95A991DD2B67}" type="presOf" srcId="{E2C16DE1-92A2-45B1-8B53-E78E5359A9F2}" destId="{F7A37837-FA95-4576-9878-8871650C82E4}" srcOrd="0" destOrd="0" presId="urn:microsoft.com/office/officeart/2005/8/layout/vList2"/>
    <dgm:cxn modelId="{799716E7-6349-4847-A7CF-BF38F3459BCE}" srcId="{E001795C-278A-4C11-B7F7-927B59DAC1DC}" destId="{81962405-9AA9-4246-811D-8A48C73AFCE8}" srcOrd="8" destOrd="0" parTransId="{C48AC8E9-5CA1-4C75-A586-39254F885488}" sibTransId="{BA3CC292-FAC4-4C53-80D2-9F4FFC453D2B}"/>
    <dgm:cxn modelId="{262980EE-D8B1-4D0C-9642-32ED069C2EE0}" srcId="{E001795C-278A-4C11-B7F7-927B59DAC1DC}" destId="{23765DDA-34EB-42F7-A0B9-F6F01A06B354}" srcOrd="2" destOrd="0" parTransId="{AE91CED1-CFE2-4362-A96C-93D371ED56B2}" sibTransId="{166EAD4F-E57A-48B9-85DF-164AD76E47FC}"/>
    <dgm:cxn modelId="{D860A9F3-601E-400A-A467-93448DA32184}" type="presOf" srcId="{E001795C-278A-4C11-B7F7-927B59DAC1DC}" destId="{7F852E2B-1225-4F28-8453-223D9C158896}" srcOrd="0" destOrd="0" presId="urn:microsoft.com/office/officeart/2005/8/layout/vList2"/>
    <dgm:cxn modelId="{275DD6F9-03F1-4DB8-8D24-B85C78209984}" type="presOf" srcId="{63CE8574-EB7D-4242-A31A-0BCED1A63E45}" destId="{B930F71F-0D16-4A7D-96EB-FAC22C6C10A8}" srcOrd="0" destOrd="0" presId="urn:microsoft.com/office/officeart/2005/8/layout/vList2"/>
    <dgm:cxn modelId="{44FA75FA-3543-4522-B298-DB78A0BDD3EA}" srcId="{E001795C-278A-4C11-B7F7-927B59DAC1DC}" destId="{91F2DDB2-D155-4E93-A5FC-50312603E549}" srcOrd="3" destOrd="0" parTransId="{C84B126A-7F03-434E-9B88-BCBE3AED465B}" sibTransId="{3E68CD49-BD93-4028-8E41-D8ED5BAFFDE0}"/>
    <dgm:cxn modelId="{615CABD2-D092-43AC-AD0A-36A9868B609B}" type="presParOf" srcId="{7F852E2B-1225-4F28-8453-223D9C158896}" destId="{F7A37837-FA95-4576-9878-8871650C82E4}" srcOrd="0" destOrd="0" presId="urn:microsoft.com/office/officeart/2005/8/layout/vList2"/>
    <dgm:cxn modelId="{5C3159F3-357E-44D1-9478-0D6B42C202E6}" type="presParOf" srcId="{7F852E2B-1225-4F28-8453-223D9C158896}" destId="{4C28AAB9-29C0-475F-A564-22E032DE1300}" srcOrd="1" destOrd="0" presId="urn:microsoft.com/office/officeart/2005/8/layout/vList2"/>
    <dgm:cxn modelId="{7C55FF11-1D71-4C80-A3C5-D9ADF93DA629}" type="presParOf" srcId="{7F852E2B-1225-4F28-8453-223D9C158896}" destId="{5BECFD17-7833-4222-8A49-8A8F4075C839}" srcOrd="2" destOrd="0" presId="urn:microsoft.com/office/officeart/2005/8/layout/vList2"/>
    <dgm:cxn modelId="{B95CCE70-2BB1-4D90-955E-1417408CC78F}" type="presParOf" srcId="{7F852E2B-1225-4F28-8453-223D9C158896}" destId="{18C30EDC-DD98-4FE3-A22C-64A411A3D4A9}" srcOrd="3" destOrd="0" presId="urn:microsoft.com/office/officeart/2005/8/layout/vList2"/>
    <dgm:cxn modelId="{F31DAB12-B8DE-4525-873E-26E9E1D87620}" type="presParOf" srcId="{7F852E2B-1225-4F28-8453-223D9C158896}" destId="{089E5C99-84D6-48DA-A3D4-697DFD10125D}" srcOrd="4" destOrd="0" presId="urn:microsoft.com/office/officeart/2005/8/layout/vList2"/>
    <dgm:cxn modelId="{1E81C09C-CE16-466D-920A-CBAE3B27E8BF}" type="presParOf" srcId="{7F852E2B-1225-4F28-8453-223D9C158896}" destId="{6FCD5029-5806-4571-8B71-C43CA803053E}" srcOrd="5" destOrd="0" presId="urn:microsoft.com/office/officeart/2005/8/layout/vList2"/>
    <dgm:cxn modelId="{D948FBAF-81FD-4C1B-9601-CEFF50C137E3}" type="presParOf" srcId="{7F852E2B-1225-4F28-8453-223D9C158896}" destId="{9A8FD570-1C99-4BDA-8191-06CC66D2AAD8}" srcOrd="6" destOrd="0" presId="urn:microsoft.com/office/officeart/2005/8/layout/vList2"/>
    <dgm:cxn modelId="{A6616425-EF59-4AEF-AD1E-8E5EC5B42E66}" type="presParOf" srcId="{7F852E2B-1225-4F28-8453-223D9C158896}" destId="{EB2321A1-F74D-4995-B47C-CF6CF38C316A}" srcOrd="7" destOrd="0" presId="urn:microsoft.com/office/officeart/2005/8/layout/vList2"/>
    <dgm:cxn modelId="{6C127825-5ED4-4710-9772-01E3F4EDE7DE}" type="presParOf" srcId="{7F852E2B-1225-4F28-8453-223D9C158896}" destId="{BF2FE5E6-05FC-4221-A635-0498B1D85B81}" srcOrd="8" destOrd="0" presId="urn:microsoft.com/office/officeart/2005/8/layout/vList2"/>
    <dgm:cxn modelId="{18EF1923-957A-4966-BC70-BD0F65DE388D}" type="presParOf" srcId="{7F852E2B-1225-4F28-8453-223D9C158896}" destId="{79FEB3C8-CFFC-439C-9178-9A1256802704}" srcOrd="9" destOrd="0" presId="urn:microsoft.com/office/officeart/2005/8/layout/vList2"/>
    <dgm:cxn modelId="{03B4F5A7-85BD-4B99-A28B-DC9EE50514CC}" type="presParOf" srcId="{7F852E2B-1225-4F28-8453-223D9C158896}" destId="{B930F71F-0D16-4A7D-96EB-FAC22C6C10A8}" srcOrd="10" destOrd="0" presId="urn:microsoft.com/office/officeart/2005/8/layout/vList2"/>
    <dgm:cxn modelId="{F88F425F-4B9B-49E9-9EF9-9F6B0FC77D85}" type="presParOf" srcId="{7F852E2B-1225-4F28-8453-223D9C158896}" destId="{99EB8573-DC05-4709-AED8-1AC94F3E9BA0}" srcOrd="11" destOrd="0" presId="urn:microsoft.com/office/officeart/2005/8/layout/vList2"/>
    <dgm:cxn modelId="{34388BBB-40D2-4192-A158-5FB2015B6B64}" type="presParOf" srcId="{7F852E2B-1225-4F28-8453-223D9C158896}" destId="{C64EB3B3-C557-4268-9A92-80101867949E}" srcOrd="12" destOrd="0" presId="urn:microsoft.com/office/officeart/2005/8/layout/vList2"/>
    <dgm:cxn modelId="{667A3125-9138-4AB0-9327-39D292169861}" type="presParOf" srcId="{7F852E2B-1225-4F28-8453-223D9C158896}" destId="{C1EC10B1-005D-4286-81AD-045207C97BFA}" srcOrd="13" destOrd="0" presId="urn:microsoft.com/office/officeart/2005/8/layout/vList2"/>
    <dgm:cxn modelId="{5202764E-2E91-47D7-B290-0D938993A8D8}" type="presParOf" srcId="{7F852E2B-1225-4F28-8453-223D9C158896}" destId="{774931DA-90E0-4E58-B6C1-36AFB5B003F9}" srcOrd="14" destOrd="0" presId="urn:microsoft.com/office/officeart/2005/8/layout/vList2"/>
    <dgm:cxn modelId="{E97AB7D9-A5D9-46BE-AFE0-19797B1C65C6}" type="presParOf" srcId="{7F852E2B-1225-4F28-8453-223D9C158896}" destId="{FA6E3976-AD71-402C-B429-7D0A33AFA4A2}" srcOrd="15" destOrd="0" presId="urn:microsoft.com/office/officeart/2005/8/layout/vList2"/>
    <dgm:cxn modelId="{C2611F6B-C2CA-4224-8307-478F863C7E13}" type="presParOf" srcId="{7F852E2B-1225-4F28-8453-223D9C158896}" destId="{119916AC-0CBE-4BC6-B774-0735BCBC3572}" srcOrd="1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A37837-FA95-4576-9878-8871650C82E4}">
      <dsp:nvSpPr>
        <dsp:cNvPr id="0" name=""/>
        <dsp:cNvSpPr/>
      </dsp:nvSpPr>
      <dsp:spPr>
        <a:xfrm>
          <a:off x="0" y="81087"/>
          <a:ext cx="5584703" cy="524160"/>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269875" lvl="0" indent="-269875" algn="l" defTabSz="711200">
            <a:lnSpc>
              <a:spcPct val="90000"/>
            </a:lnSpc>
            <a:spcBef>
              <a:spcPct val="0"/>
            </a:spcBef>
            <a:spcAft>
              <a:spcPct val="35000"/>
            </a:spcAft>
            <a:buNone/>
          </a:pPr>
          <a:r>
            <a:rPr lang="en-GB" sz="1600" b="0" kern="1200">
              <a:latin typeface="Calibri" panose="020F0502020204030204" pitchFamily="34" charset="0"/>
              <a:cs typeface="Calibri" panose="020F0502020204030204" pitchFamily="34" charset="0"/>
            </a:rPr>
            <a:t>Executive summary</a:t>
          </a:r>
          <a:endParaRPr lang="en-GB" sz="1600" b="0" i="1" kern="1200">
            <a:latin typeface="Calibri" panose="020F0502020204030204" pitchFamily="34" charset="0"/>
            <a:cs typeface="Calibri" panose="020F0502020204030204" pitchFamily="34" charset="0"/>
          </a:endParaRPr>
        </a:p>
      </dsp:txBody>
      <dsp:txXfrm>
        <a:off x="25587" y="106674"/>
        <a:ext cx="5533529" cy="472986"/>
      </dsp:txXfrm>
    </dsp:sp>
    <dsp:sp modelId="{5BECFD17-7833-4222-8A49-8A8F4075C839}">
      <dsp:nvSpPr>
        <dsp:cNvPr id="0" name=""/>
        <dsp:cNvSpPr/>
      </dsp:nvSpPr>
      <dsp:spPr>
        <a:xfrm>
          <a:off x="0" y="685887"/>
          <a:ext cx="5584703" cy="524160"/>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269875" lvl="0" indent="-269875" algn="l" defTabSz="711200">
            <a:lnSpc>
              <a:spcPct val="90000"/>
            </a:lnSpc>
            <a:spcBef>
              <a:spcPct val="0"/>
            </a:spcBef>
            <a:spcAft>
              <a:spcPct val="35000"/>
            </a:spcAft>
            <a:buNone/>
          </a:pPr>
          <a:r>
            <a:rPr lang="en-GB" sz="1600" b="0" kern="1200">
              <a:latin typeface="Calibri" panose="020F0502020204030204" pitchFamily="34" charset="0"/>
              <a:cs typeface="Calibri" panose="020F0502020204030204" pitchFamily="34" charset="0"/>
            </a:rPr>
            <a:t>Aim, purpose and scope of HNA</a:t>
          </a:r>
          <a:endParaRPr lang="en-GB" sz="1600" b="0" i="1" kern="1200">
            <a:latin typeface="Calibri" panose="020F0502020204030204" pitchFamily="34" charset="0"/>
            <a:cs typeface="Calibri" panose="020F0502020204030204" pitchFamily="34" charset="0"/>
          </a:endParaRPr>
        </a:p>
      </dsp:txBody>
      <dsp:txXfrm>
        <a:off x="25587" y="711474"/>
        <a:ext cx="5533529" cy="472986"/>
      </dsp:txXfrm>
    </dsp:sp>
    <dsp:sp modelId="{089E5C99-84D6-48DA-A3D4-697DFD10125D}">
      <dsp:nvSpPr>
        <dsp:cNvPr id="0" name=""/>
        <dsp:cNvSpPr/>
      </dsp:nvSpPr>
      <dsp:spPr>
        <a:xfrm>
          <a:off x="0" y="1290687"/>
          <a:ext cx="5584703" cy="524160"/>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269875" lvl="0" indent="-269875" algn="l" defTabSz="711200">
            <a:lnSpc>
              <a:spcPct val="90000"/>
            </a:lnSpc>
            <a:spcBef>
              <a:spcPct val="0"/>
            </a:spcBef>
            <a:spcAft>
              <a:spcPct val="35000"/>
            </a:spcAft>
            <a:buNone/>
          </a:pPr>
          <a:r>
            <a:rPr lang="en-GB" sz="1600" b="0" kern="1200">
              <a:latin typeface="Calibri" panose="020F0502020204030204" pitchFamily="34" charset="0"/>
              <a:cs typeface="Calibri" panose="020F0502020204030204" pitchFamily="34" charset="0"/>
            </a:rPr>
            <a:t>What do we know about healthy behaviours in Berkshire East?</a:t>
          </a:r>
          <a:endParaRPr lang="en-GB" sz="1600" b="0" i="1" kern="1200">
            <a:latin typeface="Calibri" panose="020F0502020204030204" pitchFamily="34" charset="0"/>
            <a:cs typeface="Calibri" panose="020F0502020204030204" pitchFamily="34" charset="0"/>
          </a:endParaRPr>
        </a:p>
      </dsp:txBody>
      <dsp:txXfrm>
        <a:off x="25587" y="1316274"/>
        <a:ext cx="5533529" cy="472986"/>
      </dsp:txXfrm>
    </dsp:sp>
    <dsp:sp modelId="{9A8FD570-1C99-4BDA-8191-06CC66D2AAD8}">
      <dsp:nvSpPr>
        <dsp:cNvPr id="0" name=""/>
        <dsp:cNvSpPr/>
      </dsp:nvSpPr>
      <dsp:spPr>
        <a:xfrm>
          <a:off x="0" y="1895488"/>
          <a:ext cx="5584703" cy="524160"/>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269875" lvl="0" indent="-269875" algn="l" defTabSz="711200">
            <a:lnSpc>
              <a:spcPct val="90000"/>
            </a:lnSpc>
            <a:spcBef>
              <a:spcPct val="0"/>
            </a:spcBef>
            <a:spcAft>
              <a:spcPct val="35000"/>
            </a:spcAft>
            <a:buNone/>
          </a:pPr>
          <a:r>
            <a:rPr lang="en-GB" sz="1600" b="0" i="0" kern="1200">
              <a:latin typeface="Calibri" panose="020F0502020204030204" pitchFamily="34" charset="0"/>
              <a:cs typeface="Calibri" panose="020F0502020204030204" pitchFamily="34" charset="0"/>
            </a:rPr>
            <a:t>Current service provision for health behaviours in Berkshire East</a:t>
          </a:r>
          <a:endParaRPr lang="en-GB" sz="1600" b="0" i="1" kern="1200">
            <a:latin typeface="Calibri" panose="020F0502020204030204" pitchFamily="34" charset="0"/>
            <a:cs typeface="Calibri" panose="020F0502020204030204" pitchFamily="34" charset="0"/>
          </a:endParaRPr>
        </a:p>
      </dsp:txBody>
      <dsp:txXfrm>
        <a:off x="25587" y="1921075"/>
        <a:ext cx="5533529" cy="472986"/>
      </dsp:txXfrm>
    </dsp:sp>
    <dsp:sp modelId="{BF2FE5E6-05FC-4221-A635-0498B1D85B81}">
      <dsp:nvSpPr>
        <dsp:cNvPr id="0" name=""/>
        <dsp:cNvSpPr/>
      </dsp:nvSpPr>
      <dsp:spPr>
        <a:xfrm>
          <a:off x="0" y="2500287"/>
          <a:ext cx="5584703" cy="524160"/>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269875" lvl="0" indent="-269875" algn="l" defTabSz="711200">
            <a:lnSpc>
              <a:spcPct val="90000"/>
            </a:lnSpc>
            <a:spcBef>
              <a:spcPct val="0"/>
            </a:spcBef>
            <a:spcAft>
              <a:spcPct val="35000"/>
            </a:spcAft>
            <a:buNone/>
          </a:pPr>
          <a:r>
            <a:rPr lang="en-GB" sz="1600" kern="1200"/>
            <a:t>Research on integrated health behaviour service models</a:t>
          </a:r>
          <a:endParaRPr lang="en-GB" sz="1600" b="1" i="1" kern="1200">
            <a:latin typeface="Calibri" panose="020F0502020204030204" pitchFamily="34" charset="0"/>
            <a:cs typeface="Calibri" panose="020F0502020204030204" pitchFamily="34" charset="0"/>
          </a:endParaRPr>
        </a:p>
      </dsp:txBody>
      <dsp:txXfrm>
        <a:off x="25587" y="2525874"/>
        <a:ext cx="5533529" cy="472986"/>
      </dsp:txXfrm>
    </dsp:sp>
    <dsp:sp modelId="{B930F71F-0D16-4A7D-96EB-FAC22C6C10A8}">
      <dsp:nvSpPr>
        <dsp:cNvPr id="0" name=""/>
        <dsp:cNvSpPr/>
      </dsp:nvSpPr>
      <dsp:spPr>
        <a:xfrm>
          <a:off x="0" y="3105087"/>
          <a:ext cx="5584703" cy="524160"/>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269875" lvl="0" indent="-269875" algn="l" defTabSz="711200">
            <a:lnSpc>
              <a:spcPct val="90000"/>
            </a:lnSpc>
            <a:spcBef>
              <a:spcPct val="0"/>
            </a:spcBef>
            <a:spcAft>
              <a:spcPct val="35000"/>
            </a:spcAft>
            <a:buNone/>
          </a:pPr>
          <a:r>
            <a:rPr lang="en-GB" sz="1600" kern="1200"/>
            <a:t>Evidence review on effective interventions for healthy behaviours</a:t>
          </a:r>
          <a:endParaRPr lang="en-GB" sz="1600" b="0" i="0" kern="1200">
            <a:latin typeface="Calibri" panose="020F0502020204030204" pitchFamily="34" charset="0"/>
            <a:cs typeface="Calibri" panose="020F0502020204030204" pitchFamily="34" charset="0"/>
          </a:endParaRPr>
        </a:p>
      </dsp:txBody>
      <dsp:txXfrm>
        <a:off x="25587" y="3130674"/>
        <a:ext cx="5533529" cy="472986"/>
      </dsp:txXfrm>
    </dsp:sp>
    <dsp:sp modelId="{C64EB3B3-C557-4268-9A92-80101867949E}">
      <dsp:nvSpPr>
        <dsp:cNvPr id="0" name=""/>
        <dsp:cNvSpPr/>
      </dsp:nvSpPr>
      <dsp:spPr>
        <a:xfrm>
          <a:off x="0" y="3709887"/>
          <a:ext cx="5584703" cy="524160"/>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0" kern="1200"/>
            <a:t>Feedback from professionals and the public</a:t>
          </a:r>
        </a:p>
      </dsp:txBody>
      <dsp:txXfrm>
        <a:off x="25587" y="3735474"/>
        <a:ext cx="5533529" cy="472986"/>
      </dsp:txXfrm>
    </dsp:sp>
    <dsp:sp modelId="{774931DA-90E0-4E58-B6C1-36AFB5B003F9}">
      <dsp:nvSpPr>
        <dsp:cNvPr id="0" name=""/>
        <dsp:cNvSpPr/>
      </dsp:nvSpPr>
      <dsp:spPr>
        <a:xfrm>
          <a:off x="0" y="4314687"/>
          <a:ext cx="5584703" cy="524160"/>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0" kern="1200"/>
            <a:t>Recommendations</a:t>
          </a:r>
          <a:r>
            <a:rPr lang="en-GB" sz="1400" b="0" kern="1200"/>
            <a:t> </a:t>
          </a:r>
          <a:r>
            <a:rPr lang="en-GB" sz="1600" b="0" kern="1200"/>
            <a:t>and next steps</a:t>
          </a:r>
          <a:endParaRPr lang="en-GB" sz="1400" b="0" kern="1200"/>
        </a:p>
      </dsp:txBody>
      <dsp:txXfrm>
        <a:off x="25587" y="4340274"/>
        <a:ext cx="5533529" cy="472986"/>
      </dsp:txXfrm>
    </dsp:sp>
    <dsp:sp modelId="{55CEC14F-9276-424C-A2F6-177652F50AC5}">
      <dsp:nvSpPr>
        <dsp:cNvPr id="0" name=""/>
        <dsp:cNvSpPr/>
      </dsp:nvSpPr>
      <dsp:spPr>
        <a:xfrm>
          <a:off x="0" y="4919487"/>
          <a:ext cx="5584703" cy="524160"/>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0" kern="1200"/>
            <a:t>Appendices</a:t>
          </a:r>
        </a:p>
      </dsp:txBody>
      <dsp:txXfrm>
        <a:off x="25587" y="4945074"/>
        <a:ext cx="5533529" cy="4729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A37837-FA95-4576-9878-8871650C82E4}">
      <dsp:nvSpPr>
        <dsp:cNvPr id="0" name=""/>
        <dsp:cNvSpPr/>
      </dsp:nvSpPr>
      <dsp:spPr>
        <a:xfrm>
          <a:off x="0" y="81087"/>
          <a:ext cx="348673" cy="5241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269875" lvl="0" indent="-269875" algn="ctr" defTabSz="622300">
            <a:lnSpc>
              <a:spcPct val="90000"/>
            </a:lnSpc>
            <a:spcBef>
              <a:spcPct val="0"/>
            </a:spcBef>
            <a:spcAft>
              <a:spcPct val="35000"/>
            </a:spcAft>
            <a:buNone/>
          </a:pPr>
          <a:endParaRPr lang="en-GB" sz="1400" b="1" i="1" kern="1200">
            <a:latin typeface="Calibri" panose="020F0502020204030204" pitchFamily="34" charset="0"/>
            <a:cs typeface="Calibri" panose="020F0502020204030204" pitchFamily="34" charset="0"/>
          </a:endParaRPr>
        </a:p>
      </dsp:txBody>
      <dsp:txXfrm>
        <a:off x="17021" y="98108"/>
        <a:ext cx="314631" cy="490118"/>
      </dsp:txXfrm>
    </dsp:sp>
    <dsp:sp modelId="{5BECFD17-7833-4222-8A49-8A8F4075C839}">
      <dsp:nvSpPr>
        <dsp:cNvPr id="0" name=""/>
        <dsp:cNvSpPr/>
      </dsp:nvSpPr>
      <dsp:spPr>
        <a:xfrm>
          <a:off x="0" y="685887"/>
          <a:ext cx="348673" cy="524160"/>
        </a:xfrm>
        <a:prstGeom prst="roundRect">
          <a:avLst/>
        </a:prstGeom>
        <a:solidFill>
          <a:schemeClr val="accent4">
            <a:hueOff val="-558096"/>
            <a:satOff val="3362"/>
            <a:lumOff val="2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269875" lvl="0" indent="-269875" algn="ctr" defTabSz="622300">
            <a:lnSpc>
              <a:spcPct val="90000"/>
            </a:lnSpc>
            <a:spcBef>
              <a:spcPct val="0"/>
            </a:spcBef>
            <a:spcAft>
              <a:spcPct val="35000"/>
            </a:spcAft>
            <a:buNone/>
          </a:pPr>
          <a:r>
            <a:rPr lang="en-GB" sz="1400" b="1" kern="1200">
              <a:latin typeface="Calibri" panose="020F0502020204030204" pitchFamily="34" charset="0"/>
              <a:cs typeface="Calibri" panose="020F0502020204030204" pitchFamily="34" charset="0"/>
            </a:rPr>
            <a:t>1</a:t>
          </a:r>
          <a:endParaRPr lang="en-GB" sz="1400" b="1" i="1" kern="1200">
            <a:latin typeface="Calibri" panose="020F0502020204030204" pitchFamily="34" charset="0"/>
            <a:cs typeface="Calibri" panose="020F0502020204030204" pitchFamily="34" charset="0"/>
          </a:endParaRPr>
        </a:p>
      </dsp:txBody>
      <dsp:txXfrm>
        <a:off x="17021" y="702908"/>
        <a:ext cx="314631" cy="490118"/>
      </dsp:txXfrm>
    </dsp:sp>
    <dsp:sp modelId="{089E5C99-84D6-48DA-A3D4-697DFD10125D}">
      <dsp:nvSpPr>
        <dsp:cNvPr id="0" name=""/>
        <dsp:cNvSpPr/>
      </dsp:nvSpPr>
      <dsp:spPr>
        <a:xfrm>
          <a:off x="0" y="1290687"/>
          <a:ext cx="348673" cy="524160"/>
        </a:xfrm>
        <a:prstGeom prst="roundRect">
          <a:avLst/>
        </a:prstGeom>
        <a:solidFill>
          <a:schemeClr val="accent4">
            <a:hueOff val="-1116192"/>
            <a:satOff val="6725"/>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269875" lvl="0" indent="-269875" algn="ctr" defTabSz="622300">
            <a:lnSpc>
              <a:spcPct val="90000"/>
            </a:lnSpc>
            <a:spcBef>
              <a:spcPct val="0"/>
            </a:spcBef>
            <a:spcAft>
              <a:spcPct val="35000"/>
            </a:spcAft>
            <a:buNone/>
          </a:pPr>
          <a:r>
            <a:rPr lang="en-GB" sz="1400" b="1" kern="1200">
              <a:latin typeface="Calibri" panose="020F0502020204030204" pitchFamily="34" charset="0"/>
              <a:cs typeface="Calibri" panose="020F0502020204030204" pitchFamily="34" charset="0"/>
            </a:rPr>
            <a:t>2</a:t>
          </a:r>
          <a:endParaRPr lang="en-GB" sz="1400" b="1" i="1" kern="1200">
            <a:latin typeface="Calibri" panose="020F0502020204030204" pitchFamily="34" charset="0"/>
            <a:cs typeface="Calibri" panose="020F0502020204030204" pitchFamily="34" charset="0"/>
          </a:endParaRPr>
        </a:p>
      </dsp:txBody>
      <dsp:txXfrm>
        <a:off x="17021" y="1307708"/>
        <a:ext cx="314631" cy="490118"/>
      </dsp:txXfrm>
    </dsp:sp>
    <dsp:sp modelId="{9A8FD570-1C99-4BDA-8191-06CC66D2AAD8}">
      <dsp:nvSpPr>
        <dsp:cNvPr id="0" name=""/>
        <dsp:cNvSpPr/>
      </dsp:nvSpPr>
      <dsp:spPr>
        <a:xfrm>
          <a:off x="0" y="1895488"/>
          <a:ext cx="348673" cy="524160"/>
        </a:xfrm>
        <a:prstGeom prst="roundRect">
          <a:avLst/>
        </a:prstGeom>
        <a:solidFill>
          <a:schemeClr val="accent4">
            <a:hueOff val="-1674289"/>
            <a:satOff val="10087"/>
            <a:lumOff val="80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269875" lvl="0" indent="-269875" algn="ctr" defTabSz="622300">
            <a:lnSpc>
              <a:spcPct val="90000"/>
            </a:lnSpc>
            <a:spcBef>
              <a:spcPct val="0"/>
            </a:spcBef>
            <a:spcAft>
              <a:spcPct val="35000"/>
            </a:spcAft>
            <a:buNone/>
          </a:pPr>
          <a:r>
            <a:rPr lang="en-GB" sz="1400" b="1" kern="1200">
              <a:latin typeface="Calibri" panose="020F0502020204030204" pitchFamily="34" charset="0"/>
              <a:cs typeface="Calibri" panose="020F0502020204030204" pitchFamily="34" charset="0"/>
            </a:rPr>
            <a:t>3</a:t>
          </a:r>
          <a:endParaRPr lang="en-GB" sz="1400" b="1" i="1" kern="1200">
            <a:latin typeface="Calibri" panose="020F0502020204030204" pitchFamily="34" charset="0"/>
            <a:cs typeface="Calibri" panose="020F0502020204030204" pitchFamily="34" charset="0"/>
          </a:endParaRPr>
        </a:p>
      </dsp:txBody>
      <dsp:txXfrm>
        <a:off x="17021" y="1912509"/>
        <a:ext cx="314631" cy="490118"/>
      </dsp:txXfrm>
    </dsp:sp>
    <dsp:sp modelId="{BF2FE5E6-05FC-4221-A635-0498B1D85B81}">
      <dsp:nvSpPr>
        <dsp:cNvPr id="0" name=""/>
        <dsp:cNvSpPr/>
      </dsp:nvSpPr>
      <dsp:spPr>
        <a:xfrm>
          <a:off x="0" y="2500287"/>
          <a:ext cx="348673" cy="524160"/>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269875" lvl="0" indent="-269875" algn="ctr" defTabSz="622300">
            <a:lnSpc>
              <a:spcPct val="90000"/>
            </a:lnSpc>
            <a:spcBef>
              <a:spcPct val="0"/>
            </a:spcBef>
            <a:spcAft>
              <a:spcPct val="35000"/>
            </a:spcAft>
            <a:buNone/>
          </a:pPr>
          <a:r>
            <a:rPr lang="en-GB" sz="1400" b="1" i="0" kern="1200">
              <a:latin typeface="Calibri" panose="020F0502020204030204" pitchFamily="34" charset="0"/>
              <a:cs typeface="Calibri" panose="020F0502020204030204" pitchFamily="34" charset="0"/>
            </a:rPr>
            <a:t>4</a:t>
          </a:r>
          <a:endParaRPr lang="en-GB" sz="1400" b="1" i="1" kern="1200">
            <a:latin typeface="Calibri" panose="020F0502020204030204" pitchFamily="34" charset="0"/>
            <a:cs typeface="Calibri" panose="020F0502020204030204" pitchFamily="34" charset="0"/>
          </a:endParaRPr>
        </a:p>
      </dsp:txBody>
      <dsp:txXfrm>
        <a:off x="17021" y="2517308"/>
        <a:ext cx="314631" cy="490118"/>
      </dsp:txXfrm>
    </dsp:sp>
    <dsp:sp modelId="{B930F71F-0D16-4A7D-96EB-FAC22C6C10A8}">
      <dsp:nvSpPr>
        <dsp:cNvPr id="0" name=""/>
        <dsp:cNvSpPr/>
      </dsp:nvSpPr>
      <dsp:spPr>
        <a:xfrm>
          <a:off x="0" y="3105087"/>
          <a:ext cx="348673" cy="524160"/>
        </a:xfrm>
        <a:prstGeom prst="roundRect">
          <a:avLst/>
        </a:prstGeom>
        <a:solidFill>
          <a:schemeClr val="accent4">
            <a:hueOff val="-2790481"/>
            <a:satOff val="16812"/>
            <a:lumOff val="13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269875" lvl="0" indent="-269875" algn="ctr" defTabSz="622300">
            <a:lnSpc>
              <a:spcPct val="90000"/>
            </a:lnSpc>
            <a:spcBef>
              <a:spcPct val="0"/>
            </a:spcBef>
            <a:spcAft>
              <a:spcPct val="35000"/>
            </a:spcAft>
            <a:buNone/>
          </a:pPr>
          <a:r>
            <a:rPr lang="en-GB" sz="1400" b="1" i="0" kern="1200">
              <a:latin typeface="Calibri" panose="020F0502020204030204" pitchFamily="34" charset="0"/>
              <a:cs typeface="Calibri" panose="020F0502020204030204" pitchFamily="34" charset="0"/>
            </a:rPr>
            <a:t>5</a:t>
          </a:r>
        </a:p>
      </dsp:txBody>
      <dsp:txXfrm>
        <a:off x="17021" y="3122108"/>
        <a:ext cx="314631" cy="490118"/>
      </dsp:txXfrm>
    </dsp:sp>
    <dsp:sp modelId="{C64EB3B3-C557-4268-9A92-80101867949E}">
      <dsp:nvSpPr>
        <dsp:cNvPr id="0" name=""/>
        <dsp:cNvSpPr/>
      </dsp:nvSpPr>
      <dsp:spPr>
        <a:xfrm>
          <a:off x="0" y="3709887"/>
          <a:ext cx="348673" cy="524160"/>
        </a:xfrm>
        <a:prstGeom prst="roundRect">
          <a:avLst/>
        </a:prstGeom>
        <a:solidFill>
          <a:schemeClr val="accent4">
            <a:hueOff val="-3348577"/>
            <a:satOff val="20174"/>
            <a:lumOff val="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t>6</a:t>
          </a:r>
        </a:p>
      </dsp:txBody>
      <dsp:txXfrm>
        <a:off x="17021" y="3726908"/>
        <a:ext cx="314631" cy="490118"/>
      </dsp:txXfrm>
    </dsp:sp>
    <dsp:sp modelId="{774931DA-90E0-4E58-B6C1-36AFB5B003F9}">
      <dsp:nvSpPr>
        <dsp:cNvPr id="0" name=""/>
        <dsp:cNvSpPr/>
      </dsp:nvSpPr>
      <dsp:spPr>
        <a:xfrm>
          <a:off x="0" y="4314687"/>
          <a:ext cx="348673" cy="524160"/>
        </a:xfrm>
        <a:prstGeom prst="roundRect">
          <a:avLst/>
        </a:prstGeom>
        <a:solidFill>
          <a:schemeClr val="accent4">
            <a:hueOff val="-3906673"/>
            <a:satOff val="23537"/>
            <a:lumOff val="188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t>7</a:t>
          </a:r>
        </a:p>
      </dsp:txBody>
      <dsp:txXfrm>
        <a:off x="17021" y="4331708"/>
        <a:ext cx="314631" cy="490118"/>
      </dsp:txXfrm>
    </dsp:sp>
    <dsp:sp modelId="{119916AC-0CBE-4BC6-B774-0735BCBC3572}">
      <dsp:nvSpPr>
        <dsp:cNvPr id="0" name=""/>
        <dsp:cNvSpPr/>
      </dsp:nvSpPr>
      <dsp:spPr>
        <a:xfrm>
          <a:off x="0" y="4919487"/>
          <a:ext cx="348673" cy="52416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n-GB" sz="1400" b="1" kern="1200"/>
        </a:p>
      </dsp:txBody>
      <dsp:txXfrm>
        <a:off x="17021" y="4936508"/>
        <a:ext cx="314631" cy="49011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C32D5D-9323-4B86-998A-1E66FA1377BA}" type="datetimeFigureOut">
              <a:rPr lang="en-GB" smtClean="0"/>
              <a:t>29/09/2022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45790F-AD53-461D-838B-46671ABB76AE}" type="slidenum">
              <a:rPr lang="en-GB" smtClean="0"/>
              <a:t>‹#›</a:t>
            </a:fld>
            <a:endParaRPr lang="en-GB"/>
          </a:p>
        </p:txBody>
      </p:sp>
    </p:spTree>
    <p:extLst>
      <p:ext uri="{BB962C8B-B14F-4D97-AF65-F5344CB8AC3E}">
        <p14:creationId xmlns:p14="http://schemas.microsoft.com/office/powerpoint/2010/main" val="1466148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245790F-AD53-461D-838B-46671ABB76AE}" type="slidenum">
              <a:rPr lang="en-GB" smtClean="0"/>
              <a:t>7</a:t>
            </a:fld>
            <a:endParaRPr lang="en-GB"/>
          </a:p>
        </p:txBody>
      </p:sp>
    </p:spTree>
    <p:extLst>
      <p:ext uri="{BB962C8B-B14F-4D97-AF65-F5344CB8AC3E}">
        <p14:creationId xmlns:p14="http://schemas.microsoft.com/office/powerpoint/2010/main" val="392888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245790F-AD53-461D-838B-46671ABB76AE}" type="slidenum">
              <a:rPr lang="en-GB" smtClean="0"/>
              <a:t>8</a:t>
            </a:fld>
            <a:endParaRPr lang="en-GB"/>
          </a:p>
        </p:txBody>
      </p:sp>
    </p:spTree>
    <p:extLst>
      <p:ext uri="{BB962C8B-B14F-4D97-AF65-F5344CB8AC3E}">
        <p14:creationId xmlns:p14="http://schemas.microsoft.com/office/powerpoint/2010/main" val="604210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245790F-AD53-461D-838B-46671ABB76AE}" type="slidenum">
              <a:rPr lang="en-GB" smtClean="0"/>
              <a:t>9</a:t>
            </a:fld>
            <a:endParaRPr lang="en-GB"/>
          </a:p>
        </p:txBody>
      </p:sp>
    </p:spTree>
    <p:extLst>
      <p:ext uri="{BB962C8B-B14F-4D97-AF65-F5344CB8AC3E}">
        <p14:creationId xmlns:p14="http://schemas.microsoft.com/office/powerpoint/2010/main" val="3871605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245790F-AD53-461D-838B-46671ABB76AE}" type="slidenum">
              <a:rPr lang="en-GB" smtClean="0"/>
              <a:t>10</a:t>
            </a:fld>
            <a:endParaRPr lang="en-GB"/>
          </a:p>
        </p:txBody>
      </p:sp>
    </p:spTree>
    <p:extLst>
      <p:ext uri="{BB962C8B-B14F-4D97-AF65-F5344CB8AC3E}">
        <p14:creationId xmlns:p14="http://schemas.microsoft.com/office/powerpoint/2010/main" val="3924911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245790F-AD53-461D-838B-46671ABB76AE}" type="slidenum">
              <a:rPr lang="en-GB" smtClean="0"/>
              <a:t>11</a:t>
            </a:fld>
            <a:endParaRPr lang="en-GB"/>
          </a:p>
        </p:txBody>
      </p:sp>
    </p:spTree>
    <p:extLst>
      <p:ext uri="{BB962C8B-B14F-4D97-AF65-F5344CB8AC3E}">
        <p14:creationId xmlns:p14="http://schemas.microsoft.com/office/powerpoint/2010/main" val="3343640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245790F-AD53-461D-838B-46671ABB76AE}" type="slidenum">
              <a:rPr lang="en-GB" smtClean="0"/>
              <a:t>12</a:t>
            </a:fld>
            <a:endParaRPr lang="en-GB"/>
          </a:p>
        </p:txBody>
      </p:sp>
    </p:spTree>
    <p:extLst>
      <p:ext uri="{BB962C8B-B14F-4D97-AF65-F5344CB8AC3E}">
        <p14:creationId xmlns:p14="http://schemas.microsoft.com/office/powerpoint/2010/main" val="2999084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245790F-AD53-461D-838B-46671ABB76AE}" type="slidenum">
              <a:rPr lang="en-GB" smtClean="0"/>
              <a:t>13</a:t>
            </a:fld>
            <a:endParaRPr lang="en-GB"/>
          </a:p>
        </p:txBody>
      </p:sp>
    </p:spTree>
    <p:extLst>
      <p:ext uri="{BB962C8B-B14F-4D97-AF65-F5344CB8AC3E}">
        <p14:creationId xmlns:p14="http://schemas.microsoft.com/office/powerpoint/2010/main" val="1497016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627F21C-19EE-4685-920B-55153F34CF03}" type="datetimeFigureOut">
              <a:rPr lang="en-GB" smtClean="0"/>
              <a:t>29/09/2022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ED9625-BBE4-49F9-B2E5-7E4F325E190A}" type="slidenum">
              <a:rPr lang="en-GB" smtClean="0"/>
              <a:t>‹#›</a:t>
            </a:fld>
            <a:endParaRPr lang="en-GB"/>
          </a:p>
        </p:txBody>
      </p:sp>
    </p:spTree>
    <p:extLst>
      <p:ext uri="{BB962C8B-B14F-4D97-AF65-F5344CB8AC3E}">
        <p14:creationId xmlns:p14="http://schemas.microsoft.com/office/powerpoint/2010/main" val="2864353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627F21C-19EE-4685-920B-55153F34CF03}" type="datetimeFigureOut">
              <a:rPr lang="en-GB" smtClean="0"/>
              <a:t>29/09/2022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ED9625-BBE4-49F9-B2E5-7E4F325E190A}" type="slidenum">
              <a:rPr lang="en-GB" smtClean="0"/>
              <a:t>‹#›</a:t>
            </a:fld>
            <a:endParaRPr lang="en-GB"/>
          </a:p>
        </p:txBody>
      </p:sp>
    </p:spTree>
    <p:extLst>
      <p:ext uri="{BB962C8B-B14F-4D97-AF65-F5344CB8AC3E}">
        <p14:creationId xmlns:p14="http://schemas.microsoft.com/office/powerpoint/2010/main" val="2370045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627F21C-19EE-4685-920B-55153F34CF03}" type="datetimeFigureOut">
              <a:rPr lang="en-GB" smtClean="0"/>
              <a:t>29/09/2022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ED9625-BBE4-49F9-B2E5-7E4F325E190A}" type="slidenum">
              <a:rPr lang="en-GB" smtClean="0"/>
              <a:t>‹#›</a:t>
            </a:fld>
            <a:endParaRPr lang="en-GB"/>
          </a:p>
        </p:txBody>
      </p:sp>
    </p:spTree>
    <p:extLst>
      <p:ext uri="{BB962C8B-B14F-4D97-AF65-F5344CB8AC3E}">
        <p14:creationId xmlns:p14="http://schemas.microsoft.com/office/powerpoint/2010/main" val="79876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627F21C-19EE-4685-920B-55153F34CF03}" type="datetimeFigureOut">
              <a:rPr lang="en-GB" smtClean="0"/>
              <a:t>29/09/2022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ED9625-BBE4-49F9-B2E5-7E4F325E190A}" type="slidenum">
              <a:rPr lang="en-GB" smtClean="0"/>
              <a:t>‹#›</a:t>
            </a:fld>
            <a:endParaRPr lang="en-GB"/>
          </a:p>
        </p:txBody>
      </p:sp>
    </p:spTree>
    <p:extLst>
      <p:ext uri="{BB962C8B-B14F-4D97-AF65-F5344CB8AC3E}">
        <p14:creationId xmlns:p14="http://schemas.microsoft.com/office/powerpoint/2010/main" val="2715903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27F21C-19EE-4685-920B-55153F34CF03}" type="datetimeFigureOut">
              <a:rPr lang="en-GB" smtClean="0"/>
              <a:t>29/09/2022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ED9625-BBE4-49F9-B2E5-7E4F325E190A}" type="slidenum">
              <a:rPr lang="en-GB" smtClean="0"/>
              <a:t>‹#›</a:t>
            </a:fld>
            <a:endParaRPr lang="en-GB"/>
          </a:p>
        </p:txBody>
      </p:sp>
    </p:spTree>
    <p:extLst>
      <p:ext uri="{BB962C8B-B14F-4D97-AF65-F5344CB8AC3E}">
        <p14:creationId xmlns:p14="http://schemas.microsoft.com/office/powerpoint/2010/main" val="4252219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627F21C-19EE-4685-920B-55153F34CF03}" type="datetimeFigureOut">
              <a:rPr lang="en-GB" smtClean="0"/>
              <a:t>29/09/2022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ED9625-BBE4-49F9-B2E5-7E4F325E190A}" type="slidenum">
              <a:rPr lang="en-GB" smtClean="0"/>
              <a:t>‹#›</a:t>
            </a:fld>
            <a:endParaRPr lang="en-GB"/>
          </a:p>
        </p:txBody>
      </p:sp>
    </p:spTree>
    <p:extLst>
      <p:ext uri="{BB962C8B-B14F-4D97-AF65-F5344CB8AC3E}">
        <p14:creationId xmlns:p14="http://schemas.microsoft.com/office/powerpoint/2010/main" val="3372852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627F21C-19EE-4685-920B-55153F34CF03}" type="datetimeFigureOut">
              <a:rPr lang="en-GB" smtClean="0"/>
              <a:t>29/09/2022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CED9625-BBE4-49F9-B2E5-7E4F325E190A}" type="slidenum">
              <a:rPr lang="en-GB" smtClean="0"/>
              <a:t>‹#›</a:t>
            </a:fld>
            <a:endParaRPr lang="en-GB"/>
          </a:p>
        </p:txBody>
      </p:sp>
    </p:spTree>
    <p:extLst>
      <p:ext uri="{BB962C8B-B14F-4D97-AF65-F5344CB8AC3E}">
        <p14:creationId xmlns:p14="http://schemas.microsoft.com/office/powerpoint/2010/main" val="2756251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627F21C-19EE-4685-920B-55153F34CF03}" type="datetimeFigureOut">
              <a:rPr lang="en-GB" smtClean="0"/>
              <a:t>29/09/2022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CED9625-BBE4-49F9-B2E5-7E4F325E190A}" type="slidenum">
              <a:rPr lang="en-GB" smtClean="0"/>
              <a:t>‹#›</a:t>
            </a:fld>
            <a:endParaRPr lang="en-GB"/>
          </a:p>
        </p:txBody>
      </p:sp>
    </p:spTree>
    <p:extLst>
      <p:ext uri="{BB962C8B-B14F-4D97-AF65-F5344CB8AC3E}">
        <p14:creationId xmlns:p14="http://schemas.microsoft.com/office/powerpoint/2010/main" val="226552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27F21C-19EE-4685-920B-55153F34CF03}" type="datetimeFigureOut">
              <a:rPr lang="en-GB" smtClean="0"/>
              <a:t>29/09/2022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CED9625-BBE4-49F9-B2E5-7E4F325E190A}" type="slidenum">
              <a:rPr lang="en-GB" smtClean="0"/>
              <a:t>‹#›</a:t>
            </a:fld>
            <a:endParaRPr lang="en-GB"/>
          </a:p>
        </p:txBody>
      </p:sp>
    </p:spTree>
    <p:extLst>
      <p:ext uri="{BB962C8B-B14F-4D97-AF65-F5344CB8AC3E}">
        <p14:creationId xmlns:p14="http://schemas.microsoft.com/office/powerpoint/2010/main" val="2574246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27F21C-19EE-4685-920B-55153F34CF03}" type="datetimeFigureOut">
              <a:rPr lang="en-GB" smtClean="0"/>
              <a:t>29/09/2022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ED9625-BBE4-49F9-B2E5-7E4F325E190A}" type="slidenum">
              <a:rPr lang="en-GB" smtClean="0"/>
              <a:t>‹#›</a:t>
            </a:fld>
            <a:endParaRPr lang="en-GB"/>
          </a:p>
        </p:txBody>
      </p:sp>
    </p:spTree>
    <p:extLst>
      <p:ext uri="{BB962C8B-B14F-4D97-AF65-F5344CB8AC3E}">
        <p14:creationId xmlns:p14="http://schemas.microsoft.com/office/powerpoint/2010/main" val="1550822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27F21C-19EE-4685-920B-55153F34CF03}" type="datetimeFigureOut">
              <a:rPr lang="en-GB" smtClean="0"/>
              <a:t>29/09/2022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ED9625-BBE4-49F9-B2E5-7E4F325E190A}" type="slidenum">
              <a:rPr lang="en-GB" smtClean="0"/>
              <a:t>‹#›</a:t>
            </a:fld>
            <a:endParaRPr lang="en-GB"/>
          </a:p>
        </p:txBody>
      </p:sp>
    </p:spTree>
    <p:extLst>
      <p:ext uri="{BB962C8B-B14F-4D97-AF65-F5344CB8AC3E}">
        <p14:creationId xmlns:p14="http://schemas.microsoft.com/office/powerpoint/2010/main" val="1980764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27F21C-19EE-4685-920B-55153F34CF03}" type="datetimeFigureOut">
              <a:rPr lang="en-GB" smtClean="0"/>
              <a:t>29/09/2022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ED9625-BBE4-49F9-B2E5-7E4F325E190A}" type="slidenum">
              <a:rPr lang="en-GB" smtClean="0"/>
              <a:t>‹#›</a:t>
            </a:fld>
            <a:endParaRPr lang="en-GB"/>
          </a:p>
        </p:txBody>
      </p:sp>
    </p:spTree>
    <p:extLst>
      <p:ext uri="{BB962C8B-B14F-4D97-AF65-F5344CB8AC3E}">
        <p14:creationId xmlns:p14="http://schemas.microsoft.com/office/powerpoint/2010/main" val="148352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hyperlink" Target="https://fingertips.phe.org.uk/profile/national-child-measurement-programme"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www.kingsfund.org.uk/publications/tackling-multiple-unhealthy-risk-factors"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s://www.kingsfund.org.uk/publications/tackling-multiple-unhealthy-risk-factors" TargetMode="External"/><Relationship Id="rId7" Type="http://schemas.openxmlformats.org/officeDocument/2006/relationships/hyperlink" Target="https://www.pxfuel.com/en/free-photo-qqtyy" TargetMode="External"/><Relationship Id="rId2" Type="http://schemas.openxmlformats.org/officeDocument/2006/relationships/hyperlink" Target="https://www.gov.uk/government/publications/improving-peoples-health-applying-behavioural-and-social-sciences" TargetMode="Externa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hyperlink" Target="https://www.pexels.com/photo/people-walking-on-pathway-3877521/" TargetMode="External"/><Relationship Id="rId4" Type="http://schemas.openxmlformats.org/officeDocument/2006/relationships/image" Target="../media/image6.jpeg"/><Relationship Id="rId9" Type="http://schemas.openxmlformats.org/officeDocument/2006/relationships/hyperlink" Target="http://www.rexchimex.com/2020/08/ten-10-steps-in-maintaining-good-blood.html" TargetMode="Externa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594184"/>
            <a:ext cx="8208912" cy="2657564"/>
          </a:xfrm>
        </p:spPr>
        <p:txBody>
          <a:bodyPr>
            <a:normAutofit fontScale="90000"/>
          </a:bodyPr>
          <a:lstStyle/>
          <a:p>
            <a:r>
              <a:rPr lang="en-GB" b="1" dirty="0">
                <a:solidFill>
                  <a:schemeClr val="tx2"/>
                </a:solidFill>
              </a:rPr>
              <a:t>Berkshire East Healthy Behaviours Health Needs Assessment </a:t>
            </a:r>
            <a:br>
              <a:rPr lang="en-GB" b="1" dirty="0">
                <a:solidFill>
                  <a:schemeClr val="tx2"/>
                </a:solidFill>
              </a:rPr>
            </a:br>
            <a:r>
              <a:rPr lang="en-GB" b="1" dirty="0">
                <a:solidFill>
                  <a:schemeClr val="tx2"/>
                </a:solidFill>
              </a:rPr>
              <a:t>Executive Summary</a:t>
            </a:r>
            <a:br>
              <a:rPr lang="en-GB" sz="4000" b="1" i="1" dirty="0">
                <a:solidFill>
                  <a:schemeClr val="tx2"/>
                </a:solidFill>
              </a:rPr>
            </a:br>
            <a:br>
              <a:rPr lang="en-GB" sz="4000" b="1" i="1" dirty="0">
                <a:solidFill>
                  <a:schemeClr val="tx2"/>
                </a:solidFill>
              </a:rPr>
            </a:br>
            <a:r>
              <a:rPr lang="en-GB" sz="2800" b="1" i="1" dirty="0">
                <a:solidFill>
                  <a:schemeClr val="tx2"/>
                </a:solidFill>
              </a:rPr>
              <a:t>September 2022</a:t>
            </a:r>
            <a:endParaRPr lang="en-GB" sz="2800" b="1" dirty="0">
              <a:solidFill>
                <a:schemeClr val="tx2"/>
              </a:solidFill>
            </a:endParaRPr>
          </a:p>
        </p:txBody>
      </p:sp>
      <p:pic>
        <p:nvPicPr>
          <p:cNvPr id="4" name="Picture 3">
            <a:extLst>
              <a:ext uri="{FF2B5EF4-FFF2-40B4-BE49-F238E27FC236}">
                <a16:creationId xmlns:a16="http://schemas.microsoft.com/office/drawing/2014/main" id="{EA06D636-41AD-4E54-9E50-A2E6BCA6762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304"/>
          <a:stretch/>
        </p:blipFill>
        <p:spPr>
          <a:xfrm>
            <a:off x="0" y="64678"/>
            <a:ext cx="3900603" cy="1561490"/>
          </a:xfrm>
          <a:prstGeom prst="rect">
            <a:avLst/>
          </a:prstGeom>
        </p:spPr>
      </p:pic>
      <p:pic>
        <p:nvPicPr>
          <p:cNvPr id="3" name="Picture 2"/>
          <p:cNvPicPr>
            <a:picLocks noChangeAspect="1"/>
          </p:cNvPicPr>
          <p:nvPr/>
        </p:nvPicPr>
        <p:blipFill>
          <a:blip r:embed="rId3"/>
          <a:stretch>
            <a:fillRect/>
          </a:stretch>
        </p:blipFill>
        <p:spPr>
          <a:xfrm>
            <a:off x="6081107" y="4529473"/>
            <a:ext cx="2473077" cy="1735208"/>
          </a:xfrm>
          <a:prstGeom prst="rect">
            <a:avLst/>
          </a:prstGeom>
        </p:spPr>
      </p:pic>
      <p:pic>
        <p:nvPicPr>
          <p:cNvPr id="6" name="Picture 5"/>
          <p:cNvPicPr>
            <a:picLocks noChangeAspect="1"/>
          </p:cNvPicPr>
          <p:nvPr/>
        </p:nvPicPr>
        <p:blipFill>
          <a:blip r:embed="rId4"/>
          <a:stretch>
            <a:fillRect/>
          </a:stretch>
        </p:blipFill>
        <p:spPr>
          <a:xfrm>
            <a:off x="899592" y="4436898"/>
            <a:ext cx="1930200" cy="1545448"/>
          </a:xfrm>
          <a:prstGeom prst="rect">
            <a:avLst/>
          </a:prstGeom>
        </p:spPr>
      </p:pic>
      <p:pic>
        <p:nvPicPr>
          <p:cNvPr id="8" name="Picture 7">
            <a:extLst>
              <a:ext uri="{FF2B5EF4-FFF2-40B4-BE49-F238E27FC236}">
                <a16:creationId xmlns:a16="http://schemas.microsoft.com/office/drawing/2014/main" id="{13A43B5A-CA6B-4DC9-B3DA-221C3B0800C7}"/>
              </a:ext>
            </a:extLst>
          </p:cNvPr>
          <p:cNvPicPr>
            <a:picLocks noChangeAspect="1"/>
          </p:cNvPicPr>
          <p:nvPr/>
        </p:nvPicPr>
        <p:blipFill>
          <a:blip r:embed="rId5"/>
          <a:stretch>
            <a:fillRect/>
          </a:stretch>
        </p:blipFill>
        <p:spPr>
          <a:xfrm>
            <a:off x="3707904" y="4535415"/>
            <a:ext cx="1512386" cy="1636691"/>
          </a:xfrm>
          <a:prstGeom prst="rect">
            <a:avLst/>
          </a:prstGeom>
        </p:spPr>
      </p:pic>
    </p:spTree>
    <p:extLst>
      <p:ext uri="{BB962C8B-B14F-4D97-AF65-F5344CB8AC3E}">
        <p14:creationId xmlns:p14="http://schemas.microsoft.com/office/powerpoint/2010/main" val="3584224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5C0771B-5F50-4F8A-8E27-13F20AB80C7A}"/>
              </a:ext>
            </a:extLst>
          </p:cNvPr>
          <p:cNvSpPr txBox="1">
            <a:spLocks/>
          </p:cNvSpPr>
          <p:nvPr/>
        </p:nvSpPr>
        <p:spPr>
          <a:xfrm>
            <a:off x="0" y="0"/>
            <a:ext cx="9144000" cy="527620"/>
          </a:xfrm>
          <a:prstGeom prst="rect">
            <a:avLst/>
          </a:prstGeom>
          <a:solidFill>
            <a:schemeClr val="accent1"/>
          </a:solidFill>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b="1">
                <a:solidFill>
                  <a:schemeClr val="bg1"/>
                </a:solidFill>
              </a:rPr>
              <a:t>What do we know about healthy behaviours in Berkshire East?</a:t>
            </a:r>
          </a:p>
        </p:txBody>
      </p:sp>
      <p:sp>
        <p:nvSpPr>
          <p:cNvPr id="3" name="Rectangle 2">
            <a:extLst>
              <a:ext uri="{FF2B5EF4-FFF2-40B4-BE49-F238E27FC236}">
                <a16:creationId xmlns:a16="http://schemas.microsoft.com/office/drawing/2014/main" id="{245E1E01-CF63-4C43-AE95-9994FFEC85CE}"/>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6" name="Rectangle 25">
            <a:extLst>
              <a:ext uri="{FF2B5EF4-FFF2-40B4-BE49-F238E27FC236}">
                <a16:creationId xmlns:a16="http://schemas.microsoft.com/office/drawing/2014/main" id="{FE90B07D-CEA9-4AF0-B365-948DBA7B398F}"/>
              </a:ext>
              <a:ext uri="{C183D7F6-B498-43B3-948B-1728B52AA6E4}">
                <adec:decorative xmlns:adec="http://schemas.microsoft.com/office/drawing/2017/decorative" val="1"/>
              </a:ext>
            </a:extLst>
          </p:cNvPr>
          <p:cNvSpPr/>
          <p:nvPr/>
        </p:nvSpPr>
        <p:spPr>
          <a:xfrm>
            <a:off x="0" y="6525344"/>
            <a:ext cx="9144000" cy="21602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a:t>         Berkshire East Healthy Behaviours Health Needs Assessment Summary			                September 2022</a:t>
            </a:r>
            <a:endParaRPr lang="en-GB" sz="1000"/>
          </a:p>
        </p:txBody>
      </p:sp>
      <p:sp>
        <p:nvSpPr>
          <p:cNvPr id="2" name="TextBox 1">
            <a:extLst>
              <a:ext uri="{FF2B5EF4-FFF2-40B4-BE49-F238E27FC236}">
                <a16:creationId xmlns:a16="http://schemas.microsoft.com/office/drawing/2014/main" id="{2A81D41C-F37B-4178-8EB1-2E2437CA1087}"/>
              </a:ext>
            </a:extLst>
          </p:cNvPr>
          <p:cNvSpPr txBox="1"/>
          <p:nvPr/>
        </p:nvSpPr>
        <p:spPr>
          <a:xfrm>
            <a:off x="627777" y="753037"/>
            <a:ext cx="7932691" cy="338554"/>
          </a:xfrm>
          <a:prstGeom prst="rect">
            <a:avLst/>
          </a:prstGeom>
          <a:noFill/>
        </p:spPr>
        <p:txBody>
          <a:bodyPr wrap="square" rtlCol="0">
            <a:spAutoFit/>
          </a:bodyPr>
          <a:lstStyle/>
          <a:p>
            <a:pPr algn="ctr"/>
            <a:r>
              <a:rPr lang="en-GB" sz="1600" b="1">
                <a:solidFill>
                  <a:schemeClr val="tx2"/>
                </a:solidFill>
              </a:rPr>
              <a:t>Proportion of adult population estimated to have unhealthy behaviours in RBWM</a:t>
            </a:r>
          </a:p>
        </p:txBody>
      </p:sp>
      <p:graphicFrame>
        <p:nvGraphicFramePr>
          <p:cNvPr id="9" name="Table 28">
            <a:extLst>
              <a:ext uri="{FF2B5EF4-FFF2-40B4-BE49-F238E27FC236}">
                <a16:creationId xmlns:a16="http://schemas.microsoft.com/office/drawing/2014/main" id="{450CB869-5F9C-4877-8D51-17BA01A3A0C0}"/>
              </a:ext>
            </a:extLst>
          </p:cNvPr>
          <p:cNvGraphicFramePr>
            <a:graphicFrameLocks noGrp="1"/>
          </p:cNvGraphicFramePr>
          <p:nvPr>
            <p:extLst>
              <p:ext uri="{D42A27DB-BD31-4B8C-83A1-F6EECF244321}">
                <p14:modId xmlns:p14="http://schemas.microsoft.com/office/powerpoint/2010/main" val="3564213489"/>
              </p:ext>
            </p:extLst>
          </p:nvPr>
        </p:nvGraphicFramePr>
        <p:xfrm>
          <a:off x="322076" y="4695977"/>
          <a:ext cx="8482799" cy="1013460"/>
        </p:xfrm>
        <a:graphic>
          <a:graphicData uri="http://schemas.openxmlformats.org/drawingml/2006/table">
            <a:tbl>
              <a:tblPr firstRow="1" bandRow="1">
                <a:tableStyleId>{2D5ABB26-0587-4C30-8999-92F81FD0307C}</a:tableStyleId>
              </a:tblPr>
              <a:tblGrid>
                <a:gridCol w="1060350">
                  <a:extLst>
                    <a:ext uri="{9D8B030D-6E8A-4147-A177-3AD203B41FA5}">
                      <a16:colId xmlns:a16="http://schemas.microsoft.com/office/drawing/2014/main" val="2280931051"/>
                    </a:ext>
                  </a:extLst>
                </a:gridCol>
                <a:gridCol w="1060350">
                  <a:extLst>
                    <a:ext uri="{9D8B030D-6E8A-4147-A177-3AD203B41FA5}">
                      <a16:colId xmlns:a16="http://schemas.microsoft.com/office/drawing/2014/main" val="2160954956"/>
                    </a:ext>
                  </a:extLst>
                </a:gridCol>
                <a:gridCol w="1060350">
                  <a:extLst>
                    <a:ext uri="{9D8B030D-6E8A-4147-A177-3AD203B41FA5}">
                      <a16:colId xmlns:a16="http://schemas.microsoft.com/office/drawing/2014/main" val="1262777871"/>
                    </a:ext>
                  </a:extLst>
                </a:gridCol>
                <a:gridCol w="1060350">
                  <a:extLst>
                    <a:ext uri="{9D8B030D-6E8A-4147-A177-3AD203B41FA5}">
                      <a16:colId xmlns:a16="http://schemas.microsoft.com/office/drawing/2014/main" val="3839663774"/>
                    </a:ext>
                  </a:extLst>
                </a:gridCol>
                <a:gridCol w="1060350">
                  <a:extLst>
                    <a:ext uri="{9D8B030D-6E8A-4147-A177-3AD203B41FA5}">
                      <a16:colId xmlns:a16="http://schemas.microsoft.com/office/drawing/2014/main" val="2940518430"/>
                    </a:ext>
                  </a:extLst>
                </a:gridCol>
                <a:gridCol w="835327">
                  <a:extLst>
                    <a:ext uri="{9D8B030D-6E8A-4147-A177-3AD203B41FA5}">
                      <a16:colId xmlns:a16="http://schemas.microsoft.com/office/drawing/2014/main" val="793386088"/>
                    </a:ext>
                  </a:extLst>
                </a:gridCol>
                <a:gridCol w="1292229">
                  <a:extLst>
                    <a:ext uri="{9D8B030D-6E8A-4147-A177-3AD203B41FA5}">
                      <a16:colId xmlns:a16="http://schemas.microsoft.com/office/drawing/2014/main" val="4225035741"/>
                    </a:ext>
                  </a:extLst>
                </a:gridCol>
                <a:gridCol w="1053493">
                  <a:extLst>
                    <a:ext uri="{9D8B030D-6E8A-4147-A177-3AD203B41FA5}">
                      <a16:colId xmlns:a16="http://schemas.microsoft.com/office/drawing/2014/main" val="2600039474"/>
                    </a:ext>
                  </a:extLst>
                </a:gridCol>
              </a:tblGrid>
              <a:tr h="240015">
                <a:tc grid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u="sng">
                          <a:solidFill>
                            <a:schemeClr val="tx2"/>
                          </a:solidFill>
                          <a:latin typeface="Arial" panose="020B0604020202020204" pitchFamily="34" charset="0"/>
                          <a:cs typeface="Arial" panose="020B0604020202020204" pitchFamily="34" charset="0"/>
                        </a:rPr>
                        <a:t>Estimated number of adults affected in RBWM:</a:t>
                      </a:r>
                      <a:endParaRPr lang="en-GB" sz="1050" b="1">
                        <a:solidFill>
                          <a:schemeClr val="tx2"/>
                        </a:solidFill>
                        <a:latin typeface="Arial" panose="020B0604020202020204" pitchFamily="34" charset="0"/>
                        <a:cs typeface="Arial" panose="020B0604020202020204" pitchFamily="34" charset="0"/>
                      </a:endParaRPr>
                    </a:p>
                  </a:txBody>
                  <a:tcPr/>
                </a:tc>
                <a:tc hMerge="1">
                  <a:txBody>
                    <a:bodyPr/>
                    <a:lstStyle/>
                    <a:p>
                      <a:pPr algn="ctr"/>
                      <a:endParaRPr lang="en-GB" sz="1000">
                        <a:solidFill>
                          <a:schemeClr val="tx2"/>
                        </a:solidFill>
                      </a:endParaRPr>
                    </a:p>
                  </a:txBody>
                  <a:tcPr/>
                </a:tc>
                <a:tc hMerge="1">
                  <a:txBody>
                    <a:bodyPr/>
                    <a:lstStyle/>
                    <a:p>
                      <a:pPr algn="ctr"/>
                      <a:endParaRPr lang="en-GB" sz="1000">
                        <a:solidFill>
                          <a:schemeClr val="tx2"/>
                        </a:solidFill>
                      </a:endParaRPr>
                    </a:p>
                  </a:txBody>
                  <a:tcPr/>
                </a:tc>
                <a:tc hMerge="1">
                  <a:txBody>
                    <a:bodyPr/>
                    <a:lstStyle/>
                    <a:p>
                      <a:pPr algn="ctr"/>
                      <a:endParaRPr lang="en-GB" sz="1000">
                        <a:solidFill>
                          <a:schemeClr val="tx2"/>
                        </a:solidFill>
                      </a:endParaRPr>
                    </a:p>
                  </a:txBody>
                  <a:tcPr/>
                </a:tc>
                <a:tc hMerge="1">
                  <a:txBody>
                    <a:bodyPr/>
                    <a:lstStyle/>
                    <a:p>
                      <a:pPr algn="ctr"/>
                      <a:endParaRPr lang="en-GB" sz="1000">
                        <a:solidFill>
                          <a:schemeClr val="tx2"/>
                        </a:solidFill>
                      </a:endParaRPr>
                    </a:p>
                  </a:txBody>
                  <a:tcPr/>
                </a:tc>
                <a:tc hMerge="1">
                  <a:txBody>
                    <a:bodyPr/>
                    <a:lstStyle/>
                    <a:p>
                      <a:endParaRPr lang="en-GB">
                        <a:solidFill>
                          <a:schemeClr val="tx2"/>
                        </a:solidFill>
                      </a:endParaRPr>
                    </a:p>
                  </a:txBody>
                  <a:tcPr/>
                </a:tc>
                <a:tc hMerge="1">
                  <a:txBody>
                    <a:bodyPr/>
                    <a:lstStyle/>
                    <a:p>
                      <a:pPr algn="ctr"/>
                      <a:endParaRPr lang="en-GB" sz="1000">
                        <a:solidFill>
                          <a:schemeClr val="tx2"/>
                        </a:solidFill>
                      </a:endParaRPr>
                    </a:p>
                  </a:txBody>
                  <a:tcPr/>
                </a:tc>
                <a:tc hMerge="1">
                  <a:txBody>
                    <a:bodyPr/>
                    <a:lstStyle/>
                    <a:p>
                      <a:pPr algn="ctr"/>
                      <a:endParaRPr lang="en-GB" sz="1000">
                        <a:solidFill>
                          <a:schemeClr val="tx2"/>
                        </a:solidFill>
                      </a:endParaRPr>
                    </a:p>
                  </a:txBody>
                  <a:tcPr/>
                </a:tc>
                <a:extLst>
                  <a:ext uri="{0D108BD9-81ED-4DB2-BD59-A6C34878D82A}">
                    <a16:rowId xmlns:a16="http://schemas.microsoft.com/office/drawing/2014/main" val="717238568"/>
                  </a:ext>
                </a:extLst>
              </a:tr>
              <a:tr h="224630">
                <a:tc>
                  <a:txBody>
                    <a:bodyPr/>
                    <a:lstStyle/>
                    <a:p>
                      <a:pPr algn="ctr"/>
                      <a:r>
                        <a:rPr lang="en-GB" sz="1000" b="1">
                          <a:solidFill>
                            <a:schemeClr val="tx2"/>
                          </a:solidFill>
                          <a:latin typeface="Arial" panose="020B0604020202020204" pitchFamily="34" charset="0"/>
                          <a:cs typeface="Arial" panose="020B0604020202020204" pitchFamily="34" charset="0"/>
                        </a:rPr>
                        <a:t>Excess </a:t>
                      </a:r>
                    </a:p>
                    <a:p>
                      <a:pPr algn="ctr"/>
                      <a:r>
                        <a:rPr lang="en-GB" sz="1000" b="1">
                          <a:solidFill>
                            <a:schemeClr val="tx2"/>
                          </a:solidFill>
                          <a:latin typeface="Arial" panose="020B0604020202020204" pitchFamily="34" charset="0"/>
                          <a:cs typeface="Arial" panose="020B0604020202020204" pitchFamily="34" charset="0"/>
                        </a:rPr>
                        <a:t>weight</a:t>
                      </a:r>
                    </a:p>
                  </a:txBody>
                  <a:tcPr/>
                </a:tc>
                <a:tc>
                  <a:txBody>
                    <a:bodyPr/>
                    <a:lstStyle/>
                    <a:p>
                      <a:pPr algn="ctr"/>
                      <a:r>
                        <a:rPr lang="en-GB" sz="1000" b="1">
                          <a:solidFill>
                            <a:schemeClr val="tx2"/>
                          </a:solidFill>
                          <a:latin typeface="Arial" panose="020B0604020202020204" pitchFamily="34" charset="0"/>
                          <a:cs typeface="Arial" panose="020B0604020202020204" pitchFamily="34" charset="0"/>
                        </a:rPr>
                        <a:t>Unhealthy </a:t>
                      </a:r>
                    </a:p>
                    <a:p>
                      <a:pPr algn="ctr"/>
                      <a:r>
                        <a:rPr lang="en-GB" sz="1000" b="1">
                          <a:solidFill>
                            <a:schemeClr val="tx2"/>
                          </a:solidFill>
                          <a:latin typeface="Arial" panose="020B0604020202020204" pitchFamily="34" charset="0"/>
                          <a:cs typeface="Arial" panose="020B0604020202020204" pitchFamily="34" charset="0"/>
                        </a:rPr>
                        <a:t>diet</a:t>
                      </a:r>
                    </a:p>
                  </a:txBody>
                  <a:tcPr/>
                </a:tc>
                <a:tc>
                  <a:txBody>
                    <a:bodyPr/>
                    <a:lstStyle/>
                    <a:p>
                      <a:pPr algn="ctr"/>
                      <a:r>
                        <a:rPr lang="en-GB" sz="1000" b="1">
                          <a:solidFill>
                            <a:schemeClr val="tx2"/>
                          </a:solidFill>
                          <a:latin typeface="Arial" panose="020B0604020202020204" pitchFamily="34" charset="0"/>
                          <a:cs typeface="Arial" panose="020B0604020202020204" pitchFamily="34" charset="0"/>
                        </a:rPr>
                        <a:t>Physically inactive</a:t>
                      </a:r>
                    </a:p>
                  </a:txBody>
                  <a:tcPr/>
                </a:tc>
                <a:tc>
                  <a:txBody>
                    <a:bodyPr/>
                    <a:lstStyle/>
                    <a:p>
                      <a:pPr algn="ctr"/>
                      <a:r>
                        <a:rPr lang="en-GB" sz="1000" b="1">
                          <a:solidFill>
                            <a:schemeClr val="tx2"/>
                          </a:solidFill>
                          <a:latin typeface="Arial" panose="020B0604020202020204" pitchFamily="34" charset="0"/>
                          <a:cs typeface="Arial" panose="020B0604020202020204" pitchFamily="34" charset="0"/>
                        </a:rPr>
                        <a:t>Current smoker</a:t>
                      </a:r>
                    </a:p>
                  </a:txBody>
                  <a:tcPr/>
                </a:tc>
                <a:tc>
                  <a:txBody>
                    <a:bodyPr/>
                    <a:lstStyle/>
                    <a:p>
                      <a:pPr algn="ctr"/>
                      <a:r>
                        <a:rPr lang="en-GB" sz="1000" b="1">
                          <a:solidFill>
                            <a:schemeClr val="tx2"/>
                          </a:solidFill>
                          <a:latin typeface="Arial" panose="020B0604020202020204" pitchFamily="34" charset="0"/>
                          <a:cs typeface="Arial" panose="020B0604020202020204" pitchFamily="34" charset="0"/>
                        </a:rPr>
                        <a:t>Alcohol consumption</a:t>
                      </a:r>
                    </a:p>
                  </a:txBody>
                  <a:tcPr/>
                </a:tc>
                <a:tc>
                  <a:txBody>
                    <a:bodyPr/>
                    <a:lstStyle/>
                    <a:p>
                      <a:endParaRPr lang="en-GB">
                        <a:solidFill>
                          <a:schemeClr val="tx2"/>
                        </a:solidFill>
                        <a:latin typeface="Arial" panose="020B0604020202020204" pitchFamily="34" charset="0"/>
                        <a:cs typeface="Arial" panose="020B0604020202020204" pitchFamily="34" charset="0"/>
                      </a:endParaRPr>
                    </a:p>
                  </a:txBody>
                  <a:tcPr/>
                </a:tc>
                <a:tc>
                  <a:txBody>
                    <a:bodyPr/>
                    <a:lstStyle/>
                    <a:p>
                      <a:pPr algn="ctr"/>
                      <a:r>
                        <a:rPr lang="en-GB" sz="1000" b="1">
                          <a:solidFill>
                            <a:schemeClr val="tx2"/>
                          </a:solidFill>
                          <a:latin typeface="Arial" panose="020B0604020202020204" pitchFamily="34" charset="0"/>
                          <a:cs typeface="Arial" panose="020B0604020202020204" pitchFamily="34" charset="0"/>
                        </a:rPr>
                        <a:t>Type 2 diabetes (diagnosed)</a:t>
                      </a:r>
                    </a:p>
                  </a:txBody>
                  <a:tcPr/>
                </a:tc>
                <a:tc>
                  <a:txBody>
                    <a:bodyPr/>
                    <a:lstStyle/>
                    <a:p>
                      <a:pPr algn="ctr"/>
                      <a:r>
                        <a:rPr lang="en-GB" sz="1000" b="1">
                          <a:solidFill>
                            <a:schemeClr val="tx2"/>
                          </a:solidFill>
                          <a:latin typeface="Arial" panose="020B0604020202020204" pitchFamily="34" charset="0"/>
                          <a:cs typeface="Arial" panose="020B0604020202020204" pitchFamily="34" charset="0"/>
                        </a:rPr>
                        <a:t>Hypertension (diagnosed)</a:t>
                      </a:r>
                    </a:p>
                  </a:txBody>
                  <a:tcPr/>
                </a:tc>
                <a:extLst>
                  <a:ext uri="{0D108BD9-81ED-4DB2-BD59-A6C34878D82A}">
                    <a16:rowId xmlns:a16="http://schemas.microsoft.com/office/drawing/2014/main" val="3017726737"/>
                  </a:ext>
                </a:extLst>
              </a:tr>
              <a:tr h="224630">
                <a:tc>
                  <a:txBody>
                    <a:bodyPr/>
                    <a:lstStyle/>
                    <a:p>
                      <a:pPr algn="ctr"/>
                      <a:r>
                        <a:rPr lang="en-GB" sz="1000">
                          <a:solidFill>
                            <a:schemeClr val="tx2"/>
                          </a:solidFill>
                          <a:latin typeface="Arial" panose="020B0604020202020204" pitchFamily="34" charset="0"/>
                          <a:cs typeface="Arial" panose="020B0604020202020204" pitchFamily="34" charset="0"/>
                        </a:rPr>
                        <a:t>86,200</a:t>
                      </a:r>
                    </a:p>
                  </a:txBody>
                  <a:tcPr/>
                </a:tc>
                <a:tc>
                  <a:txBody>
                    <a:bodyPr/>
                    <a:lstStyle/>
                    <a:p>
                      <a:pPr algn="ctr"/>
                      <a:r>
                        <a:rPr lang="en-GB" sz="1000">
                          <a:solidFill>
                            <a:schemeClr val="tx2"/>
                          </a:solidFill>
                          <a:latin typeface="Arial" panose="020B0604020202020204" pitchFamily="34" charset="0"/>
                          <a:cs typeface="Arial" panose="020B0604020202020204" pitchFamily="34" charset="0"/>
                        </a:rPr>
                        <a:t>59,600</a:t>
                      </a:r>
                    </a:p>
                  </a:txBody>
                  <a:tcPr/>
                </a:tc>
                <a:tc>
                  <a:txBody>
                    <a:bodyPr/>
                    <a:lstStyle/>
                    <a:p>
                      <a:pPr algn="ctr"/>
                      <a:r>
                        <a:rPr lang="en-GB" sz="1000">
                          <a:solidFill>
                            <a:schemeClr val="tx2"/>
                          </a:solidFill>
                          <a:latin typeface="Arial" panose="020B0604020202020204" pitchFamily="34" charset="0"/>
                          <a:cs typeface="Arial" panose="020B0604020202020204" pitchFamily="34" charset="0"/>
                        </a:rPr>
                        <a:t>31,000</a:t>
                      </a:r>
                    </a:p>
                  </a:txBody>
                  <a:tcPr/>
                </a:tc>
                <a:tc>
                  <a:txBody>
                    <a:bodyPr/>
                    <a:lstStyle/>
                    <a:p>
                      <a:pPr algn="ctr"/>
                      <a:r>
                        <a:rPr lang="en-GB" sz="1000">
                          <a:solidFill>
                            <a:schemeClr val="tx2"/>
                          </a:solidFill>
                          <a:latin typeface="Arial" panose="020B0604020202020204" pitchFamily="34" charset="0"/>
                          <a:cs typeface="Arial" panose="020B0604020202020204" pitchFamily="34" charset="0"/>
                        </a:rPr>
                        <a:t>15,600</a:t>
                      </a:r>
                    </a:p>
                  </a:txBody>
                  <a:tcPr/>
                </a:tc>
                <a:tc>
                  <a:txBody>
                    <a:bodyPr/>
                    <a:lstStyle/>
                    <a:p>
                      <a:pPr algn="ctr"/>
                      <a:r>
                        <a:rPr lang="en-GB" sz="1000">
                          <a:solidFill>
                            <a:schemeClr val="tx2"/>
                          </a:solidFill>
                          <a:latin typeface="Arial" panose="020B0604020202020204" pitchFamily="34" charset="0"/>
                          <a:cs typeface="Arial" panose="020B0604020202020204" pitchFamily="34" charset="0"/>
                        </a:rPr>
                        <a:t>28,700</a:t>
                      </a:r>
                    </a:p>
                  </a:txBody>
                  <a:tcPr/>
                </a:tc>
                <a:tc>
                  <a:txBody>
                    <a:bodyPr/>
                    <a:lstStyle/>
                    <a:p>
                      <a:endParaRPr lang="en-GB">
                        <a:solidFill>
                          <a:schemeClr val="tx2"/>
                        </a:solidFill>
                        <a:latin typeface="Arial" panose="020B0604020202020204" pitchFamily="34" charset="0"/>
                        <a:cs typeface="Arial" panose="020B0604020202020204" pitchFamily="34" charset="0"/>
                      </a:endParaRPr>
                    </a:p>
                  </a:txBody>
                  <a:tcPr/>
                </a:tc>
                <a:tc>
                  <a:txBody>
                    <a:bodyPr/>
                    <a:lstStyle/>
                    <a:p>
                      <a:pPr algn="ctr"/>
                      <a:r>
                        <a:rPr lang="en-GB" sz="1000">
                          <a:solidFill>
                            <a:schemeClr val="tx2"/>
                          </a:solidFill>
                          <a:latin typeface="Arial" panose="020B0604020202020204" pitchFamily="34" charset="0"/>
                          <a:cs typeface="Arial" panose="020B0604020202020204" pitchFamily="34" charset="0"/>
                        </a:rPr>
                        <a:t>8,200</a:t>
                      </a:r>
                    </a:p>
                  </a:txBody>
                  <a:tcPr/>
                </a:tc>
                <a:tc>
                  <a:txBody>
                    <a:bodyPr/>
                    <a:lstStyle/>
                    <a:p>
                      <a:pPr algn="ctr"/>
                      <a:r>
                        <a:rPr lang="en-GB" sz="1000">
                          <a:solidFill>
                            <a:schemeClr val="tx2"/>
                          </a:solidFill>
                          <a:latin typeface="Arial" panose="020B0604020202020204" pitchFamily="34" charset="0"/>
                          <a:cs typeface="Arial" panose="020B0604020202020204" pitchFamily="34" charset="0"/>
                        </a:rPr>
                        <a:t>24,800</a:t>
                      </a:r>
                    </a:p>
                  </a:txBody>
                  <a:tcPr/>
                </a:tc>
                <a:extLst>
                  <a:ext uri="{0D108BD9-81ED-4DB2-BD59-A6C34878D82A}">
                    <a16:rowId xmlns:a16="http://schemas.microsoft.com/office/drawing/2014/main" val="1221973299"/>
                  </a:ext>
                </a:extLst>
              </a:tr>
            </a:tbl>
          </a:graphicData>
        </a:graphic>
      </p:graphicFrame>
      <p:cxnSp>
        <p:nvCxnSpPr>
          <p:cNvPr id="34" name="Straight Connector 33">
            <a:extLst>
              <a:ext uri="{FF2B5EF4-FFF2-40B4-BE49-F238E27FC236}">
                <a16:creationId xmlns:a16="http://schemas.microsoft.com/office/drawing/2014/main" id="{7BE73C8D-D279-4FCE-8C13-1171133A7F26}"/>
              </a:ext>
            </a:extLst>
          </p:cNvPr>
          <p:cNvCxnSpPr>
            <a:cxnSpLocks/>
          </p:cNvCxnSpPr>
          <p:nvPr/>
        </p:nvCxnSpPr>
        <p:spPr>
          <a:xfrm>
            <a:off x="788061" y="1779515"/>
            <a:ext cx="4253163" cy="11418"/>
          </a:xfrm>
          <a:prstGeom prst="line">
            <a:avLst/>
          </a:prstGeom>
          <a:ln w="9525"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32" name="TextBox 31">
            <a:extLst>
              <a:ext uri="{FF2B5EF4-FFF2-40B4-BE49-F238E27FC236}">
                <a16:creationId xmlns:a16="http://schemas.microsoft.com/office/drawing/2014/main" id="{FEC7B64D-66D1-494F-BE7F-D13934F5CB0D}"/>
              </a:ext>
            </a:extLst>
          </p:cNvPr>
          <p:cNvSpPr txBox="1"/>
          <p:nvPr/>
        </p:nvSpPr>
        <p:spPr>
          <a:xfrm>
            <a:off x="1891081" y="1608839"/>
            <a:ext cx="1998998" cy="369332"/>
          </a:xfrm>
          <a:prstGeom prst="rect">
            <a:avLst/>
          </a:prstGeom>
          <a:solidFill>
            <a:schemeClr val="bg1"/>
          </a:solidFill>
        </p:spPr>
        <p:txBody>
          <a:bodyPr wrap="square" rtlCol="0">
            <a:spAutoFit/>
          </a:bodyPr>
          <a:lstStyle/>
          <a:p>
            <a:pPr algn="ctr"/>
            <a:r>
              <a:rPr lang="en-GB" sz="900" b="1">
                <a:solidFill>
                  <a:schemeClr val="tx1">
                    <a:lumMod val="65000"/>
                    <a:lumOff val="35000"/>
                  </a:schemeClr>
                </a:solidFill>
                <a:latin typeface="Arial" panose="020B0604020202020204" pitchFamily="34" charset="0"/>
                <a:cs typeface="Arial" panose="020B0604020202020204" pitchFamily="34" charset="0"/>
              </a:rPr>
              <a:t>Unhealthy behaviours</a:t>
            </a:r>
          </a:p>
          <a:p>
            <a:pPr algn="ctr"/>
            <a:r>
              <a:rPr lang="en-GB" sz="900" b="1">
                <a:solidFill>
                  <a:schemeClr val="tx1">
                    <a:lumMod val="65000"/>
                    <a:lumOff val="35000"/>
                  </a:schemeClr>
                </a:solidFill>
                <a:latin typeface="Arial" panose="020B0604020202020204" pitchFamily="34" charset="0"/>
                <a:cs typeface="Arial" panose="020B0604020202020204" pitchFamily="34" charset="0"/>
              </a:rPr>
              <a:t>(as recorded in national surveys)</a:t>
            </a:r>
            <a:endParaRPr lang="en-GB" sz="900">
              <a:solidFill>
                <a:schemeClr val="tx1">
                  <a:lumMod val="65000"/>
                  <a:lumOff val="35000"/>
                </a:schemeClr>
              </a:solidFill>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40C22BBE-416B-44BB-9AB0-F1ACBA6A0DE4}"/>
              </a:ext>
            </a:extLst>
          </p:cNvPr>
          <p:cNvCxnSpPr>
            <a:cxnSpLocks/>
          </p:cNvCxnSpPr>
          <p:nvPr/>
        </p:nvCxnSpPr>
        <p:spPr>
          <a:xfrm>
            <a:off x="806109" y="1779515"/>
            <a:ext cx="4253163" cy="11418"/>
          </a:xfrm>
          <a:prstGeom prst="line">
            <a:avLst/>
          </a:prstGeom>
          <a:ln w="9525"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7" name="TextBox 16">
            <a:extLst>
              <a:ext uri="{FF2B5EF4-FFF2-40B4-BE49-F238E27FC236}">
                <a16:creationId xmlns:a16="http://schemas.microsoft.com/office/drawing/2014/main" id="{894B3A24-9821-4AAC-BA8E-9BA490A17339}"/>
              </a:ext>
            </a:extLst>
          </p:cNvPr>
          <p:cNvSpPr txBox="1"/>
          <p:nvPr/>
        </p:nvSpPr>
        <p:spPr>
          <a:xfrm>
            <a:off x="1909129" y="1608839"/>
            <a:ext cx="1998998" cy="369332"/>
          </a:xfrm>
          <a:prstGeom prst="rect">
            <a:avLst/>
          </a:prstGeom>
          <a:solidFill>
            <a:schemeClr val="bg1"/>
          </a:solidFill>
        </p:spPr>
        <p:txBody>
          <a:bodyPr wrap="square" rtlCol="0">
            <a:spAutoFit/>
          </a:bodyPr>
          <a:lstStyle/>
          <a:p>
            <a:pPr algn="ctr"/>
            <a:r>
              <a:rPr lang="en-GB" sz="900" b="1">
                <a:solidFill>
                  <a:schemeClr val="tx1">
                    <a:lumMod val="65000"/>
                    <a:lumOff val="35000"/>
                  </a:schemeClr>
                </a:solidFill>
                <a:latin typeface="Arial" panose="020B0604020202020204" pitchFamily="34" charset="0"/>
                <a:cs typeface="Arial" panose="020B0604020202020204" pitchFamily="34" charset="0"/>
              </a:rPr>
              <a:t>Unhealthy behaviours</a:t>
            </a:r>
          </a:p>
          <a:p>
            <a:pPr algn="ctr"/>
            <a:r>
              <a:rPr lang="en-GB" sz="900" b="1">
                <a:solidFill>
                  <a:schemeClr val="tx1">
                    <a:lumMod val="65000"/>
                    <a:lumOff val="35000"/>
                  </a:schemeClr>
                </a:solidFill>
                <a:latin typeface="Arial" panose="020B0604020202020204" pitchFamily="34" charset="0"/>
                <a:cs typeface="Arial" panose="020B0604020202020204" pitchFamily="34" charset="0"/>
              </a:rPr>
              <a:t>(as recorded in national surveys)</a:t>
            </a:r>
            <a:endParaRPr lang="en-GB" sz="900">
              <a:solidFill>
                <a:schemeClr val="tx1">
                  <a:lumMod val="65000"/>
                  <a:lumOff val="35000"/>
                </a:schemeClr>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913D4CD8-1C30-43CB-B509-7EB00BB0E946}"/>
              </a:ext>
            </a:extLst>
          </p:cNvPr>
          <p:cNvSpPr txBox="1"/>
          <p:nvPr/>
        </p:nvSpPr>
        <p:spPr>
          <a:xfrm>
            <a:off x="6350432" y="1606267"/>
            <a:ext cx="2466475" cy="646331"/>
          </a:xfrm>
          <a:prstGeom prst="rect">
            <a:avLst/>
          </a:prstGeom>
          <a:noFill/>
        </p:spPr>
        <p:txBody>
          <a:bodyPr wrap="square" rtlCol="0">
            <a:spAutoFit/>
          </a:bodyPr>
          <a:lstStyle/>
          <a:p>
            <a:pPr algn="ctr"/>
            <a:r>
              <a:rPr lang="en-GB" sz="900" b="1">
                <a:solidFill>
                  <a:schemeClr val="tx1">
                    <a:lumMod val="65000"/>
                    <a:lumOff val="35000"/>
                  </a:schemeClr>
                </a:solidFill>
                <a:latin typeface="Arial" panose="020B0604020202020204" pitchFamily="34" charset="0"/>
                <a:cs typeface="Arial" panose="020B0604020202020204" pitchFamily="34" charset="0"/>
              </a:rPr>
              <a:t>Modifiable conditions </a:t>
            </a:r>
          </a:p>
          <a:p>
            <a:pPr algn="ctr"/>
            <a:r>
              <a:rPr lang="en-GB" sz="900" b="1">
                <a:solidFill>
                  <a:schemeClr val="tx1">
                    <a:lumMod val="65000"/>
                    <a:lumOff val="35000"/>
                  </a:schemeClr>
                </a:solidFill>
                <a:latin typeface="Arial" panose="020B0604020202020204" pitchFamily="34" charset="0"/>
                <a:cs typeface="Arial" panose="020B0604020202020204" pitchFamily="34" charset="0"/>
              </a:rPr>
              <a:t>(as recorded in local health care systems. This does not take undiagnosed population into account)</a:t>
            </a:r>
            <a:endParaRPr lang="en-GB" sz="900">
              <a:solidFill>
                <a:schemeClr val="tx1">
                  <a:lumMod val="65000"/>
                  <a:lumOff val="35000"/>
                </a:schemeClr>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994B1996-02BA-47C8-85D6-42DF3C0C66FE}"/>
              </a:ext>
            </a:extLst>
          </p:cNvPr>
          <p:cNvSpPr txBox="1"/>
          <p:nvPr/>
        </p:nvSpPr>
        <p:spPr>
          <a:xfrm>
            <a:off x="450302" y="1317009"/>
            <a:ext cx="4502698" cy="246221"/>
          </a:xfrm>
          <a:prstGeom prst="rect">
            <a:avLst/>
          </a:prstGeom>
          <a:noFill/>
        </p:spPr>
        <p:txBody>
          <a:bodyPr wrap="square" rtlCol="0">
            <a:spAutoFit/>
          </a:bodyPr>
          <a:lstStyle/>
          <a:p>
            <a:r>
              <a:rPr lang="en-GB" sz="1000" b="1">
                <a:solidFill>
                  <a:srgbClr val="FF0000"/>
                </a:solidFill>
                <a:latin typeface="Wingdings" panose="05000000000000000000" pitchFamily="2" charset="2"/>
              </a:rPr>
              <a:t>l </a:t>
            </a:r>
            <a:r>
              <a:rPr lang="en-GB" sz="1000">
                <a:solidFill>
                  <a:schemeClr val="tx1">
                    <a:lumMod val="75000"/>
                    <a:lumOff val="25000"/>
                  </a:schemeClr>
                </a:solidFill>
                <a:latin typeface="Arial" panose="020B0604020202020204" pitchFamily="34" charset="0"/>
                <a:cs typeface="Arial" panose="020B0604020202020204" pitchFamily="34" charset="0"/>
              </a:rPr>
              <a:t>England prevalence           Berkshire East prevalence</a:t>
            </a:r>
            <a:endParaRPr lang="en-GB" sz="1000">
              <a:solidFill>
                <a:schemeClr val="tx1">
                  <a:lumMod val="75000"/>
                  <a:lumOff val="25000"/>
                </a:schemeClr>
              </a:solidFill>
              <a:latin typeface="Wingdings" panose="05000000000000000000" pitchFamily="2" charset="2"/>
            </a:endParaRPr>
          </a:p>
        </p:txBody>
      </p:sp>
      <p:pic>
        <p:nvPicPr>
          <p:cNvPr id="18" name="Picture 17">
            <a:extLst>
              <a:ext uri="{FF2B5EF4-FFF2-40B4-BE49-F238E27FC236}">
                <a16:creationId xmlns:a16="http://schemas.microsoft.com/office/drawing/2014/main" id="{B1CAEE3A-A1F3-4CBB-80E7-2FAAAA1124C2}"/>
              </a:ext>
            </a:extLst>
          </p:cNvPr>
          <p:cNvPicPr>
            <a:picLocks noChangeAspect="1"/>
          </p:cNvPicPr>
          <p:nvPr/>
        </p:nvPicPr>
        <p:blipFill>
          <a:blip r:embed="rId3"/>
          <a:stretch>
            <a:fillRect/>
          </a:stretch>
        </p:blipFill>
        <p:spPr>
          <a:xfrm>
            <a:off x="1971660" y="1352431"/>
            <a:ext cx="209579" cy="152421"/>
          </a:xfrm>
          <a:prstGeom prst="rect">
            <a:avLst/>
          </a:prstGeom>
        </p:spPr>
      </p:pic>
      <p:pic>
        <p:nvPicPr>
          <p:cNvPr id="7" name="Picture 6">
            <a:extLst>
              <a:ext uri="{FF2B5EF4-FFF2-40B4-BE49-F238E27FC236}">
                <a16:creationId xmlns:a16="http://schemas.microsoft.com/office/drawing/2014/main" id="{B1780C79-2F45-4E78-BF51-AC61E403258D}"/>
              </a:ext>
            </a:extLst>
          </p:cNvPr>
          <p:cNvPicPr>
            <a:picLocks noChangeAspect="1"/>
          </p:cNvPicPr>
          <p:nvPr/>
        </p:nvPicPr>
        <p:blipFill>
          <a:blip r:embed="rId4"/>
          <a:stretch>
            <a:fillRect/>
          </a:stretch>
        </p:blipFill>
        <p:spPr>
          <a:xfrm>
            <a:off x="183702" y="1801018"/>
            <a:ext cx="8751600" cy="2520815"/>
          </a:xfrm>
          <a:prstGeom prst="rect">
            <a:avLst/>
          </a:prstGeom>
        </p:spPr>
      </p:pic>
    </p:spTree>
    <p:extLst>
      <p:ext uri="{BB962C8B-B14F-4D97-AF65-F5344CB8AC3E}">
        <p14:creationId xmlns:p14="http://schemas.microsoft.com/office/powerpoint/2010/main" val="792035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5C0771B-5F50-4F8A-8E27-13F20AB80C7A}"/>
              </a:ext>
            </a:extLst>
          </p:cNvPr>
          <p:cNvSpPr txBox="1">
            <a:spLocks/>
          </p:cNvSpPr>
          <p:nvPr/>
        </p:nvSpPr>
        <p:spPr>
          <a:xfrm>
            <a:off x="0" y="0"/>
            <a:ext cx="9144000" cy="527620"/>
          </a:xfrm>
          <a:prstGeom prst="rect">
            <a:avLst/>
          </a:prstGeom>
          <a:solidFill>
            <a:schemeClr val="accent1"/>
          </a:solidFill>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b="1">
                <a:solidFill>
                  <a:schemeClr val="bg1"/>
                </a:solidFill>
              </a:rPr>
              <a:t>What do we know about healthy behaviours in Berkshire East?</a:t>
            </a:r>
          </a:p>
        </p:txBody>
      </p:sp>
      <p:sp>
        <p:nvSpPr>
          <p:cNvPr id="3" name="Rectangle 2">
            <a:extLst>
              <a:ext uri="{FF2B5EF4-FFF2-40B4-BE49-F238E27FC236}">
                <a16:creationId xmlns:a16="http://schemas.microsoft.com/office/drawing/2014/main" id="{245E1E01-CF63-4C43-AE95-9994FFEC85CE}"/>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6" name="Rectangle 25">
            <a:extLst>
              <a:ext uri="{FF2B5EF4-FFF2-40B4-BE49-F238E27FC236}">
                <a16:creationId xmlns:a16="http://schemas.microsoft.com/office/drawing/2014/main" id="{FE90B07D-CEA9-4AF0-B365-948DBA7B398F}"/>
              </a:ext>
              <a:ext uri="{C183D7F6-B498-43B3-948B-1728B52AA6E4}">
                <adec:decorative xmlns:adec="http://schemas.microsoft.com/office/drawing/2017/decorative" val="1"/>
              </a:ext>
            </a:extLst>
          </p:cNvPr>
          <p:cNvSpPr/>
          <p:nvPr/>
        </p:nvSpPr>
        <p:spPr>
          <a:xfrm>
            <a:off x="0" y="6525344"/>
            <a:ext cx="9144000" cy="21602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a:t>         Berkshire East Healthy Behaviours Health Needs Assessment Summary			                September 2022</a:t>
            </a:r>
            <a:endParaRPr lang="en-GB" sz="1000"/>
          </a:p>
        </p:txBody>
      </p:sp>
      <p:sp>
        <p:nvSpPr>
          <p:cNvPr id="2" name="TextBox 1">
            <a:extLst>
              <a:ext uri="{FF2B5EF4-FFF2-40B4-BE49-F238E27FC236}">
                <a16:creationId xmlns:a16="http://schemas.microsoft.com/office/drawing/2014/main" id="{2A81D41C-F37B-4178-8EB1-2E2437CA1087}"/>
              </a:ext>
            </a:extLst>
          </p:cNvPr>
          <p:cNvSpPr txBox="1"/>
          <p:nvPr/>
        </p:nvSpPr>
        <p:spPr>
          <a:xfrm>
            <a:off x="226718" y="576573"/>
            <a:ext cx="8917282" cy="523220"/>
          </a:xfrm>
          <a:prstGeom prst="rect">
            <a:avLst/>
          </a:prstGeom>
          <a:noFill/>
        </p:spPr>
        <p:txBody>
          <a:bodyPr wrap="square" rtlCol="0">
            <a:spAutoFit/>
          </a:bodyPr>
          <a:lstStyle/>
          <a:p>
            <a:r>
              <a:rPr lang="en-GB" sz="1600" b="1">
                <a:solidFill>
                  <a:schemeClr val="tx2"/>
                </a:solidFill>
              </a:rPr>
              <a:t>Health behaviour indicators for Berkshire East local authorities</a:t>
            </a:r>
          </a:p>
          <a:p>
            <a:r>
              <a:rPr lang="en-GB" sz="1200">
                <a:solidFill>
                  <a:schemeClr val="tx2"/>
                </a:solidFill>
              </a:rPr>
              <a:t>Source: Office for Health Improvement and Disparities (2022), </a:t>
            </a:r>
            <a:r>
              <a:rPr lang="en-GB" sz="1200">
                <a:solidFill>
                  <a:schemeClr val="tx2"/>
                </a:solidFill>
                <a:hlinkClick r:id="rId3">
                  <a:extLst>
                    <a:ext uri="{A12FA001-AC4F-418D-AE19-62706E023703}">
                      <ahyp:hlinkClr xmlns:ahyp="http://schemas.microsoft.com/office/drawing/2018/hyperlinkcolor" val="tx"/>
                    </a:ext>
                  </a:extLst>
                </a:hlinkClick>
              </a:rPr>
              <a:t>Fingertips Profiles</a:t>
            </a:r>
            <a:endParaRPr lang="en-GB" sz="1200">
              <a:solidFill>
                <a:schemeClr val="tx2"/>
              </a:solidFill>
            </a:endParaRPr>
          </a:p>
        </p:txBody>
      </p:sp>
      <p:pic>
        <p:nvPicPr>
          <p:cNvPr id="10" name="Picture 9">
            <a:extLst>
              <a:ext uri="{FF2B5EF4-FFF2-40B4-BE49-F238E27FC236}">
                <a16:creationId xmlns:a16="http://schemas.microsoft.com/office/drawing/2014/main" id="{6BE3FFB4-D18C-44F5-BA63-18902DD52317}"/>
              </a:ext>
            </a:extLst>
          </p:cNvPr>
          <p:cNvPicPr>
            <a:picLocks noChangeAspect="1"/>
          </p:cNvPicPr>
          <p:nvPr/>
        </p:nvPicPr>
        <p:blipFill>
          <a:blip r:embed="rId4"/>
          <a:stretch>
            <a:fillRect/>
          </a:stretch>
        </p:blipFill>
        <p:spPr>
          <a:xfrm>
            <a:off x="167418" y="1148746"/>
            <a:ext cx="8809163" cy="3616466"/>
          </a:xfrm>
          <a:prstGeom prst="rect">
            <a:avLst/>
          </a:prstGeom>
        </p:spPr>
      </p:pic>
      <p:pic>
        <p:nvPicPr>
          <p:cNvPr id="7" name="Picture 6">
            <a:extLst>
              <a:ext uri="{FF2B5EF4-FFF2-40B4-BE49-F238E27FC236}">
                <a16:creationId xmlns:a16="http://schemas.microsoft.com/office/drawing/2014/main" id="{A0B36613-1B59-4911-8E18-AB2628E2A2F8}"/>
              </a:ext>
            </a:extLst>
          </p:cNvPr>
          <p:cNvPicPr>
            <a:picLocks noChangeAspect="1"/>
          </p:cNvPicPr>
          <p:nvPr/>
        </p:nvPicPr>
        <p:blipFill rotWithShape="1">
          <a:blip r:embed="rId5">
            <a:extLst>
              <a:ext uri="{28A0092B-C50C-407E-A947-70E740481C1C}">
                <a14:useLocalDpi xmlns:a14="http://schemas.microsoft.com/office/drawing/2010/main" val="0"/>
              </a:ext>
            </a:extLst>
          </a:blip>
          <a:srcRect t="10326" b="9268"/>
          <a:stretch/>
        </p:blipFill>
        <p:spPr bwMode="auto">
          <a:xfrm>
            <a:off x="167418" y="4928326"/>
            <a:ext cx="2681042" cy="3305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88382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5C0771B-5F50-4F8A-8E27-13F20AB80C7A}"/>
              </a:ext>
            </a:extLst>
          </p:cNvPr>
          <p:cNvSpPr txBox="1">
            <a:spLocks/>
          </p:cNvSpPr>
          <p:nvPr/>
        </p:nvSpPr>
        <p:spPr>
          <a:xfrm>
            <a:off x="0" y="0"/>
            <a:ext cx="9144000" cy="527620"/>
          </a:xfrm>
          <a:prstGeom prst="rect">
            <a:avLst/>
          </a:prstGeom>
          <a:solidFill>
            <a:schemeClr val="accent1"/>
          </a:solidFill>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b="1">
                <a:solidFill>
                  <a:schemeClr val="bg1"/>
                </a:solidFill>
              </a:rPr>
              <a:t>What do we know about inequalities in healthy behaviours?</a:t>
            </a:r>
          </a:p>
        </p:txBody>
      </p:sp>
      <p:sp>
        <p:nvSpPr>
          <p:cNvPr id="3" name="Rectangle 2">
            <a:extLst>
              <a:ext uri="{FF2B5EF4-FFF2-40B4-BE49-F238E27FC236}">
                <a16:creationId xmlns:a16="http://schemas.microsoft.com/office/drawing/2014/main" id="{245E1E01-CF63-4C43-AE95-9994FFEC85CE}"/>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6" name="Rectangle 25">
            <a:extLst>
              <a:ext uri="{FF2B5EF4-FFF2-40B4-BE49-F238E27FC236}">
                <a16:creationId xmlns:a16="http://schemas.microsoft.com/office/drawing/2014/main" id="{FE90B07D-CEA9-4AF0-B365-948DBA7B398F}"/>
              </a:ext>
              <a:ext uri="{C183D7F6-B498-43B3-948B-1728B52AA6E4}">
                <adec:decorative xmlns:adec="http://schemas.microsoft.com/office/drawing/2017/decorative" val="1"/>
              </a:ext>
            </a:extLst>
          </p:cNvPr>
          <p:cNvSpPr/>
          <p:nvPr/>
        </p:nvSpPr>
        <p:spPr>
          <a:xfrm>
            <a:off x="0" y="6525344"/>
            <a:ext cx="9144000" cy="21602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a:t>         Berkshire East Healthy Behaviours Health Needs Assessment Summary			                September 2022</a:t>
            </a:r>
            <a:endParaRPr lang="en-GB" sz="1000"/>
          </a:p>
        </p:txBody>
      </p:sp>
      <p:sp>
        <p:nvSpPr>
          <p:cNvPr id="2" name="TextBox 1">
            <a:extLst>
              <a:ext uri="{FF2B5EF4-FFF2-40B4-BE49-F238E27FC236}">
                <a16:creationId xmlns:a16="http://schemas.microsoft.com/office/drawing/2014/main" id="{2A81D41C-F37B-4178-8EB1-2E2437CA1087}"/>
              </a:ext>
            </a:extLst>
          </p:cNvPr>
          <p:cNvSpPr txBox="1"/>
          <p:nvPr/>
        </p:nvSpPr>
        <p:spPr>
          <a:xfrm>
            <a:off x="155742" y="587749"/>
            <a:ext cx="8712200" cy="523220"/>
          </a:xfrm>
          <a:prstGeom prst="rect">
            <a:avLst/>
          </a:prstGeom>
          <a:noFill/>
        </p:spPr>
        <p:txBody>
          <a:bodyPr wrap="square" lIns="91440" tIns="45720" rIns="91440" bIns="45720" rtlCol="0" anchor="t">
            <a:spAutoFit/>
          </a:bodyPr>
          <a:lstStyle/>
          <a:p>
            <a:r>
              <a:rPr lang="en-GB" sz="1400" b="1">
                <a:solidFill>
                  <a:schemeClr val="tx2"/>
                </a:solidFill>
              </a:rPr>
              <a:t>Population groups with significantly higher prevalence of unhealthy behaviours compared to general adult population (national information)</a:t>
            </a:r>
          </a:p>
        </p:txBody>
      </p:sp>
      <p:pic>
        <p:nvPicPr>
          <p:cNvPr id="6" name="Picture 5">
            <a:extLst>
              <a:ext uri="{FF2B5EF4-FFF2-40B4-BE49-F238E27FC236}">
                <a16:creationId xmlns:a16="http://schemas.microsoft.com/office/drawing/2014/main" id="{F3934C1F-FA0F-4C3E-A8E5-4990F5AC9CA1}"/>
              </a:ext>
            </a:extLst>
          </p:cNvPr>
          <p:cNvPicPr>
            <a:picLocks noChangeAspect="1"/>
          </p:cNvPicPr>
          <p:nvPr/>
        </p:nvPicPr>
        <p:blipFill>
          <a:blip r:embed="rId3"/>
          <a:stretch>
            <a:fillRect/>
          </a:stretch>
        </p:blipFill>
        <p:spPr>
          <a:xfrm>
            <a:off x="155742" y="1171098"/>
            <a:ext cx="8826333" cy="4151460"/>
          </a:xfrm>
          <a:prstGeom prst="rect">
            <a:avLst/>
          </a:prstGeom>
        </p:spPr>
      </p:pic>
    </p:spTree>
    <p:extLst>
      <p:ext uri="{BB962C8B-B14F-4D97-AF65-F5344CB8AC3E}">
        <p14:creationId xmlns:p14="http://schemas.microsoft.com/office/powerpoint/2010/main" val="3363330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5C0771B-5F50-4F8A-8E27-13F20AB80C7A}"/>
              </a:ext>
            </a:extLst>
          </p:cNvPr>
          <p:cNvSpPr txBox="1">
            <a:spLocks/>
          </p:cNvSpPr>
          <p:nvPr/>
        </p:nvSpPr>
        <p:spPr>
          <a:xfrm>
            <a:off x="0" y="0"/>
            <a:ext cx="9144000" cy="527620"/>
          </a:xfrm>
          <a:prstGeom prst="rect">
            <a:avLst/>
          </a:prstGeom>
          <a:solidFill>
            <a:schemeClr val="accent1"/>
          </a:solidFill>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b="1">
                <a:solidFill>
                  <a:schemeClr val="bg1"/>
                </a:solidFill>
              </a:rPr>
              <a:t>What do we know about inequalities in healthy behaviours?</a:t>
            </a:r>
          </a:p>
        </p:txBody>
      </p:sp>
      <p:sp>
        <p:nvSpPr>
          <p:cNvPr id="3" name="Rectangle 2">
            <a:extLst>
              <a:ext uri="{FF2B5EF4-FFF2-40B4-BE49-F238E27FC236}">
                <a16:creationId xmlns:a16="http://schemas.microsoft.com/office/drawing/2014/main" id="{245E1E01-CF63-4C43-AE95-9994FFEC85CE}"/>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6" name="Rectangle 25">
            <a:extLst>
              <a:ext uri="{FF2B5EF4-FFF2-40B4-BE49-F238E27FC236}">
                <a16:creationId xmlns:a16="http://schemas.microsoft.com/office/drawing/2014/main" id="{FE90B07D-CEA9-4AF0-B365-948DBA7B398F}"/>
              </a:ext>
              <a:ext uri="{C183D7F6-B498-43B3-948B-1728B52AA6E4}">
                <adec:decorative xmlns:adec="http://schemas.microsoft.com/office/drawing/2017/decorative" val="1"/>
              </a:ext>
            </a:extLst>
          </p:cNvPr>
          <p:cNvSpPr/>
          <p:nvPr/>
        </p:nvSpPr>
        <p:spPr>
          <a:xfrm>
            <a:off x="0" y="6525344"/>
            <a:ext cx="9144000" cy="21602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a:t>         Berkshire East Healthy Behaviours Health Needs Assessment Summary			                September 2022</a:t>
            </a:r>
            <a:endParaRPr lang="en-GB" sz="1000"/>
          </a:p>
        </p:txBody>
      </p:sp>
      <p:sp>
        <p:nvSpPr>
          <p:cNvPr id="2" name="TextBox 1">
            <a:extLst>
              <a:ext uri="{FF2B5EF4-FFF2-40B4-BE49-F238E27FC236}">
                <a16:creationId xmlns:a16="http://schemas.microsoft.com/office/drawing/2014/main" id="{2A81D41C-F37B-4178-8EB1-2E2437CA1087}"/>
              </a:ext>
            </a:extLst>
          </p:cNvPr>
          <p:cNvSpPr txBox="1"/>
          <p:nvPr/>
        </p:nvSpPr>
        <p:spPr>
          <a:xfrm>
            <a:off x="180766" y="596383"/>
            <a:ext cx="8704597" cy="861774"/>
          </a:xfrm>
          <a:prstGeom prst="rect">
            <a:avLst/>
          </a:prstGeom>
          <a:noFill/>
        </p:spPr>
        <p:txBody>
          <a:bodyPr wrap="square" rtlCol="0">
            <a:spAutoFit/>
          </a:bodyPr>
          <a:lstStyle/>
          <a:p>
            <a:r>
              <a:rPr lang="en-GB" sz="1400" b="1">
                <a:solidFill>
                  <a:schemeClr val="tx2"/>
                </a:solidFill>
              </a:rPr>
              <a:t>Population groups with significantly higher prevalence of unhealthy behaviours in Frimley ICS and Berkshire East analyses, which are </a:t>
            </a:r>
            <a:r>
              <a:rPr lang="en-GB" sz="1400" b="1" u="sng">
                <a:solidFill>
                  <a:schemeClr val="tx2"/>
                </a:solidFill>
              </a:rPr>
              <a:t>different to those identified nationally</a:t>
            </a:r>
            <a:r>
              <a:rPr lang="en-GB" sz="1400" b="1">
                <a:solidFill>
                  <a:schemeClr val="tx2"/>
                </a:solidFill>
              </a:rPr>
              <a:t>*</a:t>
            </a:r>
          </a:p>
          <a:p>
            <a:endParaRPr lang="en-GB" sz="800" b="1">
              <a:solidFill>
                <a:schemeClr val="tx2"/>
              </a:solidFill>
            </a:endParaRPr>
          </a:p>
          <a:p>
            <a:r>
              <a:rPr lang="en-GB" sz="1200" b="1">
                <a:solidFill>
                  <a:schemeClr val="tx2"/>
                </a:solidFill>
              </a:rPr>
              <a:t>Unless stated, the inequalities identified are true in Bracknell Forest, Slough and RBWM</a:t>
            </a:r>
          </a:p>
        </p:txBody>
      </p:sp>
      <p:graphicFrame>
        <p:nvGraphicFramePr>
          <p:cNvPr id="11" name="Table 12">
            <a:extLst>
              <a:ext uri="{FF2B5EF4-FFF2-40B4-BE49-F238E27FC236}">
                <a16:creationId xmlns:a16="http://schemas.microsoft.com/office/drawing/2014/main" id="{BD4E3395-021F-4F7D-810C-8DE6ADC070CE}"/>
              </a:ext>
            </a:extLst>
          </p:cNvPr>
          <p:cNvGraphicFramePr>
            <a:graphicFrameLocks noGrp="1"/>
          </p:cNvGraphicFramePr>
          <p:nvPr>
            <p:extLst>
              <p:ext uri="{D42A27DB-BD31-4B8C-83A1-F6EECF244321}">
                <p14:modId xmlns:p14="http://schemas.microsoft.com/office/powerpoint/2010/main" val="1675826902"/>
              </p:ext>
            </p:extLst>
          </p:nvPr>
        </p:nvGraphicFramePr>
        <p:xfrm>
          <a:off x="7073900" y="4947098"/>
          <a:ext cx="1811463" cy="792480"/>
        </p:xfrm>
        <a:graphic>
          <a:graphicData uri="http://schemas.openxmlformats.org/drawingml/2006/table">
            <a:tbl>
              <a:tblPr firstRow="1" bandRow="1">
                <a:tableStyleId>{2D5ABB26-0587-4C30-8999-92F81FD0307C}</a:tableStyleId>
              </a:tblPr>
              <a:tblGrid>
                <a:gridCol w="1811463">
                  <a:extLst>
                    <a:ext uri="{9D8B030D-6E8A-4147-A177-3AD203B41FA5}">
                      <a16:colId xmlns:a16="http://schemas.microsoft.com/office/drawing/2014/main" val="1610737587"/>
                    </a:ext>
                  </a:extLst>
                </a:gridCol>
              </a:tblGrid>
              <a:tr h="340617">
                <a:tc>
                  <a:txBody>
                    <a:bodyPr/>
                    <a:lstStyle/>
                    <a:p>
                      <a:r>
                        <a:rPr lang="en-GB" sz="1000"/>
                        <a:t>Identified through Connected Care (GP Record) analysis</a:t>
                      </a:r>
                    </a:p>
                  </a:txBody>
                  <a:tcPr>
                    <a:solidFill>
                      <a:srgbClr val="DDEBF7"/>
                    </a:solidFill>
                  </a:tcPr>
                </a:tc>
                <a:extLst>
                  <a:ext uri="{0D108BD9-81ED-4DB2-BD59-A6C34878D82A}">
                    <a16:rowId xmlns:a16="http://schemas.microsoft.com/office/drawing/2014/main" val="2664114570"/>
                  </a:ext>
                </a:extLst>
              </a:tr>
              <a:tr h="2616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Identified through analysis of national survey</a:t>
                      </a:r>
                    </a:p>
                  </a:txBody>
                  <a:tcPr>
                    <a:solidFill>
                      <a:srgbClr val="E2EFDA"/>
                    </a:solidFill>
                  </a:tcPr>
                </a:tc>
                <a:extLst>
                  <a:ext uri="{0D108BD9-81ED-4DB2-BD59-A6C34878D82A}">
                    <a16:rowId xmlns:a16="http://schemas.microsoft.com/office/drawing/2014/main" val="2603238737"/>
                  </a:ext>
                </a:extLst>
              </a:tr>
            </a:tbl>
          </a:graphicData>
        </a:graphic>
      </p:graphicFrame>
      <p:sp>
        <p:nvSpPr>
          <p:cNvPr id="18" name="TextBox 17">
            <a:extLst>
              <a:ext uri="{FF2B5EF4-FFF2-40B4-BE49-F238E27FC236}">
                <a16:creationId xmlns:a16="http://schemas.microsoft.com/office/drawing/2014/main" id="{5E449836-3E81-46A6-9438-20A05D9C4A74}"/>
              </a:ext>
            </a:extLst>
          </p:cNvPr>
          <p:cNvSpPr txBox="1"/>
          <p:nvPr/>
        </p:nvSpPr>
        <p:spPr>
          <a:xfrm>
            <a:off x="240594" y="5796419"/>
            <a:ext cx="8644769" cy="646331"/>
          </a:xfrm>
          <a:prstGeom prst="rect">
            <a:avLst/>
          </a:prstGeom>
          <a:noFill/>
        </p:spPr>
        <p:txBody>
          <a:bodyPr wrap="square">
            <a:spAutoFit/>
          </a:bodyPr>
          <a:lstStyle/>
          <a:p>
            <a:r>
              <a:rPr lang="en-GB" sz="1200"/>
              <a:t>* The information gathered from Connected Care focuses on what is recorded on patient GP records and will not be a representative sample of the population in the same way as a national survey. Instead, this will be skewed towards groups that are more likely to contact their GP (older populations and those with long-term conditions)</a:t>
            </a:r>
          </a:p>
        </p:txBody>
      </p:sp>
      <p:pic>
        <p:nvPicPr>
          <p:cNvPr id="6" name="Picture 5">
            <a:extLst>
              <a:ext uri="{FF2B5EF4-FFF2-40B4-BE49-F238E27FC236}">
                <a16:creationId xmlns:a16="http://schemas.microsoft.com/office/drawing/2014/main" id="{36D41C4A-ED46-4BD7-BAF5-F2DB6F8FC3BF}"/>
              </a:ext>
            </a:extLst>
          </p:cNvPr>
          <p:cNvPicPr>
            <a:picLocks noChangeAspect="1"/>
          </p:cNvPicPr>
          <p:nvPr/>
        </p:nvPicPr>
        <p:blipFill>
          <a:blip r:embed="rId3"/>
          <a:stretch>
            <a:fillRect/>
          </a:stretch>
        </p:blipFill>
        <p:spPr>
          <a:xfrm>
            <a:off x="219701" y="1441691"/>
            <a:ext cx="8704597" cy="3452579"/>
          </a:xfrm>
          <a:prstGeom prst="rect">
            <a:avLst/>
          </a:prstGeom>
        </p:spPr>
      </p:pic>
    </p:spTree>
    <p:extLst>
      <p:ext uri="{BB962C8B-B14F-4D97-AF65-F5344CB8AC3E}">
        <p14:creationId xmlns:p14="http://schemas.microsoft.com/office/powerpoint/2010/main" val="2492513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5C0771B-5F50-4F8A-8E27-13F20AB80C7A}"/>
              </a:ext>
            </a:extLst>
          </p:cNvPr>
          <p:cNvSpPr txBox="1">
            <a:spLocks/>
          </p:cNvSpPr>
          <p:nvPr/>
        </p:nvSpPr>
        <p:spPr>
          <a:xfrm>
            <a:off x="0" y="0"/>
            <a:ext cx="9144000" cy="527620"/>
          </a:xfrm>
          <a:prstGeom prst="rect">
            <a:avLst/>
          </a:prstGeom>
          <a:solidFill>
            <a:schemeClr val="accent1"/>
          </a:solidFill>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b="1">
                <a:solidFill>
                  <a:schemeClr val="bg1"/>
                </a:solidFill>
              </a:rPr>
              <a:t>Current service provision for Healthy Behaviours</a:t>
            </a:r>
          </a:p>
        </p:txBody>
      </p:sp>
      <p:sp>
        <p:nvSpPr>
          <p:cNvPr id="3" name="Rectangle 2">
            <a:extLst>
              <a:ext uri="{FF2B5EF4-FFF2-40B4-BE49-F238E27FC236}">
                <a16:creationId xmlns:a16="http://schemas.microsoft.com/office/drawing/2014/main" id="{245E1E01-CF63-4C43-AE95-9994FFEC85CE}"/>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8">
            <a:extLst>
              <a:ext uri="{FF2B5EF4-FFF2-40B4-BE49-F238E27FC236}">
                <a16:creationId xmlns:a16="http://schemas.microsoft.com/office/drawing/2014/main" id="{8C938FE4-E79F-4443-A76B-BA45AA06143E}"/>
              </a:ext>
              <a:ext uri="{C183D7F6-B498-43B3-948B-1728B52AA6E4}">
                <adec:decorative xmlns:adec="http://schemas.microsoft.com/office/drawing/2017/decorative" val="1"/>
              </a:ext>
            </a:extLst>
          </p:cNvPr>
          <p:cNvSpPr/>
          <p:nvPr/>
        </p:nvSpPr>
        <p:spPr>
          <a:xfrm>
            <a:off x="0" y="6525344"/>
            <a:ext cx="9144000" cy="21602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a:t>         Berkshire East Healthy Behaviours Health Needs Assessment Summary			                September 2022</a:t>
            </a:r>
            <a:endParaRPr lang="en-GB" sz="1000"/>
          </a:p>
        </p:txBody>
      </p:sp>
      <p:sp>
        <p:nvSpPr>
          <p:cNvPr id="7" name="TextBox 6">
            <a:extLst>
              <a:ext uri="{FF2B5EF4-FFF2-40B4-BE49-F238E27FC236}">
                <a16:creationId xmlns:a16="http://schemas.microsoft.com/office/drawing/2014/main" id="{339D5625-1428-4718-ADDA-3B49C8E16B4F}"/>
              </a:ext>
            </a:extLst>
          </p:cNvPr>
          <p:cNvSpPr txBox="1"/>
          <p:nvPr/>
        </p:nvSpPr>
        <p:spPr>
          <a:xfrm>
            <a:off x="262271" y="624724"/>
            <a:ext cx="8619460" cy="4401205"/>
          </a:xfrm>
          <a:prstGeom prst="rect">
            <a:avLst/>
          </a:prstGeom>
          <a:noFill/>
        </p:spPr>
        <p:txBody>
          <a:bodyPr wrap="square" lIns="91440" tIns="45720" rIns="91440" bIns="45720" anchor="t">
            <a:spAutoFit/>
          </a:bodyPr>
          <a:lstStyle/>
          <a:p>
            <a:r>
              <a:rPr lang="en-GB" sz="1400" b="1">
                <a:solidFill>
                  <a:schemeClr val="accent5"/>
                </a:solidFill>
              </a:rPr>
              <a:t>Health behaviour services are commissioned nationally and locally</a:t>
            </a:r>
            <a:r>
              <a:rPr lang="en-GB" sz="1400"/>
              <a:t>. In Berkshire East, local authority public health teams and NHS providers (previously Frimley Clinical Commissioning Group and now Frimley Integrated Care Board) commission health behaviour services for the local population.</a:t>
            </a:r>
          </a:p>
          <a:p>
            <a:endParaRPr lang="en-GB" sz="1400"/>
          </a:p>
          <a:p>
            <a:r>
              <a:rPr lang="en-GB" sz="1400" b="1">
                <a:solidFill>
                  <a:schemeClr val="accent5"/>
                </a:solidFill>
              </a:rPr>
              <a:t>Bracknell Forest and RBWM commission separate services for individual health behaviours, while Slough have an Integrated Wellbeing Service </a:t>
            </a:r>
            <a:r>
              <a:rPr lang="en-GB" sz="1400"/>
              <a:t>that includes: </a:t>
            </a:r>
          </a:p>
          <a:p>
            <a:endParaRPr lang="en-GB" sz="1400"/>
          </a:p>
          <a:p>
            <a:endParaRPr lang="en-GB" sz="1400"/>
          </a:p>
          <a:p>
            <a:endParaRPr lang="en-GB" sz="1400"/>
          </a:p>
          <a:p>
            <a:endParaRPr lang="en-GB" sz="1400"/>
          </a:p>
          <a:p>
            <a:endParaRPr lang="en-GB" sz="1400"/>
          </a:p>
          <a:p>
            <a:r>
              <a:rPr lang="en-GB" sz="1400"/>
              <a:t>The following slide summarises the services currently commissioned across Berkshire East at February 2022.</a:t>
            </a:r>
          </a:p>
          <a:p>
            <a:endParaRPr lang="en-GB" sz="1400"/>
          </a:p>
          <a:p>
            <a:r>
              <a:rPr lang="en-GB" sz="1400"/>
              <a:t>A review of the outcomes achieved by the current services identified several key points to be incorporated into future commissioning:</a:t>
            </a:r>
            <a:endParaRPr lang="en-GB" sz="1400">
              <a:cs typeface="Calibri"/>
            </a:endParaRPr>
          </a:p>
          <a:p>
            <a:pPr marL="285750" indent="-285750">
              <a:buFont typeface="Arial" panose="020B0604020202020204" pitchFamily="34" charset="0"/>
              <a:buChar char="•"/>
            </a:pPr>
            <a:r>
              <a:rPr lang="en-GB" sz="1400"/>
              <a:t> </a:t>
            </a:r>
            <a:r>
              <a:rPr lang="en-GB" sz="1400" b="1">
                <a:solidFill>
                  <a:schemeClr val="accent5"/>
                </a:solidFill>
              </a:rPr>
              <a:t>Improvement in the recording of data and outcomes for services</a:t>
            </a:r>
            <a:r>
              <a:rPr lang="en-GB" sz="1400"/>
              <a:t>, including standardising demographic information for those that accept and decline services and measuring longer-term outcomes through follow-ups</a:t>
            </a:r>
          </a:p>
          <a:p>
            <a:pPr marL="285750" indent="-285750">
              <a:buFont typeface="Arial" panose="020B0604020202020204" pitchFamily="34" charset="0"/>
              <a:buChar char="•"/>
            </a:pPr>
            <a:r>
              <a:rPr lang="en-GB" sz="1400"/>
              <a:t>Consider the </a:t>
            </a:r>
            <a:r>
              <a:rPr lang="en-GB" sz="1400" b="1">
                <a:solidFill>
                  <a:schemeClr val="accent5"/>
                </a:solidFill>
              </a:rPr>
              <a:t>development of generic set of performance indicators </a:t>
            </a:r>
            <a:r>
              <a:rPr lang="en-GB" sz="1400"/>
              <a:t>for health behaviours that can be used and compared across local services</a:t>
            </a:r>
          </a:p>
          <a:p>
            <a:pPr marL="285750" indent="-285750">
              <a:buFont typeface="Arial" panose="020B0604020202020204" pitchFamily="34" charset="0"/>
              <a:buChar char="•"/>
            </a:pPr>
            <a:r>
              <a:rPr lang="en-GB" sz="1400"/>
              <a:t> </a:t>
            </a:r>
            <a:r>
              <a:rPr lang="en-GB" sz="1400" b="1">
                <a:solidFill>
                  <a:schemeClr val="accent5"/>
                </a:solidFill>
              </a:rPr>
              <a:t>Ensure smoking quit rates are biochemically validated</a:t>
            </a:r>
            <a:endParaRPr lang="en-GB" sz="800" b="1">
              <a:solidFill>
                <a:schemeClr val="accent5"/>
              </a:solidFill>
            </a:endParaRPr>
          </a:p>
        </p:txBody>
      </p:sp>
      <p:sp>
        <p:nvSpPr>
          <p:cNvPr id="16" name="TextBox 15">
            <a:extLst>
              <a:ext uri="{FF2B5EF4-FFF2-40B4-BE49-F238E27FC236}">
                <a16:creationId xmlns:a16="http://schemas.microsoft.com/office/drawing/2014/main" id="{398CFF33-B8A4-4A38-B2E1-752080ED43B5}"/>
              </a:ext>
            </a:extLst>
          </p:cNvPr>
          <p:cNvSpPr txBox="1"/>
          <p:nvPr/>
        </p:nvSpPr>
        <p:spPr>
          <a:xfrm>
            <a:off x="262269" y="1926044"/>
            <a:ext cx="8502736" cy="1600438"/>
          </a:xfrm>
          <a:prstGeom prst="rect">
            <a:avLst/>
          </a:prstGeom>
          <a:noFill/>
        </p:spPr>
        <p:txBody>
          <a:bodyPr wrap="square" numCol="2">
            <a:spAutoFit/>
          </a:bodyPr>
          <a:lstStyle/>
          <a:p>
            <a:pPr marL="285750" indent="-285750">
              <a:buFont typeface="Arial" panose="020B0604020202020204" pitchFamily="34" charset="0"/>
              <a:buChar char="•"/>
            </a:pPr>
            <a:r>
              <a:rPr lang="en-GB" sz="1400"/>
              <a:t>weight management programmes (WMP)</a:t>
            </a:r>
          </a:p>
          <a:p>
            <a:pPr marL="285750" indent="-285750">
              <a:buFont typeface="Arial" panose="020B0604020202020204" pitchFamily="34" charset="0"/>
              <a:buChar char="•"/>
            </a:pPr>
            <a:r>
              <a:rPr lang="en-GB" sz="1400"/>
              <a:t>smoking cessation services</a:t>
            </a:r>
          </a:p>
          <a:p>
            <a:pPr marL="285750" indent="-285750">
              <a:buFont typeface="Arial" panose="020B0604020202020204" pitchFamily="34" charset="0"/>
              <a:buChar char="•"/>
            </a:pPr>
            <a:r>
              <a:rPr lang="en-GB" sz="1400"/>
              <a:t>alcohol identification and brief advice</a:t>
            </a:r>
          </a:p>
          <a:p>
            <a:pPr marL="285750" indent="-285750">
              <a:buFont typeface="Arial" panose="020B0604020202020204" pitchFamily="34" charset="0"/>
              <a:buChar char="•"/>
            </a:pPr>
            <a:r>
              <a:rPr lang="en-GB" sz="1400"/>
              <a:t>NHS Health Checks</a:t>
            </a:r>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r>
              <a:rPr lang="en-GB" sz="1400"/>
              <a:t>falls prevention</a:t>
            </a:r>
          </a:p>
          <a:p>
            <a:pPr marL="285750" indent="-285750">
              <a:buFont typeface="Arial" panose="020B0604020202020204" pitchFamily="34" charset="0"/>
              <a:buChar char="•"/>
            </a:pPr>
            <a:r>
              <a:rPr lang="en-GB" sz="1400"/>
              <a:t>sedentary behaviour change</a:t>
            </a:r>
          </a:p>
          <a:p>
            <a:pPr marL="285750" indent="-285750">
              <a:buFont typeface="Arial" panose="020B0604020202020204" pitchFamily="34" charset="0"/>
              <a:buChar char="•"/>
            </a:pPr>
            <a:r>
              <a:rPr lang="en-GB" sz="1400"/>
              <a:t>advice on oral health</a:t>
            </a:r>
          </a:p>
        </p:txBody>
      </p:sp>
    </p:spTree>
    <p:extLst>
      <p:ext uri="{BB962C8B-B14F-4D97-AF65-F5344CB8AC3E}">
        <p14:creationId xmlns:p14="http://schemas.microsoft.com/office/powerpoint/2010/main" val="102952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5C0771B-5F50-4F8A-8E27-13F20AB80C7A}"/>
              </a:ext>
            </a:extLst>
          </p:cNvPr>
          <p:cNvSpPr txBox="1">
            <a:spLocks/>
          </p:cNvSpPr>
          <p:nvPr/>
        </p:nvSpPr>
        <p:spPr>
          <a:xfrm>
            <a:off x="0" y="0"/>
            <a:ext cx="9144000" cy="527620"/>
          </a:xfrm>
          <a:prstGeom prst="rect">
            <a:avLst/>
          </a:prstGeom>
          <a:solidFill>
            <a:schemeClr val="accent1"/>
          </a:solidFill>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b="1">
                <a:solidFill>
                  <a:schemeClr val="bg1"/>
                </a:solidFill>
              </a:rPr>
              <a:t>Current service provision for Healthy Behaviours</a:t>
            </a:r>
          </a:p>
        </p:txBody>
      </p:sp>
      <p:sp>
        <p:nvSpPr>
          <p:cNvPr id="3" name="Rectangle 2">
            <a:extLst>
              <a:ext uri="{FF2B5EF4-FFF2-40B4-BE49-F238E27FC236}">
                <a16:creationId xmlns:a16="http://schemas.microsoft.com/office/drawing/2014/main" id="{245E1E01-CF63-4C43-AE95-9994FFEC85CE}"/>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8">
            <a:extLst>
              <a:ext uri="{FF2B5EF4-FFF2-40B4-BE49-F238E27FC236}">
                <a16:creationId xmlns:a16="http://schemas.microsoft.com/office/drawing/2014/main" id="{8C938FE4-E79F-4443-A76B-BA45AA06143E}"/>
              </a:ext>
              <a:ext uri="{C183D7F6-B498-43B3-948B-1728B52AA6E4}">
                <adec:decorative xmlns:adec="http://schemas.microsoft.com/office/drawing/2017/decorative" val="1"/>
              </a:ext>
            </a:extLst>
          </p:cNvPr>
          <p:cNvSpPr/>
          <p:nvPr/>
        </p:nvSpPr>
        <p:spPr>
          <a:xfrm>
            <a:off x="0" y="6525344"/>
            <a:ext cx="9144000" cy="21602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a:t>         Berkshire East Healthy Behaviours Health Needs Assessment Summary			                September 2022</a:t>
            </a:r>
            <a:endParaRPr lang="en-GB" sz="1000"/>
          </a:p>
        </p:txBody>
      </p:sp>
      <p:sp>
        <p:nvSpPr>
          <p:cNvPr id="10" name="TextBox 9">
            <a:extLst>
              <a:ext uri="{FF2B5EF4-FFF2-40B4-BE49-F238E27FC236}">
                <a16:creationId xmlns:a16="http://schemas.microsoft.com/office/drawing/2014/main" id="{B038D4B8-CB9F-4D70-B802-4188F392FBFE}"/>
              </a:ext>
            </a:extLst>
          </p:cNvPr>
          <p:cNvSpPr txBox="1"/>
          <p:nvPr/>
        </p:nvSpPr>
        <p:spPr>
          <a:xfrm>
            <a:off x="72188" y="529822"/>
            <a:ext cx="8999624" cy="338554"/>
          </a:xfrm>
          <a:prstGeom prst="rect">
            <a:avLst/>
          </a:prstGeom>
          <a:noFill/>
        </p:spPr>
        <p:txBody>
          <a:bodyPr wrap="square" rtlCol="0">
            <a:spAutoFit/>
          </a:bodyPr>
          <a:lstStyle/>
          <a:p>
            <a:r>
              <a:rPr lang="en-GB" sz="1600" b="1">
                <a:solidFill>
                  <a:schemeClr val="tx2"/>
                </a:solidFill>
              </a:rPr>
              <a:t>Health behaviour services currently commissioned for Berkshire East residents (at February 2022)</a:t>
            </a:r>
          </a:p>
        </p:txBody>
      </p:sp>
      <p:pic>
        <p:nvPicPr>
          <p:cNvPr id="7" name="Picture 6">
            <a:extLst>
              <a:ext uri="{FF2B5EF4-FFF2-40B4-BE49-F238E27FC236}">
                <a16:creationId xmlns:a16="http://schemas.microsoft.com/office/drawing/2014/main" id="{E878176B-BF0A-4272-9698-4E276290B3BA}"/>
              </a:ext>
            </a:extLst>
          </p:cNvPr>
          <p:cNvPicPr>
            <a:picLocks noChangeAspect="1"/>
          </p:cNvPicPr>
          <p:nvPr/>
        </p:nvPicPr>
        <p:blipFill>
          <a:blip r:embed="rId2"/>
          <a:stretch>
            <a:fillRect/>
          </a:stretch>
        </p:blipFill>
        <p:spPr>
          <a:xfrm>
            <a:off x="72188" y="825262"/>
            <a:ext cx="8999624" cy="5359326"/>
          </a:xfrm>
          <a:prstGeom prst="rect">
            <a:avLst/>
          </a:prstGeom>
        </p:spPr>
      </p:pic>
    </p:spTree>
    <p:extLst>
      <p:ext uri="{BB962C8B-B14F-4D97-AF65-F5344CB8AC3E}">
        <p14:creationId xmlns:p14="http://schemas.microsoft.com/office/powerpoint/2010/main" val="276157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5C0771B-5F50-4F8A-8E27-13F20AB80C7A}"/>
              </a:ext>
            </a:extLst>
          </p:cNvPr>
          <p:cNvSpPr txBox="1">
            <a:spLocks/>
          </p:cNvSpPr>
          <p:nvPr/>
        </p:nvSpPr>
        <p:spPr>
          <a:xfrm>
            <a:off x="0" y="0"/>
            <a:ext cx="9144000" cy="527620"/>
          </a:xfrm>
          <a:prstGeom prst="rect">
            <a:avLst/>
          </a:prstGeom>
          <a:solidFill>
            <a:schemeClr val="accent1"/>
          </a:solidFill>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b="1">
                <a:solidFill>
                  <a:schemeClr val="bg1"/>
                </a:solidFill>
              </a:rPr>
              <a:t>Evidence review: effective interventions for healthy behaviours</a:t>
            </a:r>
          </a:p>
        </p:txBody>
      </p:sp>
      <p:sp>
        <p:nvSpPr>
          <p:cNvPr id="3" name="Rectangle 2">
            <a:extLst>
              <a:ext uri="{FF2B5EF4-FFF2-40B4-BE49-F238E27FC236}">
                <a16:creationId xmlns:a16="http://schemas.microsoft.com/office/drawing/2014/main" id="{245E1E01-CF63-4C43-AE95-9994FFEC85CE}"/>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5">
            <a:extLst>
              <a:ext uri="{FF2B5EF4-FFF2-40B4-BE49-F238E27FC236}">
                <a16:creationId xmlns:a16="http://schemas.microsoft.com/office/drawing/2014/main" id="{F3F66084-721F-4E94-9E8C-78E1A2DEEA8A}"/>
              </a:ext>
              <a:ext uri="{C183D7F6-B498-43B3-948B-1728B52AA6E4}">
                <adec:decorative xmlns:adec="http://schemas.microsoft.com/office/drawing/2017/decorative" val="1"/>
              </a:ext>
            </a:extLst>
          </p:cNvPr>
          <p:cNvSpPr/>
          <p:nvPr/>
        </p:nvSpPr>
        <p:spPr>
          <a:xfrm>
            <a:off x="0" y="6525344"/>
            <a:ext cx="9144000" cy="21602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a:t>         Berkshire East Healthy Behaviours Health Needs Assessment Summary			                September 2022</a:t>
            </a:r>
            <a:endParaRPr lang="en-GB" sz="1000"/>
          </a:p>
        </p:txBody>
      </p:sp>
      <p:sp>
        <p:nvSpPr>
          <p:cNvPr id="5" name="TextBox 4">
            <a:extLst>
              <a:ext uri="{FF2B5EF4-FFF2-40B4-BE49-F238E27FC236}">
                <a16:creationId xmlns:a16="http://schemas.microsoft.com/office/drawing/2014/main" id="{A0B9D062-4955-4791-9EF4-053460065296}"/>
              </a:ext>
            </a:extLst>
          </p:cNvPr>
          <p:cNvSpPr txBox="1"/>
          <p:nvPr/>
        </p:nvSpPr>
        <p:spPr>
          <a:xfrm>
            <a:off x="262271" y="624724"/>
            <a:ext cx="8619460" cy="4401205"/>
          </a:xfrm>
          <a:prstGeom prst="rect">
            <a:avLst/>
          </a:prstGeom>
          <a:noFill/>
        </p:spPr>
        <p:txBody>
          <a:bodyPr wrap="square">
            <a:spAutoFit/>
          </a:bodyPr>
          <a:lstStyle/>
          <a:p>
            <a:r>
              <a:rPr lang="en-GB" sz="1400">
                <a:effectLst/>
                <a:latin typeface="+mj-lt"/>
              </a:rPr>
              <a:t>The HNA included an evidence review of effective interventions for healthy behaviours and recommended that future commissioning should:</a:t>
            </a:r>
          </a:p>
          <a:p>
            <a:endParaRPr lang="en-GB" sz="1400">
              <a:latin typeface="+mj-lt"/>
              <a:ea typeface="Calibri" panose="020F0502020204030204" pitchFamily="34" charset="0"/>
            </a:endParaRPr>
          </a:p>
          <a:p>
            <a:pPr marL="285750" indent="-285750">
              <a:buFont typeface="Arial" panose="020B0604020202020204" pitchFamily="34" charset="0"/>
              <a:buChar char="•"/>
            </a:pPr>
            <a:r>
              <a:rPr lang="en-GB" sz="1400" b="1">
                <a:solidFill>
                  <a:schemeClr val="accent5"/>
                </a:solidFill>
                <a:ea typeface="Calibri" panose="020F0502020204030204" pitchFamily="34" charset="0"/>
              </a:rPr>
              <a:t>Follow the national recommendations outlined in OHID and NICE guidance</a:t>
            </a:r>
            <a:r>
              <a:rPr lang="en-GB" sz="1400" b="1">
                <a:effectLst/>
                <a:ea typeface="Calibri" panose="020F0502020204030204" pitchFamily="34" charset="0"/>
                <a:cs typeface="Arial" panose="020B0604020202020204" pitchFamily="34" charset="0"/>
              </a:rPr>
              <a:t> </a:t>
            </a:r>
          </a:p>
          <a:p>
            <a:pPr marL="285750" indent="-285750">
              <a:buFont typeface="Arial" panose="020B0604020202020204" pitchFamily="34" charset="0"/>
              <a:buChar char="•"/>
            </a:pPr>
            <a:endParaRPr lang="en-GB" sz="800" b="1">
              <a:effectLst/>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1400">
                <a:effectLst/>
                <a:ea typeface="Times New Roman" panose="02020603050405020304" pitchFamily="18" charset="0"/>
                <a:cs typeface="Arial" panose="020B0604020202020204" pitchFamily="34" charset="0"/>
              </a:rPr>
              <a:t>consider </a:t>
            </a:r>
            <a:r>
              <a:rPr lang="en-GB" sz="1400" b="1">
                <a:solidFill>
                  <a:schemeClr val="accent5"/>
                </a:solidFill>
                <a:effectLst/>
                <a:ea typeface="Times New Roman" panose="02020603050405020304" pitchFamily="18" charset="0"/>
                <a:cs typeface="Arial" panose="020B0604020202020204" pitchFamily="34" charset="0"/>
              </a:rPr>
              <a:t>including digital and mobile interventions within services </a:t>
            </a:r>
            <a:r>
              <a:rPr lang="en-GB" sz="1400">
                <a:effectLst/>
                <a:ea typeface="Times New Roman" panose="02020603050405020304" pitchFamily="18" charset="0"/>
                <a:cs typeface="Arial" panose="020B0604020202020204" pitchFamily="34" charset="0"/>
              </a:rPr>
              <a:t>as an option for people who would benefit from improving their diet, increasing their physical activity levels or reducing their alcohol consumption.</a:t>
            </a:r>
          </a:p>
          <a:p>
            <a:pPr marL="285750" indent="-285750">
              <a:buFont typeface="Arial" panose="020B0604020202020204" pitchFamily="34" charset="0"/>
              <a:buChar char="•"/>
            </a:pPr>
            <a:endParaRPr lang="en-GB" sz="800">
              <a:effectLs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1400">
                <a:ea typeface="Calibri" panose="020F0502020204030204" pitchFamily="34" charset="0"/>
                <a:cs typeface="Arial" panose="020B0604020202020204" pitchFamily="34" charset="0"/>
              </a:rPr>
              <a:t>Ensure </a:t>
            </a:r>
            <a:r>
              <a:rPr lang="en-GB" sz="1400" b="1">
                <a:solidFill>
                  <a:schemeClr val="accent5"/>
                </a:solidFill>
                <a:ea typeface="Calibri" panose="020F0502020204030204" pitchFamily="34" charset="0"/>
                <a:cs typeface="Arial" panose="020B0604020202020204" pitchFamily="34" charset="0"/>
              </a:rPr>
              <a:t>services are tailored to better suit the needs of underserved populations</a:t>
            </a:r>
          </a:p>
          <a:p>
            <a:pPr marL="285750" indent="-285750">
              <a:buFont typeface="Arial" panose="020B0604020202020204" pitchFamily="34" charset="0"/>
              <a:buChar char="•"/>
            </a:pPr>
            <a:endParaRPr lang="en-GB" sz="800" b="1">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1400">
                <a:effectLst/>
                <a:ea typeface="Calibri" panose="020F0502020204030204" pitchFamily="34" charset="0"/>
                <a:cs typeface="Arial" panose="020B0604020202020204" pitchFamily="34" charset="0"/>
              </a:rPr>
              <a:t>Ensure that a </a:t>
            </a:r>
            <a:r>
              <a:rPr lang="en-GB" sz="1400" b="1">
                <a:solidFill>
                  <a:schemeClr val="accent5"/>
                </a:solidFill>
                <a:effectLst/>
                <a:ea typeface="Calibri" panose="020F0502020204030204" pitchFamily="34" charset="0"/>
                <a:cs typeface="Arial" panose="020B0604020202020204" pitchFamily="34" charset="0"/>
              </a:rPr>
              <a:t>family-based, multi-component weight management service for children and young people is available</a:t>
            </a:r>
            <a:r>
              <a:rPr lang="en-GB" sz="1400">
                <a:effectLst/>
                <a:ea typeface="Calibri" panose="020F0502020204030204" pitchFamily="34" charset="0"/>
                <a:cs typeface="Arial" panose="020B0604020202020204" pitchFamily="34" charset="0"/>
              </a:rPr>
              <a:t> that makes sure the whole family is on-board with the programme</a:t>
            </a:r>
          </a:p>
          <a:p>
            <a:pPr marL="285750" indent="-285750">
              <a:buFont typeface="Arial" panose="020B0604020202020204" pitchFamily="34" charset="0"/>
              <a:buChar char="•"/>
            </a:pPr>
            <a:endParaRPr lang="en-GB" sz="800">
              <a:effectLst/>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1400" b="1">
                <a:solidFill>
                  <a:schemeClr val="accent5"/>
                </a:solidFill>
                <a:ea typeface="Calibri" panose="020F0502020204030204" pitchFamily="34" charset="0"/>
                <a:cs typeface="Arial" panose="020B0604020202020204" pitchFamily="34" charset="0"/>
              </a:rPr>
              <a:t>All healthy weight pathways should be made clear </a:t>
            </a:r>
            <a:r>
              <a:rPr lang="en-GB" sz="1400">
                <a:ea typeface="Calibri" panose="020F0502020204030204" pitchFamily="34" charset="0"/>
                <a:cs typeface="Arial" panose="020B0604020202020204" pitchFamily="34" charset="0"/>
              </a:rPr>
              <a:t>to professionals and the public, in line with NICE guidance</a:t>
            </a:r>
          </a:p>
          <a:p>
            <a:pPr marL="285750" indent="-285750">
              <a:buFont typeface="Arial" panose="020B0604020202020204" pitchFamily="34" charset="0"/>
              <a:buChar char="•"/>
            </a:pPr>
            <a:endParaRPr lang="en-GB" sz="800">
              <a:effectLst/>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1400" b="1">
                <a:solidFill>
                  <a:schemeClr val="accent5"/>
                </a:solidFill>
                <a:effectLst/>
                <a:ea typeface="Calibri" panose="020F0502020204030204" pitchFamily="34" charset="0"/>
                <a:cs typeface="Arial" panose="020B0604020202020204" pitchFamily="34" charset="0"/>
              </a:rPr>
              <a:t>Offer vaping as a substitute for </a:t>
            </a:r>
            <a:r>
              <a:rPr lang="en-GB" sz="1400" b="1">
                <a:solidFill>
                  <a:schemeClr val="accent5"/>
                </a:solidFill>
                <a:ea typeface="Calibri" panose="020F0502020204030204" pitchFamily="34" charset="0"/>
                <a:cs typeface="Arial" panose="020B0604020202020204" pitchFamily="34" charset="0"/>
              </a:rPr>
              <a:t>smoking</a:t>
            </a:r>
            <a:r>
              <a:rPr lang="en-GB" sz="1400">
                <a:ea typeface="Calibri" panose="020F0502020204030204" pitchFamily="34" charset="0"/>
                <a:cs typeface="Arial" panose="020B0604020202020204" pitchFamily="34" charset="0"/>
              </a:rPr>
              <a:t>. Provide free Swap to Stop packs in deprived communities.</a:t>
            </a:r>
          </a:p>
          <a:p>
            <a:pPr marL="285750" indent="-285750">
              <a:buFont typeface="Arial" panose="020B0604020202020204" pitchFamily="34" charset="0"/>
              <a:buChar char="•"/>
            </a:pPr>
            <a:endParaRPr lang="en-GB" sz="80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1400">
                <a:ea typeface="Calibri" panose="020F0502020204030204" pitchFamily="34" charset="0"/>
                <a:cs typeface="Arial" panose="020B0604020202020204" pitchFamily="34" charset="0"/>
              </a:rPr>
              <a:t>Consider </a:t>
            </a:r>
            <a:r>
              <a:rPr lang="en-GB" sz="1400" b="1">
                <a:solidFill>
                  <a:schemeClr val="accent5"/>
                </a:solidFill>
                <a:ea typeface="Calibri" panose="020F0502020204030204" pitchFamily="34" charset="0"/>
                <a:cs typeface="Arial" panose="020B0604020202020204" pitchFamily="34" charset="0"/>
              </a:rPr>
              <a:t>providing</a:t>
            </a:r>
            <a:r>
              <a:rPr lang="en-GB" sz="1400">
                <a:ea typeface="Calibri" panose="020F0502020204030204" pitchFamily="34" charset="0"/>
                <a:cs typeface="Arial" panose="020B0604020202020204" pitchFamily="34" charset="0"/>
              </a:rPr>
              <a:t> </a:t>
            </a:r>
            <a:r>
              <a:rPr lang="en-GB" sz="1400" b="1">
                <a:solidFill>
                  <a:schemeClr val="accent5"/>
                </a:solidFill>
                <a:ea typeface="Calibri" panose="020F0502020204030204" pitchFamily="34" charset="0"/>
                <a:cs typeface="Arial" panose="020B0604020202020204" pitchFamily="34" charset="0"/>
              </a:rPr>
              <a:t>behavioural support beyond 4 weeks post quit-date alongside smoking therapies to certain populations</a:t>
            </a:r>
          </a:p>
          <a:p>
            <a:pPr marL="285750" indent="-285750">
              <a:buFont typeface="Arial" panose="020B0604020202020204" pitchFamily="34" charset="0"/>
              <a:buChar char="•"/>
            </a:pPr>
            <a:endParaRPr lang="en-GB" sz="80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1400" b="1">
                <a:solidFill>
                  <a:schemeClr val="accent5"/>
                </a:solidFill>
                <a:ea typeface="Calibri" panose="020F0502020204030204" pitchFamily="34" charset="0"/>
                <a:cs typeface="Arial" panose="020B0604020202020204" pitchFamily="34" charset="0"/>
              </a:rPr>
              <a:t>Deliver alcohol identification and brief advice in all adult health, social care and criminal justice settings</a:t>
            </a:r>
            <a:r>
              <a:rPr lang="en-GB" sz="1400">
                <a:ea typeface="Calibri" panose="020F0502020204030204" pitchFamily="34" charset="0"/>
                <a:cs typeface="Arial" panose="020B0604020202020204" pitchFamily="34" charset="0"/>
              </a:rPr>
              <a:t>, as recommended by NICE</a:t>
            </a:r>
          </a:p>
          <a:p>
            <a:endParaRPr lang="en-GB" sz="1400">
              <a:effectLst/>
              <a:ea typeface="Calibri" panose="020F050202020403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DC0D4998-C014-4709-BCAC-23816950C150}"/>
              </a:ext>
            </a:extLst>
          </p:cNvPr>
          <p:cNvPicPr>
            <a:picLocks noChangeAspect="1"/>
          </p:cNvPicPr>
          <p:nvPr/>
        </p:nvPicPr>
        <p:blipFill>
          <a:blip r:embed="rId2"/>
          <a:stretch>
            <a:fillRect/>
          </a:stretch>
        </p:blipFill>
        <p:spPr>
          <a:xfrm>
            <a:off x="262269" y="1336900"/>
            <a:ext cx="297827" cy="3199726"/>
          </a:xfrm>
          <a:prstGeom prst="rect">
            <a:avLst/>
          </a:prstGeom>
        </p:spPr>
      </p:pic>
    </p:spTree>
    <p:extLst>
      <p:ext uri="{BB962C8B-B14F-4D97-AF65-F5344CB8AC3E}">
        <p14:creationId xmlns:p14="http://schemas.microsoft.com/office/powerpoint/2010/main" val="38105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5C0771B-5F50-4F8A-8E27-13F20AB80C7A}"/>
              </a:ext>
            </a:extLst>
          </p:cNvPr>
          <p:cNvSpPr txBox="1">
            <a:spLocks/>
          </p:cNvSpPr>
          <p:nvPr/>
        </p:nvSpPr>
        <p:spPr>
          <a:xfrm>
            <a:off x="0" y="0"/>
            <a:ext cx="9144000" cy="527620"/>
          </a:xfrm>
          <a:prstGeom prst="rect">
            <a:avLst/>
          </a:prstGeom>
          <a:solidFill>
            <a:schemeClr val="accent1"/>
          </a:solidFill>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b="1">
                <a:solidFill>
                  <a:schemeClr val="bg1"/>
                </a:solidFill>
              </a:rPr>
              <a:t>Evidence review: effectiveness of integrated health behaviour services</a:t>
            </a:r>
          </a:p>
        </p:txBody>
      </p:sp>
      <p:sp>
        <p:nvSpPr>
          <p:cNvPr id="3" name="Rectangle 2">
            <a:extLst>
              <a:ext uri="{FF2B5EF4-FFF2-40B4-BE49-F238E27FC236}">
                <a16:creationId xmlns:a16="http://schemas.microsoft.com/office/drawing/2014/main" id="{245E1E01-CF63-4C43-AE95-9994FFEC85CE}"/>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5">
            <a:extLst>
              <a:ext uri="{FF2B5EF4-FFF2-40B4-BE49-F238E27FC236}">
                <a16:creationId xmlns:a16="http://schemas.microsoft.com/office/drawing/2014/main" id="{F3F66084-721F-4E94-9E8C-78E1A2DEEA8A}"/>
              </a:ext>
              <a:ext uri="{C183D7F6-B498-43B3-948B-1728B52AA6E4}">
                <adec:decorative xmlns:adec="http://schemas.microsoft.com/office/drawing/2017/decorative" val="1"/>
              </a:ext>
            </a:extLst>
          </p:cNvPr>
          <p:cNvSpPr/>
          <p:nvPr/>
        </p:nvSpPr>
        <p:spPr>
          <a:xfrm>
            <a:off x="0" y="6525344"/>
            <a:ext cx="9144000" cy="21602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a:t>         Berkshire East Healthy Behaviours Health Needs Assessment Summary			                September 2022</a:t>
            </a:r>
            <a:endParaRPr lang="en-GB" sz="1000"/>
          </a:p>
        </p:txBody>
      </p:sp>
      <p:sp>
        <p:nvSpPr>
          <p:cNvPr id="5" name="TextBox 4">
            <a:extLst>
              <a:ext uri="{FF2B5EF4-FFF2-40B4-BE49-F238E27FC236}">
                <a16:creationId xmlns:a16="http://schemas.microsoft.com/office/drawing/2014/main" id="{A0B9D062-4955-4791-9EF4-053460065296}"/>
              </a:ext>
            </a:extLst>
          </p:cNvPr>
          <p:cNvSpPr txBox="1"/>
          <p:nvPr/>
        </p:nvSpPr>
        <p:spPr>
          <a:xfrm>
            <a:off x="262271" y="624724"/>
            <a:ext cx="8619460" cy="2893100"/>
          </a:xfrm>
          <a:prstGeom prst="rect">
            <a:avLst/>
          </a:prstGeom>
          <a:noFill/>
        </p:spPr>
        <p:txBody>
          <a:bodyPr wrap="square">
            <a:spAutoFit/>
          </a:bodyPr>
          <a:lstStyle/>
          <a:p>
            <a:r>
              <a:rPr lang="en-GB" sz="1400">
                <a:effectLst/>
                <a:latin typeface="+mj-lt"/>
              </a:rPr>
              <a:t>Unhealthy behaviours are often clustered in the same population groups and this had led to policy calls to establish integrated services that support individuals more </a:t>
            </a:r>
            <a:r>
              <a:rPr lang="en-GB" sz="1400">
                <a:effectLst/>
              </a:rPr>
              <a:t>holistically </a:t>
            </a:r>
            <a:r>
              <a:rPr lang="en-GB" sz="1400">
                <a:effectLst/>
                <a:ea typeface="Calibri" panose="020F0502020204030204" pitchFamily="34" charset="0"/>
              </a:rPr>
              <a:t>(</a:t>
            </a:r>
            <a:r>
              <a:rPr lang="en-GB" sz="1400" u="sng">
                <a:effectLst/>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The King’s Fund</a:t>
            </a:r>
            <a:r>
              <a:rPr lang="en-GB" sz="1400">
                <a:effectLst/>
                <a:ea typeface="Calibri" panose="020F0502020204030204" pitchFamily="34" charset="0"/>
              </a:rPr>
              <a:t> 2018).  The HNA included an evidence review of the benefits of integrated and independent service </a:t>
            </a:r>
            <a:r>
              <a:rPr lang="en-GB" sz="1400">
                <a:ea typeface="Calibri" panose="020F0502020204030204" pitchFamily="34" charset="0"/>
              </a:rPr>
              <a:t>models, including </a:t>
            </a:r>
            <a:r>
              <a:rPr lang="en-GB" sz="1400">
                <a:effectLst/>
                <a:ea typeface="Calibri" panose="020F0502020204030204" pitchFamily="34" charset="0"/>
              </a:rPr>
              <a:t>feedback from discussions with local authorities that already commission integrated services. </a:t>
            </a:r>
          </a:p>
          <a:p>
            <a:endParaRPr lang="en-GB" sz="1400">
              <a:ea typeface="Calibri" panose="020F0502020204030204" pitchFamily="34" charset="0"/>
            </a:endParaRPr>
          </a:p>
          <a:p>
            <a:r>
              <a:rPr lang="en-GB" sz="1400">
                <a:effectLst/>
                <a:ea typeface="Calibri" panose="020F0502020204030204" pitchFamily="34" charset="0"/>
              </a:rPr>
              <a:t>The </a:t>
            </a:r>
            <a:r>
              <a:rPr lang="en-GB" sz="1400">
                <a:ea typeface="Calibri" panose="020F0502020204030204" pitchFamily="34" charset="0"/>
              </a:rPr>
              <a:t>evidence review and discussions with local service evaluations found that </a:t>
            </a:r>
            <a:r>
              <a:rPr lang="en-GB" sz="1400" b="1">
                <a:solidFill>
                  <a:schemeClr val="accent5"/>
                </a:solidFill>
                <a:effectLst/>
                <a:ea typeface="Calibri" panose="020F0502020204030204" pitchFamily="34" charset="0"/>
              </a:rPr>
              <a:t>it </a:t>
            </a:r>
            <a:r>
              <a:rPr lang="en-GB" sz="1400" b="1">
                <a:solidFill>
                  <a:schemeClr val="accent5"/>
                </a:solidFill>
                <a:effectLst/>
                <a:ea typeface="Calibri" panose="020F0502020204030204" pitchFamily="34" charset="0"/>
                <a:cs typeface="Arial" panose="020B0604020202020204" pitchFamily="34" charset="0"/>
              </a:rPr>
              <a:t>is effective to combine physical activity and healthy diet interventions</a:t>
            </a:r>
            <a:r>
              <a:rPr lang="en-GB" sz="1400" b="1">
                <a:effectLst/>
                <a:ea typeface="Calibri" panose="020F0502020204030204" pitchFamily="34" charset="0"/>
                <a:cs typeface="Arial" panose="020B0604020202020204" pitchFamily="34" charset="0"/>
              </a:rPr>
              <a:t> </a:t>
            </a:r>
            <a:r>
              <a:rPr lang="en-GB" sz="1400">
                <a:ea typeface="Calibri" panose="020F0502020204030204" pitchFamily="34" charset="0"/>
                <a:cs typeface="Arial" panose="020B0604020202020204" pitchFamily="34" charset="0"/>
              </a:rPr>
              <a:t>to support overall </a:t>
            </a:r>
            <a:r>
              <a:rPr lang="en-GB" sz="1400">
                <a:effectLst/>
                <a:ea typeface="Calibri" panose="020F0502020204030204" pitchFamily="34" charset="0"/>
                <a:cs typeface="Arial" panose="020B0604020202020204" pitchFamily="34" charset="0"/>
              </a:rPr>
              <a:t>achievement of healthy weight. However, </a:t>
            </a:r>
            <a:r>
              <a:rPr lang="en-GB" sz="1400" b="1">
                <a:solidFill>
                  <a:schemeClr val="accent5"/>
                </a:solidFill>
                <a:effectLst/>
                <a:ea typeface="Calibri" panose="020F0502020204030204" pitchFamily="34" charset="0"/>
                <a:cs typeface="Arial" panose="020B0604020202020204" pitchFamily="34" charset="0"/>
              </a:rPr>
              <a:t>smoking cessation services are more effective (and more cost-effective) when provided as a single service</a:t>
            </a:r>
            <a:r>
              <a:rPr lang="en-GB" sz="1400">
                <a:effectLst/>
                <a:ea typeface="Calibri" panose="020F0502020204030204" pitchFamily="34" charset="0"/>
                <a:cs typeface="Arial" panose="020B0604020202020204" pitchFamily="34" charset="0"/>
              </a:rPr>
              <a:t>. </a:t>
            </a:r>
          </a:p>
          <a:p>
            <a:endParaRPr lang="en-GB" sz="1400">
              <a:ea typeface="Calibri" panose="020F0502020204030204" pitchFamily="34" charset="0"/>
              <a:cs typeface="Arial" panose="020B0604020202020204" pitchFamily="34" charset="0"/>
            </a:endParaRPr>
          </a:p>
          <a:p>
            <a:r>
              <a:rPr lang="en-GB" sz="1400">
                <a:effectLst/>
                <a:ea typeface="Calibri" panose="020F0502020204030204" pitchFamily="34" charset="0"/>
                <a:cs typeface="Arial" panose="020B0604020202020204" pitchFamily="34" charset="0"/>
              </a:rPr>
              <a:t>The HNA recommends that further local work should explore whether the required expertise and intensity of smoking cessation interventions could be achieved within an integrated model in Berkshire East. </a:t>
            </a:r>
          </a:p>
          <a:p>
            <a:endParaRPr lang="en-GB" sz="1400">
              <a:ea typeface="Calibri" panose="020F0502020204030204" pitchFamily="34" charset="0"/>
              <a:cs typeface="Arial" panose="020B0604020202020204" pitchFamily="34" charset="0"/>
            </a:endParaRPr>
          </a:p>
          <a:p>
            <a:endParaRPr lang="en-GB" sz="140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46394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5C0771B-5F50-4F8A-8E27-13F20AB80C7A}"/>
              </a:ext>
            </a:extLst>
          </p:cNvPr>
          <p:cNvSpPr txBox="1">
            <a:spLocks/>
          </p:cNvSpPr>
          <p:nvPr/>
        </p:nvSpPr>
        <p:spPr>
          <a:xfrm>
            <a:off x="0" y="0"/>
            <a:ext cx="9144000" cy="527620"/>
          </a:xfrm>
          <a:prstGeom prst="rect">
            <a:avLst/>
          </a:prstGeom>
          <a:solidFill>
            <a:schemeClr val="accent1"/>
          </a:solidFill>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b="1">
                <a:solidFill>
                  <a:schemeClr val="bg1"/>
                </a:solidFill>
              </a:rPr>
              <a:t>Evidence review: effectiveness of integrated health behaviour services</a:t>
            </a:r>
          </a:p>
        </p:txBody>
      </p:sp>
      <p:sp>
        <p:nvSpPr>
          <p:cNvPr id="3" name="Rectangle 2">
            <a:extLst>
              <a:ext uri="{FF2B5EF4-FFF2-40B4-BE49-F238E27FC236}">
                <a16:creationId xmlns:a16="http://schemas.microsoft.com/office/drawing/2014/main" id="{245E1E01-CF63-4C43-AE95-9994FFEC85CE}"/>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5">
            <a:extLst>
              <a:ext uri="{FF2B5EF4-FFF2-40B4-BE49-F238E27FC236}">
                <a16:creationId xmlns:a16="http://schemas.microsoft.com/office/drawing/2014/main" id="{F3F66084-721F-4E94-9E8C-78E1A2DEEA8A}"/>
              </a:ext>
              <a:ext uri="{C183D7F6-B498-43B3-948B-1728B52AA6E4}">
                <adec:decorative xmlns:adec="http://schemas.microsoft.com/office/drawing/2017/decorative" val="1"/>
              </a:ext>
            </a:extLst>
          </p:cNvPr>
          <p:cNvSpPr/>
          <p:nvPr/>
        </p:nvSpPr>
        <p:spPr>
          <a:xfrm>
            <a:off x="0" y="6525344"/>
            <a:ext cx="9144000" cy="21602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a:t>         Berkshire East Healthy Behaviours Health Needs Assessment Summary			                September 2022</a:t>
            </a:r>
            <a:endParaRPr lang="en-GB" sz="1000"/>
          </a:p>
        </p:txBody>
      </p:sp>
      <p:sp>
        <p:nvSpPr>
          <p:cNvPr id="5" name="TextBox 4">
            <a:extLst>
              <a:ext uri="{FF2B5EF4-FFF2-40B4-BE49-F238E27FC236}">
                <a16:creationId xmlns:a16="http://schemas.microsoft.com/office/drawing/2014/main" id="{A0B9D062-4955-4791-9EF4-053460065296}"/>
              </a:ext>
            </a:extLst>
          </p:cNvPr>
          <p:cNvSpPr txBox="1"/>
          <p:nvPr/>
        </p:nvSpPr>
        <p:spPr>
          <a:xfrm>
            <a:off x="262271" y="624724"/>
            <a:ext cx="8619460" cy="5886227"/>
          </a:xfrm>
          <a:prstGeom prst="rect">
            <a:avLst/>
          </a:prstGeom>
          <a:noFill/>
        </p:spPr>
        <p:txBody>
          <a:bodyPr wrap="square">
            <a:spAutoFit/>
          </a:bodyPr>
          <a:lstStyle/>
          <a:p>
            <a:pPr>
              <a:spcBef>
                <a:spcPts val="300"/>
              </a:spcBef>
              <a:spcAft>
                <a:spcPts val="900"/>
              </a:spcAft>
            </a:pPr>
            <a:r>
              <a:rPr lang="en-GB" sz="1400">
                <a:effectLst/>
                <a:ea typeface="Calibri" panose="020F0502020204030204" pitchFamily="34" charset="0"/>
                <a:cs typeface="Arial" panose="020B0604020202020204" pitchFamily="34" charset="0"/>
              </a:rPr>
              <a:t>From discussions with LA leads with establishe</a:t>
            </a:r>
            <a:r>
              <a:rPr lang="en-GB" sz="1400">
                <a:ea typeface="Calibri" panose="020F0502020204030204" pitchFamily="34" charset="0"/>
                <a:cs typeface="Arial" panose="020B0604020202020204" pitchFamily="34" charset="0"/>
              </a:rPr>
              <a:t>d integrated services, </a:t>
            </a:r>
            <a:r>
              <a:rPr lang="en-GB" sz="1400">
                <a:effectLst/>
                <a:ea typeface="Calibri" panose="020F0502020204030204" pitchFamily="34" charset="0"/>
                <a:cs typeface="Arial" panose="020B0604020202020204" pitchFamily="34" charset="0"/>
              </a:rPr>
              <a:t>it was clear that there is no “one-size fits all” model. Common themes for delivering a good service that were identified included:</a:t>
            </a:r>
          </a:p>
          <a:p>
            <a:pPr marL="285750" indent="-285750">
              <a:spcBef>
                <a:spcPts val="300"/>
              </a:spcBef>
              <a:spcAft>
                <a:spcPts val="900"/>
              </a:spcAft>
              <a:buFont typeface="Arial" panose="020B0604020202020204" pitchFamily="34" charset="0"/>
              <a:buChar char="•"/>
            </a:pPr>
            <a:r>
              <a:rPr lang="en-GB" sz="1400">
                <a:effectLst/>
                <a:ea typeface="Times New Roman" panose="02020603050405020304" pitchFamily="18" charset="0"/>
                <a:cs typeface="Arial" panose="020B0604020202020204" pitchFamily="34" charset="0"/>
              </a:rPr>
              <a:t>A </a:t>
            </a:r>
            <a:r>
              <a:rPr lang="en-GB" sz="1400" b="1">
                <a:solidFill>
                  <a:schemeClr val="accent5"/>
                </a:solidFill>
                <a:effectLst/>
                <a:ea typeface="Times New Roman" panose="02020603050405020304" pitchFamily="18" charset="0"/>
                <a:cs typeface="Arial" panose="020B0604020202020204" pitchFamily="34" charset="0"/>
              </a:rPr>
              <a:t>single point of access </a:t>
            </a:r>
            <a:r>
              <a:rPr lang="en-GB" sz="1400">
                <a:effectLst/>
                <a:ea typeface="Times New Roman" panose="02020603050405020304" pitchFamily="18" charset="0"/>
                <a:cs typeface="Arial" panose="020B0604020202020204" pitchFamily="34" charset="0"/>
              </a:rPr>
              <a:t>– all referrals go to one place requiring only one administration team</a:t>
            </a:r>
          </a:p>
          <a:p>
            <a:pPr marL="285750" indent="-285750">
              <a:spcBef>
                <a:spcPts val="300"/>
              </a:spcBef>
              <a:spcAft>
                <a:spcPts val="900"/>
              </a:spcAft>
              <a:buFont typeface="Arial" panose="020B0604020202020204" pitchFamily="34" charset="0"/>
              <a:buChar char="•"/>
            </a:pPr>
            <a:r>
              <a:rPr lang="en-GB" sz="1400" b="1">
                <a:solidFill>
                  <a:schemeClr val="accent5"/>
                </a:solidFill>
                <a:effectLst/>
                <a:ea typeface="Times New Roman" panose="02020603050405020304" pitchFamily="18" charset="0"/>
                <a:cs typeface="Arial" panose="020B0604020202020204" pitchFamily="34" charset="0"/>
              </a:rPr>
              <a:t>Streamlined process for cross-referrals</a:t>
            </a:r>
            <a:r>
              <a:rPr lang="en-GB" sz="1400">
                <a:effectLst/>
                <a:ea typeface="Times New Roman" panose="02020603050405020304" pitchFamily="18" charset="0"/>
                <a:cs typeface="Arial" panose="020B0604020202020204" pitchFamily="34" charset="0"/>
              </a:rPr>
              <a:t>, making it easier, quicker, and more effective to support people with multiple unhealthy behaviours compared to referring into different services</a:t>
            </a:r>
            <a:endParaRPr lang="en-GB" sz="1400">
              <a:ea typeface="Times New Roman" panose="02020603050405020304" pitchFamily="18" charset="0"/>
              <a:cs typeface="Times New Roman" panose="02020603050405020304" pitchFamily="18" charset="0"/>
            </a:endParaRPr>
          </a:p>
          <a:p>
            <a:pPr marL="285750" indent="-285750">
              <a:spcBef>
                <a:spcPts val="300"/>
              </a:spcBef>
              <a:spcAft>
                <a:spcPts val="900"/>
              </a:spcAft>
              <a:buFont typeface="Arial" panose="020B0604020202020204" pitchFamily="34" charset="0"/>
              <a:buChar char="•"/>
            </a:pPr>
            <a:r>
              <a:rPr lang="en-GB" sz="1400">
                <a:effectLst/>
                <a:ea typeface="Times New Roman" panose="02020603050405020304" pitchFamily="18" charset="0"/>
                <a:cs typeface="Arial" panose="020B0604020202020204" pitchFamily="34" charset="0"/>
              </a:rPr>
              <a:t>A </a:t>
            </a:r>
            <a:r>
              <a:rPr lang="en-GB" sz="1400" b="1">
                <a:solidFill>
                  <a:schemeClr val="accent5"/>
                </a:solidFill>
                <a:effectLst/>
                <a:ea typeface="Times New Roman" panose="02020603050405020304" pitchFamily="18" charset="0"/>
                <a:cs typeface="Arial" panose="020B0604020202020204" pitchFamily="34" charset="0"/>
              </a:rPr>
              <a:t>consistent approach to measuring health inequalities </a:t>
            </a:r>
            <a:r>
              <a:rPr lang="en-GB" sz="1400">
                <a:effectLst/>
                <a:ea typeface="Times New Roman" panose="02020603050405020304" pitchFamily="18" charset="0"/>
                <a:cs typeface="Arial" panose="020B0604020202020204" pitchFamily="34" charset="0"/>
              </a:rPr>
              <a:t>to demonstrate impact on underserved communities</a:t>
            </a:r>
            <a:endParaRPr lang="en-GB" sz="1400">
              <a:ea typeface="Times New Roman" panose="02020603050405020304" pitchFamily="18" charset="0"/>
              <a:cs typeface="Times New Roman" panose="02020603050405020304" pitchFamily="18" charset="0"/>
            </a:endParaRPr>
          </a:p>
          <a:p>
            <a:pPr marL="285750" indent="-285750">
              <a:spcBef>
                <a:spcPts val="300"/>
              </a:spcBef>
              <a:spcAft>
                <a:spcPts val="900"/>
              </a:spcAft>
              <a:buFont typeface="Arial" panose="020B0604020202020204" pitchFamily="34" charset="0"/>
              <a:buChar char="•"/>
            </a:pPr>
            <a:r>
              <a:rPr lang="en-GB" sz="1400">
                <a:effectLst/>
                <a:ea typeface="Times New Roman" panose="02020603050405020304" pitchFamily="18" charset="0"/>
                <a:cs typeface="Arial" panose="020B0604020202020204" pitchFamily="34" charset="0"/>
              </a:rPr>
              <a:t>A </a:t>
            </a:r>
            <a:r>
              <a:rPr lang="en-GB" sz="1400" b="1">
                <a:solidFill>
                  <a:schemeClr val="accent5"/>
                </a:solidFill>
                <a:effectLst/>
                <a:ea typeface="Times New Roman" panose="02020603050405020304" pitchFamily="18" charset="0"/>
                <a:cs typeface="Arial" panose="020B0604020202020204" pitchFamily="34" charset="0"/>
              </a:rPr>
              <a:t>blended approach</a:t>
            </a:r>
            <a:r>
              <a:rPr lang="en-GB" sz="1400">
                <a:effectLst/>
                <a:ea typeface="Times New Roman" panose="02020603050405020304" pitchFamily="18" charset="0"/>
                <a:cs typeface="Arial" panose="020B0604020202020204" pitchFamily="34" charset="0"/>
              </a:rPr>
              <a:t>, offering both face to face and digital/online support. This improved accessibility. </a:t>
            </a:r>
            <a:endParaRPr lang="en-GB" sz="1400">
              <a:ea typeface="Times New Roman" panose="02020603050405020304" pitchFamily="18" charset="0"/>
              <a:cs typeface="Times New Roman" panose="02020603050405020304" pitchFamily="18" charset="0"/>
            </a:endParaRPr>
          </a:p>
          <a:p>
            <a:pPr marL="285750" indent="-285750">
              <a:spcBef>
                <a:spcPts val="300"/>
              </a:spcBef>
              <a:spcAft>
                <a:spcPts val="900"/>
              </a:spcAft>
              <a:buFont typeface="Arial" panose="020B0604020202020204" pitchFamily="34" charset="0"/>
              <a:buChar char="•"/>
            </a:pPr>
            <a:r>
              <a:rPr lang="en-GB" sz="1400" b="1">
                <a:solidFill>
                  <a:schemeClr val="accent5"/>
                </a:solidFill>
                <a:effectLst/>
                <a:ea typeface="Times New Roman" panose="02020603050405020304" pitchFamily="18" charset="0"/>
                <a:cs typeface="Arial" panose="020B0604020202020204" pitchFamily="34" charset="0"/>
              </a:rPr>
              <a:t>Signposting further support beyond the remit of the integrated service</a:t>
            </a:r>
            <a:r>
              <a:rPr lang="en-GB" sz="1400" b="1">
                <a:effectLst/>
                <a:ea typeface="Times New Roman" panose="02020603050405020304" pitchFamily="18" charset="0"/>
                <a:cs typeface="Arial" panose="020B0604020202020204" pitchFamily="34" charset="0"/>
              </a:rPr>
              <a:t> </a:t>
            </a:r>
            <a:r>
              <a:rPr lang="en-GB" sz="1400">
                <a:effectLst/>
                <a:ea typeface="Times New Roman" panose="02020603050405020304" pitchFamily="18" charset="0"/>
                <a:cs typeface="Arial" panose="020B0604020202020204" pitchFamily="34" charset="0"/>
              </a:rPr>
              <a:t>can support people to take further action to continue improving their health (if appropriate) </a:t>
            </a:r>
            <a:endParaRPr lang="en-GB" sz="1400">
              <a:ea typeface="Times New Roman" panose="02020603050405020304" pitchFamily="18" charset="0"/>
              <a:cs typeface="Times New Roman" panose="02020603050405020304" pitchFamily="18" charset="0"/>
            </a:endParaRPr>
          </a:p>
          <a:p>
            <a:pPr marL="285750" indent="-285750">
              <a:spcBef>
                <a:spcPts val="300"/>
              </a:spcBef>
              <a:spcAft>
                <a:spcPts val="900"/>
              </a:spcAft>
              <a:buFont typeface="Arial" panose="020B0604020202020204" pitchFamily="34" charset="0"/>
              <a:buChar char="•"/>
            </a:pPr>
            <a:r>
              <a:rPr lang="en-GB" sz="1400" b="1">
                <a:solidFill>
                  <a:schemeClr val="accent5"/>
                </a:solidFill>
                <a:effectLst/>
                <a:ea typeface="Times New Roman" panose="02020603050405020304" pitchFamily="18" charset="0"/>
                <a:cs typeface="Arial" panose="020B0604020202020204" pitchFamily="34" charset="0"/>
              </a:rPr>
              <a:t>Staff who are trained to support health improvement across multiple risk behaviours</a:t>
            </a:r>
            <a:r>
              <a:rPr lang="en-GB" sz="1400">
                <a:effectLst/>
                <a:ea typeface="Times New Roman" panose="02020603050405020304" pitchFamily="18" charset="0"/>
                <a:cs typeface="Arial" panose="020B0604020202020204" pitchFamily="34" charset="0"/>
              </a:rPr>
              <a:t>. This leads to efficiencies in service delivery and also means that service users can receive support with applying behaviour change strategies to multiple risk behaviours</a:t>
            </a:r>
            <a:endParaRPr lang="en-GB" sz="1400">
              <a:ea typeface="Times New Roman" panose="02020603050405020304" pitchFamily="18" charset="0"/>
              <a:cs typeface="Times New Roman" panose="02020603050405020304" pitchFamily="18" charset="0"/>
            </a:endParaRPr>
          </a:p>
          <a:p>
            <a:pPr marL="285750" indent="-285750">
              <a:spcBef>
                <a:spcPts val="300"/>
              </a:spcBef>
              <a:spcAft>
                <a:spcPts val="900"/>
              </a:spcAft>
              <a:buFont typeface="Arial" panose="020B0604020202020204" pitchFamily="34" charset="0"/>
              <a:buChar char="•"/>
            </a:pPr>
            <a:r>
              <a:rPr lang="en-GB" sz="1400" b="1">
                <a:solidFill>
                  <a:schemeClr val="accent5"/>
                </a:solidFill>
                <a:effectLst/>
                <a:ea typeface="Times New Roman" panose="02020603050405020304" pitchFamily="18" charset="0"/>
                <a:cs typeface="Arial" panose="020B0604020202020204" pitchFamily="34" charset="0"/>
              </a:rPr>
              <a:t>Consulting with residents </a:t>
            </a:r>
            <a:r>
              <a:rPr lang="en-GB" sz="1400">
                <a:effectLst/>
                <a:ea typeface="Times New Roman" panose="02020603050405020304" pitchFamily="18" charset="0"/>
                <a:cs typeface="Arial" panose="020B0604020202020204" pitchFamily="34" charset="0"/>
              </a:rPr>
              <a:t>to understand the needs of the community and to design services appropriately</a:t>
            </a:r>
          </a:p>
          <a:p>
            <a:pPr marL="285750" indent="-285750">
              <a:spcBef>
                <a:spcPts val="300"/>
              </a:spcBef>
              <a:spcAft>
                <a:spcPts val="900"/>
              </a:spcAft>
              <a:buFont typeface="Arial" panose="020B0604020202020204" pitchFamily="34" charset="0"/>
              <a:buChar char="•"/>
            </a:pPr>
            <a:r>
              <a:rPr lang="en-GB" sz="1400" b="1">
                <a:solidFill>
                  <a:schemeClr val="accent5"/>
                </a:solidFill>
                <a:effectLst/>
                <a:ea typeface="Times New Roman" panose="02020603050405020304" pitchFamily="18" charset="0"/>
                <a:cs typeface="Arial" panose="020B0604020202020204" pitchFamily="34" charset="0"/>
              </a:rPr>
              <a:t>Marketing and advertising the service </a:t>
            </a:r>
            <a:r>
              <a:rPr lang="en-GB" sz="1400">
                <a:effectLst/>
                <a:ea typeface="Times New Roman" panose="02020603050405020304" pitchFamily="18" charset="0"/>
                <a:cs typeface="Arial" panose="020B0604020202020204" pitchFamily="34" charset="0"/>
              </a:rPr>
              <a:t>so the community knows about available support and how to access it. As part of this, utilise community groups and residents’ associations to raise awareness. </a:t>
            </a:r>
            <a:endParaRPr lang="en-GB" sz="1400">
              <a:effectLst/>
              <a:ea typeface="Times New Roman" panose="02020603050405020304" pitchFamily="18" charset="0"/>
              <a:cs typeface="Times New Roman" panose="02020603050405020304" pitchFamily="18" charset="0"/>
            </a:endParaRPr>
          </a:p>
          <a:p>
            <a:endParaRPr lang="en-GB" sz="1400">
              <a:effectLst/>
              <a:ea typeface="Calibri" panose="020F0502020204030204" pitchFamily="34" charset="0"/>
            </a:endParaRPr>
          </a:p>
          <a:p>
            <a:endParaRPr lang="en-GB" sz="1400">
              <a:effectLst/>
              <a:ea typeface="Calibri" panose="020F0502020204030204" pitchFamily="34" charset="0"/>
              <a:cs typeface="Arial" panose="020B0604020202020204" pitchFamily="34" charset="0"/>
            </a:endParaRPr>
          </a:p>
          <a:p>
            <a:endParaRPr lang="en-GB" sz="1400">
              <a:effectLst/>
              <a:ea typeface="Calibri" panose="020F0502020204030204" pitchFamily="34" charset="0"/>
            </a:endParaRPr>
          </a:p>
          <a:p>
            <a:endParaRPr lang="en-GB" sz="900">
              <a:ea typeface="Calibri" panose="020F0502020204030204" pitchFamily="34" charset="0"/>
            </a:endParaRPr>
          </a:p>
          <a:p>
            <a:endParaRPr lang="en-GB" sz="1400">
              <a:ea typeface="Calibri" panose="020F0502020204030204" pitchFamily="34" charset="0"/>
            </a:endParaRPr>
          </a:p>
          <a:p>
            <a:endParaRPr lang="en-GB" sz="1400">
              <a:effectLst/>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8A46B41D-253A-488C-B6EA-B7EE9E7653B3}"/>
              </a:ext>
            </a:extLst>
          </p:cNvPr>
          <p:cNvPicPr>
            <a:picLocks noChangeAspect="1"/>
          </p:cNvPicPr>
          <p:nvPr/>
        </p:nvPicPr>
        <p:blipFill>
          <a:blip r:embed="rId2"/>
          <a:stretch>
            <a:fillRect/>
          </a:stretch>
        </p:blipFill>
        <p:spPr>
          <a:xfrm flipH="1">
            <a:off x="180772" y="1174893"/>
            <a:ext cx="279467" cy="3693833"/>
          </a:xfrm>
          <a:prstGeom prst="rect">
            <a:avLst/>
          </a:prstGeom>
        </p:spPr>
      </p:pic>
    </p:spTree>
    <p:extLst>
      <p:ext uri="{BB962C8B-B14F-4D97-AF65-F5344CB8AC3E}">
        <p14:creationId xmlns:p14="http://schemas.microsoft.com/office/powerpoint/2010/main" val="2031857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5C0771B-5F50-4F8A-8E27-13F20AB80C7A}"/>
              </a:ext>
            </a:extLst>
          </p:cNvPr>
          <p:cNvSpPr txBox="1">
            <a:spLocks/>
          </p:cNvSpPr>
          <p:nvPr/>
        </p:nvSpPr>
        <p:spPr>
          <a:xfrm>
            <a:off x="0" y="0"/>
            <a:ext cx="9144000" cy="527620"/>
          </a:xfrm>
          <a:prstGeom prst="rect">
            <a:avLst/>
          </a:prstGeom>
          <a:solidFill>
            <a:schemeClr val="accent1"/>
          </a:solidFill>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b="1">
                <a:solidFill>
                  <a:schemeClr val="bg1"/>
                </a:solidFill>
              </a:rPr>
              <a:t>Consultation feedback</a:t>
            </a:r>
          </a:p>
        </p:txBody>
      </p:sp>
      <p:sp>
        <p:nvSpPr>
          <p:cNvPr id="3" name="Rectangle 2">
            <a:extLst>
              <a:ext uri="{FF2B5EF4-FFF2-40B4-BE49-F238E27FC236}">
                <a16:creationId xmlns:a16="http://schemas.microsoft.com/office/drawing/2014/main" id="{245E1E01-CF63-4C43-AE95-9994FFEC85CE}"/>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5">
            <a:extLst>
              <a:ext uri="{FF2B5EF4-FFF2-40B4-BE49-F238E27FC236}">
                <a16:creationId xmlns:a16="http://schemas.microsoft.com/office/drawing/2014/main" id="{F3F66084-721F-4E94-9E8C-78E1A2DEEA8A}"/>
              </a:ext>
              <a:ext uri="{C183D7F6-B498-43B3-948B-1728B52AA6E4}">
                <adec:decorative xmlns:adec="http://schemas.microsoft.com/office/drawing/2017/decorative" val="1"/>
              </a:ext>
            </a:extLst>
          </p:cNvPr>
          <p:cNvSpPr/>
          <p:nvPr/>
        </p:nvSpPr>
        <p:spPr>
          <a:xfrm>
            <a:off x="0" y="6525344"/>
            <a:ext cx="9144000" cy="21602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a:t>         Berkshire East Healthy Behaviours Health Needs Assessment Summary			                September 2022</a:t>
            </a:r>
            <a:endParaRPr lang="en-GB" sz="1000"/>
          </a:p>
        </p:txBody>
      </p:sp>
      <p:sp>
        <p:nvSpPr>
          <p:cNvPr id="5" name="TextBox 4">
            <a:extLst>
              <a:ext uri="{FF2B5EF4-FFF2-40B4-BE49-F238E27FC236}">
                <a16:creationId xmlns:a16="http://schemas.microsoft.com/office/drawing/2014/main" id="{316F4E0E-DB34-4213-B8CF-BF331E488DCC}"/>
              </a:ext>
            </a:extLst>
          </p:cNvPr>
          <p:cNvSpPr txBox="1"/>
          <p:nvPr/>
        </p:nvSpPr>
        <p:spPr>
          <a:xfrm>
            <a:off x="260351" y="624724"/>
            <a:ext cx="8621970" cy="1077218"/>
          </a:xfrm>
          <a:prstGeom prst="rect">
            <a:avLst/>
          </a:prstGeom>
          <a:noFill/>
        </p:spPr>
        <p:txBody>
          <a:bodyPr wrap="square">
            <a:spAutoFit/>
          </a:bodyPr>
          <a:lstStyle/>
          <a:p>
            <a:r>
              <a:rPr lang="en-GB" sz="1400"/>
              <a:t>Each of Berkshire East’s three local authorities carried out surveys to gather feedback for the HNA between April and July 2022.  The aim of these surveys were to ascertain the type of support required to enable people to improve their health.</a:t>
            </a:r>
          </a:p>
          <a:p>
            <a:endParaRPr lang="en-GB" sz="1400"/>
          </a:p>
          <a:p>
            <a:endParaRPr lang="en-GB" sz="800"/>
          </a:p>
        </p:txBody>
      </p:sp>
      <p:pic>
        <p:nvPicPr>
          <p:cNvPr id="10" name="Picture 9">
            <a:extLst>
              <a:ext uri="{FF2B5EF4-FFF2-40B4-BE49-F238E27FC236}">
                <a16:creationId xmlns:a16="http://schemas.microsoft.com/office/drawing/2014/main" id="{88B9BF47-2BCF-42B9-9B8B-063C5CF45118}"/>
              </a:ext>
            </a:extLst>
          </p:cNvPr>
          <p:cNvPicPr>
            <a:picLocks noChangeAspect="1"/>
          </p:cNvPicPr>
          <p:nvPr/>
        </p:nvPicPr>
        <p:blipFill>
          <a:blip r:embed="rId2"/>
          <a:stretch>
            <a:fillRect/>
          </a:stretch>
        </p:blipFill>
        <p:spPr>
          <a:xfrm>
            <a:off x="4689202" y="1799046"/>
            <a:ext cx="3979395" cy="1565101"/>
          </a:xfrm>
          <a:prstGeom prst="rect">
            <a:avLst/>
          </a:prstGeom>
        </p:spPr>
      </p:pic>
      <p:sp>
        <p:nvSpPr>
          <p:cNvPr id="11" name="TextBox 10">
            <a:extLst>
              <a:ext uri="{FF2B5EF4-FFF2-40B4-BE49-F238E27FC236}">
                <a16:creationId xmlns:a16="http://schemas.microsoft.com/office/drawing/2014/main" id="{D7ED6FF8-4145-4430-842A-0EB2EDFCFB7F}"/>
              </a:ext>
            </a:extLst>
          </p:cNvPr>
          <p:cNvSpPr txBox="1"/>
          <p:nvPr/>
        </p:nvSpPr>
        <p:spPr>
          <a:xfrm>
            <a:off x="4689202" y="1409554"/>
            <a:ext cx="3979395" cy="523220"/>
          </a:xfrm>
          <a:prstGeom prst="rect">
            <a:avLst/>
          </a:prstGeom>
          <a:noFill/>
        </p:spPr>
        <p:txBody>
          <a:bodyPr wrap="square" rtlCol="0">
            <a:spAutoFit/>
          </a:bodyPr>
          <a:lstStyle/>
          <a:p>
            <a:pPr algn="ctr"/>
            <a:r>
              <a:rPr lang="en-GB" sz="1400" b="1">
                <a:solidFill>
                  <a:schemeClr val="tx2"/>
                </a:solidFill>
              </a:rPr>
              <a:t>Number of responses to healthy behaviours survey in Berkshire East</a:t>
            </a:r>
          </a:p>
        </p:txBody>
      </p:sp>
      <p:sp>
        <p:nvSpPr>
          <p:cNvPr id="22" name="TextBox 21">
            <a:extLst>
              <a:ext uri="{FF2B5EF4-FFF2-40B4-BE49-F238E27FC236}">
                <a16:creationId xmlns:a16="http://schemas.microsoft.com/office/drawing/2014/main" id="{4EF62BFD-3E35-48E4-9D4C-FA06BB7897B5}"/>
              </a:ext>
            </a:extLst>
          </p:cNvPr>
          <p:cNvSpPr txBox="1"/>
          <p:nvPr/>
        </p:nvSpPr>
        <p:spPr>
          <a:xfrm>
            <a:off x="260351" y="1575200"/>
            <a:ext cx="3911055" cy="1077218"/>
          </a:xfrm>
          <a:prstGeom prst="rect">
            <a:avLst/>
          </a:prstGeom>
          <a:noFill/>
        </p:spPr>
        <p:txBody>
          <a:bodyPr wrap="square">
            <a:spAutoFit/>
          </a:bodyPr>
          <a:lstStyle/>
          <a:p>
            <a:r>
              <a:rPr lang="en-GB" sz="1400"/>
              <a:t>The surveys focussed on two different groups:</a:t>
            </a:r>
          </a:p>
          <a:p>
            <a:pPr marL="285750" indent="-285750">
              <a:buFont typeface="Arial" panose="020B0604020202020204" pitchFamily="34" charset="0"/>
              <a:buChar char="•"/>
            </a:pPr>
            <a:r>
              <a:rPr lang="en-GB" sz="1400"/>
              <a:t>Professionals working in health and frontline services – 64 responses</a:t>
            </a:r>
          </a:p>
          <a:p>
            <a:pPr marL="285750" indent="-285750">
              <a:buFont typeface="Arial" panose="020B0604020202020204" pitchFamily="34" charset="0"/>
              <a:buChar char="•"/>
            </a:pPr>
            <a:endParaRPr lang="en-GB" sz="800"/>
          </a:p>
          <a:p>
            <a:pPr marL="285750" indent="-285750">
              <a:buFont typeface="Arial" panose="020B0604020202020204" pitchFamily="34" charset="0"/>
              <a:buChar char="•"/>
            </a:pPr>
            <a:r>
              <a:rPr lang="en-GB" sz="1400"/>
              <a:t>Residents – 574 responses </a:t>
            </a:r>
          </a:p>
        </p:txBody>
      </p:sp>
      <p:sp>
        <p:nvSpPr>
          <p:cNvPr id="23" name="TextBox 22">
            <a:extLst>
              <a:ext uri="{FF2B5EF4-FFF2-40B4-BE49-F238E27FC236}">
                <a16:creationId xmlns:a16="http://schemas.microsoft.com/office/drawing/2014/main" id="{0D2D7C99-912A-4E60-8840-80344C34079A}"/>
              </a:ext>
            </a:extLst>
          </p:cNvPr>
          <p:cNvSpPr txBox="1"/>
          <p:nvPr/>
        </p:nvSpPr>
        <p:spPr>
          <a:xfrm>
            <a:off x="260351" y="3461251"/>
            <a:ext cx="8621970" cy="3424014"/>
          </a:xfrm>
          <a:prstGeom prst="rect">
            <a:avLst/>
          </a:prstGeom>
          <a:noFill/>
        </p:spPr>
        <p:txBody>
          <a:bodyPr wrap="square">
            <a:spAutoFit/>
          </a:bodyPr>
          <a:lstStyle/>
          <a:p>
            <a:r>
              <a:rPr lang="en-GB" sz="1400"/>
              <a:t>The majority of the respondents to the resident survey were:</a:t>
            </a:r>
          </a:p>
          <a:p>
            <a:pPr marL="285750" indent="-285750">
              <a:lnSpc>
                <a:spcPct val="107000"/>
              </a:lnSpc>
              <a:spcAft>
                <a:spcPts val="800"/>
              </a:spcAft>
              <a:buFont typeface="Arial" panose="020B0604020202020204" pitchFamily="34" charset="0"/>
              <a:buChar char="•"/>
            </a:pPr>
            <a:r>
              <a:rPr lang="en-GB" sz="1400">
                <a:cs typeface="Arial" panose="020B0604020202020204" pitchFamily="34" charset="0"/>
              </a:rPr>
              <a:t>Female</a:t>
            </a:r>
          </a:p>
          <a:p>
            <a:pPr marL="285750" indent="-285750">
              <a:lnSpc>
                <a:spcPct val="107000"/>
              </a:lnSpc>
              <a:spcAft>
                <a:spcPts val="800"/>
              </a:spcAft>
              <a:buFont typeface="Arial" panose="020B0604020202020204" pitchFamily="34" charset="0"/>
              <a:buChar char="•"/>
            </a:pPr>
            <a:r>
              <a:rPr lang="en-GB" sz="1400">
                <a:cs typeface="Arial" panose="020B0604020202020204" pitchFamily="34" charset="0"/>
              </a:rPr>
              <a:t>Aged 65 and over</a:t>
            </a:r>
          </a:p>
          <a:p>
            <a:pPr marL="285750" indent="-285750">
              <a:lnSpc>
                <a:spcPct val="107000"/>
              </a:lnSpc>
              <a:spcAft>
                <a:spcPts val="800"/>
              </a:spcAft>
              <a:buFont typeface="Arial" panose="020B0604020202020204" pitchFamily="34" charset="0"/>
              <a:buChar char="•"/>
            </a:pPr>
            <a:r>
              <a:rPr lang="en-GB" sz="1400">
                <a:cs typeface="Arial" panose="020B0604020202020204" pitchFamily="34" charset="0"/>
              </a:rPr>
              <a:t>From a white ethnic group</a:t>
            </a:r>
          </a:p>
          <a:p>
            <a:pPr marL="285750" indent="-285750">
              <a:lnSpc>
                <a:spcPct val="107000"/>
              </a:lnSpc>
              <a:spcAft>
                <a:spcPts val="800"/>
              </a:spcAft>
              <a:buFont typeface="Arial" panose="020B0604020202020204" pitchFamily="34" charset="0"/>
              <a:buChar char="•"/>
            </a:pPr>
            <a:r>
              <a:rPr lang="en-GB" sz="1400">
                <a:cs typeface="Arial" panose="020B0604020202020204" pitchFamily="34" charset="0"/>
              </a:rPr>
              <a:t>Able to afford their basic needs (selected ‘all of the time’ to the statement ‘I am able to afford everything to meet my basic needs and those of my family’)</a:t>
            </a:r>
          </a:p>
          <a:p>
            <a:pPr marL="285750" indent="-285750">
              <a:lnSpc>
                <a:spcPct val="107000"/>
              </a:lnSpc>
              <a:spcAft>
                <a:spcPts val="800"/>
              </a:spcAft>
              <a:buFont typeface="Arial" panose="020B0604020202020204" pitchFamily="34" charset="0"/>
              <a:buChar char="•"/>
            </a:pPr>
            <a:r>
              <a:rPr lang="en-GB" sz="1400">
                <a:cs typeface="Arial" panose="020B0604020202020204" pitchFamily="34" charset="0"/>
              </a:rPr>
              <a:t>Retired (differed in Slough where the highest </a:t>
            </a:r>
            <a:r>
              <a:rPr lang="en-GB" sz="1400">
                <a:effectLst/>
                <a:ea typeface="Times New Roman" panose="02020603050405020304" pitchFamily="18" charset="0"/>
                <a:cs typeface="Arial" panose="020B0604020202020204" pitchFamily="34" charset="0"/>
              </a:rPr>
              <a:t>proportion were from people in employment)</a:t>
            </a:r>
            <a:endParaRPr lang="en-GB" sz="1400">
              <a:effectLst/>
              <a:ea typeface="Times New Roman" panose="02020603050405020304" pitchFamily="18" charset="0"/>
              <a:cs typeface="Times New Roman" panose="02020603050405020304" pitchFamily="18" charset="0"/>
            </a:endParaRPr>
          </a:p>
          <a:p>
            <a:pPr marL="285750" lvl="0" indent="-285750">
              <a:lnSpc>
                <a:spcPct val="107000"/>
              </a:lnSpc>
              <a:spcAft>
                <a:spcPts val="800"/>
              </a:spcAft>
              <a:buFont typeface="Arial" panose="020B0604020202020204" pitchFamily="34" charset="0"/>
              <a:buChar char="•"/>
            </a:pPr>
            <a:r>
              <a:rPr lang="en-GB" sz="1400">
                <a:effectLst/>
                <a:ea typeface="Times New Roman" panose="02020603050405020304" pitchFamily="18" charset="0"/>
                <a:cs typeface="Arial" panose="020B0604020202020204" pitchFamily="34" charset="0"/>
              </a:rPr>
              <a:t>Without dependents</a:t>
            </a:r>
            <a:endParaRPr lang="en-GB" sz="1400">
              <a:effectLst/>
              <a:ea typeface="Times New Roman" panose="02020603050405020304" pitchFamily="18" charset="0"/>
              <a:cs typeface="Times New Roman" panose="02020603050405020304" pitchFamily="18" charset="0"/>
            </a:endParaRPr>
          </a:p>
          <a:p>
            <a:pPr marL="285750" lvl="0" indent="-285750">
              <a:lnSpc>
                <a:spcPct val="107000"/>
              </a:lnSpc>
              <a:spcAft>
                <a:spcPts val="800"/>
              </a:spcAft>
              <a:buFont typeface="Arial" panose="020B0604020202020204" pitchFamily="34" charset="0"/>
              <a:buChar char="•"/>
            </a:pPr>
            <a:r>
              <a:rPr lang="en-GB" sz="1400">
                <a:effectLst/>
                <a:ea typeface="Times New Roman" panose="02020603050405020304" pitchFamily="18" charset="0"/>
                <a:cs typeface="Arial" panose="020B0604020202020204" pitchFamily="34" charset="0"/>
              </a:rPr>
              <a:t>Without disability or impairment</a:t>
            </a:r>
            <a:endParaRPr lang="en-GB" sz="1400">
              <a:effectLst/>
              <a:ea typeface="Times New Roman" panose="02020603050405020304" pitchFamily="18" charset="0"/>
              <a:cs typeface="Times New Roman" panose="02020603050405020304" pitchFamily="18" charset="0"/>
            </a:endParaRPr>
          </a:p>
          <a:p>
            <a:endParaRPr lang="en-GB" sz="1400"/>
          </a:p>
          <a:p>
            <a:endParaRPr lang="en-GB" sz="1400"/>
          </a:p>
          <a:p>
            <a:endParaRPr lang="en-GB" sz="800"/>
          </a:p>
        </p:txBody>
      </p:sp>
    </p:spTree>
    <p:extLst>
      <p:ext uri="{BB962C8B-B14F-4D97-AF65-F5344CB8AC3E}">
        <p14:creationId xmlns:p14="http://schemas.microsoft.com/office/powerpoint/2010/main" val="1272272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4C6B28-3AAD-4C85-880D-C231A18BEECF}"/>
              </a:ext>
              <a:ext uri="{C183D7F6-B498-43B3-948B-1728B52AA6E4}">
                <adec:decorative xmlns:adec="http://schemas.microsoft.com/office/drawing/2017/decorative" val="1"/>
              </a:ext>
            </a:extLst>
          </p:cNvPr>
          <p:cNvSpPr/>
          <p:nvPr/>
        </p:nvSpPr>
        <p:spPr>
          <a:xfrm>
            <a:off x="0" y="6525344"/>
            <a:ext cx="9144000" cy="21602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a:t>         Berkshire East Healthy Behaviours Health Needs Assessment Summary			                September 2022</a:t>
            </a:r>
            <a:endParaRPr lang="en-GB" sz="1000"/>
          </a:p>
        </p:txBody>
      </p:sp>
      <p:sp>
        <p:nvSpPr>
          <p:cNvPr id="4" name="Title 2">
            <a:extLst>
              <a:ext uri="{FF2B5EF4-FFF2-40B4-BE49-F238E27FC236}">
                <a16:creationId xmlns:a16="http://schemas.microsoft.com/office/drawing/2014/main" id="{75C0771B-5F50-4F8A-8E27-13F20AB80C7A}"/>
              </a:ext>
            </a:extLst>
          </p:cNvPr>
          <p:cNvSpPr txBox="1">
            <a:spLocks/>
          </p:cNvSpPr>
          <p:nvPr/>
        </p:nvSpPr>
        <p:spPr>
          <a:xfrm>
            <a:off x="0" y="0"/>
            <a:ext cx="9144000" cy="527620"/>
          </a:xfrm>
          <a:prstGeom prst="rect">
            <a:avLst/>
          </a:prstGeom>
          <a:solidFill>
            <a:schemeClr val="accent1"/>
          </a:solidFill>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b="1">
                <a:solidFill>
                  <a:schemeClr val="bg1"/>
                </a:solidFill>
              </a:rPr>
              <a:t>Acknowledgements</a:t>
            </a:r>
          </a:p>
        </p:txBody>
      </p:sp>
      <p:pic>
        <p:nvPicPr>
          <p:cNvPr id="6" name="Picture 5">
            <a:extLst>
              <a:ext uri="{FF2B5EF4-FFF2-40B4-BE49-F238E27FC236}">
                <a16:creationId xmlns:a16="http://schemas.microsoft.com/office/drawing/2014/main" id="{7D7D6CB5-3DEE-4ABB-94B2-82E3922C497B}"/>
              </a:ext>
            </a:extLst>
          </p:cNvPr>
          <p:cNvPicPr>
            <a:picLocks noChangeAspect="1"/>
          </p:cNvPicPr>
          <p:nvPr/>
        </p:nvPicPr>
        <p:blipFill rotWithShape="1">
          <a:blip r:embed="rId2"/>
          <a:srcRect t="1129"/>
          <a:stretch/>
        </p:blipFill>
        <p:spPr>
          <a:xfrm>
            <a:off x="0" y="705638"/>
            <a:ext cx="9144000" cy="5641687"/>
          </a:xfrm>
          <a:prstGeom prst="rect">
            <a:avLst/>
          </a:prstGeom>
        </p:spPr>
      </p:pic>
    </p:spTree>
    <p:extLst>
      <p:ext uri="{BB962C8B-B14F-4D97-AF65-F5344CB8AC3E}">
        <p14:creationId xmlns:p14="http://schemas.microsoft.com/office/powerpoint/2010/main" val="1822254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5C0771B-5F50-4F8A-8E27-13F20AB80C7A}"/>
              </a:ext>
            </a:extLst>
          </p:cNvPr>
          <p:cNvSpPr txBox="1">
            <a:spLocks/>
          </p:cNvSpPr>
          <p:nvPr/>
        </p:nvSpPr>
        <p:spPr>
          <a:xfrm>
            <a:off x="0" y="0"/>
            <a:ext cx="9144000" cy="527620"/>
          </a:xfrm>
          <a:prstGeom prst="rect">
            <a:avLst/>
          </a:prstGeom>
          <a:solidFill>
            <a:schemeClr val="accent1"/>
          </a:solidFill>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b="1">
                <a:solidFill>
                  <a:schemeClr val="bg1"/>
                </a:solidFill>
              </a:rPr>
              <a:t>Consultation feedback summary</a:t>
            </a:r>
          </a:p>
        </p:txBody>
      </p:sp>
      <p:sp>
        <p:nvSpPr>
          <p:cNvPr id="3" name="Rectangle 2">
            <a:extLst>
              <a:ext uri="{FF2B5EF4-FFF2-40B4-BE49-F238E27FC236}">
                <a16:creationId xmlns:a16="http://schemas.microsoft.com/office/drawing/2014/main" id="{245E1E01-CF63-4C43-AE95-9994FFEC85CE}"/>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5">
            <a:extLst>
              <a:ext uri="{FF2B5EF4-FFF2-40B4-BE49-F238E27FC236}">
                <a16:creationId xmlns:a16="http://schemas.microsoft.com/office/drawing/2014/main" id="{F3F66084-721F-4E94-9E8C-78E1A2DEEA8A}"/>
              </a:ext>
              <a:ext uri="{C183D7F6-B498-43B3-948B-1728B52AA6E4}">
                <adec:decorative xmlns:adec="http://schemas.microsoft.com/office/drawing/2017/decorative" val="1"/>
              </a:ext>
            </a:extLst>
          </p:cNvPr>
          <p:cNvSpPr/>
          <p:nvPr/>
        </p:nvSpPr>
        <p:spPr>
          <a:xfrm>
            <a:off x="0" y="6525344"/>
            <a:ext cx="9144000" cy="21602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a:t>         Berkshire East Healthy Behaviours Health Needs Assessment Summary			                September 2022</a:t>
            </a:r>
            <a:endParaRPr lang="en-GB" sz="1000"/>
          </a:p>
        </p:txBody>
      </p:sp>
      <p:graphicFrame>
        <p:nvGraphicFramePr>
          <p:cNvPr id="7" name="Table 7">
            <a:extLst>
              <a:ext uri="{FF2B5EF4-FFF2-40B4-BE49-F238E27FC236}">
                <a16:creationId xmlns:a16="http://schemas.microsoft.com/office/drawing/2014/main" id="{31F42766-82CA-49B8-9D77-7A84B5A64BBB}"/>
              </a:ext>
            </a:extLst>
          </p:cNvPr>
          <p:cNvGraphicFramePr>
            <a:graphicFrameLocks noGrp="1"/>
          </p:cNvGraphicFramePr>
          <p:nvPr>
            <p:extLst>
              <p:ext uri="{D42A27DB-BD31-4B8C-83A1-F6EECF244321}">
                <p14:modId xmlns:p14="http://schemas.microsoft.com/office/powerpoint/2010/main" val="3443203984"/>
              </p:ext>
            </p:extLst>
          </p:nvPr>
        </p:nvGraphicFramePr>
        <p:xfrm>
          <a:off x="332014" y="704364"/>
          <a:ext cx="8479971" cy="5750560"/>
        </p:xfrm>
        <a:graphic>
          <a:graphicData uri="http://schemas.openxmlformats.org/drawingml/2006/table">
            <a:tbl>
              <a:tblPr firstRow="1" bandRow="1">
                <a:tableStyleId>{5940675A-B579-460E-94D1-54222C63F5DA}</a:tableStyleId>
              </a:tblPr>
              <a:tblGrid>
                <a:gridCol w="1690908">
                  <a:extLst>
                    <a:ext uri="{9D8B030D-6E8A-4147-A177-3AD203B41FA5}">
                      <a16:colId xmlns:a16="http://schemas.microsoft.com/office/drawing/2014/main" val="1083989173"/>
                    </a:ext>
                  </a:extLst>
                </a:gridCol>
                <a:gridCol w="6789063">
                  <a:extLst>
                    <a:ext uri="{9D8B030D-6E8A-4147-A177-3AD203B41FA5}">
                      <a16:colId xmlns:a16="http://schemas.microsoft.com/office/drawing/2014/main" val="4011879656"/>
                    </a:ext>
                  </a:extLst>
                </a:gridCol>
              </a:tblGrid>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schemeClr val="bg1"/>
                          </a:solidFill>
                        </a:rPr>
                        <a:t>Summary</a:t>
                      </a:r>
                      <a:r>
                        <a:rPr lang="en-GB" sz="1600">
                          <a:solidFill>
                            <a:schemeClr val="bg1"/>
                          </a:solidFill>
                        </a:rPr>
                        <a:t> </a:t>
                      </a:r>
                      <a:r>
                        <a:rPr lang="en-GB" sz="1600" b="1">
                          <a:solidFill>
                            <a:schemeClr val="bg1"/>
                          </a:solidFill>
                        </a:rPr>
                        <a:t>of key themes and findings from the Berkshire East healthy behaviour surveys</a:t>
                      </a:r>
                      <a:endParaRPr lang="en-GB" sz="1300" b="1">
                        <a:solidFill>
                          <a:schemeClr val="accent1"/>
                        </a:solidFill>
                      </a:endParaRPr>
                    </a:p>
                  </a:txBody>
                  <a:tcPr>
                    <a:solidFill>
                      <a:schemeClr val="accent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300"/>
                    </a:p>
                  </a:txBody>
                  <a:tcPr/>
                </a:tc>
                <a:extLst>
                  <a:ext uri="{0D108BD9-81ED-4DB2-BD59-A6C34878D82A}">
                    <a16:rowId xmlns:a16="http://schemas.microsoft.com/office/drawing/2014/main" val="3873362344"/>
                  </a:ext>
                </a:extLst>
              </a:tr>
              <a:tr h="370840">
                <a:tc>
                  <a:txBody>
                    <a:bodyPr/>
                    <a:lstStyle/>
                    <a:p>
                      <a:r>
                        <a:rPr lang="en-GB" sz="1300" b="1">
                          <a:solidFill>
                            <a:schemeClr val="accent1"/>
                          </a:solidFill>
                        </a:rPr>
                        <a:t>Desired health improvements that residents identified</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a:t>A substantial number of resident respondents were looking to make healthy changes, 7 out of 10 wanted to lose weight, and 6 out of 10 wanted to get active. Many respondents selected that they wanted to make changes in both of these areas.</a:t>
                      </a:r>
                    </a:p>
                  </a:txBody>
                  <a:tcPr/>
                </a:tc>
                <a:extLst>
                  <a:ext uri="{0D108BD9-81ED-4DB2-BD59-A6C34878D82A}">
                    <a16:rowId xmlns:a16="http://schemas.microsoft.com/office/drawing/2014/main" val="3727487496"/>
                  </a:ext>
                </a:extLst>
              </a:tr>
              <a:tr h="370840">
                <a:tc>
                  <a:txBody>
                    <a:bodyPr/>
                    <a:lstStyle/>
                    <a:p>
                      <a:r>
                        <a:rPr lang="en-GB" sz="1300" b="1">
                          <a:solidFill>
                            <a:schemeClr val="accent1"/>
                          </a:solidFill>
                        </a:rPr>
                        <a:t>Uptake of services</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a:ea typeface="Times New Roman" panose="02020603050405020304" pitchFamily="18" charset="0"/>
                          <a:cs typeface="Arial" panose="020B0604020202020204" pitchFamily="34" charset="0"/>
                        </a:rPr>
                        <a:t>Despite resident respondents wanting to make healthy changes 68% had not used existing local authority support services.  Support through GP practice was most frequently used (with exception of tier 2 weight management service in Bracknell Forest).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300">
                          <a:ea typeface="Times New Roman" panose="02020603050405020304" pitchFamily="18" charset="0"/>
                          <a:cs typeface="Arial" panose="020B0604020202020204" pitchFamily="34" charset="0"/>
                        </a:rPr>
                        <a:t>P</a:t>
                      </a:r>
                      <a:r>
                        <a:rPr lang="en-GB" sz="1300">
                          <a:effectLst/>
                          <a:ea typeface="Times New Roman" panose="02020603050405020304" pitchFamily="18" charset="0"/>
                          <a:cs typeface="Arial" panose="020B0604020202020204" pitchFamily="34" charset="0"/>
                        </a:rPr>
                        <a:t>rofessionals that responded to the survey most frequently referred to primary care services to support healthy behaviour changes.</a:t>
                      </a:r>
                      <a:endParaRPr lang="en-GB" sz="1300"/>
                    </a:p>
                  </a:txBody>
                  <a:tcPr/>
                </a:tc>
                <a:extLst>
                  <a:ext uri="{0D108BD9-81ED-4DB2-BD59-A6C34878D82A}">
                    <a16:rowId xmlns:a16="http://schemas.microsoft.com/office/drawing/2014/main" val="1654690460"/>
                  </a:ext>
                </a:extLst>
              </a:tr>
              <a:tr h="511907">
                <a:tc>
                  <a:txBody>
                    <a:bodyPr/>
                    <a:lstStyle/>
                    <a:p>
                      <a:r>
                        <a:rPr lang="en-GB" sz="1300" b="1">
                          <a:solidFill>
                            <a:schemeClr val="accent1"/>
                          </a:solidFill>
                        </a:rPr>
                        <a:t>Preference for separate or integrated services</a:t>
                      </a:r>
                    </a:p>
                  </a:txBody>
                  <a:tcPr>
                    <a:noFill/>
                  </a:tcPr>
                </a:tc>
                <a:tc>
                  <a:txBody>
                    <a:bodyPr/>
                    <a:lstStyle/>
                    <a:p>
                      <a:r>
                        <a:rPr lang="en-GB" sz="1300"/>
                        <a:t>Half of resident respondents did not have a preference as to how access services. Of those that did, three-quarters (76%) preferred separate services for smoking, alcohol, diet and exercise.  </a:t>
                      </a:r>
                    </a:p>
                    <a:p>
                      <a:r>
                        <a:rPr lang="en-GB" sz="1300"/>
                        <a:t>Amongst professional respondents, 20% had no preference, of those that did, 41% preferred separate models and 59% an integrated service model. However, in Bracknell Forest there was a greater preference for separate services (14 out of 26).</a:t>
                      </a:r>
                    </a:p>
                  </a:txBody>
                  <a:tcPr/>
                </a:tc>
                <a:extLst>
                  <a:ext uri="{0D108BD9-81ED-4DB2-BD59-A6C34878D82A}">
                    <a16:rowId xmlns:a16="http://schemas.microsoft.com/office/drawing/2014/main" val="2262333028"/>
                  </a:ext>
                </a:extLst>
              </a:tr>
              <a:tr h="370840">
                <a:tc>
                  <a:txBody>
                    <a:bodyPr/>
                    <a:lstStyle/>
                    <a:p>
                      <a:r>
                        <a:rPr lang="en-GB" sz="1300" b="1">
                          <a:solidFill>
                            <a:schemeClr val="accent1"/>
                          </a:solidFill>
                        </a:rPr>
                        <a:t>Mode of delivery</a:t>
                      </a:r>
                    </a:p>
                  </a:txBody>
                  <a:tcPr>
                    <a:noFill/>
                  </a:tcPr>
                </a:tc>
                <a:tc>
                  <a:txBody>
                    <a:bodyPr/>
                    <a:lstStyle/>
                    <a:p>
                      <a:r>
                        <a:rPr lang="en-GB" sz="1300"/>
                        <a:t>When asked how support should be delivered, resident respondents most frequently selected in-person and digitally via apps or online, and professional respondents in-person and by telephone. </a:t>
                      </a:r>
                    </a:p>
                  </a:txBody>
                  <a:tcPr/>
                </a:tc>
                <a:extLst>
                  <a:ext uri="{0D108BD9-81ED-4DB2-BD59-A6C34878D82A}">
                    <a16:rowId xmlns:a16="http://schemas.microsoft.com/office/drawing/2014/main" val="1496351308"/>
                  </a:ext>
                </a:extLst>
              </a:tr>
              <a:tr h="370840">
                <a:tc>
                  <a:txBody>
                    <a:bodyPr/>
                    <a:lstStyle/>
                    <a:p>
                      <a:r>
                        <a:rPr lang="en-GB" sz="1300" b="1">
                          <a:solidFill>
                            <a:schemeClr val="accent1"/>
                          </a:solidFill>
                        </a:rPr>
                        <a:t>Barriers to access and benefiting from services</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a:effectLst/>
                          <a:ea typeface="Times New Roman" panose="02020603050405020304" pitchFamily="18" charset="0"/>
                          <a:cs typeface="Arial" panose="020B0604020202020204" pitchFamily="34" charset="0"/>
                        </a:rPr>
                        <a:t>Several communities were identified as underserved by current services, including those in low-income groups, people with chronic health conditions and people with mental illnesses.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a:effectLst/>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300" b="1">
                          <a:solidFill>
                            <a:schemeClr val="accent1"/>
                          </a:solidFill>
                          <a:effectLst/>
                          <a:ea typeface="Times New Roman" panose="02020603050405020304" pitchFamily="18" charset="0"/>
                          <a:cs typeface="Arial" panose="020B0604020202020204" pitchFamily="34" charset="0"/>
                        </a:rPr>
                        <a:t>Cost of leisure service </a:t>
                      </a:r>
                      <a:r>
                        <a:rPr lang="en-GB" sz="1300">
                          <a:effectLst/>
                          <a:ea typeface="Times New Roman" panose="02020603050405020304" pitchFamily="18" charset="0"/>
                          <a:cs typeface="Arial" panose="020B0604020202020204" pitchFamily="34" charset="0"/>
                        </a:rPr>
                        <a:t>– residents who wished to become more active reported that not being able to afford the cost of leisure services as a barrier to access.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a:effectLst/>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300" b="1">
                          <a:solidFill>
                            <a:schemeClr val="accent1"/>
                          </a:solidFill>
                          <a:effectLst/>
                          <a:ea typeface="Times New Roman" panose="02020603050405020304" pitchFamily="18" charset="0"/>
                          <a:cs typeface="Arial" panose="020B0604020202020204" pitchFamily="34" charset="0"/>
                        </a:rPr>
                        <a:t>Mental health </a:t>
                      </a:r>
                      <a:r>
                        <a:rPr lang="en-GB" sz="1300">
                          <a:effectLst/>
                          <a:ea typeface="Times New Roman" panose="02020603050405020304" pitchFamily="18" charset="0"/>
                          <a:cs typeface="Arial" panose="020B0604020202020204" pitchFamily="34" charset="0"/>
                        </a:rPr>
                        <a:t>– identified as a barrier by both residents and professionals. Mental health support was seen as a key component to support healthy behaviour change.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a:effectLst/>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300" b="1">
                          <a:solidFill>
                            <a:schemeClr val="accent1"/>
                          </a:solidFill>
                          <a:effectLst/>
                          <a:ea typeface="Times New Roman" panose="02020603050405020304" pitchFamily="18" charset="0"/>
                          <a:cs typeface="Arial" panose="020B0604020202020204" pitchFamily="34" charset="0"/>
                        </a:rPr>
                        <a:t>Lack of readiness for change and inability to maintain change </a:t>
                      </a:r>
                      <a:r>
                        <a:rPr lang="en-GB" sz="1300">
                          <a:effectLst/>
                          <a:ea typeface="Times New Roman" panose="02020603050405020304" pitchFamily="18" charset="0"/>
                          <a:cs typeface="Arial" panose="020B0604020202020204" pitchFamily="34" charset="0"/>
                        </a:rPr>
                        <a:t>– professionals cited these as key reasons for people not engaging and benefitting from services</a:t>
                      </a:r>
                      <a:endParaRPr lang="en-GB" sz="1300"/>
                    </a:p>
                  </a:txBody>
                  <a:tcPr/>
                </a:tc>
                <a:extLst>
                  <a:ext uri="{0D108BD9-81ED-4DB2-BD59-A6C34878D82A}">
                    <a16:rowId xmlns:a16="http://schemas.microsoft.com/office/drawing/2014/main" val="807472168"/>
                  </a:ext>
                </a:extLst>
              </a:tr>
            </a:tbl>
          </a:graphicData>
        </a:graphic>
      </p:graphicFrame>
    </p:spTree>
    <p:extLst>
      <p:ext uri="{BB962C8B-B14F-4D97-AF65-F5344CB8AC3E}">
        <p14:creationId xmlns:p14="http://schemas.microsoft.com/office/powerpoint/2010/main" val="2605778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5C0771B-5F50-4F8A-8E27-13F20AB80C7A}"/>
              </a:ext>
            </a:extLst>
          </p:cNvPr>
          <p:cNvSpPr txBox="1">
            <a:spLocks/>
          </p:cNvSpPr>
          <p:nvPr/>
        </p:nvSpPr>
        <p:spPr>
          <a:xfrm>
            <a:off x="0" y="0"/>
            <a:ext cx="9144000" cy="527620"/>
          </a:xfrm>
          <a:prstGeom prst="rect">
            <a:avLst/>
          </a:prstGeom>
          <a:solidFill>
            <a:schemeClr val="accent1"/>
          </a:solidFill>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b="1">
                <a:solidFill>
                  <a:schemeClr val="bg1"/>
                </a:solidFill>
              </a:rPr>
              <a:t>Recommendations for Berkshire East</a:t>
            </a:r>
          </a:p>
        </p:txBody>
      </p:sp>
      <p:sp>
        <p:nvSpPr>
          <p:cNvPr id="20" name="TextBox 19">
            <a:extLst>
              <a:ext uri="{FF2B5EF4-FFF2-40B4-BE49-F238E27FC236}">
                <a16:creationId xmlns:a16="http://schemas.microsoft.com/office/drawing/2014/main" id="{177484EB-2DAC-43C3-8314-96E07C37BD8C}"/>
              </a:ext>
            </a:extLst>
          </p:cNvPr>
          <p:cNvSpPr txBox="1"/>
          <p:nvPr/>
        </p:nvSpPr>
        <p:spPr>
          <a:xfrm>
            <a:off x="35495" y="620688"/>
            <a:ext cx="8952929" cy="646331"/>
          </a:xfrm>
          <a:prstGeom prst="rect">
            <a:avLst/>
          </a:prstGeom>
          <a:noFill/>
        </p:spPr>
        <p:txBody>
          <a:bodyPr wrap="square" rtlCol="0">
            <a:spAutoFit/>
          </a:bodyPr>
          <a:lstStyle/>
          <a:p>
            <a:pPr marL="93663"/>
            <a:r>
              <a:rPr lang="en-GB">
                <a:latin typeface="+mj-lt"/>
              </a:rPr>
              <a:t>The HNA’s key recommendations have been informed by the intelligence collated throughout the process and have been split into three themes.</a:t>
            </a:r>
          </a:p>
        </p:txBody>
      </p:sp>
      <p:sp>
        <p:nvSpPr>
          <p:cNvPr id="8" name="Rectangle 7">
            <a:extLst>
              <a:ext uri="{FF2B5EF4-FFF2-40B4-BE49-F238E27FC236}">
                <a16:creationId xmlns:a16="http://schemas.microsoft.com/office/drawing/2014/main" id="{A4D0CB0E-79A3-4FEE-9E0D-74F193BB6E42}"/>
              </a:ext>
              <a:ext uri="{C183D7F6-B498-43B3-948B-1728B52AA6E4}">
                <adec:decorative xmlns:adec="http://schemas.microsoft.com/office/drawing/2017/decorative" val="1"/>
              </a:ext>
            </a:extLst>
          </p:cNvPr>
          <p:cNvSpPr/>
          <p:nvPr/>
        </p:nvSpPr>
        <p:spPr>
          <a:xfrm>
            <a:off x="0" y="6525344"/>
            <a:ext cx="9144000" cy="21602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a:t>         Berkshire East Healthy Behaviours Health Needs Assessment Summary			                September 2022</a:t>
            </a:r>
            <a:endParaRPr lang="en-GB" sz="1000"/>
          </a:p>
        </p:txBody>
      </p:sp>
      <p:pic>
        <p:nvPicPr>
          <p:cNvPr id="6" name="Picture 5">
            <a:extLst>
              <a:ext uri="{FF2B5EF4-FFF2-40B4-BE49-F238E27FC236}">
                <a16:creationId xmlns:a16="http://schemas.microsoft.com/office/drawing/2014/main" id="{F54E943C-995D-4598-93D9-ADE2C004D4BE}"/>
              </a:ext>
            </a:extLst>
          </p:cNvPr>
          <p:cNvPicPr>
            <a:picLocks noChangeAspect="1"/>
          </p:cNvPicPr>
          <p:nvPr/>
        </p:nvPicPr>
        <p:blipFill rotWithShape="1">
          <a:blip r:embed="rId2"/>
          <a:srcRect b="482"/>
          <a:stretch/>
        </p:blipFill>
        <p:spPr>
          <a:xfrm>
            <a:off x="179640" y="1267019"/>
            <a:ext cx="8695578" cy="4970293"/>
          </a:xfrm>
          <a:prstGeom prst="rect">
            <a:avLst/>
          </a:prstGeom>
        </p:spPr>
      </p:pic>
    </p:spTree>
    <p:extLst>
      <p:ext uri="{BB962C8B-B14F-4D97-AF65-F5344CB8AC3E}">
        <p14:creationId xmlns:p14="http://schemas.microsoft.com/office/powerpoint/2010/main" val="2152467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5C0771B-5F50-4F8A-8E27-13F20AB80C7A}"/>
              </a:ext>
            </a:extLst>
          </p:cNvPr>
          <p:cNvSpPr txBox="1">
            <a:spLocks/>
          </p:cNvSpPr>
          <p:nvPr/>
        </p:nvSpPr>
        <p:spPr>
          <a:xfrm>
            <a:off x="0" y="0"/>
            <a:ext cx="9144000" cy="527620"/>
          </a:xfrm>
          <a:prstGeom prst="rect">
            <a:avLst/>
          </a:prstGeom>
          <a:solidFill>
            <a:schemeClr val="accent1"/>
          </a:solidFill>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b="1">
                <a:solidFill>
                  <a:schemeClr val="bg1"/>
                </a:solidFill>
              </a:rPr>
              <a:t>Recommendations for Berkshire East</a:t>
            </a:r>
          </a:p>
        </p:txBody>
      </p:sp>
      <p:sp>
        <p:nvSpPr>
          <p:cNvPr id="8" name="Rectangle 7">
            <a:extLst>
              <a:ext uri="{FF2B5EF4-FFF2-40B4-BE49-F238E27FC236}">
                <a16:creationId xmlns:a16="http://schemas.microsoft.com/office/drawing/2014/main" id="{A4D0CB0E-79A3-4FEE-9E0D-74F193BB6E42}"/>
              </a:ext>
              <a:ext uri="{C183D7F6-B498-43B3-948B-1728B52AA6E4}">
                <adec:decorative xmlns:adec="http://schemas.microsoft.com/office/drawing/2017/decorative" val="1"/>
              </a:ext>
            </a:extLst>
          </p:cNvPr>
          <p:cNvSpPr/>
          <p:nvPr/>
        </p:nvSpPr>
        <p:spPr>
          <a:xfrm>
            <a:off x="0" y="6525344"/>
            <a:ext cx="9144000" cy="21602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a:t>         Berkshire East Healthy Behaviours Health Needs Assessment Summary			                September 2022</a:t>
            </a:r>
            <a:endParaRPr lang="en-GB" sz="1000"/>
          </a:p>
        </p:txBody>
      </p:sp>
      <p:sp>
        <p:nvSpPr>
          <p:cNvPr id="5" name="Rectangle 4">
            <a:extLst>
              <a:ext uri="{FF2B5EF4-FFF2-40B4-BE49-F238E27FC236}">
                <a16:creationId xmlns:a16="http://schemas.microsoft.com/office/drawing/2014/main" id="{6B01F96D-7768-4251-9633-827B747307FC}"/>
              </a:ext>
            </a:extLst>
          </p:cNvPr>
          <p:cNvSpPr/>
          <p:nvPr/>
        </p:nvSpPr>
        <p:spPr>
          <a:xfrm>
            <a:off x="8908486" y="2000250"/>
            <a:ext cx="107950" cy="158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35A2F8BC-A51D-4906-B4DA-31293062659C}"/>
              </a:ext>
            </a:extLst>
          </p:cNvPr>
          <p:cNvSpPr/>
          <p:nvPr/>
        </p:nvSpPr>
        <p:spPr>
          <a:xfrm>
            <a:off x="8790729" y="2108200"/>
            <a:ext cx="235514" cy="158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6334A41A-EE0E-4427-A289-CBC79F800B40}"/>
              </a:ext>
            </a:extLst>
          </p:cNvPr>
          <p:cNvPicPr>
            <a:picLocks noChangeAspect="1"/>
          </p:cNvPicPr>
          <p:nvPr/>
        </p:nvPicPr>
        <p:blipFill>
          <a:blip r:embed="rId2"/>
          <a:stretch>
            <a:fillRect/>
          </a:stretch>
        </p:blipFill>
        <p:spPr>
          <a:xfrm>
            <a:off x="232057" y="628454"/>
            <a:ext cx="8679886" cy="4471656"/>
          </a:xfrm>
          <a:prstGeom prst="rect">
            <a:avLst/>
          </a:prstGeom>
        </p:spPr>
      </p:pic>
    </p:spTree>
    <p:extLst>
      <p:ext uri="{BB962C8B-B14F-4D97-AF65-F5344CB8AC3E}">
        <p14:creationId xmlns:p14="http://schemas.microsoft.com/office/powerpoint/2010/main" val="2585401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5C0771B-5F50-4F8A-8E27-13F20AB80C7A}"/>
              </a:ext>
            </a:extLst>
          </p:cNvPr>
          <p:cNvSpPr txBox="1">
            <a:spLocks/>
          </p:cNvSpPr>
          <p:nvPr/>
        </p:nvSpPr>
        <p:spPr>
          <a:xfrm>
            <a:off x="0" y="0"/>
            <a:ext cx="9144000" cy="527620"/>
          </a:xfrm>
          <a:prstGeom prst="rect">
            <a:avLst/>
          </a:prstGeom>
          <a:solidFill>
            <a:schemeClr val="accent1"/>
          </a:solidFill>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b="1">
                <a:solidFill>
                  <a:schemeClr val="bg1"/>
                </a:solidFill>
              </a:rPr>
              <a:t>Next steps</a:t>
            </a:r>
          </a:p>
        </p:txBody>
      </p:sp>
      <p:sp>
        <p:nvSpPr>
          <p:cNvPr id="8" name="Rectangle 7">
            <a:extLst>
              <a:ext uri="{FF2B5EF4-FFF2-40B4-BE49-F238E27FC236}">
                <a16:creationId xmlns:a16="http://schemas.microsoft.com/office/drawing/2014/main" id="{A4D0CB0E-79A3-4FEE-9E0D-74F193BB6E42}"/>
              </a:ext>
              <a:ext uri="{C183D7F6-B498-43B3-948B-1728B52AA6E4}">
                <adec:decorative xmlns:adec="http://schemas.microsoft.com/office/drawing/2017/decorative" val="1"/>
              </a:ext>
            </a:extLst>
          </p:cNvPr>
          <p:cNvSpPr/>
          <p:nvPr/>
        </p:nvSpPr>
        <p:spPr>
          <a:xfrm>
            <a:off x="0" y="6525344"/>
            <a:ext cx="9144000" cy="21602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a:t>         Berkshire East Healthy Behaviours Health Needs Assessment Summary			                September 2022</a:t>
            </a:r>
            <a:endParaRPr lang="en-GB" sz="1000"/>
          </a:p>
        </p:txBody>
      </p:sp>
      <p:sp>
        <p:nvSpPr>
          <p:cNvPr id="5" name="Rectangle 4">
            <a:extLst>
              <a:ext uri="{FF2B5EF4-FFF2-40B4-BE49-F238E27FC236}">
                <a16:creationId xmlns:a16="http://schemas.microsoft.com/office/drawing/2014/main" id="{6B01F96D-7768-4251-9633-827B747307FC}"/>
              </a:ext>
            </a:extLst>
          </p:cNvPr>
          <p:cNvSpPr/>
          <p:nvPr/>
        </p:nvSpPr>
        <p:spPr>
          <a:xfrm>
            <a:off x="8908486" y="2000250"/>
            <a:ext cx="107950" cy="158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35A2F8BC-A51D-4906-B4DA-31293062659C}"/>
              </a:ext>
            </a:extLst>
          </p:cNvPr>
          <p:cNvSpPr/>
          <p:nvPr/>
        </p:nvSpPr>
        <p:spPr>
          <a:xfrm>
            <a:off x="8790729" y="2108200"/>
            <a:ext cx="235514" cy="158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65506CBC-3DC9-43CC-A185-6391C1CD5812}"/>
              </a:ext>
            </a:extLst>
          </p:cNvPr>
          <p:cNvSpPr txBox="1"/>
          <p:nvPr/>
        </p:nvSpPr>
        <p:spPr>
          <a:xfrm>
            <a:off x="239939" y="690138"/>
            <a:ext cx="8722522" cy="1969770"/>
          </a:xfrm>
          <a:prstGeom prst="rect">
            <a:avLst/>
          </a:prstGeom>
          <a:noFill/>
        </p:spPr>
        <p:txBody>
          <a:bodyPr wrap="square">
            <a:spAutoFit/>
          </a:bodyPr>
          <a:lstStyle/>
          <a:p>
            <a:pPr>
              <a:spcBef>
                <a:spcPts val="300"/>
              </a:spcBef>
              <a:spcAft>
                <a:spcPts val="900"/>
              </a:spcAft>
            </a:pPr>
            <a:r>
              <a:rPr lang="en-GB" sz="1600">
                <a:effectLst/>
                <a:ea typeface="Calibri" panose="020F0502020204030204" pitchFamily="34" charset="0"/>
                <a:cs typeface="Arial" panose="020B0604020202020204" pitchFamily="34" charset="0"/>
              </a:rPr>
              <a:t>The findings from this HNA will be published on the Berkshire East Joint Strategic Needs Assessment (JSNA) website and will be actively shared with a wide range of stakeholders, including partners from across the Frimley ICS and Berkshire East residents. These findings will inform the design and delivery of health behaviour services across Berkshire East. </a:t>
            </a:r>
          </a:p>
          <a:p>
            <a:pPr>
              <a:spcBef>
                <a:spcPts val="300"/>
              </a:spcBef>
              <a:spcAft>
                <a:spcPts val="900"/>
              </a:spcAft>
            </a:pPr>
            <a:r>
              <a:rPr lang="en-GB" sz="1600">
                <a:effectLst/>
                <a:ea typeface="Calibri" panose="020F0502020204030204" pitchFamily="34" charset="0"/>
                <a:cs typeface="Arial" panose="020B0604020202020204" pitchFamily="34" charset="0"/>
              </a:rPr>
              <a:t>The impact of this HNA will be measured </a:t>
            </a:r>
            <a:r>
              <a:rPr lang="en-GB" sz="1600">
                <a:ea typeface="Calibri" panose="020F0502020204030204" pitchFamily="34" charset="0"/>
                <a:cs typeface="Arial" panose="020B0604020202020204" pitchFamily="34" charset="0"/>
              </a:rPr>
              <a:t>through</a:t>
            </a:r>
            <a:r>
              <a:rPr lang="en-GB" sz="1600">
                <a:effectLst/>
                <a:ea typeface="Calibri" panose="020F0502020204030204" pitchFamily="34" charset="0"/>
                <a:cs typeface="Arial" panose="020B0604020202020204" pitchFamily="34" charset="0"/>
              </a:rPr>
              <a:t> feedback from commissioners across Berkshire East.  This will look at how well the HNA has informed the conversations and future actions of the Berkshire East commissioners around an integrated health behaviours service.</a:t>
            </a:r>
          </a:p>
        </p:txBody>
      </p:sp>
    </p:spTree>
    <p:extLst>
      <p:ext uri="{BB962C8B-B14F-4D97-AF65-F5344CB8AC3E}">
        <p14:creationId xmlns:p14="http://schemas.microsoft.com/office/powerpoint/2010/main" val="3436139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4C6B28-3AAD-4C85-880D-C231A18BEECF}"/>
              </a:ext>
              <a:ext uri="{C183D7F6-B498-43B3-948B-1728B52AA6E4}">
                <adec:decorative xmlns:adec="http://schemas.microsoft.com/office/drawing/2017/decorative" val="1"/>
              </a:ext>
            </a:extLst>
          </p:cNvPr>
          <p:cNvSpPr/>
          <p:nvPr/>
        </p:nvSpPr>
        <p:spPr>
          <a:xfrm>
            <a:off x="0" y="6525344"/>
            <a:ext cx="9144000" cy="21602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a:t>         Berkshire East Healthy Behaviours Health Needs Assessment Summary			                September 2022</a:t>
            </a:r>
            <a:endParaRPr lang="en-GB" sz="1000"/>
          </a:p>
        </p:txBody>
      </p:sp>
      <p:sp>
        <p:nvSpPr>
          <p:cNvPr id="4" name="Title 2">
            <a:extLst>
              <a:ext uri="{FF2B5EF4-FFF2-40B4-BE49-F238E27FC236}">
                <a16:creationId xmlns:a16="http://schemas.microsoft.com/office/drawing/2014/main" id="{75C0771B-5F50-4F8A-8E27-13F20AB80C7A}"/>
              </a:ext>
            </a:extLst>
          </p:cNvPr>
          <p:cNvSpPr txBox="1">
            <a:spLocks/>
          </p:cNvSpPr>
          <p:nvPr/>
        </p:nvSpPr>
        <p:spPr>
          <a:xfrm>
            <a:off x="0" y="0"/>
            <a:ext cx="9144000" cy="527620"/>
          </a:xfrm>
          <a:prstGeom prst="rect">
            <a:avLst/>
          </a:prstGeom>
          <a:solidFill>
            <a:schemeClr val="accent1"/>
          </a:solidFill>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b="1">
                <a:solidFill>
                  <a:schemeClr val="bg1"/>
                </a:solidFill>
              </a:rPr>
              <a:t>Introduction</a:t>
            </a:r>
          </a:p>
        </p:txBody>
      </p:sp>
      <p:sp>
        <p:nvSpPr>
          <p:cNvPr id="14" name="TextBox 13">
            <a:extLst>
              <a:ext uri="{FF2B5EF4-FFF2-40B4-BE49-F238E27FC236}">
                <a16:creationId xmlns:a16="http://schemas.microsoft.com/office/drawing/2014/main" id="{3F3AB873-DB89-4D0F-955E-71777C6F0326}"/>
              </a:ext>
            </a:extLst>
          </p:cNvPr>
          <p:cNvSpPr txBox="1"/>
          <p:nvPr/>
        </p:nvSpPr>
        <p:spPr>
          <a:xfrm>
            <a:off x="273050" y="664160"/>
            <a:ext cx="5712661" cy="4555093"/>
          </a:xfrm>
          <a:prstGeom prst="rect">
            <a:avLst/>
          </a:prstGeom>
          <a:noFill/>
        </p:spPr>
        <p:txBody>
          <a:bodyPr wrap="square" lIns="91440" tIns="45720" rIns="91440" bIns="45720" anchor="t">
            <a:spAutoFit/>
          </a:bodyPr>
          <a:lstStyle/>
          <a:p>
            <a:pPr marR="89535">
              <a:tabLst>
                <a:tab pos="2340610" algn="l"/>
              </a:tabLst>
            </a:pPr>
            <a:r>
              <a:rPr lang="en-GB" sz="1600" b="1">
                <a:solidFill>
                  <a:schemeClr val="accent1"/>
                </a:solidFill>
                <a:ea typeface="Calibri" panose="020F0502020204030204" pitchFamily="34" charset="0"/>
                <a:cs typeface="Arial" panose="020B0604020202020204" pitchFamily="34" charset="0"/>
              </a:rPr>
              <a:t>What are healthy behaviours?</a:t>
            </a:r>
          </a:p>
          <a:p>
            <a:pPr marR="89535">
              <a:tabLst>
                <a:tab pos="2340610" algn="l"/>
              </a:tabLst>
            </a:pPr>
            <a:r>
              <a:rPr lang="en-GB" sz="1600">
                <a:ea typeface="Calibri" panose="020F0502020204030204" pitchFamily="34" charset="0"/>
                <a:cs typeface="Arial" panose="020B0604020202020204" pitchFamily="34" charset="0"/>
              </a:rPr>
              <a:t>Healthy behaviours are those that are positive for an individual’s health and mortality, such as stopping smoking, drinking less alcohol, moving more and eating more healthily.</a:t>
            </a:r>
          </a:p>
          <a:p>
            <a:pPr marR="89535">
              <a:tabLst>
                <a:tab pos="2340610" algn="l"/>
              </a:tabLst>
            </a:pPr>
            <a:endParaRPr lang="en-GB" sz="1600">
              <a:ea typeface="Calibri" panose="020F0502020204030204" pitchFamily="34" charset="0"/>
              <a:cs typeface="Arial" panose="020B0604020202020204" pitchFamily="34" charset="0"/>
            </a:endParaRPr>
          </a:p>
          <a:p>
            <a:pPr marR="89535">
              <a:tabLst>
                <a:tab pos="2340610" algn="l"/>
              </a:tabLst>
            </a:pPr>
            <a:endParaRPr lang="en-GB" sz="1600">
              <a:effectLst/>
              <a:ea typeface="Calibri" panose="020F0502020204030204" pitchFamily="34" charset="0"/>
              <a:cs typeface="Arial" panose="020B0604020202020204" pitchFamily="34" charset="0"/>
            </a:endParaRPr>
          </a:p>
          <a:p>
            <a:pPr marR="89535">
              <a:tabLst>
                <a:tab pos="2340610" algn="l"/>
              </a:tabLst>
            </a:pPr>
            <a:r>
              <a:rPr lang="en-GB" sz="1600" b="1">
                <a:solidFill>
                  <a:schemeClr val="accent1"/>
                </a:solidFill>
                <a:cs typeface="Arial" panose="020B0604020202020204" pitchFamily="34" charset="0"/>
              </a:rPr>
              <a:t>Why are health behaviour services important?</a:t>
            </a:r>
          </a:p>
          <a:p>
            <a:pPr marR="89535">
              <a:tabLst>
                <a:tab pos="2340610" algn="l"/>
              </a:tabLst>
            </a:pPr>
            <a:r>
              <a:rPr lang="en-GB" sz="1600" u="sng">
                <a:effectLst/>
                <a:ea typeface="Calibri" panose="020F0502020204030204" pitchFamily="34" charset="0"/>
                <a:cs typeface="Arial"/>
                <a:hlinkClick r:id="rId2">
                  <a:extLst>
                    <a:ext uri="{A12FA001-AC4F-418D-AE19-62706E023703}">
                      <ahyp:hlinkClr xmlns:ahyp="http://schemas.microsoft.com/office/drawing/2018/hyperlinkcolor" val="tx"/>
                    </a:ext>
                  </a:extLst>
                </a:hlinkClick>
              </a:rPr>
              <a:t>Public Health England</a:t>
            </a:r>
            <a:r>
              <a:rPr lang="en-GB" sz="1600" u="sng">
                <a:effectLst/>
                <a:ea typeface="Calibri" panose="020F0502020204030204" pitchFamily="34" charset="0"/>
                <a:cs typeface="Arial"/>
              </a:rPr>
              <a:t> (PHE)</a:t>
            </a:r>
            <a:r>
              <a:rPr lang="en-GB" sz="1600">
                <a:effectLst/>
                <a:ea typeface="Calibri" panose="020F0502020204030204" pitchFamily="34" charset="0"/>
                <a:cs typeface="Arial"/>
              </a:rPr>
              <a:t> (</a:t>
            </a:r>
            <a:r>
              <a:rPr lang="en-GB" sz="1600">
                <a:cs typeface="Arial"/>
              </a:rPr>
              <a:t>2018) stated that in order to prevent diseases and reduce inequalities, people needed to be supported to make manageable and sustained behaviour changes. </a:t>
            </a:r>
            <a:endParaRPr lang="en-GB" sz="1600">
              <a:cs typeface="Arial" panose="020B0604020202020204" pitchFamily="34" charset="0"/>
            </a:endParaRPr>
          </a:p>
          <a:p>
            <a:pPr marR="89535">
              <a:tabLst>
                <a:tab pos="2340610" algn="l"/>
              </a:tabLst>
            </a:pPr>
            <a:endParaRPr lang="en-GB" sz="1600">
              <a:cs typeface="Arial" panose="020B0604020202020204" pitchFamily="34" charset="0"/>
            </a:endParaRPr>
          </a:p>
          <a:p>
            <a:pPr marR="89535">
              <a:tabLst>
                <a:tab pos="2340610" algn="l"/>
              </a:tabLst>
            </a:pPr>
            <a:r>
              <a:rPr lang="en-GB" sz="1600">
                <a:cs typeface="Arial"/>
              </a:rPr>
              <a:t>Unhealthy behaviours often cluster together in the population </a:t>
            </a:r>
            <a:r>
              <a:rPr lang="en-GB" sz="1600">
                <a:effectLst/>
                <a:ea typeface="Calibri" panose="020F0502020204030204" pitchFamily="34" charset="0"/>
                <a:cs typeface="Arial"/>
              </a:rPr>
              <a:t>(</a:t>
            </a:r>
            <a:r>
              <a:rPr lang="en-GB" sz="1600" u="sng">
                <a:effectLst/>
                <a:ea typeface="Calibri" panose="020F0502020204030204" pitchFamily="34" charset="0"/>
                <a:cs typeface="Arial"/>
                <a:hlinkClick r:id="rId3">
                  <a:extLst>
                    <a:ext uri="{A12FA001-AC4F-418D-AE19-62706E023703}">
                      <ahyp:hlinkClr xmlns:ahyp="http://schemas.microsoft.com/office/drawing/2018/hyperlinkcolor" val="tx"/>
                    </a:ext>
                  </a:extLst>
                </a:hlinkClick>
              </a:rPr>
              <a:t>The King’s Fund</a:t>
            </a:r>
            <a:r>
              <a:rPr lang="en-GB" sz="1600">
                <a:effectLst/>
                <a:ea typeface="Calibri" panose="020F0502020204030204" pitchFamily="34" charset="0"/>
                <a:cs typeface="Arial"/>
              </a:rPr>
              <a:t> 2018</a:t>
            </a:r>
            <a:r>
              <a:rPr lang="en-GB" sz="1600">
                <a:ea typeface="Calibri" panose="020F0502020204030204" pitchFamily="34" charset="0"/>
                <a:cs typeface="Arial"/>
              </a:rPr>
              <a:t>), which means that individuals may benefit from support to change multiple behaviours.</a:t>
            </a:r>
          </a:p>
          <a:p>
            <a:pPr marR="89535">
              <a:tabLst>
                <a:tab pos="2340610" algn="l"/>
              </a:tabLst>
            </a:pPr>
            <a:endParaRPr lang="en-GB" sz="1600">
              <a:ea typeface="Calibri" panose="020F0502020204030204" pitchFamily="34" charset="0"/>
              <a:cs typeface="Arial" panose="020B0604020202020204" pitchFamily="34" charset="0"/>
            </a:endParaRPr>
          </a:p>
          <a:p>
            <a:pPr marR="89535">
              <a:tabLst>
                <a:tab pos="2340610" algn="l"/>
              </a:tabLst>
            </a:pPr>
            <a:r>
              <a:rPr lang="en-GB" sz="1600">
                <a:ea typeface="Calibri" panose="020F0502020204030204" pitchFamily="34" charset="0"/>
                <a:cs typeface="Arial"/>
              </a:rPr>
              <a:t>Many of the behaviour change services across Berkshire East are currently addressing these behaviours separately</a:t>
            </a:r>
            <a:r>
              <a:rPr lang="en-GB" sz="1400">
                <a:ea typeface="Calibri" panose="020F0502020204030204" pitchFamily="34" charset="0"/>
                <a:cs typeface="Arial"/>
              </a:rPr>
              <a:t>.</a:t>
            </a:r>
            <a:endParaRPr lang="en-GB">
              <a:ea typeface="Calibri" panose="020F0502020204030204" pitchFamily="34" charset="0"/>
              <a:cs typeface="Arial"/>
            </a:endParaRPr>
          </a:p>
          <a:p>
            <a:pPr marR="89535">
              <a:tabLst>
                <a:tab pos="2340610" algn="l"/>
              </a:tabLst>
            </a:pPr>
            <a:endParaRPr lang="en-GB">
              <a:ea typeface="Calibri" panose="020F0502020204030204" pitchFamily="34" charset="0"/>
              <a:cs typeface="Arial" panose="020B0604020202020204" pitchFamily="34" charset="0"/>
            </a:endParaRPr>
          </a:p>
        </p:txBody>
      </p:sp>
      <p:pic>
        <p:nvPicPr>
          <p:cNvPr id="7" name="Picture 6" descr="A group of people walking on a path&#10;&#10;Description automatically generated with medium confidence">
            <a:extLst>
              <a:ext uri="{FF2B5EF4-FFF2-40B4-BE49-F238E27FC236}">
                <a16:creationId xmlns:a16="http://schemas.microsoft.com/office/drawing/2014/main" id="{5BE93F19-8738-49BC-8ADA-94039F7B7B61}"/>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234100" y="790698"/>
            <a:ext cx="2735442" cy="1823856"/>
          </a:xfrm>
          <a:prstGeom prst="rect">
            <a:avLst/>
          </a:prstGeom>
        </p:spPr>
      </p:pic>
      <p:pic>
        <p:nvPicPr>
          <p:cNvPr id="9" name="Picture 8" descr="A picture containing food, table, vegetable, different&#10;&#10;Description automatically generated">
            <a:extLst>
              <a:ext uri="{FF2B5EF4-FFF2-40B4-BE49-F238E27FC236}">
                <a16:creationId xmlns:a16="http://schemas.microsoft.com/office/drawing/2014/main" id="{5EE2F17E-55B1-4878-B7A3-B4C01CC657F8}"/>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234100" y="2614167"/>
            <a:ext cx="2735442" cy="1824630"/>
          </a:xfrm>
          <a:prstGeom prst="rect">
            <a:avLst/>
          </a:prstGeom>
        </p:spPr>
      </p:pic>
      <p:pic>
        <p:nvPicPr>
          <p:cNvPr id="11" name="Picture 10">
            <a:extLst>
              <a:ext uri="{FF2B5EF4-FFF2-40B4-BE49-F238E27FC236}">
                <a16:creationId xmlns:a16="http://schemas.microsoft.com/office/drawing/2014/main" id="{BE76E2D5-A434-40CA-8DE1-B1BF860DEAA0}"/>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6233073" y="4438023"/>
            <a:ext cx="2736469" cy="1818522"/>
          </a:xfrm>
          <a:prstGeom prst="rect">
            <a:avLst/>
          </a:prstGeom>
        </p:spPr>
      </p:pic>
    </p:spTree>
    <p:extLst>
      <p:ext uri="{BB962C8B-B14F-4D97-AF65-F5344CB8AC3E}">
        <p14:creationId xmlns:p14="http://schemas.microsoft.com/office/powerpoint/2010/main" val="2268208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5C0771B-5F50-4F8A-8E27-13F20AB80C7A}"/>
              </a:ext>
            </a:extLst>
          </p:cNvPr>
          <p:cNvSpPr txBox="1">
            <a:spLocks/>
          </p:cNvSpPr>
          <p:nvPr/>
        </p:nvSpPr>
        <p:spPr>
          <a:xfrm>
            <a:off x="0" y="0"/>
            <a:ext cx="9144000" cy="527620"/>
          </a:xfrm>
          <a:prstGeom prst="rect">
            <a:avLst/>
          </a:prstGeom>
          <a:solidFill>
            <a:schemeClr val="accent1"/>
          </a:solidFill>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b="1">
                <a:solidFill>
                  <a:schemeClr val="bg1"/>
                </a:solidFill>
              </a:rPr>
              <a:t>Berkshire East Healthy Behaviours HNA</a:t>
            </a:r>
          </a:p>
        </p:txBody>
      </p:sp>
      <p:sp>
        <p:nvSpPr>
          <p:cNvPr id="3" name="Rectangle 2">
            <a:extLst>
              <a:ext uri="{FF2B5EF4-FFF2-40B4-BE49-F238E27FC236}">
                <a16:creationId xmlns:a16="http://schemas.microsoft.com/office/drawing/2014/main" id="{245E1E01-CF63-4C43-AE95-9994FFEC85CE}"/>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10">
            <a:extLst>
              <a:ext uri="{FF2B5EF4-FFF2-40B4-BE49-F238E27FC236}">
                <a16:creationId xmlns:a16="http://schemas.microsoft.com/office/drawing/2014/main" id="{1FC18D43-906E-4A9B-AD37-FAF7DAC095F9}"/>
              </a:ext>
              <a:ext uri="{C183D7F6-B498-43B3-948B-1728B52AA6E4}">
                <adec:decorative xmlns:adec="http://schemas.microsoft.com/office/drawing/2017/decorative" val="1"/>
              </a:ext>
            </a:extLst>
          </p:cNvPr>
          <p:cNvSpPr/>
          <p:nvPr/>
        </p:nvSpPr>
        <p:spPr>
          <a:xfrm>
            <a:off x="0" y="6525344"/>
            <a:ext cx="9144000" cy="21602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a:t>         Berkshire East Healthy Behaviours Health Needs Assessment Summary			                September 2022</a:t>
            </a:r>
            <a:endParaRPr lang="en-GB" sz="1000"/>
          </a:p>
        </p:txBody>
      </p:sp>
      <p:graphicFrame>
        <p:nvGraphicFramePr>
          <p:cNvPr id="10" name="Diagram 9">
            <a:extLst>
              <a:ext uri="{FF2B5EF4-FFF2-40B4-BE49-F238E27FC236}">
                <a16:creationId xmlns:a16="http://schemas.microsoft.com/office/drawing/2014/main" id="{D5A708E2-9CCC-41B3-913D-E9B54215F7B9}"/>
              </a:ext>
            </a:extLst>
          </p:cNvPr>
          <p:cNvGraphicFramePr/>
          <p:nvPr>
            <p:extLst>
              <p:ext uri="{D42A27DB-BD31-4B8C-83A1-F6EECF244321}">
                <p14:modId xmlns:p14="http://schemas.microsoft.com/office/powerpoint/2010/main" val="3942264875"/>
              </p:ext>
            </p:extLst>
          </p:nvPr>
        </p:nvGraphicFramePr>
        <p:xfrm>
          <a:off x="3439554" y="770846"/>
          <a:ext cx="5584704" cy="5524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Diagram 11">
            <a:extLst>
              <a:ext uri="{FF2B5EF4-FFF2-40B4-BE49-F238E27FC236}">
                <a16:creationId xmlns:a16="http://schemas.microsoft.com/office/drawing/2014/main" id="{DC7EA9EE-A98B-408F-9C2C-B84A67FEEE25}"/>
              </a:ext>
            </a:extLst>
          </p:cNvPr>
          <p:cNvGraphicFramePr/>
          <p:nvPr/>
        </p:nvGraphicFramePr>
        <p:xfrm>
          <a:off x="2973614" y="757382"/>
          <a:ext cx="348673" cy="55247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TextBox 14">
            <a:extLst>
              <a:ext uri="{FF2B5EF4-FFF2-40B4-BE49-F238E27FC236}">
                <a16:creationId xmlns:a16="http://schemas.microsoft.com/office/drawing/2014/main" id="{A10D8C6E-7375-449B-B442-7EA61CBFB7A0}"/>
              </a:ext>
            </a:extLst>
          </p:cNvPr>
          <p:cNvSpPr txBox="1"/>
          <p:nvPr/>
        </p:nvSpPr>
        <p:spPr>
          <a:xfrm>
            <a:off x="179513" y="645538"/>
            <a:ext cx="2541916" cy="5909310"/>
          </a:xfrm>
          <a:prstGeom prst="rect">
            <a:avLst/>
          </a:prstGeom>
          <a:noFill/>
        </p:spPr>
        <p:txBody>
          <a:bodyPr wrap="square">
            <a:spAutoFit/>
          </a:bodyPr>
          <a:lstStyle/>
          <a:p>
            <a:pPr marR="89535">
              <a:tabLst>
                <a:tab pos="2340610" algn="l"/>
              </a:tabLst>
            </a:pPr>
            <a:r>
              <a:rPr lang="en-GB" sz="1400">
                <a:ea typeface="Calibri" panose="020F0502020204030204" pitchFamily="34" charset="0"/>
                <a:cs typeface="Arial" panose="020B0604020202020204" pitchFamily="34" charset="0"/>
              </a:rPr>
              <a:t>A </a:t>
            </a:r>
            <a:r>
              <a:rPr lang="en-GB" sz="1400">
                <a:effectLst/>
                <a:ea typeface="Calibri" panose="020F0502020204030204" pitchFamily="34" charset="0"/>
                <a:cs typeface="Arial" panose="020B0604020202020204" pitchFamily="34" charset="0"/>
              </a:rPr>
              <a:t>Healthy Behaviours Health Needs Assessment (HNA) </a:t>
            </a:r>
            <a:r>
              <a:rPr lang="en-GB" sz="1400">
                <a:ea typeface="Calibri" panose="020F0502020204030204" pitchFamily="34" charset="0"/>
                <a:cs typeface="Arial" panose="020B0604020202020204" pitchFamily="34" charset="0"/>
              </a:rPr>
              <a:t>has been jointly developed by the Public Health Teams in Berkshire East – Bracknell Forest, Slough and the Royal Borough of Windsor and Maidenhead – and the Berkshire East Public Health Hub, with support from colleagues across Frimley Integrated Care System (ICS).</a:t>
            </a:r>
          </a:p>
          <a:p>
            <a:pPr marR="89535">
              <a:tabLst>
                <a:tab pos="2340610" algn="l"/>
              </a:tabLst>
            </a:pPr>
            <a:endParaRPr lang="en-GB" sz="1400">
              <a:ea typeface="Calibri" panose="020F0502020204030204" pitchFamily="34" charset="0"/>
              <a:cs typeface="Arial" panose="020B0604020202020204" pitchFamily="34" charset="0"/>
            </a:endParaRPr>
          </a:p>
          <a:p>
            <a:pPr marR="89535">
              <a:tabLst>
                <a:tab pos="2340610" algn="l"/>
              </a:tabLst>
            </a:pPr>
            <a:r>
              <a:rPr lang="en-GB" sz="1400">
                <a:effectLst/>
                <a:ea typeface="Calibri" panose="020F0502020204030204" pitchFamily="34" charset="0"/>
                <a:cs typeface="Arial" panose="020B0604020202020204" pitchFamily="34" charset="0"/>
              </a:rPr>
              <a:t>The HNA has been developed in line with Berkshire East Public Health Network’s agreed approach to HNAs.</a:t>
            </a:r>
          </a:p>
          <a:p>
            <a:pPr marR="89535">
              <a:tabLst>
                <a:tab pos="2340610" algn="l"/>
              </a:tabLst>
            </a:pPr>
            <a:endParaRPr lang="en-GB" sz="1400">
              <a:ea typeface="Calibri" panose="020F0502020204030204" pitchFamily="34" charset="0"/>
              <a:cs typeface="Arial" panose="020B0604020202020204" pitchFamily="34" charset="0"/>
            </a:endParaRPr>
          </a:p>
          <a:p>
            <a:pPr marR="89535">
              <a:tabLst>
                <a:tab pos="2340610" algn="l"/>
              </a:tabLst>
            </a:pPr>
            <a:r>
              <a:rPr lang="en-GB" sz="1400">
                <a:effectLst/>
                <a:ea typeface="Calibri" panose="020F0502020204030204" pitchFamily="34" charset="0"/>
                <a:cs typeface="Arial" panose="020B0604020202020204" pitchFamily="34" charset="0"/>
              </a:rPr>
              <a:t>This incorporates epidemiological, comparative and corporate approaches to ensure that a systematic review of the health needs of the local population are undertaken. The structure of the HNA is shown here.</a:t>
            </a:r>
            <a:endParaRPr lang="en-GB" sz="140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74872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4C6B28-3AAD-4C85-880D-C231A18BEECF}"/>
              </a:ext>
              <a:ext uri="{C183D7F6-B498-43B3-948B-1728B52AA6E4}">
                <adec:decorative xmlns:adec="http://schemas.microsoft.com/office/drawing/2017/decorative" val="1"/>
              </a:ext>
            </a:extLst>
          </p:cNvPr>
          <p:cNvSpPr/>
          <p:nvPr/>
        </p:nvSpPr>
        <p:spPr>
          <a:xfrm>
            <a:off x="0" y="6525344"/>
            <a:ext cx="9144000" cy="21602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a:t>         Berkshire East Healthy Behaviours Health Needs Assessment Summary			                September 2022</a:t>
            </a:r>
            <a:endParaRPr lang="en-GB" sz="1000"/>
          </a:p>
        </p:txBody>
      </p:sp>
      <p:sp>
        <p:nvSpPr>
          <p:cNvPr id="4" name="Title 2">
            <a:extLst>
              <a:ext uri="{FF2B5EF4-FFF2-40B4-BE49-F238E27FC236}">
                <a16:creationId xmlns:a16="http://schemas.microsoft.com/office/drawing/2014/main" id="{75C0771B-5F50-4F8A-8E27-13F20AB80C7A}"/>
              </a:ext>
            </a:extLst>
          </p:cNvPr>
          <p:cNvSpPr txBox="1">
            <a:spLocks/>
          </p:cNvSpPr>
          <p:nvPr/>
        </p:nvSpPr>
        <p:spPr>
          <a:xfrm>
            <a:off x="0" y="0"/>
            <a:ext cx="9144000" cy="527620"/>
          </a:xfrm>
          <a:prstGeom prst="rect">
            <a:avLst/>
          </a:prstGeom>
          <a:solidFill>
            <a:schemeClr val="accent1"/>
          </a:solidFill>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b="1">
                <a:solidFill>
                  <a:schemeClr val="bg1"/>
                </a:solidFill>
              </a:rPr>
              <a:t>Aims and purpose of the Healthy Behaviours HNA</a:t>
            </a:r>
          </a:p>
        </p:txBody>
      </p:sp>
      <p:sp>
        <p:nvSpPr>
          <p:cNvPr id="14" name="TextBox 13">
            <a:extLst>
              <a:ext uri="{FF2B5EF4-FFF2-40B4-BE49-F238E27FC236}">
                <a16:creationId xmlns:a16="http://schemas.microsoft.com/office/drawing/2014/main" id="{3F3AB873-DB89-4D0F-955E-71777C6F0326}"/>
              </a:ext>
            </a:extLst>
          </p:cNvPr>
          <p:cNvSpPr txBox="1"/>
          <p:nvPr/>
        </p:nvSpPr>
        <p:spPr>
          <a:xfrm>
            <a:off x="251520" y="550943"/>
            <a:ext cx="8619430" cy="2923877"/>
          </a:xfrm>
          <a:prstGeom prst="rect">
            <a:avLst/>
          </a:prstGeom>
          <a:noFill/>
        </p:spPr>
        <p:txBody>
          <a:bodyPr wrap="square">
            <a:spAutoFit/>
          </a:bodyPr>
          <a:lstStyle/>
          <a:p>
            <a:pPr marR="89535">
              <a:tabLst>
                <a:tab pos="2340610" algn="l"/>
              </a:tabLst>
            </a:pPr>
            <a:r>
              <a:rPr lang="en-GB" sz="1600">
                <a:ea typeface="Calibri" panose="020F0502020204030204" pitchFamily="34" charset="0"/>
                <a:cs typeface="Arial" panose="020B0604020202020204" pitchFamily="34" charset="0"/>
              </a:rPr>
              <a:t>The </a:t>
            </a:r>
            <a:r>
              <a:rPr lang="en-GB" sz="1600" b="1">
                <a:solidFill>
                  <a:srgbClr val="4BACC6"/>
                </a:solidFill>
                <a:ea typeface="Calibri" panose="020F0502020204030204" pitchFamily="34" charset="0"/>
                <a:cs typeface="Arial" panose="020B0604020202020204" pitchFamily="34" charset="0"/>
              </a:rPr>
              <a:t>aims</a:t>
            </a:r>
            <a:r>
              <a:rPr lang="en-GB" sz="1600">
                <a:ea typeface="Calibri" panose="020F0502020204030204" pitchFamily="34" charset="0"/>
                <a:cs typeface="Arial" panose="020B0604020202020204" pitchFamily="34" charset="0"/>
              </a:rPr>
              <a:t> of the HNA are:</a:t>
            </a:r>
          </a:p>
          <a:p>
            <a:pPr marL="285750" marR="89535" indent="-285750">
              <a:buFont typeface="Arial" panose="020B0604020202020204" pitchFamily="34" charset="0"/>
              <a:buChar char="•"/>
              <a:tabLst>
                <a:tab pos="2340610" algn="l"/>
              </a:tabLst>
            </a:pPr>
            <a:r>
              <a:rPr lang="en-GB" sz="1600">
                <a:ea typeface="Calibri" panose="020F0502020204030204" pitchFamily="34" charset="0"/>
                <a:cs typeface="Arial" panose="020B0604020202020204" pitchFamily="34" charset="0"/>
              </a:rPr>
              <a:t>to understand healthy behaviours of adults across Berkshire East in relation to excess weight, diet, physical activity, smoking and alcohol use</a:t>
            </a:r>
          </a:p>
          <a:p>
            <a:pPr marL="285750" marR="89535" indent="-285750">
              <a:buFont typeface="Arial" panose="020B0604020202020204" pitchFamily="34" charset="0"/>
              <a:buChar char="•"/>
              <a:tabLst>
                <a:tab pos="2340610" algn="l"/>
              </a:tabLst>
            </a:pPr>
            <a:r>
              <a:rPr lang="en-GB" sz="1600">
                <a:ea typeface="Calibri" panose="020F0502020204030204" pitchFamily="34" charset="0"/>
                <a:cs typeface="Arial" panose="020B0604020202020204" pitchFamily="34" charset="0"/>
              </a:rPr>
              <a:t>to identify health inequalities within the 3 local authorities and how these affect healthy behaviours</a:t>
            </a:r>
          </a:p>
          <a:p>
            <a:pPr marL="285750" marR="89535" indent="-285750">
              <a:buFont typeface="Arial" panose="020B0604020202020204" pitchFamily="34" charset="0"/>
              <a:buChar char="•"/>
              <a:tabLst>
                <a:tab pos="2340610" algn="l"/>
              </a:tabLst>
            </a:pPr>
            <a:r>
              <a:rPr lang="en-GB" sz="1600">
                <a:effectLst/>
                <a:latin typeface="+mj-lt"/>
              </a:rPr>
              <a:t>to evidence what good health behaviours services should look like and establish the benefits of integrated and individual service models</a:t>
            </a:r>
          </a:p>
          <a:p>
            <a:pPr marR="89535">
              <a:tabLst>
                <a:tab pos="2340610" algn="l"/>
              </a:tabLst>
            </a:pPr>
            <a:endParaRPr lang="en-GB" sz="800">
              <a:latin typeface="+mj-lt"/>
              <a:ea typeface="Calibri" panose="020F0502020204030204" pitchFamily="34" charset="0"/>
              <a:cs typeface="Arial" panose="020B0604020202020204" pitchFamily="34" charset="0"/>
            </a:endParaRPr>
          </a:p>
          <a:p>
            <a:pPr marR="89535">
              <a:tabLst>
                <a:tab pos="2340610" algn="l"/>
              </a:tabLst>
            </a:pPr>
            <a:r>
              <a:rPr lang="en-GB" sz="1600">
                <a:ea typeface="Calibri" panose="020F0502020204030204" pitchFamily="34" charset="0"/>
                <a:cs typeface="Arial" panose="020B0604020202020204" pitchFamily="34" charset="0"/>
              </a:rPr>
              <a:t>The </a:t>
            </a:r>
            <a:r>
              <a:rPr lang="en-GB" sz="1600" b="1">
                <a:solidFill>
                  <a:srgbClr val="4BACC6"/>
                </a:solidFill>
                <a:ea typeface="Calibri" panose="020F0502020204030204" pitchFamily="34" charset="0"/>
                <a:cs typeface="Arial" panose="020B0604020202020204" pitchFamily="34" charset="0"/>
              </a:rPr>
              <a:t>purpose</a:t>
            </a:r>
            <a:r>
              <a:rPr lang="en-GB" sz="1600">
                <a:ea typeface="Calibri" panose="020F0502020204030204" pitchFamily="34" charset="0"/>
                <a:cs typeface="Arial" panose="020B0604020202020204" pitchFamily="34" charset="0"/>
              </a:rPr>
              <a:t> of the HNA is to inform the commissioning of adult-focussed health behaviour services in Berkshire East, so that the most effective support for those in greatest need can be planned and delivered. </a:t>
            </a:r>
            <a:r>
              <a:rPr lang="en-GB" sz="1600">
                <a:cs typeface="Arial" panose="020B0604020202020204" pitchFamily="34" charset="0"/>
              </a:rPr>
              <a:t>We recognise that behaviour change is complex, and that services are only one part of the jigsaw. </a:t>
            </a:r>
          </a:p>
        </p:txBody>
      </p:sp>
      <p:graphicFrame>
        <p:nvGraphicFramePr>
          <p:cNvPr id="18" name="Table 10">
            <a:extLst>
              <a:ext uri="{FF2B5EF4-FFF2-40B4-BE49-F238E27FC236}">
                <a16:creationId xmlns:a16="http://schemas.microsoft.com/office/drawing/2014/main" id="{4BD74A75-1D8E-40EE-8528-A7D6C964C1E7}"/>
              </a:ext>
            </a:extLst>
          </p:cNvPr>
          <p:cNvGraphicFramePr>
            <a:graphicFrameLocks noGrp="1"/>
          </p:cNvGraphicFramePr>
          <p:nvPr>
            <p:extLst>
              <p:ext uri="{D42A27DB-BD31-4B8C-83A1-F6EECF244321}">
                <p14:modId xmlns:p14="http://schemas.microsoft.com/office/powerpoint/2010/main" val="4274025832"/>
              </p:ext>
            </p:extLst>
          </p:nvPr>
        </p:nvGraphicFramePr>
        <p:xfrm>
          <a:off x="251520" y="3828627"/>
          <a:ext cx="2664296" cy="2516175"/>
        </p:xfrm>
        <a:graphic>
          <a:graphicData uri="http://schemas.openxmlformats.org/drawingml/2006/table">
            <a:tbl>
              <a:tblPr firstRow="1" bandRow="1">
                <a:tableStyleId>{5C22544A-7EE6-4342-B048-85BDC9FD1C3A}</a:tableStyleId>
              </a:tblPr>
              <a:tblGrid>
                <a:gridCol w="2664296">
                  <a:extLst>
                    <a:ext uri="{9D8B030D-6E8A-4147-A177-3AD203B41FA5}">
                      <a16:colId xmlns:a16="http://schemas.microsoft.com/office/drawing/2014/main" val="2761097071"/>
                    </a:ext>
                  </a:extLst>
                </a:gridCol>
              </a:tblGrid>
              <a:tr h="677432">
                <a:tc>
                  <a:txBody>
                    <a:bodyPr/>
                    <a:lstStyle/>
                    <a:p>
                      <a:pPr algn="l"/>
                      <a:r>
                        <a:rPr lang="en-GB"/>
                        <a:t>Healthy</a:t>
                      </a:r>
                    </a:p>
                    <a:p>
                      <a:pPr algn="l"/>
                      <a:r>
                        <a:rPr lang="en-GB"/>
                        <a:t>Weight</a:t>
                      </a:r>
                    </a:p>
                  </a:txBody>
                  <a:tcPr/>
                </a:tc>
                <a:extLst>
                  <a:ext uri="{0D108BD9-81ED-4DB2-BD59-A6C34878D82A}">
                    <a16:rowId xmlns:a16="http://schemas.microsoft.com/office/drawing/2014/main" val="4254011148"/>
                  </a:ext>
                </a:extLst>
              </a:tr>
              <a:tr h="1838743">
                <a:tc>
                  <a:txBody>
                    <a:bodyPr/>
                    <a:lstStyle/>
                    <a:p>
                      <a:r>
                        <a:rPr lang="en-GB" sz="1400" b="0">
                          <a:solidFill>
                            <a:schemeClr val="tx1"/>
                          </a:solidFill>
                        </a:rPr>
                        <a:t>Obesity and overweight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a:solidFill>
                            <a:schemeClr val="tx1"/>
                          </a:solidFill>
                        </a:rPr>
                        <a:t>(Body Mass Index of </a:t>
                      </a:r>
                      <a:r>
                        <a:rPr lang="en-GB" sz="1400" b="0">
                          <a:cs typeface="Arial" panose="020B0604020202020204" pitchFamily="34" charset="0"/>
                        </a:rPr>
                        <a:t>25kg/m² or over)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a:cs typeface="Arial" panose="020B0604020202020204" pitchFamily="34" charset="0"/>
                        </a:rPr>
                        <a:t>Diet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a:cs typeface="Arial" panose="020B0604020202020204" pitchFamily="34" charset="0"/>
                        </a:rPr>
                        <a:t>Physical activity and inactivity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a:cs typeface="Arial" panose="020B0604020202020204" pitchFamily="34" charset="0"/>
                        </a:rPr>
                        <a:t>Sedentary behaviour</a:t>
                      </a:r>
                      <a:endParaRPr lang="en-GB" sz="1400"/>
                    </a:p>
                  </a:txBody>
                  <a:tcPr/>
                </a:tc>
                <a:extLst>
                  <a:ext uri="{0D108BD9-81ED-4DB2-BD59-A6C34878D82A}">
                    <a16:rowId xmlns:a16="http://schemas.microsoft.com/office/drawing/2014/main" val="4189135634"/>
                  </a:ext>
                </a:extLst>
              </a:tr>
            </a:tbl>
          </a:graphicData>
        </a:graphic>
      </p:graphicFrame>
      <p:graphicFrame>
        <p:nvGraphicFramePr>
          <p:cNvPr id="19" name="Table 10">
            <a:extLst>
              <a:ext uri="{FF2B5EF4-FFF2-40B4-BE49-F238E27FC236}">
                <a16:creationId xmlns:a16="http://schemas.microsoft.com/office/drawing/2014/main" id="{54D50FAD-40A6-415F-9E8E-3AEBEF89E990}"/>
              </a:ext>
            </a:extLst>
          </p:cNvPr>
          <p:cNvGraphicFramePr>
            <a:graphicFrameLocks noGrp="1"/>
          </p:cNvGraphicFramePr>
          <p:nvPr>
            <p:extLst>
              <p:ext uri="{D42A27DB-BD31-4B8C-83A1-F6EECF244321}">
                <p14:modId xmlns:p14="http://schemas.microsoft.com/office/powerpoint/2010/main" val="2170750362"/>
              </p:ext>
            </p:extLst>
          </p:nvPr>
        </p:nvGraphicFramePr>
        <p:xfrm>
          <a:off x="3203848" y="3814963"/>
          <a:ext cx="2664296" cy="2529840"/>
        </p:xfrm>
        <a:graphic>
          <a:graphicData uri="http://schemas.openxmlformats.org/drawingml/2006/table">
            <a:tbl>
              <a:tblPr firstRow="1" bandRow="1">
                <a:tableStyleId>{7DF18680-E054-41AD-8BC1-D1AEF772440D}</a:tableStyleId>
              </a:tblPr>
              <a:tblGrid>
                <a:gridCol w="2664296">
                  <a:extLst>
                    <a:ext uri="{9D8B030D-6E8A-4147-A177-3AD203B41FA5}">
                      <a16:colId xmlns:a16="http://schemas.microsoft.com/office/drawing/2014/main" val="2761097071"/>
                    </a:ext>
                  </a:extLst>
                </a:gridCol>
              </a:tblGrid>
              <a:tr h="417947">
                <a:tc>
                  <a:txBody>
                    <a:bodyPr/>
                    <a:lstStyle/>
                    <a:p>
                      <a:pPr algn="l"/>
                      <a:r>
                        <a:rPr lang="en-GB"/>
                        <a:t>Smoking</a:t>
                      </a:r>
                    </a:p>
                    <a:p>
                      <a:pPr algn="ctr"/>
                      <a:endParaRPr lang="en-GB"/>
                    </a:p>
                  </a:txBody>
                  <a:tcPr/>
                </a:tc>
                <a:extLst>
                  <a:ext uri="{0D108BD9-81ED-4DB2-BD59-A6C34878D82A}">
                    <a16:rowId xmlns:a16="http://schemas.microsoft.com/office/drawing/2014/main" val="42540111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a:solidFill>
                            <a:schemeClr val="tx1"/>
                          </a:solidFill>
                        </a:rPr>
                        <a:t>Current smokers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0" kern="1200">
                        <a:solidFill>
                          <a:schemeClr val="dk1"/>
                        </a:solidFill>
                        <a:effectLst/>
                        <a:latin typeface="+mn-lt"/>
                        <a:ea typeface="+mn-ea"/>
                        <a:cs typeface="+mn-cs"/>
                      </a:endParaRPr>
                    </a:p>
                  </a:txBody>
                  <a:tcPr/>
                </a:tc>
                <a:extLst>
                  <a:ext uri="{0D108BD9-81ED-4DB2-BD59-A6C34878D82A}">
                    <a16:rowId xmlns:a16="http://schemas.microsoft.com/office/drawing/2014/main" val="4189135634"/>
                  </a:ext>
                </a:extLst>
              </a:tr>
            </a:tbl>
          </a:graphicData>
        </a:graphic>
      </p:graphicFrame>
      <p:graphicFrame>
        <p:nvGraphicFramePr>
          <p:cNvPr id="20" name="Table 10">
            <a:extLst>
              <a:ext uri="{FF2B5EF4-FFF2-40B4-BE49-F238E27FC236}">
                <a16:creationId xmlns:a16="http://schemas.microsoft.com/office/drawing/2014/main" id="{A80290CF-4B4B-4B51-A77B-850C47583B2F}"/>
              </a:ext>
            </a:extLst>
          </p:cNvPr>
          <p:cNvGraphicFramePr>
            <a:graphicFrameLocks noGrp="1"/>
          </p:cNvGraphicFramePr>
          <p:nvPr>
            <p:extLst>
              <p:ext uri="{D42A27DB-BD31-4B8C-83A1-F6EECF244321}">
                <p14:modId xmlns:p14="http://schemas.microsoft.com/office/powerpoint/2010/main" val="418891242"/>
              </p:ext>
            </p:extLst>
          </p:nvPr>
        </p:nvGraphicFramePr>
        <p:xfrm>
          <a:off x="6228184" y="3816122"/>
          <a:ext cx="2664296" cy="2499360"/>
        </p:xfrm>
        <a:graphic>
          <a:graphicData uri="http://schemas.openxmlformats.org/drawingml/2006/table">
            <a:tbl>
              <a:tblPr firstRow="1" bandRow="1">
                <a:tableStyleId>{00A15C55-8517-42AA-B614-E9B94910E393}</a:tableStyleId>
              </a:tblPr>
              <a:tblGrid>
                <a:gridCol w="2664296">
                  <a:extLst>
                    <a:ext uri="{9D8B030D-6E8A-4147-A177-3AD203B41FA5}">
                      <a16:colId xmlns:a16="http://schemas.microsoft.com/office/drawing/2014/main" val="2761097071"/>
                    </a:ext>
                  </a:extLst>
                </a:gridCol>
              </a:tblGrid>
              <a:tr h="370840">
                <a:tc>
                  <a:txBody>
                    <a:bodyPr/>
                    <a:lstStyle/>
                    <a:p>
                      <a:pPr algn="l"/>
                      <a:r>
                        <a:rPr lang="en-GB"/>
                        <a:t>Alcohol</a:t>
                      </a:r>
                    </a:p>
                    <a:p>
                      <a:pPr algn="ctr"/>
                      <a:endParaRPr lang="en-GB"/>
                    </a:p>
                  </a:txBody>
                  <a:tcPr/>
                </a:tc>
                <a:extLst>
                  <a:ext uri="{0D108BD9-81ED-4DB2-BD59-A6C34878D82A}">
                    <a16:rowId xmlns:a16="http://schemas.microsoft.com/office/drawing/2014/main" val="4254011148"/>
                  </a:ext>
                </a:extLst>
              </a:tr>
              <a:tr h="370840">
                <a:tc>
                  <a:txBody>
                    <a:bodyPr/>
                    <a:lstStyle/>
                    <a:p>
                      <a:pPr marR="89535">
                        <a:tabLst>
                          <a:tab pos="2340610" algn="l"/>
                        </a:tabLst>
                      </a:pPr>
                      <a:r>
                        <a:rPr lang="en-GB" sz="1400">
                          <a:cs typeface="Arial" panose="020B0604020202020204" pitchFamily="34" charset="0"/>
                        </a:rPr>
                        <a:t>Regularly drinking 15 to 50 units of alcohol per week </a:t>
                      </a:r>
                    </a:p>
                    <a:p>
                      <a:pPr marR="89535">
                        <a:tabLst>
                          <a:tab pos="2340610" algn="l"/>
                        </a:tabLst>
                      </a:pPr>
                      <a:endParaRPr lang="en-GB" sz="1600">
                        <a:cs typeface="Arial" panose="020B0604020202020204" pitchFamily="34" charset="0"/>
                      </a:endParaRPr>
                    </a:p>
                    <a:p>
                      <a:pPr marR="89535">
                        <a:tabLst>
                          <a:tab pos="2340610" algn="l"/>
                        </a:tabLst>
                      </a:pPr>
                      <a:endParaRPr lang="en-GB" sz="800">
                        <a:cs typeface="Arial" panose="020B0604020202020204" pitchFamily="34" charset="0"/>
                      </a:endParaRPr>
                    </a:p>
                    <a:p>
                      <a:pPr marR="89535">
                        <a:tabLst>
                          <a:tab pos="2340610" algn="l"/>
                        </a:tabLst>
                      </a:pPr>
                      <a:endParaRPr lang="en-GB" sz="1600">
                        <a:cs typeface="Arial" panose="020B0604020202020204" pitchFamily="34" charset="0"/>
                      </a:endParaRPr>
                    </a:p>
                    <a:p>
                      <a:pPr marR="89535">
                        <a:tabLst>
                          <a:tab pos="2340610" algn="l"/>
                        </a:tabLst>
                      </a:pPr>
                      <a:endParaRPr lang="en-GB" sz="160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kern="1200">
                        <a:solidFill>
                          <a:schemeClr val="dk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kern="1200">
                        <a:solidFill>
                          <a:schemeClr val="dk1"/>
                        </a:solidFill>
                        <a:effectLst/>
                        <a:latin typeface="+mn-lt"/>
                        <a:ea typeface="+mn-ea"/>
                        <a:cs typeface="+mn-cs"/>
                      </a:endParaRPr>
                    </a:p>
                  </a:txBody>
                  <a:tcPr/>
                </a:tc>
                <a:extLst>
                  <a:ext uri="{0D108BD9-81ED-4DB2-BD59-A6C34878D82A}">
                    <a16:rowId xmlns:a16="http://schemas.microsoft.com/office/drawing/2014/main" val="4189135634"/>
                  </a:ext>
                </a:extLst>
              </a:tr>
            </a:tbl>
          </a:graphicData>
        </a:graphic>
      </p:graphicFrame>
      <p:pic>
        <p:nvPicPr>
          <p:cNvPr id="25" name="Picture 24" descr="Icon&#10;&#10;Description automatically generated">
            <a:extLst>
              <a:ext uri="{FF2B5EF4-FFF2-40B4-BE49-F238E27FC236}">
                <a16:creationId xmlns:a16="http://schemas.microsoft.com/office/drawing/2014/main" id="{F7D66E9C-88E8-46FF-B549-6B1E1437D1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3900" y="3872360"/>
            <a:ext cx="515550" cy="515550"/>
          </a:xfrm>
          <a:prstGeom prst="rect">
            <a:avLst/>
          </a:prstGeom>
        </p:spPr>
      </p:pic>
      <p:pic>
        <p:nvPicPr>
          <p:cNvPr id="27" name="Picture 26" descr="Icon&#10;&#10;Description automatically generated">
            <a:extLst>
              <a:ext uri="{FF2B5EF4-FFF2-40B4-BE49-F238E27FC236}">
                <a16:creationId xmlns:a16="http://schemas.microsoft.com/office/drawing/2014/main" id="{7FD4EFC3-90C9-4984-85B4-FA482EB434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541625">
            <a:off x="5207076" y="3837166"/>
            <a:ext cx="517404" cy="517404"/>
          </a:xfrm>
          <a:prstGeom prst="rect">
            <a:avLst/>
          </a:prstGeom>
        </p:spPr>
      </p:pic>
      <p:pic>
        <p:nvPicPr>
          <p:cNvPr id="31" name="Picture 30" descr="Icon&#10;&#10;Description automatically generated">
            <a:extLst>
              <a:ext uri="{FF2B5EF4-FFF2-40B4-BE49-F238E27FC236}">
                <a16:creationId xmlns:a16="http://schemas.microsoft.com/office/drawing/2014/main" id="{47BFEE76-78D8-4956-A0B4-188A972369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7520" y="3931635"/>
            <a:ext cx="475787" cy="475787"/>
          </a:xfrm>
          <a:prstGeom prst="rect">
            <a:avLst/>
          </a:prstGeom>
        </p:spPr>
      </p:pic>
      <p:pic>
        <p:nvPicPr>
          <p:cNvPr id="33" name="Picture 32" descr="Icon&#10;&#10;Description automatically generated">
            <a:extLst>
              <a:ext uri="{FF2B5EF4-FFF2-40B4-BE49-F238E27FC236}">
                <a16:creationId xmlns:a16="http://schemas.microsoft.com/office/drawing/2014/main" id="{F8FE886B-B17E-4E21-AB22-395A558FA5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02200" y="3918935"/>
            <a:ext cx="482810" cy="482810"/>
          </a:xfrm>
          <a:prstGeom prst="rect">
            <a:avLst/>
          </a:prstGeom>
        </p:spPr>
      </p:pic>
      <p:pic>
        <p:nvPicPr>
          <p:cNvPr id="35" name="Picture 34" descr="Icon&#10;&#10;Description automatically generated">
            <a:extLst>
              <a:ext uri="{FF2B5EF4-FFF2-40B4-BE49-F238E27FC236}">
                <a16:creationId xmlns:a16="http://schemas.microsoft.com/office/drawing/2014/main" id="{B1065ADE-CA51-49CD-81AC-239B4435C79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42167" y="3937985"/>
            <a:ext cx="482600" cy="482600"/>
          </a:xfrm>
          <a:prstGeom prst="rect">
            <a:avLst/>
          </a:prstGeom>
        </p:spPr>
      </p:pic>
      <p:sp>
        <p:nvSpPr>
          <p:cNvPr id="36" name="Rectangle 35">
            <a:extLst>
              <a:ext uri="{FF2B5EF4-FFF2-40B4-BE49-F238E27FC236}">
                <a16:creationId xmlns:a16="http://schemas.microsoft.com/office/drawing/2014/main" id="{2457F1BF-7903-4FDE-99BB-87B9B31914AE}"/>
              </a:ext>
            </a:extLst>
          </p:cNvPr>
          <p:cNvSpPr/>
          <p:nvPr/>
        </p:nvSpPr>
        <p:spPr>
          <a:xfrm>
            <a:off x="251520" y="3453122"/>
            <a:ext cx="8640960" cy="3251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cs typeface="Arial" panose="020B0604020202020204" pitchFamily="34" charset="0"/>
              </a:rPr>
              <a:t>Healthy/unhealthy behaviours included in the HNA</a:t>
            </a:r>
          </a:p>
        </p:txBody>
      </p:sp>
    </p:spTree>
    <p:extLst>
      <p:ext uri="{BB962C8B-B14F-4D97-AF65-F5344CB8AC3E}">
        <p14:creationId xmlns:p14="http://schemas.microsoft.com/office/powerpoint/2010/main" val="3189458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5C0771B-5F50-4F8A-8E27-13F20AB80C7A}"/>
              </a:ext>
            </a:extLst>
          </p:cNvPr>
          <p:cNvSpPr txBox="1">
            <a:spLocks/>
          </p:cNvSpPr>
          <p:nvPr/>
        </p:nvSpPr>
        <p:spPr>
          <a:xfrm>
            <a:off x="0" y="0"/>
            <a:ext cx="9144000" cy="527620"/>
          </a:xfrm>
          <a:prstGeom prst="rect">
            <a:avLst/>
          </a:prstGeom>
          <a:solidFill>
            <a:schemeClr val="accent1"/>
          </a:solidFill>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b="1">
                <a:solidFill>
                  <a:schemeClr val="bg1"/>
                </a:solidFill>
              </a:rPr>
              <a:t>Key demographics for Berkshire East </a:t>
            </a:r>
          </a:p>
        </p:txBody>
      </p:sp>
      <p:sp>
        <p:nvSpPr>
          <p:cNvPr id="3" name="Rectangle 2">
            <a:extLst>
              <a:ext uri="{FF2B5EF4-FFF2-40B4-BE49-F238E27FC236}">
                <a16:creationId xmlns:a16="http://schemas.microsoft.com/office/drawing/2014/main" id="{245E1E01-CF63-4C43-AE95-9994FFEC85CE}"/>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TextBox 4">
            <a:extLst>
              <a:ext uri="{FF2B5EF4-FFF2-40B4-BE49-F238E27FC236}">
                <a16:creationId xmlns:a16="http://schemas.microsoft.com/office/drawing/2014/main" id="{15A680AC-0370-4104-A010-2DE21B901E15}"/>
              </a:ext>
            </a:extLst>
          </p:cNvPr>
          <p:cNvSpPr txBox="1"/>
          <p:nvPr/>
        </p:nvSpPr>
        <p:spPr>
          <a:xfrm>
            <a:off x="179514" y="548680"/>
            <a:ext cx="4571880" cy="5970865"/>
          </a:xfrm>
          <a:prstGeom prst="rect">
            <a:avLst/>
          </a:prstGeom>
          <a:noFill/>
        </p:spPr>
        <p:txBody>
          <a:bodyPr wrap="square">
            <a:spAutoFit/>
          </a:bodyPr>
          <a:lstStyle/>
          <a:p>
            <a:pPr marR="89535">
              <a:tabLst>
                <a:tab pos="2340610" algn="l"/>
              </a:tabLst>
            </a:pPr>
            <a:r>
              <a:rPr lang="en-GB" sz="1800" b="1">
                <a:solidFill>
                  <a:schemeClr val="tx2"/>
                </a:solidFill>
                <a:effectLst/>
                <a:ea typeface="Calibri" panose="020F0502020204030204" pitchFamily="34" charset="0"/>
                <a:cs typeface="Arial" panose="020B0604020202020204" pitchFamily="34" charset="0"/>
              </a:rPr>
              <a:t>Population</a:t>
            </a:r>
          </a:p>
          <a:p>
            <a:r>
              <a:rPr lang="en-GB" sz="1400" b="1">
                <a:solidFill>
                  <a:schemeClr val="accent5"/>
                </a:solidFill>
                <a:effectLst/>
                <a:ea typeface="Calibri" panose="020F0502020204030204" pitchFamily="34" charset="0"/>
                <a:cs typeface="Arial" panose="020B0604020202020204" pitchFamily="34" charset="0"/>
              </a:rPr>
              <a:t>Berkshire East’s population is estimated at over 425,000 with 75% of the population aged 18 and over.  </a:t>
            </a:r>
            <a:r>
              <a:rPr lang="en-GB" sz="1400">
                <a:effectLst/>
                <a:ea typeface="Calibri" panose="020F0502020204030204" pitchFamily="34" charset="0"/>
                <a:cs typeface="Arial" panose="020B0604020202020204" pitchFamily="34" charset="0"/>
              </a:rPr>
              <a:t>Berkshire East’s population profile differs to England’s, with significantly higher proportions of people aged under 19 and 35 to 49. In contrast, there are significantly lower proportions of people aged 20 to 29 and 60 and over compared to England. </a:t>
            </a:r>
          </a:p>
          <a:p>
            <a:endParaRPr lang="en-GB" sz="800">
              <a:effectLst/>
              <a:ea typeface="Calibri" panose="020F0502020204030204" pitchFamily="34" charset="0"/>
              <a:cs typeface="Arial" panose="020B0604020202020204" pitchFamily="34" charset="0"/>
            </a:endParaRPr>
          </a:p>
          <a:p>
            <a:r>
              <a:rPr lang="en-GB" sz="1400">
                <a:cs typeface="Arial" panose="020B0604020202020204" pitchFamily="34" charset="0"/>
              </a:rPr>
              <a:t>The population profiles of the Berkshire East local authorities also differ. Slough’s population is much younger than Bracknell Forest and RBWM, while RBWM has significantly higher proportions of people aged 65 and over. </a:t>
            </a:r>
          </a:p>
          <a:p>
            <a:r>
              <a:rPr lang="en-GB" sz="1400">
                <a:effectLst/>
              </a:rPr>
              <a:t> </a:t>
            </a:r>
          </a:p>
          <a:p>
            <a:r>
              <a:rPr lang="en-GB" sz="1800" b="1">
                <a:solidFill>
                  <a:schemeClr val="tx2"/>
                </a:solidFill>
                <a:effectLst/>
                <a:ea typeface="Calibri" panose="020F0502020204030204" pitchFamily="34" charset="0"/>
                <a:cs typeface="Arial" panose="020B0604020202020204" pitchFamily="34" charset="0"/>
              </a:rPr>
              <a:t>Ethnicity </a:t>
            </a:r>
          </a:p>
          <a:p>
            <a:r>
              <a:rPr lang="en-GB" sz="1400" b="1">
                <a:solidFill>
                  <a:schemeClr val="accent5"/>
                </a:solidFill>
                <a:effectLst/>
                <a:latin typeface="+mj-lt"/>
                <a:ea typeface="Calibri" panose="020F0502020204030204" pitchFamily="34" charset="0"/>
                <a:cs typeface="Arial" panose="020B0604020202020204" pitchFamily="34" charset="0"/>
              </a:rPr>
              <a:t>27% of people in Berkshire East come from a black, Asian or other minority ethnic group</a:t>
            </a:r>
            <a:r>
              <a:rPr lang="en-GB" sz="1400">
                <a:effectLst/>
                <a:latin typeface="+mj-lt"/>
                <a:ea typeface="Calibri" panose="020F0502020204030204" pitchFamily="34" charset="0"/>
                <a:cs typeface="Arial" panose="020B0604020202020204" pitchFamily="34" charset="0"/>
              </a:rPr>
              <a:t>, compared to 15% in England. A further </a:t>
            </a:r>
            <a:r>
              <a:rPr lang="en-GB" sz="1400" b="1">
                <a:solidFill>
                  <a:schemeClr val="accent5"/>
                </a:solidFill>
                <a:effectLst/>
                <a:latin typeface="+mj-lt"/>
                <a:ea typeface="Calibri" panose="020F0502020204030204" pitchFamily="34" charset="0"/>
                <a:cs typeface="Arial" panose="020B0604020202020204" pitchFamily="34" charset="0"/>
              </a:rPr>
              <a:t>9% of the population come from a white non-British background</a:t>
            </a:r>
            <a:r>
              <a:rPr lang="en-GB" sz="1400">
                <a:effectLst/>
                <a:latin typeface="+mj-lt"/>
                <a:ea typeface="Calibri" panose="020F0502020204030204" pitchFamily="34" charset="0"/>
                <a:cs typeface="Arial" panose="020B0604020202020204" pitchFamily="34" charset="0"/>
              </a:rPr>
              <a:t>, compared to 6% nationally.  </a:t>
            </a:r>
            <a:r>
              <a:rPr lang="en-GB" sz="1400">
                <a:effectLst/>
                <a:ea typeface="Calibri" panose="020F0502020204030204" pitchFamily="34" charset="0"/>
                <a:cs typeface="Arial" panose="020B0604020202020204" pitchFamily="34" charset="0"/>
              </a:rPr>
              <a:t> </a:t>
            </a:r>
          </a:p>
          <a:p>
            <a:endParaRPr lang="en-GB" sz="800">
              <a:ea typeface="Calibri" panose="020F0502020204030204" pitchFamily="34" charset="0"/>
              <a:cs typeface="Arial" panose="020B0604020202020204" pitchFamily="34" charset="0"/>
            </a:endParaRPr>
          </a:p>
          <a:p>
            <a:r>
              <a:rPr lang="en-GB" sz="1400">
                <a:effectLst/>
                <a:ea typeface="Calibri" panose="020F0502020204030204" pitchFamily="34" charset="0"/>
                <a:cs typeface="Arial" panose="020B0604020202020204" pitchFamily="34" charset="0"/>
              </a:rPr>
              <a:t>Slough has one of the most diverse populations in England (54% from black, Asian or other minority ethnic groups), while RBWM (14%) and Bracknell Forest’s (9%) populations are more comparable to the national profile.</a:t>
            </a:r>
          </a:p>
          <a:p>
            <a:endParaRPr lang="en-GB" sz="800">
              <a:ea typeface="Calibri" panose="020F0502020204030204" pitchFamily="34" charset="0"/>
              <a:cs typeface="Arial" panose="020B0604020202020204" pitchFamily="34" charset="0"/>
            </a:endParaRPr>
          </a:p>
          <a:p>
            <a:r>
              <a:rPr lang="en-GB" sz="1400">
                <a:effectLst/>
                <a:ea typeface="Calibri" panose="020F0502020204030204" pitchFamily="34" charset="0"/>
                <a:cs typeface="Arial" panose="020B0604020202020204" pitchFamily="34" charset="0"/>
              </a:rPr>
              <a:t>People from </a:t>
            </a:r>
            <a:r>
              <a:rPr lang="en-GB" sz="1400" b="1">
                <a:solidFill>
                  <a:schemeClr val="accent5"/>
                </a:solidFill>
                <a:effectLst/>
                <a:ea typeface="Calibri" panose="020F0502020204030204" pitchFamily="34" charset="0"/>
                <a:cs typeface="Arial" panose="020B0604020202020204" pitchFamily="34" charset="0"/>
              </a:rPr>
              <a:t>Asian/Asian British backgrounds make up the largest minority group in Berkshire East</a:t>
            </a:r>
            <a:r>
              <a:rPr lang="en-GB" sz="1400">
                <a:effectLst/>
                <a:ea typeface="Calibri" panose="020F0502020204030204" pitchFamily="34" charset="0"/>
                <a:cs typeface="Arial" panose="020B0604020202020204" pitchFamily="34" charset="0"/>
              </a:rPr>
              <a:t> and this is the case across all three local authorities. </a:t>
            </a:r>
          </a:p>
        </p:txBody>
      </p:sp>
      <p:pic>
        <p:nvPicPr>
          <p:cNvPr id="2" name="Picture 1">
            <a:extLst>
              <a:ext uri="{FF2B5EF4-FFF2-40B4-BE49-F238E27FC236}">
                <a16:creationId xmlns:a16="http://schemas.microsoft.com/office/drawing/2014/main" id="{519768EA-7AE9-4B2F-8ED6-B8FDA30BE2BC}"/>
              </a:ext>
            </a:extLst>
          </p:cNvPr>
          <p:cNvPicPr>
            <a:picLocks noChangeAspect="1"/>
          </p:cNvPicPr>
          <p:nvPr/>
        </p:nvPicPr>
        <p:blipFill rotWithShape="1">
          <a:blip r:embed="rId2"/>
          <a:srcRect l="2061" t="1931" r="1346" b="950"/>
          <a:stretch/>
        </p:blipFill>
        <p:spPr>
          <a:xfrm>
            <a:off x="4998720" y="880145"/>
            <a:ext cx="4071461" cy="2858418"/>
          </a:xfrm>
          <a:prstGeom prst="rect">
            <a:avLst/>
          </a:prstGeom>
        </p:spPr>
      </p:pic>
      <p:sp>
        <p:nvSpPr>
          <p:cNvPr id="10" name="TextBox 9">
            <a:extLst>
              <a:ext uri="{FF2B5EF4-FFF2-40B4-BE49-F238E27FC236}">
                <a16:creationId xmlns:a16="http://schemas.microsoft.com/office/drawing/2014/main" id="{0493A0B1-47E0-437D-B294-44302C963DC6}"/>
              </a:ext>
            </a:extLst>
          </p:cNvPr>
          <p:cNvSpPr txBox="1"/>
          <p:nvPr/>
        </p:nvSpPr>
        <p:spPr>
          <a:xfrm>
            <a:off x="4916174" y="3789040"/>
            <a:ext cx="4227826" cy="2739211"/>
          </a:xfrm>
          <a:prstGeom prst="rect">
            <a:avLst/>
          </a:prstGeom>
          <a:noFill/>
        </p:spPr>
        <p:txBody>
          <a:bodyPr wrap="square">
            <a:spAutoFit/>
          </a:bodyPr>
          <a:lstStyle/>
          <a:p>
            <a:pPr marR="89535">
              <a:tabLst>
                <a:tab pos="2340610" algn="l"/>
              </a:tabLst>
            </a:pPr>
            <a:r>
              <a:rPr lang="en-GB" sz="1800" b="1">
                <a:solidFill>
                  <a:schemeClr val="tx2"/>
                </a:solidFill>
                <a:effectLst/>
                <a:ea typeface="Calibri" panose="020F0502020204030204" pitchFamily="34" charset="0"/>
                <a:cs typeface="Arial" panose="020B0604020202020204" pitchFamily="34" charset="0"/>
              </a:rPr>
              <a:t>Deprivation</a:t>
            </a:r>
          </a:p>
          <a:p>
            <a:r>
              <a:rPr lang="en-GB" sz="1400" b="1">
                <a:solidFill>
                  <a:schemeClr val="accent5"/>
                </a:solidFill>
                <a:effectLst/>
              </a:rPr>
              <a:t>Levels of deprivation vary significantly across Berkshire East</a:t>
            </a:r>
            <a:r>
              <a:rPr lang="en-GB" sz="1400" b="1">
                <a:solidFill>
                  <a:schemeClr val="accent5"/>
                </a:solidFill>
              </a:rPr>
              <a:t>.</a:t>
            </a:r>
            <a:r>
              <a:rPr lang="en-GB" sz="1400">
                <a:effectLst/>
              </a:rPr>
              <a:t> </a:t>
            </a:r>
          </a:p>
          <a:p>
            <a:endParaRPr lang="en-GB" sz="800">
              <a:effectLst/>
            </a:endParaRPr>
          </a:p>
          <a:p>
            <a:r>
              <a:rPr lang="en-GB" sz="1400">
                <a:effectLst/>
              </a:rPr>
              <a:t>Slough is more deprived than the rest of Berkshire East with approximately </a:t>
            </a:r>
            <a:r>
              <a:rPr lang="en-GB" sz="1400" b="1">
                <a:solidFill>
                  <a:schemeClr val="accent5"/>
                </a:solidFill>
              </a:rPr>
              <a:t>8</a:t>
            </a:r>
            <a:r>
              <a:rPr lang="en-GB" sz="1400" b="1">
                <a:solidFill>
                  <a:schemeClr val="accent5"/>
                </a:solidFill>
                <a:effectLst/>
              </a:rPr>
              <a:t>% of the Slough population living in the 20% most deprived neighbourhoods in England</a:t>
            </a:r>
            <a:r>
              <a:rPr lang="en-GB" sz="1400">
                <a:effectLst/>
              </a:rPr>
              <a:t>. In contrast, Bracknell Forest and RBWM are both in the </a:t>
            </a:r>
            <a:r>
              <a:rPr lang="en-GB" sz="1400"/>
              <a:t>10% least deprived local authorities nationally. However, </a:t>
            </a:r>
            <a:r>
              <a:rPr lang="en-GB" sz="1400">
                <a:effectLst/>
              </a:rPr>
              <a:t>both </a:t>
            </a:r>
            <a:r>
              <a:rPr lang="en-GB" sz="1400"/>
              <a:t>have pockets of deprivation and neighbourhoods that are noticeably more deprived than the local authority areas as a whole.</a:t>
            </a:r>
          </a:p>
        </p:txBody>
      </p:sp>
      <p:sp>
        <p:nvSpPr>
          <p:cNvPr id="9" name="TextBox 8">
            <a:extLst>
              <a:ext uri="{FF2B5EF4-FFF2-40B4-BE49-F238E27FC236}">
                <a16:creationId xmlns:a16="http://schemas.microsoft.com/office/drawing/2014/main" id="{DD3BE52F-E722-4EA1-909B-E89153D831FF}"/>
              </a:ext>
            </a:extLst>
          </p:cNvPr>
          <p:cNvSpPr txBox="1"/>
          <p:nvPr/>
        </p:nvSpPr>
        <p:spPr>
          <a:xfrm>
            <a:off x="5148699" y="618574"/>
            <a:ext cx="3995934" cy="276999"/>
          </a:xfrm>
          <a:prstGeom prst="rect">
            <a:avLst/>
          </a:prstGeom>
          <a:noFill/>
        </p:spPr>
        <p:txBody>
          <a:bodyPr wrap="square" rtlCol="0">
            <a:spAutoFit/>
          </a:bodyPr>
          <a:lstStyle/>
          <a:p>
            <a:r>
              <a:rPr lang="en-GB" sz="1200" b="1">
                <a:solidFill>
                  <a:schemeClr val="tx2"/>
                </a:solidFill>
              </a:rPr>
              <a:t>Population Pyramid for Berkshire East (mid-2020 estimates)</a:t>
            </a:r>
          </a:p>
        </p:txBody>
      </p:sp>
      <p:sp>
        <p:nvSpPr>
          <p:cNvPr id="11" name="Rectangle 10">
            <a:extLst>
              <a:ext uri="{FF2B5EF4-FFF2-40B4-BE49-F238E27FC236}">
                <a16:creationId xmlns:a16="http://schemas.microsoft.com/office/drawing/2014/main" id="{184AA015-7B78-42B4-8F56-E76071199F05}"/>
              </a:ext>
              <a:ext uri="{C183D7F6-B498-43B3-948B-1728B52AA6E4}">
                <adec:decorative xmlns:adec="http://schemas.microsoft.com/office/drawing/2017/decorative" val="1"/>
              </a:ext>
            </a:extLst>
          </p:cNvPr>
          <p:cNvSpPr/>
          <p:nvPr/>
        </p:nvSpPr>
        <p:spPr>
          <a:xfrm>
            <a:off x="0" y="6525344"/>
            <a:ext cx="9144000" cy="21602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a:t>         Berkshire East Healthy Behaviours Health Needs Assessment Summary			                September 2022</a:t>
            </a:r>
            <a:endParaRPr lang="en-GB" sz="1000"/>
          </a:p>
        </p:txBody>
      </p:sp>
    </p:spTree>
    <p:extLst>
      <p:ext uri="{BB962C8B-B14F-4D97-AF65-F5344CB8AC3E}">
        <p14:creationId xmlns:p14="http://schemas.microsoft.com/office/powerpoint/2010/main" val="2566760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5C0771B-5F50-4F8A-8E27-13F20AB80C7A}"/>
              </a:ext>
            </a:extLst>
          </p:cNvPr>
          <p:cNvSpPr txBox="1">
            <a:spLocks/>
          </p:cNvSpPr>
          <p:nvPr/>
        </p:nvSpPr>
        <p:spPr>
          <a:xfrm>
            <a:off x="0" y="0"/>
            <a:ext cx="9144000" cy="527620"/>
          </a:xfrm>
          <a:prstGeom prst="rect">
            <a:avLst/>
          </a:prstGeom>
          <a:solidFill>
            <a:schemeClr val="accent1"/>
          </a:solidFill>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b="1">
                <a:solidFill>
                  <a:schemeClr val="bg1"/>
                </a:solidFill>
              </a:rPr>
              <a:t>What do we know about healthy behaviours in Berkshire East?</a:t>
            </a:r>
          </a:p>
        </p:txBody>
      </p:sp>
      <p:sp>
        <p:nvSpPr>
          <p:cNvPr id="3" name="Rectangle 2">
            <a:extLst>
              <a:ext uri="{FF2B5EF4-FFF2-40B4-BE49-F238E27FC236}">
                <a16:creationId xmlns:a16="http://schemas.microsoft.com/office/drawing/2014/main" id="{245E1E01-CF63-4C43-AE95-9994FFEC85CE}"/>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6" name="Rectangle 25">
            <a:extLst>
              <a:ext uri="{FF2B5EF4-FFF2-40B4-BE49-F238E27FC236}">
                <a16:creationId xmlns:a16="http://schemas.microsoft.com/office/drawing/2014/main" id="{FE90B07D-CEA9-4AF0-B365-948DBA7B398F}"/>
              </a:ext>
              <a:ext uri="{C183D7F6-B498-43B3-948B-1728B52AA6E4}">
                <adec:decorative xmlns:adec="http://schemas.microsoft.com/office/drawing/2017/decorative" val="1"/>
              </a:ext>
            </a:extLst>
          </p:cNvPr>
          <p:cNvSpPr/>
          <p:nvPr/>
        </p:nvSpPr>
        <p:spPr>
          <a:xfrm>
            <a:off x="0" y="6525344"/>
            <a:ext cx="9144000" cy="21602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a:t>         Berkshire East Healthy Behaviours Health Needs Assessment Summary			                September 2022</a:t>
            </a:r>
            <a:endParaRPr lang="en-GB" sz="1000"/>
          </a:p>
        </p:txBody>
      </p:sp>
      <p:graphicFrame>
        <p:nvGraphicFramePr>
          <p:cNvPr id="9" name="Table 28">
            <a:extLst>
              <a:ext uri="{FF2B5EF4-FFF2-40B4-BE49-F238E27FC236}">
                <a16:creationId xmlns:a16="http://schemas.microsoft.com/office/drawing/2014/main" id="{450CB869-5F9C-4877-8D51-17BA01A3A0C0}"/>
              </a:ext>
            </a:extLst>
          </p:cNvPr>
          <p:cNvGraphicFramePr>
            <a:graphicFrameLocks noGrp="1"/>
          </p:cNvGraphicFramePr>
          <p:nvPr>
            <p:extLst>
              <p:ext uri="{D42A27DB-BD31-4B8C-83A1-F6EECF244321}">
                <p14:modId xmlns:p14="http://schemas.microsoft.com/office/powerpoint/2010/main" val="369869895"/>
              </p:ext>
            </p:extLst>
          </p:nvPr>
        </p:nvGraphicFramePr>
        <p:xfrm>
          <a:off x="352156" y="4695977"/>
          <a:ext cx="8482799" cy="1013460"/>
        </p:xfrm>
        <a:graphic>
          <a:graphicData uri="http://schemas.openxmlformats.org/drawingml/2006/table">
            <a:tbl>
              <a:tblPr firstRow="1" bandRow="1">
                <a:tableStyleId>{2D5ABB26-0587-4C30-8999-92F81FD0307C}</a:tableStyleId>
              </a:tblPr>
              <a:tblGrid>
                <a:gridCol w="1060350">
                  <a:extLst>
                    <a:ext uri="{9D8B030D-6E8A-4147-A177-3AD203B41FA5}">
                      <a16:colId xmlns:a16="http://schemas.microsoft.com/office/drawing/2014/main" val="2280931051"/>
                    </a:ext>
                  </a:extLst>
                </a:gridCol>
                <a:gridCol w="1060350">
                  <a:extLst>
                    <a:ext uri="{9D8B030D-6E8A-4147-A177-3AD203B41FA5}">
                      <a16:colId xmlns:a16="http://schemas.microsoft.com/office/drawing/2014/main" val="2160954956"/>
                    </a:ext>
                  </a:extLst>
                </a:gridCol>
                <a:gridCol w="1060350">
                  <a:extLst>
                    <a:ext uri="{9D8B030D-6E8A-4147-A177-3AD203B41FA5}">
                      <a16:colId xmlns:a16="http://schemas.microsoft.com/office/drawing/2014/main" val="1262777871"/>
                    </a:ext>
                  </a:extLst>
                </a:gridCol>
                <a:gridCol w="1060350">
                  <a:extLst>
                    <a:ext uri="{9D8B030D-6E8A-4147-A177-3AD203B41FA5}">
                      <a16:colId xmlns:a16="http://schemas.microsoft.com/office/drawing/2014/main" val="3839663774"/>
                    </a:ext>
                  </a:extLst>
                </a:gridCol>
                <a:gridCol w="1060350">
                  <a:extLst>
                    <a:ext uri="{9D8B030D-6E8A-4147-A177-3AD203B41FA5}">
                      <a16:colId xmlns:a16="http://schemas.microsoft.com/office/drawing/2014/main" val="2940518430"/>
                    </a:ext>
                  </a:extLst>
                </a:gridCol>
                <a:gridCol w="835327">
                  <a:extLst>
                    <a:ext uri="{9D8B030D-6E8A-4147-A177-3AD203B41FA5}">
                      <a16:colId xmlns:a16="http://schemas.microsoft.com/office/drawing/2014/main" val="793386088"/>
                    </a:ext>
                  </a:extLst>
                </a:gridCol>
                <a:gridCol w="1292229">
                  <a:extLst>
                    <a:ext uri="{9D8B030D-6E8A-4147-A177-3AD203B41FA5}">
                      <a16:colId xmlns:a16="http://schemas.microsoft.com/office/drawing/2014/main" val="4225035741"/>
                    </a:ext>
                  </a:extLst>
                </a:gridCol>
                <a:gridCol w="1053493">
                  <a:extLst>
                    <a:ext uri="{9D8B030D-6E8A-4147-A177-3AD203B41FA5}">
                      <a16:colId xmlns:a16="http://schemas.microsoft.com/office/drawing/2014/main" val="2600039474"/>
                    </a:ext>
                  </a:extLst>
                </a:gridCol>
              </a:tblGrid>
              <a:tr h="240015">
                <a:tc grid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u="sng">
                          <a:solidFill>
                            <a:schemeClr val="tx2"/>
                          </a:solidFill>
                          <a:latin typeface="Arial" panose="020B0604020202020204" pitchFamily="34" charset="0"/>
                          <a:cs typeface="Arial" panose="020B0604020202020204" pitchFamily="34" charset="0"/>
                        </a:rPr>
                        <a:t>Estimated number of adults affected in Berkshire East:</a:t>
                      </a:r>
                      <a:endParaRPr lang="en-GB" sz="1050" b="1">
                        <a:solidFill>
                          <a:schemeClr val="tx2"/>
                        </a:solidFill>
                        <a:latin typeface="Arial" panose="020B0604020202020204" pitchFamily="34" charset="0"/>
                        <a:cs typeface="Arial" panose="020B0604020202020204" pitchFamily="34" charset="0"/>
                      </a:endParaRPr>
                    </a:p>
                  </a:txBody>
                  <a:tcPr/>
                </a:tc>
                <a:tc hMerge="1">
                  <a:txBody>
                    <a:bodyPr/>
                    <a:lstStyle/>
                    <a:p>
                      <a:pPr algn="ctr"/>
                      <a:endParaRPr lang="en-GB" sz="1000">
                        <a:solidFill>
                          <a:schemeClr val="tx2"/>
                        </a:solidFill>
                      </a:endParaRPr>
                    </a:p>
                  </a:txBody>
                  <a:tcPr/>
                </a:tc>
                <a:tc hMerge="1">
                  <a:txBody>
                    <a:bodyPr/>
                    <a:lstStyle/>
                    <a:p>
                      <a:pPr algn="ctr"/>
                      <a:endParaRPr lang="en-GB" sz="1000">
                        <a:solidFill>
                          <a:schemeClr val="tx2"/>
                        </a:solidFill>
                      </a:endParaRPr>
                    </a:p>
                  </a:txBody>
                  <a:tcPr/>
                </a:tc>
                <a:tc hMerge="1">
                  <a:txBody>
                    <a:bodyPr/>
                    <a:lstStyle/>
                    <a:p>
                      <a:pPr algn="ctr"/>
                      <a:endParaRPr lang="en-GB" sz="1000">
                        <a:solidFill>
                          <a:schemeClr val="tx2"/>
                        </a:solidFill>
                      </a:endParaRPr>
                    </a:p>
                  </a:txBody>
                  <a:tcPr/>
                </a:tc>
                <a:tc hMerge="1">
                  <a:txBody>
                    <a:bodyPr/>
                    <a:lstStyle/>
                    <a:p>
                      <a:pPr algn="ctr"/>
                      <a:endParaRPr lang="en-GB" sz="1000">
                        <a:solidFill>
                          <a:schemeClr val="tx2"/>
                        </a:solidFill>
                      </a:endParaRPr>
                    </a:p>
                  </a:txBody>
                  <a:tcPr/>
                </a:tc>
                <a:tc hMerge="1">
                  <a:txBody>
                    <a:bodyPr/>
                    <a:lstStyle/>
                    <a:p>
                      <a:endParaRPr lang="en-GB">
                        <a:solidFill>
                          <a:schemeClr val="tx2"/>
                        </a:solidFill>
                      </a:endParaRPr>
                    </a:p>
                  </a:txBody>
                  <a:tcPr/>
                </a:tc>
                <a:tc hMerge="1">
                  <a:txBody>
                    <a:bodyPr/>
                    <a:lstStyle/>
                    <a:p>
                      <a:pPr algn="ctr"/>
                      <a:endParaRPr lang="en-GB" sz="1000">
                        <a:solidFill>
                          <a:schemeClr val="tx2"/>
                        </a:solidFill>
                      </a:endParaRPr>
                    </a:p>
                  </a:txBody>
                  <a:tcPr/>
                </a:tc>
                <a:tc hMerge="1">
                  <a:txBody>
                    <a:bodyPr/>
                    <a:lstStyle/>
                    <a:p>
                      <a:pPr algn="ctr"/>
                      <a:endParaRPr lang="en-GB" sz="1000">
                        <a:solidFill>
                          <a:schemeClr val="tx2"/>
                        </a:solidFill>
                      </a:endParaRPr>
                    </a:p>
                  </a:txBody>
                  <a:tcPr/>
                </a:tc>
                <a:extLst>
                  <a:ext uri="{0D108BD9-81ED-4DB2-BD59-A6C34878D82A}">
                    <a16:rowId xmlns:a16="http://schemas.microsoft.com/office/drawing/2014/main" val="717238568"/>
                  </a:ext>
                </a:extLst>
              </a:tr>
              <a:tr h="224630">
                <a:tc>
                  <a:txBody>
                    <a:bodyPr/>
                    <a:lstStyle/>
                    <a:p>
                      <a:pPr algn="ctr"/>
                      <a:r>
                        <a:rPr lang="en-GB" sz="1000" b="1">
                          <a:solidFill>
                            <a:schemeClr val="tx2"/>
                          </a:solidFill>
                          <a:latin typeface="Arial" panose="020B0604020202020204" pitchFamily="34" charset="0"/>
                          <a:cs typeface="Arial" panose="020B0604020202020204" pitchFamily="34" charset="0"/>
                        </a:rPr>
                        <a:t>Excess </a:t>
                      </a:r>
                    </a:p>
                    <a:p>
                      <a:pPr algn="ctr"/>
                      <a:r>
                        <a:rPr lang="en-GB" sz="1000" b="1">
                          <a:solidFill>
                            <a:schemeClr val="tx2"/>
                          </a:solidFill>
                          <a:latin typeface="Arial" panose="020B0604020202020204" pitchFamily="34" charset="0"/>
                          <a:cs typeface="Arial" panose="020B0604020202020204" pitchFamily="34" charset="0"/>
                        </a:rPr>
                        <a:t>weight</a:t>
                      </a:r>
                    </a:p>
                  </a:txBody>
                  <a:tcPr/>
                </a:tc>
                <a:tc>
                  <a:txBody>
                    <a:bodyPr/>
                    <a:lstStyle/>
                    <a:p>
                      <a:pPr algn="ctr"/>
                      <a:r>
                        <a:rPr lang="en-GB" sz="1000" b="1">
                          <a:solidFill>
                            <a:schemeClr val="tx2"/>
                          </a:solidFill>
                          <a:latin typeface="Arial" panose="020B0604020202020204" pitchFamily="34" charset="0"/>
                          <a:cs typeface="Arial" panose="020B0604020202020204" pitchFamily="34" charset="0"/>
                        </a:rPr>
                        <a:t>Unhealthy </a:t>
                      </a:r>
                    </a:p>
                    <a:p>
                      <a:pPr algn="ctr"/>
                      <a:r>
                        <a:rPr lang="en-GB" sz="1000" b="1">
                          <a:solidFill>
                            <a:schemeClr val="tx2"/>
                          </a:solidFill>
                          <a:latin typeface="Arial" panose="020B0604020202020204" pitchFamily="34" charset="0"/>
                          <a:cs typeface="Arial" panose="020B0604020202020204" pitchFamily="34" charset="0"/>
                        </a:rPr>
                        <a:t>diet</a:t>
                      </a:r>
                    </a:p>
                  </a:txBody>
                  <a:tcPr/>
                </a:tc>
                <a:tc>
                  <a:txBody>
                    <a:bodyPr/>
                    <a:lstStyle/>
                    <a:p>
                      <a:pPr algn="ctr"/>
                      <a:r>
                        <a:rPr lang="en-GB" sz="1000" b="1">
                          <a:solidFill>
                            <a:schemeClr val="tx2"/>
                          </a:solidFill>
                          <a:latin typeface="Arial" panose="020B0604020202020204" pitchFamily="34" charset="0"/>
                          <a:cs typeface="Arial" panose="020B0604020202020204" pitchFamily="34" charset="0"/>
                        </a:rPr>
                        <a:t>Physically inactive</a:t>
                      </a:r>
                    </a:p>
                  </a:txBody>
                  <a:tcPr/>
                </a:tc>
                <a:tc>
                  <a:txBody>
                    <a:bodyPr/>
                    <a:lstStyle/>
                    <a:p>
                      <a:pPr algn="ctr"/>
                      <a:r>
                        <a:rPr lang="en-GB" sz="1000" b="1">
                          <a:solidFill>
                            <a:schemeClr val="tx2"/>
                          </a:solidFill>
                          <a:latin typeface="Arial" panose="020B0604020202020204" pitchFamily="34" charset="0"/>
                          <a:cs typeface="Arial" panose="020B0604020202020204" pitchFamily="34" charset="0"/>
                        </a:rPr>
                        <a:t>Current smoker</a:t>
                      </a:r>
                    </a:p>
                  </a:txBody>
                  <a:tcPr/>
                </a:tc>
                <a:tc>
                  <a:txBody>
                    <a:bodyPr/>
                    <a:lstStyle/>
                    <a:p>
                      <a:pPr algn="ctr"/>
                      <a:r>
                        <a:rPr lang="en-GB" sz="1000" b="1">
                          <a:solidFill>
                            <a:schemeClr val="tx2"/>
                          </a:solidFill>
                          <a:latin typeface="Arial" panose="020B0604020202020204" pitchFamily="34" charset="0"/>
                          <a:cs typeface="Arial" panose="020B0604020202020204" pitchFamily="34" charset="0"/>
                        </a:rPr>
                        <a:t>Alcohol consumption</a:t>
                      </a:r>
                    </a:p>
                  </a:txBody>
                  <a:tcPr/>
                </a:tc>
                <a:tc>
                  <a:txBody>
                    <a:bodyPr/>
                    <a:lstStyle/>
                    <a:p>
                      <a:endParaRPr lang="en-GB">
                        <a:solidFill>
                          <a:schemeClr val="tx2"/>
                        </a:solidFill>
                        <a:latin typeface="Arial" panose="020B0604020202020204" pitchFamily="34" charset="0"/>
                        <a:cs typeface="Arial" panose="020B0604020202020204" pitchFamily="34" charset="0"/>
                      </a:endParaRPr>
                    </a:p>
                  </a:txBody>
                  <a:tcPr/>
                </a:tc>
                <a:tc>
                  <a:txBody>
                    <a:bodyPr/>
                    <a:lstStyle/>
                    <a:p>
                      <a:pPr algn="ctr"/>
                      <a:r>
                        <a:rPr lang="en-GB" sz="1000" b="1">
                          <a:solidFill>
                            <a:schemeClr val="tx2"/>
                          </a:solidFill>
                          <a:latin typeface="Arial" panose="020B0604020202020204" pitchFamily="34" charset="0"/>
                          <a:cs typeface="Arial" panose="020B0604020202020204" pitchFamily="34" charset="0"/>
                        </a:rPr>
                        <a:t>Type 2 diabetes (diagnosed)</a:t>
                      </a:r>
                    </a:p>
                  </a:txBody>
                  <a:tcPr/>
                </a:tc>
                <a:tc>
                  <a:txBody>
                    <a:bodyPr/>
                    <a:lstStyle/>
                    <a:p>
                      <a:pPr algn="ctr"/>
                      <a:r>
                        <a:rPr lang="en-GB" sz="1000" b="1">
                          <a:solidFill>
                            <a:schemeClr val="tx2"/>
                          </a:solidFill>
                          <a:latin typeface="Arial" panose="020B0604020202020204" pitchFamily="34" charset="0"/>
                          <a:cs typeface="Arial" panose="020B0604020202020204" pitchFamily="34" charset="0"/>
                        </a:rPr>
                        <a:t>Hypertension (diagnosed)</a:t>
                      </a:r>
                    </a:p>
                  </a:txBody>
                  <a:tcPr/>
                </a:tc>
                <a:extLst>
                  <a:ext uri="{0D108BD9-81ED-4DB2-BD59-A6C34878D82A}">
                    <a16:rowId xmlns:a16="http://schemas.microsoft.com/office/drawing/2014/main" val="3017726737"/>
                  </a:ext>
                </a:extLst>
              </a:tr>
              <a:tr h="224630">
                <a:tc>
                  <a:txBody>
                    <a:bodyPr/>
                    <a:lstStyle/>
                    <a:p>
                      <a:pPr algn="ctr"/>
                      <a:r>
                        <a:rPr lang="en-GB" sz="1000">
                          <a:solidFill>
                            <a:schemeClr val="tx2"/>
                          </a:solidFill>
                          <a:latin typeface="Arial" panose="020B0604020202020204" pitchFamily="34" charset="0"/>
                          <a:cs typeface="Arial" panose="020B0604020202020204" pitchFamily="34" charset="0"/>
                        </a:rPr>
                        <a:t>257,700</a:t>
                      </a:r>
                    </a:p>
                  </a:txBody>
                  <a:tcPr/>
                </a:tc>
                <a:tc>
                  <a:txBody>
                    <a:bodyPr/>
                    <a:lstStyle/>
                    <a:p>
                      <a:pPr algn="ctr"/>
                      <a:r>
                        <a:rPr lang="en-GB" sz="1000">
                          <a:solidFill>
                            <a:schemeClr val="tx2"/>
                          </a:solidFill>
                          <a:latin typeface="Arial" panose="020B0604020202020204" pitchFamily="34" charset="0"/>
                          <a:cs typeface="Arial" panose="020B0604020202020204" pitchFamily="34" charset="0"/>
                        </a:rPr>
                        <a:t>187,600</a:t>
                      </a:r>
                    </a:p>
                  </a:txBody>
                  <a:tcPr/>
                </a:tc>
                <a:tc>
                  <a:txBody>
                    <a:bodyPr/>
                    <a:lstStyle/>
                    <a:p>
                      <a:pPr algn="ctr"/>
                      <a:r>
                        <a:rPr lang="en-GB" sz="1000">
                          <a:solidFill>
                            <a:schemeClr val="tx2"/>
                          </a:solidFill>
                          <a:latin typeface="Arial" panose="020B0604020202020204" pitchFamily="34" charset="0"/>
                          <a:cs typeface="Arial" panose="020B0604020202020204" pitchFamily="34" charset="0"/>
                        </a:rPr>
                        <a:t>116,300</a:t>
                      </a:r>
                    </a:p>
                  </a:txBody>
                  <a:tcPr/>
                </a:tc>
                <a:tc>
                  <a:txBody>
                    <a:bodyPr/>
                    <a:lstStyle/>
                    <a:p>
                      <a:pPr algn="ctr"/>
                      <a:r>
                        <a:rPr lang="en-GB" sz="1000">
                          <a:solidFill>
                            <a:schemeClr val="tx2"/>
                          </a:solidFill>
                          <a:latin typeface="Arial" panose="020B0604020202020204" pitchFamily="34" charset="0"/>
                          <a:cs typeface="Arial" panose="020B0604020202020204" pitchFamily="34" charset="0"/>
                        </a:rPr>
                        <a:t>49,500</a:t>
                      </a:r>
                    </a:p>
                  </a:txBody>
                  <a:tcPr/>
                </a:tc>
                <a:tc>
                  <a:txBody>
                    <a:bodyPr/>
                    <a:lstStyle/>
                    <a:p>
                      <a:pPr algn="ctr"/>
                      <a:r>
                        <a:rPr lang="en-GB" sz="1000">
                          <a:solidFill>
                            <a:schemeClr val="tx2"/>
                          </a:solidFill>
                          <a:latin typeface="Arial" panose="020B0604020202020204" pitchFamily="34" charset="0"/>
                          <a:cs typeface="Arial" panose="020B0604020202020204" pitchFamily="34" charset="0"/>
                        </a:rPr>
                        <a:t>80,800</a:t>
                      </a:r>
                    </a:p>
                  </a:txBody>
                  <a:tcPr/>
                </a:tc>
                <a:tc>
                  <a:txBody>
                    <a:bodyPr/>
                    <a:lstStyle/>
                    <a:p>
                      <a:endParaRPr lang="en-GB">
                        <a:solidFill>
                          <a:schemeClr val="tx2"/>
                        </a:solidFill>
                        <a:latin typeface="Arial" panose="020B0604020202020204" pitchFamily="34" charset="0"/>
                        <a:cs typeface="Arial" panose="020B0604020202020204" pitchFamily="34" charset="0"/>
                      </a:endParaRPr>
                    </a:p>
                  </a:txBody>
                  <a:tcPr/>
                </a:tc>
                <a:tc>
                  <a:txBody>
                    <a:bodyPr/>
                    <a:lstStyle/>
                    <a:p>
                      <a:pPr algn="ctr"/>
                      <a:r>
                        <a:rPr lang="en-GB" sz="1000">
                          <a:solidFill>
                            <a:schemeClr val="tx2"/>
                          </a:solidFill>
                          <a:latin typeface="Arial" panose="020B0604020202020204" pitchFamily="34" charset="0"/>
                          <a:cs typeface="Arial" panose="020B0604020202020204" pitchFamily="34" charset="0"/>
                        </a:rPr>
                        <a:t>29,900</a:t>
                      </a:r>
                    </a:p>
                  </a:txBody>
                  <a:tcPr/>
                </a:tc>
                <a:tc>
                  <a:txBody>
                    <a:bodyPr/>
                    <a:lstStyle/>
                    <a:p>
                      <a:pPr algn="ctr"/>
                      <a:r>
                        <a:rPr lang="en-GB" sz="1000">
                          <a:solidFill>
                            <a:schemeClr val="tx2"/>
                          </a:solidFill>
                          <a:latin typeface="Arial" panose="020B0604020202020204" pitchFamily="34" charset="0"/>
                          <a:cs typeface="Arial" panose="020B0604020202020204" pitchFamily="34" charset="0"/>
                        </a:rPr>
                        <a:t>68,700</a:t>
                      </a:r>
                    </a:p>
                  </a:txBody>
                  <a:tcPr/>
                </a:tc>
                <a:extLst>
                  <a:ext uri="{0D108BD9-81ED-4DB2-BD59-A6C34878D82A}">
                    <a16:rowId xmlns:a16="http://schemas.microsoft.com/office/drawing/2014/main" val="1221973299"/>
                  </a:ext>
                </a:extLst>
              </a:tr>
            </a:tbl>
          </a:graphicData>
        </a:graphic>
      </p:graphicFrame>
      <p:sp>
        <p:nvSpPr>
          <p:cNvPr id="30" name="TextBox 29">
            <a:extLst>
              <a:ext uri="{FF2B5EF4-FFF2-40B4-BE49-F238E27FC236}">
                <a16:creationId xmlns:a16="http://schemas.microsoft.com/office/drawing/2014/main" id="{14186F1B-6381-4B0C-BE92-0FA5C287157F}"/>
              </a:ext>
            </a:extLst>
          </p:cNvPr>
          <p:cNvSpPr txBox="1"/>
          <p:nvPr/>
        </p:nvSpPr>
        <p:spPr>
          <a:xfrm>
            <a:off x="468350" y="1317009"/>
            <a:ext cx="1600084" cy="246221"/>
          </a:xfrm>
          <a:prstGeom prst="rect">
            <a:avLst/>
          </a:prstGeom>
          <a:noFill/>
        </p:spPr>
        <p:txBody>
          <a:bodyPr wrap="square" rtlCol="0">
            <a:spAutoFit/>
          </a:bodyPr>
          <a:lstStyle/>
          <a:p>
            <a:r>
              <a:rPr lang="en-GB" sz="1000" b="1">
                <a:solidFill>
                  <a:srgbClr val="FF0000"/>
                </a:solidFill>
                <a:latin typeface="Wingdings" panose="05000000000000000000" pitchFamily="2" charset="2"/>
              </a:rPr>
              <a:t>l </a:t>
            </a:r>
            <a:r>
              <a:rPr lang="en-GB" sz="1000">
                <a:solidFill>
                  <a:schemeClr val="tx1">
                    <a:lumMod val="75000"/>
                    <a:lumOff val="25000"/>
                  </a:schemeClr>
                </a:solidFill>
                <a:latin typeface="Arial" panose="020B0604020202020204" pitchFamily="34" charset="0"/>
                <a:cs typeface="Arial" panose="020B0604020202020204" pitchFamily="34" charset="0"/>
              </a:rPr>
              <a:t>England prevalence</a:t>
            </a:r>
            <a:endParaRPr lang="en-GB" sz="1000">
              <a:solidFill>
                <a:schemeClr val="tx1">
                  <a:lumMod val="75000"/>
                  <a:lumOff val="25000"/>
                </a:schemeClr>
              </a:solidFill>
              <a:latin typeface="Wingdings" panose="05000000000000000000" pitchFamily="2" charset="2"/>
            </a:endParaRPr>
          </a:p>
        </p:txBody>
      </p:sp>
      <p:sp>
        <p:nvSpPr>
          <p:cNvPr id="31" name="TextBox 30">
            <a:extLst>
              <a:ext uri="{FF2B5EF4-FFF2-40B4-BE49-F238E27FC236}">
                <a16:creationId xmlns:a16="http://schemas.microsoft.com/office/drawing/2014/main" id="{913D4CD8-1C30-43CB-B509-7EB00BB0E946}"/>
              </a:ext>
            </a:extLst>
          </p:cNvPr>
          <p:cNvSpPr txBox="1"/>
          <p:nvPr/>
        </p:nvSpPr>
        <p:spPr>
          <a:xfrm>
            <a:off x="6368480" y="1606267"/>
            <a:ext cx="2466475" cy="646331"/>
          </a:xfrm>
          <a:prstGeom prst="rect">
            <a:avLst/>
          </a:prstGeom>
          <a:noFill/>
        </p:spPr>
        <p:txBody>
          <a:bodyPr wrap="square" rtlCol="0">
            <a:spAutoFit/>
          </a:bodyPr>
          <a:lstStyle/>
          <a:p>
            <a:pPr algn="ctr"/>
            <a:r>
              <a:rPr lang="en-GB" sz="900" b="1">
                <a:solidFill>
                  <a:schemeClr val="tx1">
                    <a:lumMod val="65000"/>
                    <a:lumOff val="35000"/>
                  </a:schemeClr>
                </a:solidFill>
                <a:latin typeface="Arial" panose="020B0604020202020204" pitchFamily="34" charset="0"/>
                <a:cs typeface="Arial" panose="020B0604020202020204" pitchFamily="34" charset="0"/>
              </a:rPr>
              <a:t>Modifiable conditions </a:t>
            </a:r>
          </a:p>
          <a:p>
            <a:pPr algn="ctr"/>
            <a:r>
              <a:rPr lang="en-GB" sz="900" b="1">
                <a:solidFill>
                  <a:schemeClr val="tx1">
                    <a:lumMod val="65000"/>
                    <a:lumOff val="35000"/>
                  </a:schemeClr>
                </a:solidFill>
                <a:latin typeface="Arial" panose="020B0604020202020204" pitchFamily="34" charset="0"/>
                <a:cs typeface="Arial" panose="020B0604020202020204" pitchFamily="34" charset="0"/>
              </a:rPr>
              <a:t>(as recorded in local health care systems. This does not take undiagnosed population into account)</a:t>
            </a:r>
            <a:endParaRPr lang="en-GB" sz="900">
              <a:solidFill>
                <a:schemeClr val="tx1">
                  <a:lumMod val="65000"/>
                  <a:lumOff val="35000"/>
                </a:schemeClr>
              </a:solidFill>
              <a:latin typeface="Arial" panose="020B0604020202020204" pitchFamily="34" charset="0"/>
              <a:cs typeface="Arial" panose="020B0604020202020204" pitchFamily="34" charset="0"/>
            </a:endParaRPr>
          </a:p>
        </p:txBody>
      </p:sp>
      <p:cxnSp>
        <p:nvCxnSpPr>
          <p:cNvPr id="34" name="Straight Connector 33">
            <a:extLst>
              <a:ext uri="{FF2B5EF4-FFF2-40B4-BE49-F238E27FC236}">
                <a16:creationId xmlns:a16="http://schemas.microsoft.com/office/drawing/2014/main" id="{7BE73C8D-D279-4FCE-8C13-1171133A7F26}"/>
              </a:ext>
            </a:extLst>
          </p:cNvPr>
          <p:cNvCxnSpPr>
            <a:cxnSpLocks/>
          </p:cNvCxnSpPr>
          <p:nvPr/>
        </p:nvCxnSpPr>
        <p:spPr>
          <a:xfrm>
            <a:off x="806109" y="1779515"/>
            <a:ext cx="4253163" cy="11418"/>
          </a:xfrm>
          <a:prstGeom prst="line">
            <a:avLst/>
          </a:prstGeom>
          <a:ln w="9525"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32" name="TextBox 31">
            <a:extLst>
              <a:ext uri="{FF2B5EF4-FFF2-40B4-BE49-F238E27FC236}">
                <a16:creationId xmlns:a16="http://schemas.microsoft.com/office/drawing/2014/main" id="{FEC7B64D-66D1-494F-BE7F-D13934F5CB0D}"/>
              </a:ext>
            </a:extLst>
          </p:cNvPr>
          <p:cNvSpPr txBox="1"/>
          <p:nvPr/>
        </p:nvSpPr>
        <p:spPr>
          <a:xfrm>
            <a:off x="1909129" y="1608839"/>
            <a:ext cx="1998998" cy="369332"/>
          </a:xfrm>
          <a:prstGeom prst="rect">
            <a:avLst/>
          </a:prstGeom>
          <a:solidFill>
            <a:schemeClr val="bg1"/>
          </a:solidFill>
        </p:spPr>
        <p:txBody>
          <a:bodyPr wrap="square" rtlCol="0">
            <a:spAutoFit/>
          </a:bodyPr>
          <a:lstStyle/>
          <a:p>
            <a:pPr algn="ctr"/>
            <a:r>
              <a:rPr lang="en-GB" sz="900" b="1">
                <a:solidFill>
                  <a:schemeClr val="tx1">
                    <a:lumMod val="65000"/>
                    <a:lumOff val="35000"/>
                  </a:schemeClr>
                </a:solidFill>
                <a:latin typeface="Arial" panose="020B0604020202020204" pitchFamily="34" charset="0"/>
                <a:cs typeface="Arial" panose="020B0604020202020204" pitchFamily="34" charset="0"/>
              </a:rPr>
              <a:t>Unhealthy behaviours</a:t>
            </a:r>
          </a:p>
          <a:p>
            <a:pPr algn="ctr"/>
            <a:r>
              <a:rPr lang="en-GB" sz="900" b="1">
                <a:solidFill>
                  <a:schemeClr val="tx1">
                    <a:lumMod val="65000"/>
                    <a:lumOff val="35000"/>
                  </a:schemeClr>
                </a:solidFill>
                <a:latin typeface="Arial" panose="020B0604020202020204" pitchFamily="34" charset="0"/>
                <a:cs typeface="Arial" panose="020B0604020202020204" pitchFamily="34" charset="0"/>
              </a:rPr>
              <a:t>(as recorded in national surveys)</a:t>
            </a:r>
            <a:endParaRPr lang="en-GB" sz="900">
              <a:solidFill>
                <a:schemeClr val="tx1">
                  <a:lumMod val="65000"/>
                  <a:lumOff val="35000"/>
                </a:schemeClr>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AF6A5D21-6BAE-4817-AEB6-F870894D0A84}"/>
              </a:ext>
            </a:extLst>
          </p:cNvPr>
          <p:cNvPicPr>
            <a:picLocks noChangeAspect="1"/>
          </p:cNvPicPr>
          <p:nvPr/>
        </p:nvPicPr>
        <p:blipFill>
          <a:blip r:embed="rId3"/>
          <a:stretch>
            <a:fillRect/>
          </a:stretch>
        </p:blipFill>
        <p:spPr>
          <a:xfrm>
            <a:off x="185220" y="1813351"/>
            <a:ext cx="8751600" cy="2543955"/>
          </a:xfrm>
          <a:prstGeom prst="rect">
            <a:avLst/>
          </a:prstGeom>
        </p:spPr>
      </p:pic>
      <p:sp>
        <p:nvSpPr>
          <p:cNvPr id="13" name="TextBox 12">
            <a:extLst>
              <a:ext uri="{FF2B5EF4-FFF2-40B4-BE49-F238E27FC236}">
                <a16:creationId xmlns:a16="http://schemas.microsoft.com/office/drawing/2014/main" id="{812FD389-7BA4-42BC-90A7-9DEA85211F26}"/>
              </a:ext>
            </a:extLst>
          </p:cNvPr>
          <p:cNvSpPr txBox="1"/>
          <p:nvPr/>
        </p:nvSpPr>
        <p:spPr>
          <a:xfrm>
            <a:off x="627777" y="753037"/>
            <a:ext cx="7944723" cy="338554"/>
          </a:xfrm>
          <a:prstGeom prst="rect">
            <a:avLst/>
          </a:prstGeom>
          <a:noFill/>
        </p:spPr>
        <p:txBody>
          <a:bodyPr wrap="square" rtlCol="0">
            <a:spAutoFit/>
          </a:bodyPr>
          <a:lstStyle/>
          <a:p>
            <a:pPr algn="ctr"/>
            <a:r>
              <a:rPr lang="en-GB" sz="1600" b="1">
                <a:solidFill>
                  <a:schemeClr val="tx2"/>
                </a:solidFill>
              </a:rPr>
              <a:t>Proportion of adult population estimated to have unhealthy behaviours in Berkshire East</a:t>
            </a:r>
          </a:p>
        </p:txBody>
      </p:sp>
    </p:spTree>
    <p:extLst>
      <p:ext uri="{BB962C8B-B14F-4D97-AF65-F5344CB8AC3E}">
        <p14:creationId xmlns:p14="http://schemas.microsoft.com/office/powerpoint/2010/main" val="145355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5C0771B-5F50-4F8A-8E27-13F20AB80C7A}"/>
              </a:ext>
            </a:extLst>
          </p:cNvPr>
          <p:cNvSpPr txBox="1">
            <a:spLocks/>
          </p:cNvSpPr>
          <p:nvPr/>
        </p:nvSpPr>
        <p:spPr>
          <a:xfrm>
            <a:off x="0" y="0"/>
            <a:ext cx="9144000" cy="527620"/>
          </a:xfrm>
          <a:prstGeom prst="rect">
            <a:avLst/>
          </a:prstGeom>
          <a:solidFill>
            <a:schemeClr val="accent1"/>
          </a:solidFill>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b="1">
                <a:solidFill>
                  <a:schemeClr val="bg1"/>
                </a:solidFill>
              </a:rPr>
              <a:t>What do we know about healthy behaviours in Berkshire East?</a:t>
            </a:r>
          </a:p>
        </p:txBody>
      </p:sp>
      <p:sp>
        <p:nvSpPr>
          <p:cNvPr id="3" name="Rectangle 2">
            <a:extLst>
              <a:ext uri="{FF2B5EF4-FFF2-40B4-BE49-F238E27FC236}">
                <a16:creationId xmlns:a16="http://schemas.microsoft.com/office/drawing/2014/main" id="{245E1E01-CF63-4C43-AE95-9994FFEC85CE}"/>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6" name="Rectangle 25">
            <a:extLst>
              <a:ext uri="{FF2B5EF4-FFF2-40B4-BE49-F238E27FC236}">
                <a16:creationId xmlns:a16="http://schemas.microsoft.com/office/drawing/2014/main" id="{FE90B07D-CEA9-4AF0-B365-948DBA7B398F}"/>
              </a:ext>
              <a:ext uri="{C183D7F6-B498-43B3-948B-1728B52AA6E4}">
                <adec:decorative xmlns:adec="http://schemas.microsoft.com/office/drawing/2017/decorative" val="1"/>
              </a:ext>
            </a:extLst>
          </p:cNvPr>
          <p:cNvSpPr/>
          <p:nvPr/>
        </p:nvSpPr>
        <p:spPr>
          <a:xfrm>
            <a:off x="0" y="6525344"/>
            <a:ext cx="9144000" cy="21602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a:t>         Berkshire East Healthy Behaviours Health Needs Assessment Summary			                September 2022</a:t>
            </a:r>
            <a:endParaRPr lang="en-GB" sz="1000"/>
          </a:p>
        </p:txBody>
      </p:sp>
      <p:sp>
        <p:nvSpPr>
          <p:cNvPr id="2" name="TextBox 1">
            <a:extLst>
              <a:ext uri="{FF2B5EF4-FFF2-40B4-BE49-F238E27FC236}">
                <a16:creationId xmlns:a16="http://schemas.microsoft.com/office/drawing/2014/main" id="{2A81D41C-F37B-4178-8EB1-2E2437CA1087}"/>
              </a:ext>
            </a:extLst>
          </p:cNvPr>
          <p:cNvSpPr txBox="1"/>
          <p:nvPr/>
        </p:nvSpPr>
        <p:spPr>
          <a:xfrm>
            <a:off x="627777" y="753037"/>
            <a:ext cx="8194590" cy="338554"/>
          </a:xfrm>
          <a:prstGeom prst="rect">
            <a:avLst/>
          </a:prstGeom>
          <a:noFill/>
        </p:spPr>
        <p:txBody>
          <a:bodyPr wrap="square" rtlCol="0">
            <a:spAutoFit/>
          </a:bodyPr>
          <a:lstStyle/>
          <a:p>
            <a:r>
              <a:rPr lang="en-GB" sz="1600" b="1">
                <a:solidFill>
                  <a:schemeClr val="tx2"/>
                </a:solidFill>
              </a:rPr>
              <a:t>Proportion of adult population estimated to have unhealthy behaviours in Bracknell Forest</a:t>
            </a:r>
          </a:p>
        </p:txBody>
      </p:sp>
      <p:graphicFrame>
        <p:nvGraphicFramePr>
          <p:cNvPr id="9" name="Table 28">
            <a:extLst>
              <a:ext uri="{FF2B5EF4-FFF2-40B4-BE49-F238E27FC236}">
                <a16:creationId xmlns:a16="http://schemas.microsoft.com/office/drawing/2014/main" id="{450CB869-5F9C-4877-8D51-17BA01A3A0C0}"/>
              </a:ext>
            </a:extLst>
          </p:cNvPr>
          <p:cNvGraphicFramePr>
            <a:graphicFrameLocks noGrp="1"/>
          </p:cNvGraphicFramePr>
          <p:nvPr>
            <p:extLst>
              <p:ext uri="{D42A27DB-BD31-4B8C-83A1-F6EECF244321}">
                <p14:modId xmlns:p14="http://schemas.microsoft.com/office/powerpoint/2010/main" val="1191574174"/>
              </p:ext>
            </p:extLst>
          </p:nvPr>
        </p:nvGraphicFramePr>
        <p:xfrm>
          <a:off x="322076" y="4695977"/>
          <a:ext cx="8482799" cy="1013460"/>
        </p:xfrm>
        <a:graphic>
          <a:graphicData uri="http://schemas.openxmlformats.org/drawingml/2006/table">
            <a:tbl>
              <a:tblPr firstRow="1" bandRow="1">
                <a:tableStyleId>{2D5ABB26-0587-4C30-8999-92F81FD0307C}</a:tableStyleId>
              </a:tblPr>
              <a:tblGrid>
                <a:gridCol w="1060350">
                  <a:extLst>
                    <a:ext uri="{9D8B030D-6E8A-4147-A177-3AD203B41FA5}">
                      <a16:colId xmlns:a16="http://schemas.microsoft.com/office/drawing/2014/main" val="2280931051"/>
                    </a:ext>
                  </a:extLst>
                </a:gridCol>
                <a:gridCol w="1060350">
                  <a:extLst>
                    <a:ext uri="{9D8B030D-6E8A-4147-A177-3AD203B41FA5}">
                      <a16:colId xmlns:a16="http://schemas.microsoft.com/office/drawing/2014/main" val="2160954956"/>
                    </a:ext>
                  </a:extLst>
                </a:gridCol>
                <a:gridCol w="1060350">
                  <a:extLst>
                    <a:ext uri="{9D8B030D-6E8A-4147-A177-3AD203B41FA5}">
                      <a16:colId xmlns:a16="http://schemas.microsoft.com/office/drawing/2014/main" val="1262777871"/>
                    </a:ext>
                  </a:extLst>
                </a:gridCol>
                <a:gridCol w="1060350">
                  <a:extLst>
                    <a:ext uri="{9D8B030D-6E8A-4147-A177-3AD203B41FA5}">
                      <a16:colId xmlns:a16="http://schemas.microsoft.com/office/drawing/2014/main" val="3839663774"/>
                    </a:ext>
                  </a:extLst>
                </a:gridCol>
                <a:gridCol w="1060350">
                  <a:extLst>
                    <a:ext uri="{9D8B030D-6E8A-4147-A177-3AD203B41FA5}">
                      <a16:colId xmlns:a16="http://schemas.microsoft.com/office/drawing/2014/main" val="2940518430"/>
                    </a:ext>
                  </a:extLst>
                </a:gridCol>
                <a:gridCol w="835327">
                  <a:extLst>
                    <a:ext uri="{9D8B030D-6E8A-4147-A177-3AD203B41FA5}">
                      <a16:colId xmlns:a16="http://schemas.microsoft.com/office/drawing/2014/main" val="793386088"/>
                    </a:ext>
                  </a:extLst>
                </a:gridCol>
                <a:gridCol w="1292229">
                  <a:extLst>
                    <a:ext uri="{9D8B030D-6E8A-4147-A177-3AD203B41FA5}">
                      <a16:colId xmlns:a16="http://schemas.microsoft.com/office/drawing/2014/main" val="4225035741"/>
                    </a:ext>
                  </a:extLst>
                </a:gridCol>
                <a:gridCol w="1053493">
                  <a:extLst>
                    <a:ext uri="{9D8B030D-6E8A-4147-A177-3AD203B41FA5}">
                      <a16:colId xmlns:a16="http://schemas.microsoft.com/office/drawing/2014/main" val="2600039474"/>
                    </a:ext>
                  </a:extLst>
                </a:gridCol>
              </a:tblGrid>
              <a:tr h="240015">
                <a:tc grid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u="sng">
                          <a:solidFill>
                            <a:schemeClr val="tx2"/>
                          </a:solidFill>
                          <a:latin typeface="Arial" panose="020B0604020202020204" pitchFamily="34" charset="0"/>
                          <a:cs typeface="Arial" panose="020B0604020202020204" pitchFamily="34" charset="0"/>
                        </a:rPr>
                        <a:t>Estimated number of adults affected in Bracknell Forest:</a:t>
                      </a:r>
                      <a:endParaRPr lang="en-GB" sz="1050" b="1">
                        <a:solidFill>
                          <a:schemeClr val="tx2"/>
                        </a:solidFill>
                        <a:latin typeface="Arial" panose="020B0604020202020204" pitchFamily="34" charset="0"/>
                        <a:cs typeface="Arial" panose="020B0604020202020204" pitchFamily="34" charset="0"/>
                      </a:endParaRPr>
                    </a:p>
                  </a:txBody>
                  <a:tcPr/>
                </a:tc>
                <a:tc hMerge="1">
                  <a:txBody>
                    <a:bodyPr/>
                    <a:lstStyle/>
                    <a:p>
                      <a:pPr algn="ctr"/>
                      <a:endParaRPr lang="en-GB" sz="1000">
                        <a:solidFill>
                          <a:schemeClr val="tx2"/>
                        </a:solidFill>
                      </a:endParaRPr>
                    </a:p>
                  </a:txBody>
                  <a:tcPr/>
                </a:tc>
                <a:tc hMerge="1">
                  <a:txBody>
                    <a:bodyPr/>
                    <a:lstStyle/>
                    <a:p>
                      <a:pPr algn="ctr"/>
                      <a:endParaRPr lang="en-GB" sz="1000">
                        <a:solidFill>
                          <a:schemeClr val="tx2"/>
                        </a:solidFill>
                      </a:endParaRPr>
                    </a:p>
                  </a:txBody>
                  <a:tcPr/>
                </a:tc>
                <a:tc hMerge="1">
                  <a:txBody>
                    <a:bodyPr/>
                    <a:lstStyle/>
                    <a:p>
                      <a:pPr algn="ctr"/>
                      <a:endParaRPr lang="en-GB" sz="1000">
                        <a:solidFill>
                          <a:schemeClr val="tx2"/>
                        </a:solidFill>
                      </a:endParaRPr>
                    </a:p>
                  </a:txBody>
                  <a:tcPr/>
                </a:tc>
                <a:tc hMerge="1">
                  <a:txBody>
                    <a:bodyPr/>
                    <a:lstStyle/>
                    <a:p>
                      <a:pPr algn="ctr"/>
                      <a:endParaRPr lang="en-GB" sz="1000">
                        <a:solidFill>
                          <a:schemeClr val="tx2"/>
                        </a:solidFill>
                      </a:endParaRPr>
                    </a:p>
                  </a:txBody>
                  <a:tcPr/>
                </a:tc>
                <a:tc hMerge="1">
                  <a:txBody>
                    <a:bodyPr/>
                    <a:lstStyle/>
                    <a:p>
                      <a:endParaRPr lang="en-GB">
                        <a:solidFill>
                          <a:schemeClr val="tx2"/>
                        </a:solidFill>
                      </a:endParaRPr>
                    </a:p>
                  </a:txBody>
                  <a:tcPr/>
                </a:tc>
                <a:tc hMerge="1">
                  <a:txBody>
                    <a:bodyPr/>
                    <a:lstStyle/>
                    <a:p>
                      <a:pPr algn="ctr"/>
                      <a:endParaRPr lang="en-GB" sz="1000">
                        <a:solidFill>
                          <a:schemeClr val="tx2"/>
                        </a:solidFill>
                      </a:endParaRPr>
                    </a:p>
                  </a:txBody>
                  <a:tcPr/>
                </a:tc>
                <a:tc hMerge="1">
                  <a:txBody>
                    <a:bodyPr/>
                    <a:lstStyle/>
                    <a:p>
                      <a:pPr algn="ctr"/>
                      <a:endParaRPr lang="en-GB" sz="1000">
                        <a:solidFill>
                          <a:schemeClr val="tx2"/>
                        </a:solidFill>
                      </a:endParaRPr>
                    </a:p>
                  </a:txBody>
                  <a:tcPr/>
                </a:tc>
                <a:extLst>
                  <a:ext uri="{0D108BD9-81ED-4DB2-BD59-A6C34878D82A}">
                    <a16:rowId xmlns:a16="http://schemas.microsoft.com/office/drawing/2014/main" val="717238568"/>
                  </a:ext>
                </a:extLst>
              </a:tr>
              <a:tr h="224630">
                <a:tc>
                  <a:txBody>
                    <a:bodyPr/>
                    <a:lstStyle/>
                    <a:p>
                      <a:pPr algn="ctr"/>
                      <a:r>
                        <a:rPr lang="en-GB" sz="1000" b="1">
                          <a:solidFill>
                            <a:schemeClr val="tx2"/>
                          </a:solidFill>
                          <a:latin typeface="Arial" panose="020B0604020202020204" pitchFamily="34" charset="0"/>
                          <a:cs typeface="Arial" panose="020B0604020202020204" pitchFamily="34" charset="0"/>
                        </a:rPr>
                        <a:t>Excess </a:t>
                      </a:r>
                    </a:p>
                    <a:p>
                      <a:pPr algn="ctr"/>
                      <a:r>
                        <a:rPr lang="en-GB" sz="1000" b="1">
                          <a:solidFill>
                            <a:schemeClr val="tx2"/>
                          </a:solidFill>
                          <a:latin typeface="Arial" panose="020B0604020202020204" pitchFamily="34" charset="0"/>
                          <a:cs typeface="Arial" panose="020B0604020202020204" pitchFamily="34" charset="0"/>
                        </a:rPr>
                        <a:t>weight</a:t>
                      </a:r>
                    </a:p>
                  </a:txBody>
                  <a:tcPr/>
                </a:tc>
                <a:tc>
                  <a:txBody>
                    <a:bodyPr/>
                    <a:lstStyle/>
                    <a:p>
                      <a:pPr algn="ctr"/>
                      <a:r>
                        <a:rPr lang="en-GB" sz="1000" b="1">
                          <a:solidFill>
                            <a:schemeClr val="tx2"/>
                          </a:solidFill>
                          <a:latin typeface="Arial" panose="020B0604020202020204" pitchFamily="34" charset="0"/>
                          <a:cs typeface="Arial" panose="020B0604020202020204" pitchFamily="34" charset="0"/>
                        </a:rPr>
                        <a:t>Unhealthy </a:t>
                      </a:r>
                    </a:p>
                    <a:p>
                      <a:pPr algn="ctr"/>
                      <a:r>
                        <a:rPr lang="en-GB" sz="1000" b="1">
                          <a:solidFill>
                            <a:schemeClr val="tx2"/>
                          </a:solidFill>
                          <a:latin typeface="Arial" panose="020B0604020202020204" pitchFamily="34" charset="0"/>
                          <a:cs typeface="Arial" panose="020B0604020202020204" pitchFamily="34" charset="0"/>
                        </a:rPr>
                        <a:t>diet</a:t>
                      </a:r>
                    </a:p>
                  </a:txBody>
                  <a:tcPr/>
                </a:tc>
                <a:tc>
                  <a:txBody>
                    <a:bodyPr/>
                    <a:lstStyle/>
                    <a:p>
                      <a:pPr algn="ctr"/>
                      <a:r>
                        <a:rPr lang="en-GB" sz="1000" b="1">
                          <a:solidFill>
                            <a:schemeClr val="tx2"/>
                          </a:solidFill>
                          <a:latin typeface="Arial" panose="020B0604020202020204" pitchFamily="34" charset="0"/>
                          <a:cs typeface="Arial" panose="020B0604020202020204" pitchFamily="34" charset="0"/>
                        </a:rPr>
                        <a:t>Physically inactive</a:t>
                      </a:r>
                    </a:p>
                  </a:txBody>
                  <a:tcPr/>
                </a:tc>
                <a:tc>
                  <a:txBody>
                    <a:bodyPr/>
                    <a:lstStyle/>
                    <a:p>
                      <a:pPr algn="ctr"/>
                      <a:r>
                        <a:rPr lang="en-GB" sz="1000" b="1">
                          <a:solidFill>
                            <a:schemeClr val="tx2"/>
                          </a:solidFill>
                          <a:latin typeface="Arial" panose="020B0604020202020204" pitchFamily="34" charset="0"/>
                          <a:cs typeface="Arial" panose="020B0604020202020204" pitchFamily="34" charset="0"/>
                        </a:rPr>
                        <a:t>Current smoker</a:t>
                      </a:r>
                    </a:p>
                  </a:txBody>
                  <a:tcPr/>
                </a:tc>
                <a:tc>
                  <a:txBody>
                    <a:bodyPr/>
                    <a:lstStyle/>
                    <a:p>
                      <a:pPr algn="ctr"/>
                      <a:r>
                        <a:rPr lang="en-GB" sz="1000" b="1">
                          <a:solidFill>
                            <a:schemeClr val="tx2"/>
                          </a:solidFill>
                          <a:latin typeface="Arial" panose="020B0604020202020204" pitchFamily="34" charset="0"/>
                          <a:cs typeface="Arial" panose="020B0604020202020204" pitchFamily="34" charset="0"/>
                        </a:rPr>
                        <a:t>Alcohol consumption</a:t>
                      </a:r>
                    </a:p>
                  </a:txBody>
                  <a:tcPr/>
                </a:tc>
                <a:tc>
                  <a:txBody>
                    <a:bodyPr/>
                    <a:lstStyle/>
                    <a:p>
                      <a:endParaRPr lang="en-GB">
                        <a:solidFill>
                          <a:schemeClr val="tx2"/>
                        </a:solidFill>
                        <a:latin typeface="Arial" panose="020B0604020202020204" pitchFamily="34" charset="0"/>
                        <a:cs typeface="Arial" panose="020B0604020202020204" pitchFamily="34" charset="0"/>
                      </a:endParaRPr>
                    </a:p>
                  </a:txBody>
                  <a:tcPr/>
                </a:tc>
                <a:tc>
                  <a:txBody>
                    <a:bodyPr/>
                    <a:lstStyle/>
                    <a:p>
                      <a:pPr algn="ctr"/>
                      <a:r>
                        <a:rPr lang="en-GB" sz="1000" b="1">
                          <a:solidFill>
                            <a:schemeClr val="tx2"/>
                          </a:solidFill>
                          <a:latin typeface="Arial" panose="020B0604020202020204" pitchFamily="34" charset="0"/>
                          <a:cs typeface="Arial" panose="020B0604020202020204" pitchFamily="34" charset="0"/>
                        </a:rPr>
                        <a:t>Type 2 diabetes (diagnosed)</a:t>
                      </a:r>
                    </a:p>
                  </a:txBody>
                  <a:tcPr/>
                </a:tc>
                <a:tc>
                  <a:txBody>
                    <a:bodyPr/>
                    <a:lstStyle/>
                    <a:p>
                      <a:pPr algn="ctr"/>
                      <a:r>
                        <a:rPr lang="en-GB" sz="1000" b="1">
                          <a:solidFill>
                            <a:schemeClr val="tx2"/>
                          </a:solidFill>
                          <a:latin typeface="Arial" panose="020B0604020202020204" pitchFamily="34" charset="0"/>
                          <a:cs typeface="Arial" panose="020B0604020202020204" pitchFamily="34" charset="0"/>
                        </a:rPr>
                        <a:t>Hypertension (diagnosed)</a:t>
                      </a:r>
                    </a:p>
                  </a:txBody>
                  <a:tcPr/>
                </a:tc>
                <a:extLst>
                  <a:ext uri="{0D108BD9-81ED-4DB2-BD59-A6C34878D82A}">
                    <a16:rowId xmlns:a16="http://schemas.microsoft.com/office/drawing/2014/main" val="3017726737"/>
                  </a:ext>
                </a:extLst>
              </a:tr>
              <a:tr h="224630">
                <a:tc>
                  <a:txBody>
                    <a:bodyPr/>
                    <a:lstStyle/>
                    <a:p>
                      <a:pPr algn="ctr"/>
                      <a:r>
                        <a:rPr lang="en-GB" sz="1000">
                          <a:solidFill>
                            <a:schemeClr val="tx2"/>
                          </a:solidFill>
                          <a:latin typeface="Arial" panose="020B0604020202020204" pitchFamily="34" charset="0"/>
                          <a:cs typeface="Arial" panose="020B0604020202020204" pitchFamily="34" charset="0"/>
                        </a:rPr>
                        <a:t>78,800</a:t>
                      </a:r>
                    </a:p>
                  </a:txBody>
                  <a:tcPr/>
                </a:tc>
                <a:tc>
                  <a:txBody>
                    <a:bodyPr/>
                    <a:lstStyle/>
                    <a:p>
                      <a:pPr algn="ctr"/>
                      <a:r>
                        <a:rPr lang="en-GB" sz="1000">
                          <a:solidFill>
                            <a:schemeClr val="tx2"/>
                          </a:solidFill>
                          <a:latin typeface="Arial" panose="020B0604020202020204" pitchFamily="34" charset="0"/>
                          <a:cs typeface="Arial" panose="020B0604020202020204" pitchFamily="34" charset="0"/>
                        </a:rPr>
                        <a:t>52,800</a:t>
                      </a:r>
                    </a:p>
                  </a:txBody>
                  <a:tcPr/>
                </a:tc>
                <a:tc>
                  <a:txBody>
                    <a:bodyPr/>
                    <a:lstStyle/>
                    <a:p>
                      <a:pPr algn="ctr"/>
                      <a:r>
                        <a:rPr lang="en-GB" sz="1000">
                          <a:solidFill>
                            <a:schemeClr val="tx2"/>
                          </a:solidFill>
                          <a:latin typeface="Arial" panose="020B0604020202020204" pitchFamily="34" charset="0"/>
                          <a:cs typeface="Arial" panose="020B0604020202020204" pitchFamily="34" charset="0"/>
                        </a:rPr>
                        <a:t>28,300</a:t>
                      </a:r>
                    </a:p>
                  </a:txBody>
                  <a:tcPr/>
                </a:tc>
                <a:tc>
                  <a:txBody>
                    <a:bodyPr/>
                    <a:lstStyle/>
                    <a:p>
                      <a:pPr algn="ctr"/>
                      <a:r>
                        <a:rPr lang="en-GB" sz="1000">
                          <a:solidFill>
                            <a:schemeClr val="tx2"/>
                          </a:solidFill>
                          <a:latin typeface="Arial" panose="020B0604020202020204" pitchFamily="34" charset="0"/>
                          <a:cs typeface="Arial" panose="020B0604020202020204" pitchFamily="34" charset="0"/>
                        </a:rPr>
                        <a:t>13,200</a:t>
                      </a:r>
                    </a:p>
                  </a:txBody>
                  <a:tcPr/>
                </a:tc>
                <a:tc>
                  <a:txBody>
                    <a:bodyPr/>
                    <a:lstStyle/>
                    <a:p>
                      <a:pPr algn="ctr"/>
                      <a:r>
                        <a:rPr lang="en-GB" sz="1000">
                          <a:solidFill>
                            <a:schemeClr val="tx2"/>
                          </a:solidFill>
                          <a:latin typeface="Arial" panose="020B0604020202020204" pitchFamily="34" charset="0"/>
                          <a:cs typeface="Arial" panose="020B0604020202020204" pitchFamily="34" charset="0"/>
                        </a:rPr>
                        <a:t>23,600</a:t>
                      </a:r>
                    </a:p>
                  </a:txBody>
                  <a:tcPr/>
                </a:tc>
                <a:tc>
                  <a:txBody>
                    <a:bodyPr/>
                    <a:lstStyle/>
                    <a:p>
                      <a:endParaRPr lang="en-GB">
                        <a:solidFill>
                          <a:schemeClr val="tx2"/>
                        </a:solidFill>
                        <a:latin typeface="Arial" panose="020B0604020202020204" pitchFamily="34" charset="0"/>
                        <a:cs typeface="Arial" panose="020B0604020202020204" pitchFamily="34" charset="0"/>
                      </a:endParaRPr>
                    </a:p>
                  </a:txBody>
                  <a:tcPr/>
                </a:tc>
                <a:tc>
                  <a:txBody>
                    <a:bodyPr/>
                    <a:lstStyle/>
                    <a:p>
                      <a:pPr algn="ctr"/>
                      <a:r>
                        <a:rPr lang="en-GB" sz="1000">
                          <a:solidFill>
                            <a:schemeClr val="tx2"/>
                          </a:solidFill>
                          <a:latin typeface="Arial" panose="020B0604020202020204" pitchFamily="34" charset="0"/>
                          <a:cs typeface="Arial" panose="020B0604020202020204" pitchFamily="34" charset="0"/>
                        </a:rPr>
                        <a:t>7,000</a:t>
                      </a:r>
                    </a:p>
                  </a:txBody>
                  <a:tcPr/>
                </a:tc>
                <a:tc>
                  <a:txBody>
                    <a:bodyPr/>
                    <a:lstStyle/>
                    <a:p>
                      <a:pPr algn="ctr"/>
                      <a:r>
                        <a:rPr lang="en-GB" sz="1000">
                          <a:solidFill>
                            <a:schemeClr val="tx2"/>
                          </a:solidFill>
                          <a:latin typeface="Arial" panose="020B0604020202020204" pitchFamily="34" charset="0"/>
                          <a:cs typeface="Arial" panose="020B0604020202020204" pitchFamily="34" charset="0"/>
                        </a:rPr>
                        <a:t>20,200</a:t>
                      </a:r>
                    </a:p>
                  </a:txBody>
                  <a:tcPr/>
                </a:tc>
                <a:extLst>
                  <a:ext uri="{0D108BD9-81ED-4DB2-BD59-A6C34878D82A}">
                    <a16:rowId xmlns:a16="http://schemas.microsoft.com/office/drawing/2014/main" val="1221973299"/>
                  </a:ext>
                </a:extLst>
              </a:tr>
            </a:tbl>
          </a:graphicData>
        </a:graphic>
      </p:graphicFrame>
      <p:sp>
        <p:nvSpPr>
          <p:cNvPr id="30" name="TextBox 29">
            <a:extLst>
              <a:ext uri="{FF2B5EF4-FFF2-40B4-BE49-F238E27FC236}">
                <a16:creationId xmlns:a16="http://schemas.microsoft.com/office/drawing/2014/main" id="{14186F1B-6381-4B0C-BE92-0FA5C287157F}"/>
              </a:ext>
            </a:extLst>
          </p:cNvPr>
          <p:cNvSpPr txBox="1"/>
          <p:nvPr/>
        </p:nvSpPr>
        <p:spPr>
          <a:xfrm>
            <a:off x="450302" y="1317009"/>
            <a:ext cx="4502698" cy="246221"/>
          </a:xfrm>
          <a:prstGeom prst="rect">
            <a:avLst/>
          </a:prstGeom>
          <a:noFill/>
        </p:spPr>
        <p:txBody>
          <a:bodyPr wrap="square" rtlCol="0">
            <a:spAutoFit/>
          </a:bodyPr>
          <a:lstStyle/>
          <a:p>
            <a:r>
              <a:rPr lang="en-GB" sz="1000" b="1">
                <a:solidFill>
                  <a:srgbClr val="FF0000"/>
                </a:solidFill>
                <a:latin typeface="Wingdings" panose="05000000000000000000" pitchFamily="2" charset="2"/>
              </a:rPr>
              <a:t>l </a:t>
            </a:r>
            <a:r>
              <a:rPr lang="en-GB" sz="1000">
                <a:solidFill>
                  <a:schemeClr val="tx1">
                    <a:lumMod val="75000"/>
                    <a:lumOff val="25000"/>
                  </a:schemeClr>
                </a:solidFill>
                <a:latin typeface="Arial" panose="020B0604020202020204" pitchFamily="34" charset="0"/>
                <a:cs typeface="Arial" panose="020B0604020202020204" pitchFamily="34" charset="0"/>
              </a:rPr>
              <a:t>England prevalence           Berkshire East prevalence</a:t>
            </a:r>
            <a:endParaRPr lang="en-GB" sz="1000">
              <a:solidFill>
                <a:schemeClr val="tx1">
                  <a:lumMod val="75000"/>
                  <a:lumOff val="25000"/>
                </a:schemeClr>
              </a:solidFill>
              <a:latin typeface="Wingdings" panose="05000000000000000000" pitchFamily="2" charset="2"/>
            </a:endParaRPr>
          </a:p>
        </p:txBody>
      </p:sp>
      <p:cxnSp>
        <p:nvCxnSpPr>
          <p:cNvPr id="34" name="Straight Connector 33">
            <a:extLst>
              <a:ext uri="{FF2B5EF4-FFF2-40B4-BE49-F238E27FC236}">
                <a16:creationId xmlns:a16="http://schemas.microsoft.com/office/drawing/2014/main" id="{7BE73C8D-D279-4FCE-8C13-1171133A7F26}"/>
              </a:ext>
            </a:extLst>
          </p:cNvPr>
          <p:cNvCxnSpPr>
            <a:cxnSpLocks/>
          </p:cNvCxnSpPr>
          <p:nvPr/>
        </p:nvCxnSpPr>
        <p:spPr>
          <a:xfrm>
            <a:off x="788061" y="1779515"/>
            <a:ext cx="4253163" cy="11418"/>
          </a:xfrm>
          <a:prstGeom prst="line">
            <a:avLst/>
          </a:prstGeom>
          <a:ln w="9525"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32" name="TextBox 31">
            <a:extLst>
              <a:ext uri="{FF2B5EF4-FFF2-40B4-BE49-F238E27FC236}">
                <a16:creationId xmlns:a16="http://schemas.microsoft.com/office/drawing/2014/main" id="{FEC7B64D-66D1-494F-BE7F-D13934F5CB0D}"/>
              </a:ext>
            </a:extLst>
          </p:cNvPr>
          <p:cNvSpPr txBox="1"/>
          <p:nvPr/>
        </p:nvSpPr>
        <p:spPr>
          <a:xfrm>
            <a:off x="1891081" y="1608839"/>
            <a:ext cx="1998998" cy="369332"/>
          </a:xfrm>
          <a:prstGeom prst="rect">
            <a:avLst/>
          </a:prstGeom>
          <a:solidFill>
            <a:schemeClr val="bg1"/>
          </a:solidFill>
        </p:spPr>
        <p:txBody>
          <a:bodyPr wrap="square" rtlCol="0">
            <a:spAutoFit/>
          </a:bodyPr>
          <a:lstStyle/>
          <a:p>
            <a:pPr algn="ctr"/>
            <a:r>
              <a:rPr lang="en-GB" sz="900" b="1">
                <a:solidFill>
                  <a:schemeClr val="tx1">
                    <a:lumMod val="65000"/>
                    <a:lumOff val="35000"/>
                  </a:schemeClr>
                </a:solidFill>
                <a:latin typeface="Arial" panose="020B0604020202020204" pitchFamily="34" charset="0"/>
                <a:cs typeface="Arial" panose="020B0604020202020204" pitchFamily="34" charset="0"/>
              </a:rPr>
              <a:t>Unhealthy behaviours</a:t>
            </a:r>
          </a:p>
          <a:p>
            <a:pPr algn="ctr"/>
            <a:r>
              <a:rPr lang="en-GB" sz="900" b="1">
                <a:solidFill>
                  <a:schemeClr val="tx1">
                    <a:lumMod val="65000"/>
                    <a:lumOff val="35000"/>
                  </a:schemeClr>
                </a:solidFill>
                <a:latin typeface="Arial" panose="020B0604020202020204" pitchFamily="34" charset="0"/>
                <a:cs typeface="Arial" panose="020B0604020202020204" pitchFamily="34" charset="0"/>
              </a:rPr>
              <a:t>(as recorded in national surveys)</a:t>
            </a:r>
            <a:endParaRPr lang="en-GB" sz="900">
              <a:solidFill>
                <a:schemeClr val="tx1">
                  <a:lumMod val="65000"/>
                  <a:lumOff val="35000"/>
                </a:schemeClr>
              </a:solidFill>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40C22BBE-416B-44BB-9AB0-F1ACBA6A0DE4}"/>
              </a:ext>
            </a:extLst>
          </p:cNvPr>
          <p:cNvCxnSpPr>
            <a:cxnSpLocks/>
          </p:cNvCxnSpPr>
          <p:nvPr/>
        </p:nvCxnSpPr>
        <p:spPr>
          <a:xfrm>
            <a:off x="806109" y="1779515"/>
            <a:ext cx="4253163" cy="11418"/>
          </a:xfrm>
          <a:prstGeom prst="line">
            <a:avLst/>
          </a:prstGeom>
          <a:ln w="9525"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7" name="TextBox 16">
            <a:extLst>
              <a:ext uri="{FF2B5EF4-FFF2-40B4-BE49-F238E27FC236}">
                <a16:creationId xmlns:a16="http://schemas.microsoft.com/office/drawing/2014/main" id="{894B3A24-9821-4AAC-BA8E-9BA490A17339}"/>
              </a:ext>
            </a:extLst>
          </p:cNvPr>
          <p:cNvSpPr txBox="1"/>
          <p:nvPr/>
        </p:nvSpPr>
        <p:spPr>
          <a:xfrm>
            <a:off x="1909129" y="1608839"/>
            <a:ext cx="1998998" cy="369332"/>
          </a:xfrm>
          <a:prstGeom prst="rect">
            <a:avLst/>
          </a:prstGeom>
          <a:solidFill>
            <a:schemeClr val="bg1"/>
          </a:solidFill>
        </p:spPr>
        <p:txBody>
          <a:bodyPr wrap="square" rtlCol="0">
            <a:spAutoFit/>
          </a:bodyPr>
          <a:lstStyle/>
          <a:p>
            <a:pPr algn="ctr"/>
            <a:r>
              <a:rPr lang="en-GB" sz="900" b="1">
                <a:solidFill>
                  <a:schemeClr val="tx1">
                    <a:lumMod val="65000"/>
                    <a:lumOff val="35000"/>
                  </a:schemeClr>
                </a:solidFill>
                <a:latin typeface="Arial" panose="020B0604020202020204" pitchFamily="34" charset="0"/>
                <a:cs typeface="Arial" panose="020B0604020202020204" pitchFamily="34" charset="0"/>
              </a:rPr>
              <a:t>Unhealthy behaviours</a:t>
            </a:r>
          </a:p>
          <a:p>
            <a:pPr algn="ctr"/>
            <a:r>
              <a:rPr lang="en-GB" sz="900" b="1">
                <a:solidFill>
                  <a:schemeClr val="tx1">
                    <a:lumMod val="65000"/>
                    <a:lumOff val="35000"/>
                  </a:schemeClr>
                </a:solidFill>
                <a:latin typeface="Arial" panose="020B0604020202020204" pitchFamily="34" charset="0"/>
                <a:cs typeface="Arial" panose="020B0604020202020204" pitchFamily="34" charset="0"/>
              </a:rPr>
              <a:t>(as recorded in national surveys)</a:t>
            </a:r>
            <a:endParaRPr lang="en-GB" sz="900">
              <a:solidFill>
                <a:schemeClr val="tx1">
                  <a:lumMod val="65000"/>
                  <a:lumOff val="35000"/>
                </a:schemeClr>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913D4CD8-1C30-43CB-B509-7EB00BB0E946}"/>
              </a:ext>
            </a:extLst>
          </p:cNvPr>
          <p:cNvSpPr txBox="1"/>
          <p:nvPr/>
        </p:nvSpPr>
        <p:spPr>
          <a:xfrm>
            <a:off x="6350432" y="1606267"/>
            <a:ext cx="2466475" cy="646331"/>
          </a:xfrm>
          <a:prstGeom prst="rect">
            <a:avLst/>
          </a:prstGeom>
          <a:noFill/>
        </p:spPr>
        <p:txBody>
          <a:bodyPr wrap="square" rtlCol="0">
            <a:spAutoFit/>
          </a:bodyPr>
          <a:lstStyle/>
          <a:p>
            <a:pPr algn="ctr"/>
            <a:r>
              <a:rPr lang="en-GB" sz="900" b="1">
                <a:solidFill>
                  <a:schemeClr val="tx1">
                    <a:lumMod val="65000"/>
                    <a:lumOff val="35000"/>
                  </a:schemeClr>
                </a:solidFill>
                <a:latin typeface="Arial" panose="020B0604020202020204" pitchFamily="34" charset="0"/>
                <a:cs typeface="Arial" panose="020B0604020202020204" pitchFamily="34" charset="0"/>
              </a:rPr>
              <a:t>Modifiable conditions </a:t>
            </a:r>
          </a:p>
          <a:p>
            <a:pPr algn="ctr"/>
            <a:r>
              <a:rPr lang="en-GB" sz="900" b="1">
                <a:solidFill>
                  <a:schemeClr val="tx1">
                    <a:lumMod val="65000"/>
                    <a:lumOff val="35000"/>
                  </a:schemeClr>
                </a:solidFill>
                <a:latin typeface="Arial" panose="020B0604020202020204" pitchFamily="34" charset="0"/>
                <a:cs typeface="Arial" panose="020B0604020202020204" pitchFamily="34" charset="0"/>
              </a:rPr>
              <a:t>(as recorded in local health care systems. This does not take undiagnosed population into account)</a:t>
            </a:r>
            <a:endParaRPr lang="en-GB" sz="900">
              <a:solidFill>
                <a:schemeClr val="tx1">
                  <a:lumMod val="65000"/>
                  <a:lumOff val="35000"/>
                </a:schemeClr>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2F5EE334-7754-43EB-8339-989F2E49A271}"/>
              </a:ext>
            </a:extLst>
          </p:cNvPr>
          <p:cNvPicPr>
            <a:picLocks noChangeAspect="1"/>
          </p:cNvPicPr>
          <p:nvPr/>
        </p:nvPicPr>
        <p:blipFill>
          <a:blip r:embed="rId3"/>
          <a:stretch>
            <a:fillRect/>
          </a:stretch>
        </p:blipFill>
        <p:spPr>
          <a:xfrm>
            <a:off x="185593" y="1795191"/>
            <a:ext cx="8751600" cy="2543955"/>
          </a:xfrm>
          <a:prstGeom prst="rect">
            <a:avLst/>
          </a:prstGeom>
        </p:spPr>
      </p:pic>
      <p:pic>
        <p:nvPicPr>
          <p:cNvPr id="11" name="Picture 10">
            <a:extLst>
              <a:ext uri="{FF2B5EF4-FFF2-40B4-BE49-F238E27FC236}">
                <a16:creationId xmlns:a16="http://schemas.microsoft.com/office/drawing/2014/main" id="{7C033BF9-198B-4C00-B33B-E07FB16704EE}"/>
              </a:ext>
            </a:extLst>
          </p:cNvPr>
          <p:cNvPicPr>
            <a:picLocks noChangeAspect="1"/>
          </p:cNvPicPr>
          <p:nvPr/>
        </p:nvPicPr>
        <p:blipFill>
          <a:blip r:embed="rId4"/>
          <a:stretch>
            <a:fillRect/>
          </a:stretch>
        </p:blipFill>
        <p:spPr>
          <a:xfrm>
            <a:off x="1971660" y="1352431"/>
            <a:ext cx="209579" cy="152421"/>
          </a:xfrm>
          <a:prstGeom prst="rect">
            <a:avLst/>
          </a:prstGeom>
        </p:spPr>
      </p:pic>
    </p:spTree>
    <p:extLst>
      <p:ext uri="{BB962C8B-B14F-4D97-AF65-F5344CB8AC3E}">
        <p14:creationId xmlns:p14="http://schemas.microsoft.com/office/powerpoint/2010/main" val="2516991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5C0771B-5F50-4F8A-8E27-13F20AB80C7A}"/>
              </a:ext>
            </a:extLst>
          </p:cNvPr>
          <p:cNvSpPr txBox="1">
            <a:spLocks/>
          </p:cNvSpPr>
          <p:nvPr/>
        </p:nvSpPr>
        <p:spPr>
          <a:xfrm>
            <a:off x="0" y="0"/>
            <a:ext cx="9144000" cy="527620"/>
          </a:xfrm>
          <a:prstGeom prst="rect">
            <a:avLst/>
          </a:prstGeom>
          <a:solidFill>
            <a:schemeClr val="accent1"/>
          </a:solidFill>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b="1">
                <a:solidFill>
                  <a:schemeClr val="bg1"/>
                </a:solidFill>
              </a:rPr>
              <a:t>What do we know about healthy behaviours in Berkshire East?</a:t>
            </a:r>
          </a:p>
        </p:txBody>
      </p:sp>
      <p:sp>
        <p:nvSpPr>
          <p:cNvPr id="3" name="Rectangle 2">
            <a:extLst>
              <a:ext uri="{FF2B5EF4-FFF2-40B4-BE49-F238E27FC236}">
                <a16:creationId xmlns:a16="http://schemas.microsoft.com/office/drawing/2014/main" id="{245E1E01-CF63-4C43-AE95-9994FFEC85CE}"/>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6" name="Rectangle 25">
            <a:extLst>
              <a:ext uri="{FF2B5EF4-FFF2-40B4-BE49-F238E27FC236}">
                <a16:creationId xmlns:a16="http://schemas.microsoft.com/office/drawing/2014/main" id="{FE90B07D-CEA9-4AF0-B365-948DBA7B398F}"/>
              </a:ext>
              <a:ext uri="{C183D7F6-B498-43B3-948B-1728B52AA6E4}">
                <adec:decorative xmlns:adec="http://schemas.microsoft.com/office/drawing/2017/decorative" val="1"/>
              </a:ext>
            </a:extLst>
          </p:cNvPr>
          <p:cNvSpPr/>
          <p:nvPr/>
        </p:nvSpPr>
        <p:spPr>
          <a:xfrm>
            <a:off x="0" y="6525344"/>
            <a:ext cx="9144000" cy="21602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a:t>         Berkshire East Healthy Behaviours Health Needs Assessment Summary			                September 2022</a:t>
            </a:r>
            <a:endParaRPr lang="en-GB" sz="1000"/>
          </a:p>
        </p:txBody>
      </p:sp>
      <p:sp>
        <p:nvSpPr>
          <p:cNvPr id="2" name="TextBox 1">
            <a:extLst>
              <a:ext uri="{FF2B5EF4-FFF2-40B4-BE49-F238E27FC236}">
                <a16:creationId xmlns:a16="http://schemas.microsoft.com/office/drawing/2014/main" id="{2A81D41C-F37B-4178-8EB1-2E2437CA1087}"/>
              </a:ext>
            </a:extLst>
          </p:cNvPr>
          <p:cNvSpPr txBox="1"/>
          <p:nvPr/>
        </p:nvSpPr>
        <p:spPr>
          <a:xfrm>
            <a:off x="627777" y="753037"/>
            <a:ext cx="7926676" cy="338554"/>
          </a:xfrm>
          <a:prstGeom prst="rect">
            <a:avLst/>
          </a:prstGeom>
          <a:noFill/>
        </p:spPr>
        <p:txBody>
          <a:bodyPr wrap="square" rtlCol="0">
            <a:spAutoFit/>
          </a:bodyPr>
          <a:lstStyle/>
          <a:p>
            <a:pPr algn="ctr"/>
            <a:r>
              <a:rPr lang="en-GB" sz="1600" b="1">
                <a:solidFill>
                  <a:schemeClr val="tx2"/>
                </a:solidFill>
              </a:rPr>
              <a:t>Proportion of adult population estimated to have unhealthy behaviours in Slough</a:t>
            </a:r>
          </a:p>
        </p:txBody>
      </p:sp>
      <p:graphicFrame>
        <p:nvGraphicFramePr>
          <p:cNvPr id="9" name="Table 28">
            <a:extLst>
              <a:ext uri="{FF2B5EF4-FFF2-40B4-BE49-F238E27FC236}">
                <a16:creationId xmlns:a16="http://schemas.microsoft.com/office/drawing/2014/main" id="{450CB869-5F9C-4877-8D51-17BA01A3A0C0}"/>
              </a:ext>
            </a:extLst>
          </p:cNvPr>
          <p:cNvGraphicFramePr>
            <a:graphicFrameLocks noGrp="1"/>
          </p:cNvGraphicFramePr>
          <p:nvPr>
            <p:extLst>
              <p:ext uri="{D42A27DB-BD31-4B8C-83A1-F6EECF244321}">
                <p14:modId xmlns:p14="http://schemas.microsoft.com/office/powerpoint/2010/main" val="4010023949"/>
              </p:ext>
            </p:extLst>
          </p:nvPr>
        </p:nvGraphicFramePr>
        <p:xfrm>
          <a:off x="322076" y="4695977"/>
          <a:ext cx="8482799" cy="1013460"/>
        </p:xfrm>
        <a:graphic>
          <a:graphicData uri="http://schemas.openxmlformats.org/drawingml/2006/table">
            <a:tbl>
              <a:tblPr firstRow="1" bandRow="1">
                <a:tableStyleId>{2D5ABB26-0587-4C30-8999-92F81FD0307C}</a:tableStyleId>
              </a:tblPr>
              <a:tblGrid>
                <a:gridCol w="1060350">
                  <a:extLst>
                    <a:ext uri="{9D8B030D-6E8A-4147-A177-3AD203B41FA5}">
                      <a16:colId xmlns:a16="http://schemas.microsoft.com/office/drawing/2014/main" val="2280931051"/>
                    </a:ext>
                  </a:extLst>
                </a:gridCol>
                <a:gridCol w="1060350">
                  <a:extLst>
                    <a:ext uri="{9D8B030D-6E8A-4147-A177-3AD203B41FA5}">
                      <a16:colId xmlns:a16="http://schemas.microsoft.com/office/drawing/2014/main" val="2160954956"/>
                    </a:ext>
                  </a:extLst>
                </a:gridCol>
                <a:gridCol w="1060350">
                  <a:extLst>
                    <a:ext uri="{9D8B030D-6E8A-4147-A177-3AD203B41FA5}">
                      <a16:colId xmlns:a16="http://schemas.microsoft.com/office/drawing/2014/main" val="1262777871"/>
                    </a:ext>
                  </a:extLst>
                </a:gridCol>
                <a:gridCol w="1060350">
                  <a:extLst>
                    <a:ext uri="{9D8B030D-6E8A-4147-A177-3AD203B41FA5}">
                      <a16:colId xmlns:a16="http://schemas.microsoft.com/office/drawing/2014/main" val="3839663774"/>
                    </a:ext>
                  </a:extLst>
                </a:gridCol>
                <a:gridCol w="1060350">
                  <a:extLst>
                    <a:ext uri="{9D8B030D-6E8A-4147-A177-3AD203B41FA5}">
                      <a16:colId xmlns:a16="http://schemas.microsoft.com/office/drawing/2014/main" val="2940518430"/>
                    </a:ext>
                  </a:extLst>
                </a:gridCol>
                <a:gridCol w="835327">
                  <a:extLst>
                    <a:ext uri="{9D8B030D-6E8A-4147-A177-3AD203B41FA5}">
                      <a16:colId xmlns:a16="http://schemas.microsoft.com/office/drawing/2014/main" val="793386088"/>
                    </a:ext>
                  </a:extLst>
                </a:gridCol>
                <a:gridCol w="1292229">
                  <a:extLst>
                    <a:ext uri="{9D8B030D-6E8A-4147-A177-3AD203B41FA5}">
                      <a16:colId xmlns:a16="http://schemas.microsoft.com/office/drawing/2014/main" val="4225035741"/>
                    </a:ext>
                  </a:extLst>
                </a:gridCol>
                <a:gridCol w="1053493">
                  <a:extLst>
                    <a:ext uri="{9D8B030D-6E8A-4147-A177-3AD203B41FA5}">
                      <a16:colId xmlns:a16="http://schemas.microsoft.com/office/drawing/2014/main" val="2600039474"/>
                    </a:ext>
                  </a:extLst>
                </a:gridCol>
              </a:tblGrid>
              <a:tr h="240015">
                <a:tc grid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u="sng">
                          <a:solidFill>
                            <a:schemeClr val="tx2"/>
                          </a:solidFill>
                          <a:latin typeface="Arial" panose="020B0604020202020204" pitchFamily="34" charset="0"/>
                          <a:cs typeface="Arial" panose="020B0604020202020204" pitchFamily="34" charset="0"/>
                        </a:rPr>
                        <a:t>Estimated number of adults affected in Slough:</a:t>
                      </a:r>
                      <a:endParaRPr lang="en-GB" sz="1050" b="1">
                        <a:solidFill>
                          <a:schemeClr val="tx2"/>
                        </a:solidFill>
                        <a:latin typeface="Arial" panose="020B0604020202020204" pitchFamily="34" charset="0"/>
                        <a:cs typeface="Arial" panose="020B0604020202020204" pitchFamily="34" charset="0"/>
                      </a:endParaRPr>
                    </a:p>
                  </a:txBody>
                  <a:tcPr/>
                </a:tc>
                <a:tc hMerge="1">
                  <a:txBody>
                    <a:bodyPr/>
                    <a:lstStyle/>
                    <a:p>
                      <a:pPr algn="ctr"/>
                      <a:endParaRPr lang="en-GB" sz="1000">
                        <a:solidFill>
                          <a:schemeClr val="tx2"/>
                        </a:solidFill>
                      </a:endParaRPr>
                    </a:p>
                  </a:txBody>
                  <a:tcPr/>
                </a:tc>
                <a:tc hMerge="1">
                  <a:txBody>
                    <a:bodyPr/>
                    <a:lstStyle/>
                    <a:p>
                      <a:pPr algn="ctr"/>
                      <a:endParaRPr lang="en-GB" sz="1000">
                        <a:solidFill>
                          <a:schemeClr val="tx2"/>
                        </a:solidFill>
                      </a:endParaRPr>
                    </a:p>
                  </a:txBody>
                  <a:tcPr/>
                </a:tc>
                <a:tc hMerge="1">
                  <a:txBody>
                    <a:bodyPr/>
                    <a:lstStyle/>
                    <a:p>
                      <a:pPr algn="ctr"/>
                      <a:endParaRPr lang="en-GB" sz="1000">
                        <a:solidFill>
                          <a:schemeClr val="tx2"/>
                        </a:solidFill>
                      </a:endParaRPr>
                    </a:p>
                  </a:txBody>
                  <a:tcPr/>
                </a:tc>
                <a:tc hMerge="1">
                  <a:txBody>
                    <a:bodyPr/>
                    <a:lstStyle/>
                    <a:p>
                      <a:pPr algn="ctr"/>
                      <a:endParaRPr lang="en-GB" sz="1000">
                        <a:solidFill>
                          <a:schemeClr val="tx2"/>
                        </a:solidFill>
                      </a:endParaRPr>
                    </a:p>
                  </a:txBody>
                  <a:tcPr/>
                </a:tc>
                <a:tc hMerge="1">
                  <a:txBody>
                    <a:bodyPr/>
                    <a:lstStyle/>
                    <a:p>
                      <a:endParaRPr lang="en-GB">
                        <a:solidFill>
                          <a:schemeClr val="tx2"/>
                        </a:solidFill>
                      </a:endParaRPr>
                    </a:p>
                  </a:txBody>
                  <a:tcPr/>
                </a:tc>
                <a:tc hMerge="1">
                  <a:txBody>
                    <a:bodyPr/>
                    <a:lstStyle/>
                    <a:p>
                      <a:pPr algn="ctr"/>
                      <a:endParaRPr lang="en-GB" sz="1000">
                        <a:solidFill>
                          <a:schemeClr val="tx2"/>
                        </a:solidFill>
                      </a:endParaRPr>
                    </a:p>
                  </a:txBody>
                  <a:tcPr/>
                </a:tc>
                <a:tc hMerge="1">
                  <a:txBody>
                    <a:bodyPr/>
                    <a:lstStyle/>
                    <a:p>
                      <a:pPr algn="ctr"/>
                      <a:endParaRPr lang="en-GB" sz="1000">
                        <a:solidFill>
                          <a:schemeClr val="tx2"/>
                        </a:solidFill>
                      </a:endParaRPr>
                    </a:p>
                  </a:txBody>
                  <a:tcPr/>
                </a:tc>
                <a:extLst>
                  <a:ext uri="{0D108BD9-81ED-4DB2-BD59-A6C34878D82A}">
                    <a16:rowId xmlns:a16="http://schemas.microsoft.com/office/drawing/2014/main" val="717238568"/>
                  </a:ext>
                </a:extLst>
              </a:tr>
              <a:tr h="224630">
                <a:tc>
                  <a:txBody>
                    <a:bodyPr/>
                    <a:lstStyle/>
                    <a:p>
                      <a:pPr algn="ctr"/>
                      <a:r>
                        <a:rPr lang="en-GB" sz="1000" b="1">
                          <a:solidFill>
                            <a:schemeClr val="tx2"/>
                          </a:solidFill>
                          <a:latin typeface="Arial" panose="020B0604020202020204" pitchFamily="34" charset="0"/>
                          <a:cs typeface="Arial" panose="020B0604020202020204" pitchFamily="34" charset="0"/>
                        </a:rPr>
                        <a:t>Excess </a:t>
                      </a:r>
                    </a:p>
                    <a:p>
                      <a:pPr algn="ctr"/>
                      <a:r>
                        <a:rPr lang="en-GB" sz="1000" b="1">
                          <a:solidFill>
                            <a:schemeClr val="tx2"/>
                          </a:solidFill>
                          <a:latin typeface="Arial" panose="020B0604020202020204" pitchFamily="34" charset="0"/>
                          <a:cs typeface="Arial" panose="020B0604020202020204" pitchFamily="34" charset="0"/>
                        </a:rPr>
                        <a:t>weight</a:t>
                      </a:r>
                    </a:p>
                  </a:txBody>
                  <a:tcPr/>
                </a:tc>
                <a:tc>
                  <a:txBody>
                    <a:bodyPr/>
                    <a:lstStyle/>
                    <a:p>
                      <a:pPr algn="ctr"/>
                      <a:r>
                        <a:rPr lang="en-GB" sz="1000" b="1">
                          <a:solidFill>
                            <a:schemeClr val="tx2"/>
                          </a:solidFill>
                          <a:latin typeface="Arial" panose="020B0604020202020204" pitchFamily="34" charset="0"/>
                          <a:cs typeface="Arial" panose="020B0604020202020204" pitchFamily="34" charset="0"/>
                        </a:rPr>
                        <a:t>Unhealthy </a:t>
                      </a:r>
                    </a:p>
                    <a:p>
                      <a:pPr algn="ctr"/>
                      <a:r>
                        <a:rPr lang="en-GB" sz="1000" b="1">
                          <a:solidFill>
                            <a:schemeClr val="tx2"/>
                          </a:solidFill>
                          <a:latin typeface="Arial" panose="020B0604020202020204" pitchFamily="34" charset="0"/>
                          <a:cs typeface="Arial" panose="020B0604020202020204" pitchFamily="34" charset="0"/>
                        </a:rPr>
                        <a:t>diet</a:t>
                      </a:r>
                    </a:p>
                  </a:txBody>
                  <a:tcPr/>
                </a:tc>
                <a:tc>
                  <a:txBody>
                    <a:bodyPr/>
                    <a:lstStyle/>
                    <a:p>
                      <a:pPr algn="ctr"/>
                      <a:r>
                        <a:rPr lang="en-GB" sz="1000" b="1">
                          <a:solidFill>
                            <a:schemeClr val="tx2"/>
                          </a:solidFill>
                          <a:latin typeface="Arial" panose="020B0604020202020204" pitchFamily="34" charset="0"/>
                          <a:cs typeface="Arial" panose="020B0604020202020204" pitchFamily="34" charset="0"/>
                        </a:rPr>
                        <a:t>Physically inactive</a:t>
                      </a:r>
                    </a:p>
                  </a:txBody>
                  <a:tcPr/>
                </a:tc>
                <a:tc>
                  <a:txBody>
                    <a:bodyPr/>
                    <a:lstStyle/>
                    <a:p>
                      <a:pPr algn="ctr"/>
                      <a:r>
                        <a:rPr lang="en-GB" sz="1000" b="1">
                          <a:solidFill>
                            <a:schemeClr val="tx2"/>
                          </a:solidFill>
                          <a:latin typeface="Arial" panose="020B0604020202020204" pitchFamily="34" charset="0"/>
                          <a:cs typeface="Arial" panose="020B0604020202020204" pitchFamily="34" charset="0"/>
                        </a:rPr>
                        <a:t>Current smoker</a:t>
                      </a:r>
                    </a:p>
                  </a:txBody>
                  <a:tcPr/>
                </a:tc>
                <a:tc>
                  <a:txBody>
                    <a:bodyPr/>
                    <a:lstStyle/>
                    <a:p>
                      <a:pPr algn="ctr"/>
                      <a:r>
                        <a:rPr lang="en-GB" sz="1000" b="1">
                          <a:solidFill>
                            <a:schemeClr val="tx2"/>
                          </a:solidFill>
                          <a:latin typeface="Arial" panose="020B0604020202020204" pitchFamily="34" charset="0"/>
                          <a:cs typeface="Arial" panose="020B0604020202020204" pitchFamily="34" charset="0"/>
                        </a:rPr>
                        <a:t>Alcohol consumption</a:t>
                      </a:r>
                    </a:p>
                  </a:txBody>
                  <a:tcPr/>
                </a:tc>
                <a:tc>
                  <a:txBody>
                    <a:bodyPr/>
                    <a:lstStyle/>
                    <a:p>
                      <a:endParaRPr lang="en-GB">
                        <a:solidFill>
                          <a:schemeClr val="tx2"/>
                        </a:solidFill>
                        <a:latin typeface="Arial" panose="020B0604020202020204" pitchFamily="34" charset="0"/>
                        <a:cs typeface="Arial" panose="020B0604020202020204" pitchFamily="34" charset="0"/>
                      </a:endParaRPr>
                    </a:p>
                  </a:txBody>
                  <a:tcPr/>
                </a:tc>
                <a:tc>
                  <a:txBody>
                    <a:bodyPr/>
                    <a:lstStyle/>
                    <a:p>
                      <a:pPr algn="ctr"/>
                      <a:r>
                        <a:rPr lang="en-GB" sz="1000" b="1">
                          <a:solidFill>
                            <a:schemeClr val="tx2"/>
                          </a:solidFill>
                          <a:latin typeface="Arial" panose="020B0604020202020204" pitchFamily="34" charset="0"/>
                          <a:cs typeface="Arial" panose="020B0604020202020204" pitchFamily="34" charset="0"/>
                        </a:rPr>
                        <a:t>Type 2 diabetes (diagnosed)</a:t>
                      </a:r>
                    </a:p>
                  </a:txBody>
                  <a:tcPr/>
                </a:tc>
                <a:tc>
                  <a:txBody>
                    <a:bodyPr/>
                    <a:lstStyle/>
                    <a:p>
                      <a:pPr algn="ctr"/>
                      <a:r>
                        <a:rPr lang="en-GB" sz="1000" b="1">
                          <a:solidFill>
                            <a:schemeClr val="tx2"/>
                          </a:solidFill>
                          <a:latin typeface="Arial" panose="020B0604020202020204" pitchFamily="34" charset="0"/>
                          <a:cs typeface="Arial" panose="020B0604020202020204" pitchFamily="34" charset="0"/>
                        </a:rPr>
                        <a:t>Hypertension (diagnosed)</a:t>
                      </a:r>
                    </a:p>
                  </a:txBody>
                  <a:tcPr/>
                </a:tc>
                <a:extLst>
                  <a:ext uri="{0D108BD9-81ED-4DB2-BD59-A6C34878D82A}">
                    <a16:rowId xmlns:a16="http://schemas.microsoft.com/office/drawing/2014/main" val="3017726737"/>
                  </a:ext>
                </a:extLst>
              </a:tr>
              <a:tr h="224630">
                <a:tc>
                  <a:txBody>
                    <a:bodyPr/>
                    <a:lstStyle/>
                    <a:p>
                      <a:pPr algn="ctr"/>
                      <a:r>
                        <a:rPr lang="en-GB" sz="1000">
                          <a:solidFill>
                            <a:schemeClr val="tx2"/>
                          </a:solidFill>
                          <a:latin typeface="Arial" panose="020B0604020202020204" pitchFamily="34" charset="0"/>
                          <a:cs typeface="Arial" panose="020B0604020202020204" pitchFamily="34" charset="0"/>
                        </a:rPr>
                        <a:t>92,600</a:t>
                      </a:r>
                    </a:p>
                  </a:txBody>
                  <a:tcPr/>
                </a:tc>
                <a:tc>
                  <a:txBody>
                    <a:bodyPr/>
                    <a:lstStyle/>
                    <a:p>
                      <a:pPr algn="ctr"/>
                      <a:r>
                        <a:rPr lang="en-GB" sz="1000">
                          <a:solidFill>
                            <a:schemeClr val="tx2"/>
                          </a:solidFill>
                          <a:latin typeface="Arial" panose="020B0604020202020204" pitchFamily="34" charset="0"/>
                          <a:cs typeface="Arial" panose="020B0604020202020204" pitchFamily="34" charset="0"/>
                        </a:rPr>
                        <a:t>75,200</a:t>
                      </a:r>
                    </a:p>
                  </a:txBody>
                  <a:tcPr/>
                </a:tc>
                <a:tc>
                  <a:txBody>
                    <a:bodyPr/>
                    <a:lstStyle/>
                    <a:p>
                      <a:pPr algn="ctr"/>
                      <a:r>
                        <a:rPr lang="en-GB" sz="1000">
                          <a:solidFill>
                            <a:schemeClr val="tx2"/>
                          </a:solidFill>
                          <a:latin typeface="Arial" panose="020B0604020202020204" pitchFamily="34" charset="0"/>
                          <a:cs typeface="Arial" panose="020B0604020202020204" pitchFamily="34" charset="0"/>
                        </a:rPr>
                        <a:t>57,000</a:t>
                      </a:r>
                    </a:p>
                  </a:txBody>
                  <a:tcPr/>
                </a:tc>
                <a:tc>
                  <a:txBody>
                    <a:bodyPr/>
                    <a:lstStyle/>
                    <a:p>
                      <a:pPr algn="ctr"/>
                      <a:r>
                        <a:rPr lang="en-GB" sz="1000">
                          <a:solidFill>
                            <a:schemeClr val="tx2"/>
                          </a:solidFill>
                          <a:latin typeface="Arial" panose="020B0604020202020204" pitchFamily="34" charset="0"/>
                          <a:cs typeface="Arial" panose="020B0604020202020204" pitchFamily="34" charset="0"/>
                        </a:rPr>
                        <a:t>20,800</a:t>
                      </a:r>
                    </a:p>
                  </a:txBody>
                  <a:tcPr/>
                </a:tc>
                <a:tc>
                  <a:txBody>
                    <a:bodyPr/>
                    <a:lstStyle/>
                    <a:p>
                      <a:pPr algn="ctr"/>
                      <a:r>
                        <a:rPr lang="en-GB" sz="1000">
                          <a:solidFill>
                            <a:schemeClr val="tx2"/>
                          </a:solidFill>
                          <a:latin typeface="Arial" panose="020B0604020202020204" pitchFamily="34" charset="0"/>
                          <a:cs typeface="Arial" panose="020B0604020202020204" pitchFamily="34" charset="0"/>
                        </a:rPr>
                        <a:t>28,400</a:t>
                      </a:r>
                    </a:p>
                  </a:txBody>
                  <a:tcPr/>
                </a:tc>
                <a:tc>
                  <a:txBody>
                    <a:bodyPr/>
                    <a:lstStyle/>
                    <a:p>
                      <a:endParaRPr lang="en-GB">
                        <a:solidFill>
                          <a:schemeClr val="tx2"/>
                        </a:solidFill>
                        <a:latin typeface="Arial" panose="020B0604020202020204" pitchFamily="34" charset="0"/>
                        <a:cs typeface="Arial" panose="020B0604020202020204" pitchFamily="34" charset="0"/>
                      </a:endParaRPr>
                    </a:p>
                  </a:txBody>
                  <a:tcPr/>
                </a:tc>
                <a:tc>
                  <a:txBody>
                    <a:bodyPr/>
                    <a:lstStyle/>
                    <a:p>
                      <a:pPr algn="ctr"/>
                      <a:r>
                        <a:rPr lang="en-GB" sz="1000">
                          <a:solidFill>
                            <a:schemeClr val="tx2"/>
                          </a:solidFill>
                          <a:latin typeface="Arial" panose="020B0604020202020204" pitchFamily="34" charset="0"/>
                          <a:cs typeface="Arial" panose="020B0604020202020204" pitchFamily="34" charset="0"/>
                        </a:rPr>
                        <a:t>14,900</a:t>
                      </a:r>
                    </a:p>
                  </a:txBody>
                  <a:tcPr/>
                </a:tc>
                <a:tc>
                  <a:txBody>
                    <a:bodyPr/>
                    <a:lstStyle/>
                    <a:p>
                      <a:pPr algn="ctr"/>
                      <a:r>
                        <a:rPr lang="en-GB" sz="1000">
                          <a:solidFill>
                            <a:schemeClr val="tx2"/>
                          </a:solidFill>
                          <a:latin typeface="Arial" panose="020B0604020202020204" pitchFamily="34" charset="0"/>
                          <a:cs typeface="Arial" panose="020B0604020202020204" pitchFamily="34" charset="0"/>
                        </a:rPr>
                        <a:t>23,600</a:t>
                      </a:r>
                    </a:p>
                  </a:txBody>
                  <a:tcPr/>
                </a:tc>
                <a:extLst>
                  <a:ext uri="{0D108BD9-81ED-4DB2-BD59-A6C34878D82A}">
                    <a16:rowId xmlns:a16="http://schemas.microsoft.com/office/drawing/2014/main" val="1221973299"/>
                  </a:ext>
                </a:extLst>
              </a:tr>
            </a:tbl>
          </a:graphicData>
        </a:graphic>
      </p:graphicFrame>
      <p:sp>
        <p:nvSpPr>
          <p:cNvPr id="31" name="TextBox 30">
            <a:extLst>
              <a:ext uri="{FF2B5EF4-FFF2-40B4-BE49-F238E27FC236}">
                <a16:creationId xmlns:a16="http://schemas.microsoft.com/office/drawing/2014/main" id="{913D4CD8-1C30-43CB-B509-7EB00BB0E946}"/>
              </a:ext>
            </a:extLst>
          </p:cNvPr>
          <p:cNvSpPr txBox="1"/>
          <p:nvPr/>
        </p:nvSpPr>
        <p:spPr>
          <a:xfrm>
            <a:off x="6350432" y="1606267"/>
            <a:ext cx="2466475" cy="646331"/>
          </a:xfrm>
          <a:prstGeom prst="rect">
            <a:avLst/>
          </a:prstGeom>
          <a:noFill/>
        </p:spPr>
        <p:txBody>
          <a:bodyPr wrap="square" rtlCol="0">
            <a:spAutoFit/>
          </a:bodyPr>
          <a:lstStyle/>
          <a:p>
            <a:pPr algn="ctr"/>
            <a:r>
              <a:rPr lang="en-GB" sz="900" b="1">
                <a:solidFill>
                  <a:schemeClr val="tx1">
                    <a:lumMod val="65000"/>
                    <a:lumOff val="35000"/>
                  </a:schemeClr>
                </a:solidFill>
                <a:latin typeface="Arial" panose="020B0604020202020204" pitchFamily="34" charset="0"/>
                <a:cs typeface="Arial" panose="020B0604020202020204" pitchFamily="34" charset="0"/>
              </a:rPr>
              <a:t>Modifiable conditions </a:t>
            </a:r>
          </a:p>
          <a:p>
            <a:pPr algn="ctr"/>
            <a:r>
              <a:rPr lang="en-GB" sz="900" b="1">
                <a:solidFill>
                  <a:schemeClr val="tx1">
                    <a:lumMod val="65000"/>
                    <a:lumOff val="35000"/>
                  </a:schemeClr>
                </a:solidFill>
                <a:latin typeface="Arial" panose="020B0604020202020204" pitchFamily="34" charset="0"/>
                <a:cs typeface="Arial" panose="020B0604020202020204" pitchFamily="34" charset="0"/>
              </a:rPr>
              <a:t>(as recorded in local health care systems. This does not take undiagnosed population into account)</a:t>
            </a:r>
            <a:endParaRPr lang="en-GB" sz="900">
              <a:solidFill>
                <a:schemeClr val="tx1">
                  <a:lumMod val="65000"/>
                  <a:lumOff val="35000"/>
                </a:schemeClr>
              </a:solidFill>
              <a:latin typeface="Arial" panose="020B0604020202020204" pitchFamily="34" charset="0"/>
              <a:cs typeface="Arial" panose="020B0604020202020204" pitchFamily="34" charset="0"/>
            </a:endParaRPr>
          </a:p>
        </p:txBody>
      </p:sp>
      <p:cxnSp>
        <p:nvCxnSpPr>
          <p:cNvPr id="34" name="Straight Connector 33">
            <a:extLst>
              <a:ext uri="{FF2B5EF4-FFF2-40B4-BE49-F238E27FC236}">
                <a16:creationId xmlns:a16="http://schemas.microsoft.com/office/drawing/2014/main" id="{7BE73C8D-D279-4FCE-8C13-1171133A7F26}"/>
              </a:ext>
            </a:extLst>
          </p:cNvPr>
          <p:cNvCxnSpPr>
            <a:cxnSpLocks/>
          </p:cNvCxnSpPr>
          <p:nvPr/>
        </p:nvCxnSpPr>
        <p:spPr>
          <a:xfrm>
            <a:off x="788061" y="1779515"/>
            <a:ext cx="4253163" cy="11418"/>
          </a:xfrm>
          <a:prstGeom prst="line">
            <a:avLst/>
          </a:prstGeom>
          <a:ln w="9525"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32" name="TextBox 31">
            <a:extLst>
              <a:ext uri="{FF2B5EF4-FFF2-40B4-BE49-F238E27FC236}">
                <a16:creationId xmlns:a16="http://schemas.microsoft.com/office/drawing/2014/main" id="{FEC7B64D-66D1-494F-BE7F-D13934F5CB0D}"/>
              </a:ext>
            </a:extLst>
          </p:cNvPr>
          <p:cNvSpPr txBox="1"/>
          <p:nvPr/>
        </p:nvSpPr>
        <p:spPr>
          <a:xfrm>
            <a:off x="1891081" y="1608839"/>
            <a:ext cx="1998998" cy="369332"/>
          </a:xfrm>
          <a:prstGeom prst="rect">
            <a:avLst/>
          </a:prstGeom>
          <a:solidFill>
            <a:schemeClr val="bg1"/>
          </a:solidFill>
        </p:spPr>
        <p:txBody>
          <a:bodyPr wrap="square" rtlCol="0">
            <a:spAutoFit/>
          </a:bodyPr>
          <a:lstStyle/>
          <a:p>
            <a:pPr algn="ctr"/>
            <a:r>
              <a:rPr lang="en-GB" sz="900" b="1">
                <a:solidFill>
                  <a:schemeClr val="tx1">
                    <a:lumMod val="65000"/>
                    <a:lumOff val="35000"/>
                  </a:schemeClr>
                </a:solidFill>
                <a:latin typeface="Arial" panose="020B0604020202020204" pitchFamily="34" charset="0"/>
                <a:cs typeface="Arial" panose="020B0604020202020204" pitchFamily="34" charset="0"/>
              </a:rPr>
              <a:t>Unhealthy behaviours</a:t>
            </a:r>
          </a:p>
          <a:p>
            <a:pPr algn="ctr"/>
            <a:r>
              <a:rPr lang="en-GB" sz="900" b="1">
                <a:solidFill>
                  <a:schemeClr val="tx1">
                    <a:lumMod val="65000"/>
                    <a:lumOff val="35000"/>
                  </a:schemeClr>
                </a:solidFill>
                <a:latin typeface="Arial" panose="020B0604020202020204" pitchFamily="34" charset="0"/>
                <a:cs typeface="Arial" panose="020B0604020202020204" pitchFamily="34" charset="0"/>
              </a:rPr>
              <a:t>(as recorded in national surveys)</a:t>
            </a:r>
            <a:endParaRPr lang="en-GB" sz="900">
              <a:solidFill>
                <a:schemeClr val="tx1">
                  <a:lumMod val="65000"/>
                  <a:lumOff val="35000"/>
                </a:schemeClr>
              </a:solidFill>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40C22BBE-416B-44BB-9AB0-F1ACBA6A0DE4}"/>
              </a:ext>
            </a:extLst>
          </p:cNvPr>
          <p:cNvCxnSpPr>
            <a:cxnSpLocks/>
          </p:cNvCxnSpPr>
          <p:nvPr/>
        </p:nvCxnSpPr>
        <p:spPr>
          <a:xfrm>
            <a:off x="806109" y="1779515"/>
            <a:ext cx="4253163" cy="11418"/>
          </a:xfrm>
          <a:prstGeom prst="line">
            <a:avLst/>
          </a:prstGeom>
          <a:ln w="9525"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7" name="TextBox 16">
            <a:extLst>
              <a:ext uri="{FF2B5EF4-FFF2-40B4-BE49-F238E27FC236}">
                <a16:creationId xmlns:a16="http://schemas.microsoft.com/office/drawing/2014/main" id="{894B3A24-9821-4AAC-BA8E-9BA490A17339}"/>
              </a:ext>
            </a:extLst>
          </p:cNvPr>
          <p:cNvSpPr txBox="1"/>
          <p:nvPr/>
        </p:nvSpPr>
        <p:spPr>
          <a:xfrm>
            <a:off x="1909129" y="1608839"/>
            <a:ext cx="1998998" cy="369332"/>
          </a:xfrm>
          <a:prstGeom prst="rect">
            <a:avLst/>
          </a:prstGeom>
          <a:solidFill>
            <a:schemeClr val="bg1"/>
          </a:solidFill>
        </p:spPr>
        <p:txBody>
          <a:bodyPr wrap="square" rtlCol="0">
            <a:spAutoFit/>
          </a:bodyPr>
          <a:lstStyle/>
          <a:p>
            <a:pPr algn="ctr"/>
            <a:r>
              <a:rPr lang="en-GB" sz="900" b="1">
                <a:solidFill>
                  <a:schemeClr val="tx1">
                    <a:lumMod val="65000"/>
                    <a:lumOff val="35000"/>
                  </a:schemeClr>
                </a:solidFill>
                <a:latin typeface="Arial" panose="020B0604020202020204" pitchFamily="34" charset="0"/>
                <a:cs typeface="Arial" panose="020B0604020202020204" pitchFamily="34" charset="0"/>
              </a:rPr>
              <a:t>Unhealthy behaviours</a:t>
            </a:r>
          </a:p>
          <a:p>
            <a:pPr algn="ctr"/>
            <a:r>
              <a:rPr lang="en-GB" sz="900" b="1">
                <a:solidFill>
                  <a:schemeClr val="tx1">
                    <a:lumMod val="65000"/>
                    <a:lumOff val="35000"/>
                  </a:schemeClr>
                </a:solidFill>
                <a:latin typeface="Arial" panose="020B0604020202020204" pitchFamily="34" charset="0"/>
                <a:cs typeface="Arial" panose="020B0604020202020204" pitchFamily="34" charset="0"/>
              </a:rPr>
              <a:t>(as recorded in national surveys)</a:t>
            </a:r>
            <a:endParaRPr lang="en-GB" sz="900">
              <a:solidFill>
                <a:schemeClr val="tx1">
                  <a:lumMod val="65000"/>
                  <a:lumOff val="35000"/>
                </a:schemeClr>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D4FC193B-C179-4FA3-8261-8155FC397C0C}"/>
              </a:ext>
            </a:extLst>
          </p:cNvPr>
          <p:cNvSpPr txBox="1"/>
          <p:nvPr/>
        </p:nvSpPr>
        <p:spPr>
          <a:xfrm>
            <a:off x="450302" y="1317009"/>
            <a:ext cx="4502698" cy="246221"/>
          </a:xfrm>
          <a:prstGeom prst="rect">
            <a:avLst/>
          </a:prstGeom>
          <a:noFill/>
        </p:spPr>
        <p:txBody>
          <a:bodyPr wrap="square" rtlCol="0">
            <a:spAutoFit/>
          </a:bodyPr>
          <a:lstStyle/>
          <a:p>
            <a:r>
              <a:rPr lang="en-GB" sz="1000" b="1">
                <a:solidFill>
                  <a:srgbClr val="FF0000"/>
                </a:solidFill>
                <a:latin typeface="Wingdings" panose="05000000000000000000" pitchFamily="2" charset="2"/>
              </a:rPr>
              <a:t>l </a:t>
            </a:r>
            <a:r>
              <a:rPr lang="en-GB" sz="1000">
                <a:solidFill>
                  <a:schemeClr val="tx1">
                    <a:lumMod val="75000"/>
                    <a:lumOff val="25000"/>
                  </a:schemeClr>
                </a:solidFill>
                <a:latin typeface="Arial" panose="020B0604020202020204" pitchFamily="34" charset="0"/>
                <a:cs typeface="Arial" panose="020B0604020202020204" pitchFamily="34" charset="0"/>
              </a:rPr>
              <a:t>England prevalence           Berkshire East prevalence</a:t>
            </a:r>
            <a:endParaRPr lang="en-GB" sz="1000">
              <a:solidFill>
                <a:schemeClr val="tx1">
                  <a:lumMod val="75000"/>
                  <a:lumOff val="25000"/>
                </a:schemeClr>
              </a:solidFill>
              <a:latin typeface="Wingdings" panose="05000000000000000000" pitchFamily="2" charset="2"/>
            </a:endParaRPr>
          </a:p>
        </p:txBody>
      </p:sp>
      <p:pic>
        <p:nvPicPr>
          <p:cNvPr id="18" name="Picture 17">
            <a:extLst>
              <a:ext uri="{FF2B5EF4-FFF2-40B4-BE49-F238E27FC236}">
                <a16:creationId xmlns:a16="http://schemas.microsoft.com/office/drawing/2014/main" id="{926699F5-C98D-4E70-A69C-0C04F4597611}"/>
              </a:ext>
            </a:extLst>
          </p:cNvPr>
          <p:cNvPicPr>
            <a:picLocks noChangeAspect="1"/>
          </p:cNvPicPr>
          <p:nvPr/>
        </p:nvPicPr>
        <p:blipFill>
          <a:blip r:embed="rId3"/>
          <a:stretch>
            <a:fillRect/>
          </a:stretch>
        </p:blipFill>
        <p:spPr>
          <a:xfrm>
            <a:off x="1971660" y="1352431"/>
            <a:ext cx="209579" cy="152421"/>
          </a:xfrm>
          <a:prstGeom prst="rect">
            <a:avLst/>
          </a:prstGeom>
        </p:spPr>
      </p:pic>
      <p:pic>
        <p:nvPicPr>
          <p:cNvPr id="6" name="Picture 5">
            <a:extLst>
              <a:ext uri="{FF2B5EF4-FFF2-40B4-BE49-F238E27FC236}">
                <a16:creationId xmlns:a16="http://schemas.microsoft.com/office/drawing/2014/main" id="{B8642B9D-2A13-4529-BFD9-D0FC2D895F66}"/>
              </a:ext>
            </a:extLst>
          </p:cNvPr>
          <p:cNvPicPr>
            <a:picLocks noChangeAspect="1"/>
          </p:cNvPicPr>
          <p:nvPr/>
        </p:nvPicPr>
        <p:blipFill>
          <a:blip r:embed="rId4"/>
          <a:stretch>
            <a:fillRect/>
          </a:stretch>
        </p:blipFill>
        <p:spPr>
          <a:xfrm>
            <a:off x="179607" y="1798565"/>
            <a:ext cx="8751600" cy="2543955"/>
          </a:xfrm>
          <a:prstGeom prst="rect">
            <a:avLst/>
          </a:prstGeom>
        </p:spPr>
      </p:pic>
    </p:spTree>
    <p:extLst>
      <p:ext uri="{BB962C8B-B14F-4D97-AF65-F5344CB8AC3E}">
        <p14:creationId xmlns:p14="http://schemas.microsoft.com/office/powerpoint/2010/main" val="11933956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0D3086919CD6468248642CBB247F4D" ma:contentTypeVersion="6" ma:contentTypeDescription="Create a new document." ma:contentTypeScope="" ma:versionID="75d1bbc10cf9da3eb2994330157bcdbd">
  <xsd:schema xmlns:xsd="http://www.w3.org/2001/XMLSchema" xmlns:xs="http://www.w3.org/2001/XMLSchema" xmlns:p="http://schemas.microsoft.com/office/2006/metadata/properties" xmlns:ns2="5135f879-822c-4d99-b577-3998959d68b9" xmlns:ns3="2a7c319c-fa7d-4335-8728-b62abf519f61" targetNamespace="http://schemas.microsoft.com/office/2006/metadata/properties" ma:root="true" ma:fieldsID="52e23701050eca29276d261d45486dcb" ns2:_="" ns3:_="">
    <xsd:import namespace="5135f879-822c-4d99-b577-3998959d68b9"/>
    <xsd:import namespace="2a7c319c-fa7d-4335-8728-b62abf519f6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35f879-822c-4d99-b577-3998959d68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a7c319c-fa7d-4335-8728-b62abf519f6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2a7c319c-fa7d-4335-8728-b62abf519f61">
      <UserInfo>
        <DisplayName>Sam Claridge</DisplayName>
        <AccountId>35</AccountId>
        <AccountType/>
      </UserInfo>
      <UserInfo>
        <DisplayName>Becky Campbell</DisplayName>
        <AccountId>45</AccountId>
        <AccountType/>
      </UserInfo>
    </SharedWithUsers>
  </documentManagement>
</p:properties>
</file>

<file path=customXml/itemProps1.xml><?xml version="1.0" encoding="utf-8"?>
<ds:datastoreItem xmlns:ds="http://schemas.openxmlformats.org/officeDocument/2006/customXml" ds:itemID="{F1C3F77F-12FA-4F1C-81BA-3502C5FACAA9}">
  <ds:schemaRefs>
    <ds:schemaRef ds:uri="2a7c319c-fa7d-4335-8728-b62abf519f61"/>
    <ds:schemaRef ds:uri="5135f879-822c-4d99-b577-3998959d68b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4039518-EA36-4A2F-91F9-E5F36F6718E4}">
  <ds:schemaRefs>
    <ds:schemaRef ds:uri="http://schemas.microsoft.com/sharepoint/v3/contenttype/forms"/>
  </ds:schemaRefs>
</ds:datastoreItem>
</file>

<file path=customXml/itemProps3.xml><?xml version="1.0" encoding="utf-8"?>
<ds:datastoreItem xmlns:ds="http://schemas.openxmlformats.org/officeDocument/2006/customXml" ds:itemID="{27A75873-5727-4DC4-9B20-41558A63EBBD}">
  <ds:schemaRefs>
    <ds:schemaRef ds:uri="2a7c319c-fa7d-4335-8728-b62abf519f61"/>
    <ds:schemaRef ds:uri="5135f879-822c-4d99-b577-3998959d68b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3148</Words>
  <Application>Microsoft Office PowerPoint</Application>
  <PresentationFormat>On-screen Show (4:3)</PresentationFormat>
  <Paragraphs>333</Paragraphs>
  <Slides>23</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Times New Roman</vt:lpstr>
      <vt:lpstr>Wingdings</vt:lpstr>
      <vt:lpstr>Office Theme</vt:lpstr>
      <vt:lpstr>Berkshire East Healthy Behaviours Health Needs Assessment  Executive Summary  September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Bracknell Forest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Berkshire East Health Protection Board  Covid-19 Epidemiology Update  2nd November 2021</dc:title>
  <dc:creator>Becky Campbell</dc:creator>
  <cp:lastModifiedBy>Becky Campbell</cp:lastModifiedBy>
  <cp:revision>2</cp:revision>
  <dcterms:created xsi:type="dcterms:W3CDTF">2021-11-02T08:03:44Z</dcterms:created>
  <dcterms:modified xsi:type="dcterms:W3CDTF">2022-09-29T15:41:36Z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0x010100F90D3086919CD6468248642CBB247F4D</vt:lpwstr>
  </property>
</Properties>
</file>