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2.xml" ContentType="application/vnd.openxmlformats-officedocument.themeOverr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3.xml" ContentType="application/vnd.openxmlformats-officedocument.themeOverr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4.xml" ContentType="application/vnd.openxmlformats-officedocument.themeOverr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5.xml" ContentType="application/vnd.openxmlformats-officedocument.themeOverr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6.xml" ContentType="application/vnd.openxmlformats-officedocument.themeOverr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7.xml" ContentType="application/vnd.openxmlformats-officedocument.themeOverr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sldIdLst>
    <p:sldId id="589" r:id="rId5"/>
    <p:sldId id="660" r:id="rId6"/>
    <p:sldId id="703" r:id="rId7"/>
    <p:sldId id="704" r:id="rId8"/>
    <p:sldId id="650" r:id="rId9"/>
    <p:sldId id="705" r:id="rId10"/>
    <p:sldId id="700" r:id="rId11"/>
    <p:sldId id="707" r:id="rId12"/>
    <p:sldId id="708" r:id="rId13"/>
    <p:sldId id="710" r:id="rId14"/>
    <p:sldId id="711" r:id="rId15"/>
    <p:sldId id="712" r:id="rId16"/>
    <p:sldId id="709" r:id="rId17"/>
    <p:sldId id="719" r:id="rId18"/>
    <p:sldId id="721" r:id="rId19"/>
    <p:sldId id="716" r:id="rId20"/>
    <p:sldId id="722" r:id="rId21"/>
    <p:sldId id="723" r:id="rId22"/>
    <p:sldId id="744" r:id="rId23"/>
    <p:sldId id="718" r:id="rId24"/>
    <p:sldId id="728" r:id="rId25"/>
    <p:sldId id="729" r:id="rId26"/>
    <p:sldId id="730" r:id="rId27"/>
    <p:sldId id="735" r:id="rId28"/>
    <p:sldId id="738" r:id="rId29"/>
    <p:sldId id="739" r:id="rId30"/>
    <p:sldId id="736" r:id="rId31"/>
    <p:sldId id="737" r:id="rId32"/>
    <p:sldId id="740" r:id="rId33"/>
    <p:sldId id="733" r:id="rId34"/>
    <p:sldId id="741" r:id="rId35"/>
    <p:sldId id="725" r:id="rId36"/>
    <p:sldId id="742" r:id="rId37"/>
    <p:sldId id="681" r:id="rId38"/>
    <p:sldId id="682" r:id="rId39"/>
    <p:sldId id="743" r:id="rId40"/>
    <p:sldId id="683"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B3B03E-89F7-7223-1E02-67F1834709FA}" name="Sam Claridge" initials="SC" userId="S::sam.claridge@bracknell-forest.gov.uk::93bde382-18b3-4791-b8ef-d644aace908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ecky Campbell" initials="BC" lastIdx="1" clrIdx="0">
    <p:extLst>
      <p:ext uri="{19B8F6BF-5375-455C-9EA6-DF929625EA0E}">
        <p15:presenceInfo xmlns:p15="http://schemas.microsoft.com/office/powerpoint/2012/main" userId="S::Becky.Campbell@bracknell-forest.gov.uk::d81bbcf2-fe3d-4d0a-b4c1-49ccadf6e739" providerId="AD"/>
      </p:ext>
    </p:extLst>
  </p:cmAuthor>
  <p:cmAuthor id="2" name="Shamarke Esse" initials="SE" lastIdx="2" clrIdx="1">
    <p:extLst>
      <p:ext uri="{19B8F6BF-5375-455C-9EA6-DF929625EA0E}">
        <p15:presenceInfo xmlns:p15="http://schemas.microsoft.com/office/powerpoint/2012/main" userId="S::Shamarke.Esse@bracknell-forest.gov.uk::5d39a9e1-47f6-4ddd-8d51-6657edd9f4c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64A2"/>
    <a:srgbClr val="4BACC6"/>
    <a:srgbClr val="FFA754"/>
    <a:srgbClr val="5572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A48989-D5BD-42DB-B24D-89C54FF17B44}" v="37" dt="2022-10-27T15:21:42.7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918" autoAdjust="0"/>
    <p:restoredTop sz="93216" autoAdjust="0"/>
  </p:normalViewPr>
  <p:slideViewPr>
    <p:cSldViewPr snapToGrid="0">
      <p:cViewPr varScale="1">
        <p:scale>
          <a:sx n="104" d="100"/>
          <a:sy n="104" d="100"/>
        </p:scale>
        <p:origin x="1344" y="108"/>
      </p:cViewPr>
      <p:guideLst>
        <p:guide orient="horz" pos="2160"/>
        <p:guide pos="2880"/>
      </p:guideLst>
    </p:cSldViewPr>
  </p:slideViewPr>
  <p:outlineViewPr>
    <p:cViewPr>
      <p:scale>
        <a:sx n="33" d="100"/>
        <a:sy n="33" d="100"/>
      </p:scale>
      <p:origin x="0" y="-300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package" Target="../embeddings/Microsoft_Excel_Worksheet27.xlsx"/></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package" Target="../embeddings/Microsoft_Excel_Worksheet28.xlsx"/></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package" Target="../embeddings/Microsoft_Excel_Worksheet30.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package" Target="../embeddings/Microsoft_Excel_Worksheet31.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06255100894165"/>
          <c:y val="7.7588496938026469E-2"/>
          <c:w val="0.83155118478465029"/>
          <c:h val="0.68076688797264739"/>
        </c:manualLayout>
      </c:layout>
      <c:lineChart>
        <c:grouping val="standard"/>
        <c:varyColors val="0"/>
        <c:ser>
          <c:idx val="1"/>
          <c:order val="0"/>
          <c:tx>
            <c:strRef>
              <c:f>Trends!$B$13</c:f>
              <c:strCache>
                <c:ptCount val="1"/>
                <c:pt idx="0">
                  <c:v>Percentage Minority Ethnicity</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cat>
            <c:numRef>
              <c:f>Trends!$D$12:$N$12</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Trends!$D$13:$N$13</c:f>
              <c:numCache>
                <c:formatCode>General</c:formatCode>
                <c:ptCount val="11"/>
                <c:pt idx="0">
                  <c:v>16.8</c:v>
                </c:pt>
                <c:pt idx="1">
                  <c:v>17.899999999999999</c:v>
                </c:pt>
                <c:pt idx="2">
                  <c:v>18.7</c:v>
                </c:pt>
                <c:pt idx="3">
                  <c:v>19.5</c:v>
                </c:pt>
                <c:pt idx="4">
                  <c:v>20.6</c:v>
                </c:pt>
                <c:pt idx="5">
                  <c:v>21.3</c:v>
                </c:pt>
                <c:pt idx="6">
                  <c:v>21.9</c:v>
                </c:pt>
                <c:pt idx="7">
                  <c:v>22.5</c:v>
                </c:pt>
                <c:pt idx="8" formatCode="0.0">
                  <c:v>23.709231619679379</c:v>
                </c:pt>
                <c:pt idx="9" formatCode="0.0">
                  <c:v>24.4</c:v>
                </c:pt>
                <c:pt idx="10" formatCode="0.0">
                  <c:v>26</c:v>
                </c:pt>
              </c:numCache>
            </c:numRef>
          </c:val>
          <c:smooth val="0"/>
          <c:extLst>
            <c:ext xmlns:c16="http://schemas.microsoft.com/office/drawing/2014/chart" uri="{C3380CC4-5D6E-409C-BE32-E72D297353CC}">
              <c16:uniqueId val="{00000000-01F8-4A3F-A0B1-EAA80887E420}"/>
            </c:ext>
          </c:extLst>
        </c:ser>
        <c:ser>
          <c:idx val="0"/>
          <c:order val="1"/>
          <c:tx>
            <c:strRef>
              <c:f>Trends!$B$14</c:f>
              <c:strCache>
                <c:ptCount val="1"/>
                <c:pt idx="0">
                  <c:v>English as an Additional Language</c:v>
                </c:pt>
              </c:strCache>
            </c:strRef>
          </c:tx>
          <c:spPr>
            <a:ln w="28575" cap="rnd">
              <a:solidFill>
                <a:srgbClr val="0070C0"/>
              </a:solidFill>
              <a:round/>
            </a:ln>
            <a:effectLst/>
          </c:spPr>
          <c:marker>
            <c:symbol val="circle"/>
            <c:size val="5"/>
            <c:spPr>
              <a:solidFill>
                <a:srgbClr val="0070C0"/>
              </a:solidFill>
              <a:ln w="9525">
                <a:solidFill>
                  <a:srgbClr val="0070C0"/>
                </a:solidFill>
              </a:ln>
              <a:effectLst/>
            </c:spPr>
          </c:marker>
          <c:val>
            <c:numRef>
              <c:f>Trends!$D$14:$N$14</c:f>
              <c:numCache>
                <c:formatCode>General</c:formatCode>
                <c:ptCount val="11"/>
                <c:pt idx="0">
                  <c:v>9</c:v>
                </c:pt>
                <c:pt idx="1">
                  <c:v>9.6</c:v>
                </c:pt>
                <c:pt idx="2">
                  <c:v>10.8</c:v>
                </c:pt>
                <c:pt idx="3">
                  <c:v>11.3</c:v>
                </c:pt>
                <c:pt idx="4">
                  <c:v>11.7</c:v>
                </c:pt>
                <c:pt idx="5">
                  <c:v>11.5</c:v>
                </c:pt>
                <c:pt idx="6">
                  <c:v>11.7</c:v>
                </c:pt>
                <c:pt idx="7">
                  <c:v>11.7</c:v>
                </c:pt>
                <c:pt idx="8" formatCode="0.0">
                  <c:v>12.118885720552752</c:v>
                </c:pt>
                <c:pt idx="9" formatCode="0.0">
                  <c:v>12.1</c:v>
                </c:pt>
                <c:pt idx="10" formatCode="0.0">
                  <c:v>13.3</c:v>
                </c:pt>
              </c:numCache>
            </c:numRef>
          </c:val>
          <c:smooth val="0"/>
          <c:extLst>
            <c:ext xmlns:c16="http://schemas.microsoft.com/office/drawing/2014/chart" uri="{C3380CC4-5D6E-409C-BE32-E72D297353CC}">
              <c16:uniqueId val="{00000001-01F8-4A3F-A0B1-EAA80887E420}"/>
            </c:ext>
          </c:extLst>
        </c:ser>
        <c:dLbls>
          <c:showLegendKey val="0"/>
          <c:showVal val="0"/>
          <c:showCatName val="0"/>
          <c:showSerName val="0"/>
          <c:showPercent val="0"/>
          <c:showBubbleSize val="0"/>
        </c:dLbls>
        <c:marker val="1"/>
        <c:smooth val="0"/>
        <c:axId val="748212056"/>
        <c:axId val="748217960"/>
      </c:lineChart>
      <c:catAx>
        <c:axId val="748212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748217960"/>
        <c:crosses val="autoZero"/>
        <c:auto val="1"/>
        <c:lblAlgn val="ctr"/>
        <c:lblOffset val="100"/>
        <c:noMultiLvlLbl val="0"/>
      </c:catAx>
      <c:valAx>
        <c:axId val="748217960"/>
        <c:scaling>
          <c:orientation val="minMax"/>
          <c:min val="3"/>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48212056"/>
        <c:crosses val="autoZero"/>
        <c:crossBetween val="between"/>
      </c:valAx>
      <c:spPr>
        <a:solidFill>
          <a:schemeClr val="bg2"/>
        </a:solidFill>
        <a:ln>
          <a:noFill/>
        </a:ln>
        <a:effectLst/>
      </c:spPr>
    </c:plotArea>
    <c:legend>
      <c:legendPos val="b"/>
      <c:layout>
        <c:manualLayout>
          <c:xMode val="edge"/>
          <c:yMode val="edge"/>
          <c:x val="7.6601284073074843E-2"/>
          <c:y val="0.89910311794683251"/>
          <c:w val="0.85186693973894201"/>
          <c:h val="7.52513628104179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118190911870652"/>
          <c:y val="0.13285787954750305"/>
          <c:w val="0.55754196058375116"/>
          <c:h val="0.82624171575587446"/>
        </c:manualLayout>
      </c:layout>
      <c:barChart>
        <c:barDir val="bar"/>
        <c:grouping val="clustered"/>
        <c:varyColors val="0"/>
        <c:ser>
          <c:idx val="0"/>
          <c:order val="0"/>
          <c:tx>
            <c:strRef>
              <c:f>'A&amp;E 0-4'!$D$12</c:f>
              <c:strCache>
                <c:ptCount val="1"/>
                <c:pt idx="0">
                  <c:v>A&amp;E attendance rate per 1,000 population</c:v>
                </c:pt>
              </c:strCache>
            </c:strRef>
          </c:tx>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1CC7-4226-8DF8-F27AA3BC2D85}"/>
              </c:ext>
            </c:extLst>
          </c:dPt>
          <c:dPt>
            <c:idx val="1"/>
            <c:invertIfNegative val="0"/>
            <c:bubble3D val="0"/>
            <c:spPr>
              <a:solidFill>
                <a:schemeClr val="accent6">
                  <a:lumMod val="50000"/>
                </a:schemeClr>
              </a:solidFill>
              <a:ln>
                <a:noFill/>
              </a:ln>
              <a:effectLst/>
            </c:spPr>
            <c:extLst>
              <c:ext xmlns:c16="http://schemas.microsoft.com/office/drawing/2014/chart" uri="{C3380CC4-5D6E-409C-BE32-E72D297353CC}">
                <c16:uniqueId val="{00000003-1CC7-4226-8DF8-F27AA3BC2D85}"/>
              </c:ext>
            </c:extLst>
          </c:dPt>
          <c:dPt>
            <c:idx val="2"/>
            <c:invertIfNegative val="0"/>
            <c:bubble3D val="0"/>
            <c:spPr>
              <a:solidFill>
                <a:schemeClr val="accent4">
                  <a:lumMod val="50000"/>
                </a:schemeClr>
              </a:solidFill>
              <a:ln>
                <a:solidFill>
                  <a:sysClr val="windowText" lastClr="000000"/>
                </a:solidFill>
              </a:ln>
              <a:effectLst/>
            </c:spPr>
            <c:extLst>
              <c:ext xmlns:c16="http://schemas.microsoft.com/office/drawing/2014/chart" uri="{C3380CC4-5D6E-409C-BE32-E72D297353CC}">
                <c16:uniqueId val="{00000005-1CC7-4226-8DF8-F27AA3BC2D85}"/>
              </c:ext>
            </c:extLst>
          </c:dPt>
          <c:dLbls>
            <c:dLbl>
              <c:idx val="0"/>
              <c:layout>
                <c:manualLayout>
                  <c:x val="4.0466931029373578E-2"/>
                  <c:y val="4.7250313266878325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CC7-4226-8DF8-F27AA3BC2D85}"/>
                </c:ext>
              </c:extLst>
            </c:dLbl>
            <c:dLbl>
              <c:idx val="1"/>
              <c:layout>
                <c:manualLayout>
                  <c:x val="2.3605709767134584E-2"/>
                  <c:y val="9.450062653375665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CC7-4226-8DF8-F27AA3BC2D85}"/>
                </c:ext>
              </c:extLst>
            </c:dLbl>
            <c:dLbl>
              <c:idx val="2"/>
              <c:layout>
                <c:manualLayout>
                  <c:x val="2.3605709767134584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CC7-4226-8DF8-F27AA3BC2D85}"/>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('A&amp;E 0-4'!$I$15:$I$16,'A&amp;E 0-4'!$I$26,'A&amp;E 0-4'!$I$29:$I$30)</c:f>
                <c:numCache>
                  <c:formatCode>General</c:formatCode>
                  <c:ptCount val="5"/>
                  <c:pt idx="0">
                    <c:v>54.214399999999955</c:v>
                  </c:pt>
                  <c:pt idx="1">
                    <c:v>35.798900000000003</c:v>
                  </c:pt>
                  <c:pt idx="2">
                    <c:v>41.100399999999922</c:v>
                  </c:pt>
                  <c:pt idx="3">
                    <c:v>6.7900000000000773</c:v>
                  </c:pt>
                  <c:pt idx="4">
                    <c:v>0.87999999999999545</c:v>
                  </c:pt>
                </c:numCache>
                <c:extLst/>
              </c:numRef>
            </c:plus>
            <c:minus>
              <c:numRef>
                <c:f>('A&amp;E 0-4'!$H$15:$H$16,'A&amp;E 0-4'!$H$26,'A&amp;E 0-4'!$H$29:$H$30)</c:f>
                <c:numCache>
                  <c:formatCode>General</c:formatCode>
                  <c:ptCount val="5"/>
                  <c:pt idx="0">
                    <c:v>51.888799999999947</c:v>
                  </c:pt>
                  <c:pt idx="1">
                    <c:v>34.535099999999943</c:v>
                  </c:pt>
                  <c:pt idx="2">
                    <c:v>39.398500000000013</c:v>
                  </c:pt>
                  <c:pt idx="3">
                    <c:v>6.7099999999999227</c:v>
                  </c:pt>
                  <c:pt idx="4">
                    <c:v>0.91999999999995907</c:v>
                  </c:pt>
                </c:numCache>
                <c:extLst/>
              </c:numRef>
            </c:minus>
            <c:spPr>
              <a:noFill/>
              <a:ln w="9525" cap="flat" cmpd="sng" algn="ctr">
                <a:solidFill>
                  <a:schemeClr val="tx1">
                    <a:lumMod val="65000"/>
                    <a:lumOff val="35000"/>
                  </a:schemeClr>
                </a:solidFill>
                <a:round/>
              </a:ln>
              <a:effectLst/>
            </c:spPr>
          </c:errBars>
          <c:cat>
            <c:strRef>
              <c:f>('A&amp;E 0-4'!$C$15:$C$16,'A&amp;E 0-4'!$C$26,'A&amp;E 0-4'!$C$29:$C$30)</c:f>
              <c:strCache>
                <c:ptCount val="5"/>
                <c:pt idx="0">
                  <c:v>Braccan </c:v>
                </c:pt>
                <c:pt idx="1">
                  <c:v>Bracknell And District </c:v>
                </c:pt>
                <c:pt idx="2">
                  <c:v>The Health Triangle </c:v>
                </c:pt>
                <c:pt idx="3">
                  <c:v>NHS Frimley CCG</c:v>
                </c:pt>
                <c:pt idx="4">
                  <c:v>England</c:v>
                </c:pt>
              </c:strCache>
              <c:extLst/>
            </c:strRef>
          </c:cat>
          <c:val>
            <c:numRef>
              <c:f>('A&amp;E 0-4'!$D$15:$D$16,'A&amp;E 0-4'!$D$26,'A&amp;E 0-4'!$D$29:$D$30)</c:f>
              <c:numCache>
                <c:formatCode>0</c:formatCode>
                <c:ptCount val="5"/>
                <c:pt idx="0">
                  <c:v>906.9212</c:v>
                </c:pt>
                <c:pt idx="1">
                  <c:v>734.08399999999995</c:v>
                </c:pt>
                <c:pt idx="2">
                  <c:v>713.45370000000003</c:v>
                </c:pt>
                <c:pt idx="3">
                  <c:v>550.41</c:v>
                </c:pt>
                <c:pt idx="4">
                  <c:v>672.52</c:v>
                </c:pt>
              </c:numCache>
              <c:extLst/>
            </c:numRef>
          </c:val>
          <c:extLst>
            <c:ext xmlns:c16="http://schemas.microsoft.com/office/drawing/2014/chart" uri="{C3380CC4-5D6E-409C-BE32-E72D297353CC}">
              <c16:uniqueId val="{00000006-1CC7-4226-8DF8-F27AA3BC2D85}"/>
            </c:ext>
          </c:extLst>
        </c:ser>
        <c:dLbls>
          <c:dLblPos val="outEnd"/>
          <c:showLegendKey val="0"/>
          <c:showVal val="1"/>
          <c:showCatName val="0"/>
          <c:showSerName val="0"/>
          <c:showPercent val="0"/>
          <c:showBubbleSize val="0"/>
        </c:dLbls>
        <c:gapWidth val="182"/>
        <c:axId val="667785584"/>
        <c:axId val="667780336"/>
      </c:barChart>
      <c:catAx>
        <c:axId val="667785584"/>
        <c:scaling>
          <c:orientation val="maxMin"/>
        </c:scaling>
        <c:delete val="0"/>
        <c:axPos val="l"/>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667780336"/>
        <c:crosses val="autoZero"/>
        <c:auto val="1"/>
        <c:lblAlgn val="ctr"/>
        <c:lblOffset val="100"/>
        <c:noMultiLvlLbl val="0"/>
      </c:catAx>
      <c:valAx>
        <c:axId val="667780336"/>
        <c:scaling>
          <c:orientation val="minMax"/>
          <c:max val="1200"/>
          <c:min val="300"/>
        </c:scaling>
        <c:delete val="0"/>
        <c:axPos val="t"/>
        <c:numFmt formatCode="0" sourceLinked="1"/>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667785584"/>
        <c:crosses val="autoZero"/>
        <c:crossBetween val="between"/>
        <c:majorUnit val="2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817495100565526"/>
          <c:y val="0.1253840678758481"/>
          <c:w val="0.73859798220021367"/>
          <c:h val="0.84174058492003845"/>
        </c:manualLayout>
      </c:layout>
      <c:barChart>
        <c:barDir val="bar"/>
        <c:grouping val="clustered"/>
        <c:varyColors val="0"/>
        <c:ser>
          <c:idx val="0"/>
          <c:order val="0"/>
          <c:tx>
            <c:strRef>
              <c:f>'Emergency admission 0-4'!$D$12</c:f>
              <c:strCache>
                <c:ptCount val="1"/>
                <c:pt idx="0">
                  <c:v>Emergency admission  rate per 1,000</c:v>
                </c:pt>
              </c:strCache>
            </c:strRef>
          </c:tx>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1B1C-4DFF-889B-60F5B194C57F}"/>
              </c:ext>
            </c:extLst>
          </c:dPt>
          <c:dPt>
            <c:idx val="1"/>
            <c:invertIfNegative val="0"/>
            <c:bubble3D val="0"/>
            <c:spPr>
              <a:solidFill>
                <a:schemeClr val="accent6">
                  <a:lumMod val="50000"/>
                </a:schemeClr>
              </a:solidFill>
              <a:ln>
                <a:noFill/>
              </a:ln>
              <a:effectLst/>
            </c:spPr>
            <c:extLst>
              <c:ext xmlns:c16="http://schemas.microsoft.com/office/drawing/2014/chart" uri="{C3380CC4-5D6E-409C-BE32-E72D297353CC}">
                <c16:uniqueId val="{00000003-1B1C-4DFF-889B-60F5B194C57F}"/>
              </c:ext>
            </c:extLst>
          </c:dPt>
          <c:dPt>
            <c:idx val="2"/>
            <c:invertIfNegative val="0"/>
            <c:bubble3D val="0"/>
            <c:spPr>
              <a:solidFill>
                <a:schemeClr val="accent4">
                  <a:lumMod val="50000"/>
                </a:schemeClr>
              </a:solidFill>
              <a:ln>
                <a:solidFill>
                  <a:sysClr val="windowText" lastClr="000000"/>
                </a:solidFill>
              </a:ln>
              <a:effectLst/>
            </c:spPr>
            <c:extLst>
              <c:ext xmlns:c16="http://schemas.microsoft.com/office/drawing/2014/chart" uri="{C3380CC4-5D6E-409C-BE32-E72D297353CC}">
                <c16:uniqueId val="{00000005-1B1C-4DFF-889B-60F5B194C57F}"/>
              </c:ext>
            </c:extLst>
          </c:dPt>
          <c:dLbls>
            <c:dLbl>
              <c:idx val="0"/>
              <c:layout>
                <c:manualLayout>
                  <c:x val="5.3271831817136898E-2"/>
                  <c:y val="1.2176313012419839E-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1C-4DFF-889B-60F5B194C57F}"/>
                </c:ext>
              </c:extLst>
            </c:dLbl>
            <c:dLbl>
              <c:idx val="1"/>
              <c:layout>
                <c:manualLayout>
                  <c:x val="5.3483734104807855E-2"/>
                  <c:y val="-5.154233298157270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B1C-4DFF-889B-60F5B194C57F}"/>
                </c:ext>
              </c:extLst>
            </c:dLbl>
            <c:dLbl>
              <c:idx val="2"/>
              <c:layout>
                <c:manualLayout>
                  <c:x val="3.4276413342887065E-2"/>
                  <c:y val="4.0587710041399465E-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B1C-4DFF-889B-60F5B194C57F}"/>
                </c:ext>
              </c:extLst>
            </c:dLbl>
            <c:dLbl>
              <c:idx val="3"/>
              <c:layout>
                <c:manualLayout>
                  <c:x val="1.2804880507947092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B1C-4DFF-889B-60F5B194C57F}"/>
                </c:ext>
              </c:extLst>
            </c:dLbl>
            <c:spPr>
              <a:noFill/>
              <a:ln>
                <a:noFill/>
              </a:ln>
              <a:effectLst/>
            </c:spPr>
            <c:txPr>
              <a:bodyPr rot="0" spcFirstLastPara="1" vertOverflow="ellipsis" vert="horz" wrap="square" anchor="ctr" anchorCtr="1"/>
              <a:lstStyle/>
              <a:p>
                <a:pPr>
                  <a:defRPr sz="105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('Emergency admission 0-4'!$I$15:$I$16,'Emergency admission 0-4'!$I$26,'Emergency admission 0-4'!$I$29:$I$30)</c:f>
                <c:numCache>
                  <c:formatCode>General</c:formatCode>
                  <c:ptCount val="5"/>
                  <c:pt idx="0">
                    <c:v>9.6514999999999986</c:v>
                  </c:pt>
                  <c:pt idx="1">
                    <c:v>7.4645999999999901</c:v>
                  </c:pt>
                  <c:pt idx="2">
                    <c:v>9.0554000000000059</c:v>
                  </c:pt>
                  <c:pt idx="3">
                    <c:v>2.0409710482410048</c:v>
                  </c:pt>
                  <c:pt idx="4">
                    <c:v>0.30000000000001137</c:v>
                  </c:pt>
                </c:numCache>
                <c:extLst/>
              </c:numRef>
            </c:plus>
            <c:minus>
              <c:numRef>
                <c:f>('Emergency admission 0-4'!$H$15:$H$16,'Emergency admission 0-4'!$H$26,'Emergency admission 0-4'!$H$29:$H$30)</c:f>
                <c:numCache>
                  <c:formatCode>General</c:formatCode>
                  <c:ptCount val="5"/>
                  <c:pt idx="0">
                    <c:v>8.957800000000006</c:v>
                  </c:pt>
                  <c:pt idx="1">
                    <c:v>7.0448999999999984</c:v>
                  </c:pt>
                  <c:pt idx="2">
                    <c:v>8.4801999999999964</c:v>
                  </c:pt>
                  <c:pt idx="3">
                    <c:v>2.0193028353770046</c:v>
                  </c:pt>
                  <c:pt idx="4">
                    <c:v>0.29999999999998295</c:v>
                  </c:pt>
                </c:numCache>
                <c:extLst/>
              </c:numRef>
            </c:minus>
            <c:spPr>
              <a:noFill/>
              <a:ln w="9525" cap="flat" cmpd="sng" algn="ctr">
                <a:solidFill>
                  <a:schemeClr val="tx1">
                    <a:lumMod val="65000"/>
                    <a:lumOff val="35000"/>
                  </a:schemeClr>
                </a:solidFill>
                <a:round/>
              </a:ln>
              <a:effectLst/>
            </c:spPr>
          </c:errBars>
          <c:cat>
            <c:strRef>
              <c:f>('Emergency admission 0-4'!$C$15:$C$16,'Emergency admission 0-4'!$C$26,'Emergency admission 0-4'!$C$29:$C$30)</c:f>
              <c:strCache>
                <c:ptCount val="5"/>
                <c:pt idx="0">
                  <c:v>Braccan </c:v>
                </c:pt>
                <c:pt idx="1">
                  <c:v>Bracknell And District </c:v>
                </c:pt>
                <c:pt idx="2">
                  <c:v>The Health Triangle </c:v>
                </c:pt>
                <c:pt idx="3">
                  <c:v>NHS Frimley CCG</c:v>
                </c:pt>
                <c:pt idx="4">
                  <c:v>England</c:v>
                </c:pt>
              </c:strCache>
              <c:extLst/>
            </c:strRef>
          </c:cat>
          <c:val>
            <c:numRef>
              <c:f>('Emergency admission 0-4'!$D$15:$D$16,'Emergency admission 0-4'!$D$26,'Emergency admission 0-4'!$D$29:$D$30)</c:f>
              <c:numCache>
                <c:formatCode>0.0</c:formatCode>
                <c:ptCount val="5"/>
                <c:pt idx="0">
                  <c:v>93.116500000000002</c:v>
                </c:pt>
                <c:pt idx="1">
                  <c:v>93.772400000000005</c:v>
                </c:pt>
                <c:pt idx="2">
                  <c:v>99.862899999999996</c:v>
                </c:pt>
                <c:pt idx="3">
                  <c:v>143.12920089619101</c:v>
                </c:pt>
                <c:pt idx="4">
                  <c:v>165.2</c:v>
                </c:pt>
              </c:numCache>
              <c:extLst/>
            </c:numRef>
          </c:val>
          <c:extLst>
            <c:ext xmlns:c16="http://schemas.microsoft.com/office/drawing/2014/chart" uri="{C3380CC4-5D6E-409C-BE32-E72D297353CC}">
              <c16:uniqueId val="{00000007-1B1C-4DFF-889B-60F5B194C57F}"/>
            </c:ext>
          </c:extLst>
        </c:ser>
        <c:dLbls>
          <c:dLblPos val="outEnd"/>
          <c:showLegendKey val="0"/>
          <c:showVal val="1"/>
          <c:showCatName val="0"/>
          <c:showSerName val="0"/>
          <c:showPercent val="0"/>
          <c:showBubbleSize val="0"/>
        </c:dLbls>
        <c:gapWidth val="182"/>
        <c:axId val="667785584"/>
        <c:axId val="667780336"/>
      </c:barChart>
      <c:catAx>
        <c:axId val="667785584"/>
        <c:scaling>
          <c:orientation val="maxMin"/>
        </c:scaling>
        <c:delete val="0"/>
        <c:axPos val="l"/>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667780336"/>
        <c:crosses val="autoZero"/>
        <c:auto val="1"/>
        <c:lblAlgn val="ctr"/>
        <c:lblOffset val="100"/>
        <c:noMultiLvlLbl val="0"/>
      </c:catAx>
      <c:valAx>
        <c:axId val="667780336"/>
        <c:scaling>
          <c:orientation val="minMax"/>
          <c:max val="200"/>
          <c:min val="0"/>
        </c:scaling>
        <c:delete val="0"/>
        <c:axPos val="t"/>
        <c:numFmt formatCode="0.0" sourceLinked="1"/>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667785584"/>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050" b="1"/>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n-GB" sz="1300" b="1" dirty="0">
                <a:solidFill>
                  <a:schemeClr val="tx1">
                    <a:lumMod val="95000"/>
                    <a:lumOff val="5000"/>
                  </a:schemeClr>
                </a:solidFill>
                <a:latin typeface="+mn-lt"/>
              </a:rPr>
              <a:t>Children in need at 31st March (2013-2021)</a:t>
            </a:r>
          </a:p>
        </c:rich>
      </c:tx>
      <c:layout>
        <c:manualLayout>
          <c:xMode val="edge"/>
          <c:yMode val="edge"/>
          <c:x val="0.29715479960054331"/>
          <c:y val="3.4161914066937811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454443283146672"/>
          <c:y val="0.14538001863170574"/>
          <c:w val="0.80486972653120903"/>
          <c:h val="0.63459316988934589"/>
        </c:manualLayout>
      </c:layout>
      <c:lineChart>
        <c:grouping val="standard"/>
        <c:varyColors val="0"/>
        <c:ser>
          <c:idx val="0"/>
          <c:order val="0"/>
          <c:tx>
            <c:strRef>
              <c:f>'Children in need'!$D$26</c:f>
              <c:strCache>
                <c:ptCount val="1"/>
                <c:pt idx="0">
                  <c:v>Bracknell Forest</c:v>
                </c:pt>
              </c:strCache>
            </c:strRef>
          </c:tx>
          <c:spPr>
            <a:ln w="28575" cap="rnd">
              <a:solidFill>
                <a:schemeClr val="accent1">
                  <a:shade val="65000"/>
                </a:schemeClr>
              </a:solidFill>
              <a:round/>
            </a:ln>
            <a:effectLst/>
          </c:spPr>
          <c:marker>
            <c:symbol val="none"/>
          </c:marker>
          <c:dLbls>
            <c:dLbl>
              <c:idx val="0"/>
              <c:layout>
                <c:manualLayout>
                  <c:x val="-4.1181825134431145E-2"/>
                  <c:y val="3.49159957562417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304-4FF7-8F84-B02AED2AFB86}"/>
                </c:ext>
              </c:extLst>
            </c:dLbl>
            <c:dLbl>
              <c:idx val="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304-4FF7-8F84-B02AED2AFB86}"/>
                </c:ext>
              </c:extLst>
            </c:dLbl>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'Children in need'!$B$27:$B$35</c:f>
              <c:numCache>
                <c:formatCode>General</c:formatCode>
                <c:ptCount val="9"/>
                <c:pt idx="0">
                  <c:v>2013</c:v>
                </c:pt>
                <c:pt idx="1">
                  <c:v>2014</c:v>
                </c:pt>
                <c:pt idx="2">
                  <c:v>2015</c:v>
                </c:pt>
                <c:pt idx="3">
                  <c:v>2016</c:v>
                </c:pt>
                <c:pt idx="4">
                  <c:v>2017</c:v>
                </c:pt>
                <c:pt idx="5">
                  <c:v>2018</c:v>
                </c:pt>
                <c:pt idx="6">
                  <c:v>2019</c:v>
                </c:pt>
                <c:pt idx="7">
                  <c:v>2020</c:v>
                </c:pt>
                <c:pt idx="8">
                  <c:v>2021</c:v>
                </c:pt>
              </c:numCache>
            </c:numRef>
          </c:cat>
          <c:val>
            <c:numRef>
              <c:f>'Children in need'!$D$27:$D$35</c:f>
              <c:numCache>
                <c:formatCode>General</c:formatCode>
                <c:ptCount val="9"/>
                <c:pt idx="0">
                  <c:v>280.89999999999998</c:v>
                </c:pt>
                <c:pt idx="1">
                  <c:v>282.7</c:v>
                </c:pt>
                <c:pt idx="2">
                  <c:v>269</c:v>
                </c:pt>
                <c:pt idx="3">
                  <c:v>298.2</c:v>
                </c:pt>
                <c:pt idx="4">
                  <c:v>345.4</c:v>
                </c:pt>
                <c:pt idx="5">
                  <c:v>353.7</c:v>
                </c:pt>
                <c:pt idx="6">
                  <c:v>368.1</c:v>
                </c:pt>
                <c:pt idx="7">
                  <c:v>309.7</c:v>
                </c:pt>
                <c:pt idx="8">
                  <c:v>330.9</c:v>
                </c:pt>
              </c:numCache>
            </c:numRef>
          </c:val>
          <c:smooth val="0"/>
          <c:extLst>
            <c:ext xmlns:c16="http://schemas.microsoft.com/office/drawing/2014/chart" uri="{C3380CC4-5D6E-409C-BE32-E72D297353CC}">
              <c16:uniqueId val="{00000002-3304-4FF7-8F84-B02AED2AFB86}"/>
            </c:ext>
          </c:extLst>
        </c:ser>
        <c:ser>
          <c:idx val="1"/>
          <c:order val="1"/>
          <c:tx>
            <c:strRef>
              <c:f>'Children in need'!$E$26</c:f>
              <c:strCache>
                <c:ptCount val="1"/>
                <c:pt idx="0">
                  <c:v>South-East</c:v>
                </c:pt>
              </c:strCache>
            </c:strRef>
          </c:tx>
          <c:spPr>
            <a:ln w="28575" cap="rnd">
              <a:solidFill>
                <a:schemeClr val="accent1"/>
              </a:solidFill>
              <a:prstDash val="sysDot"/>
              <a:round/>
            </a:ln>
            <a:effectLst/>
          </c:spPr>
          <c:marker>
            <c:symbol val="none"/>
          </c:marker>
          <c:cat>
            <c:numRef>
              <c:f>'Children in need'!$B$27:$B$35</c:f>
              <c:numCache>
                <c:formatCode>General</c:formatCode>
                <c:ptCount val="9"/>
                <c:pt idx="0">
                  <c:v>2013</c:v>
                </c:pt>
                <c:pt idx="1">
                  <c:v>2014</c:v>
                </c:pt>
                <c:pt idx="2">
                  <c:v>2015</c:v>
                </c:pt>
                <c:pt idx="3">
                  <c:v>2016</c:v>
                </c:pt>
                <c:pt idx="4">
                  <c:v>2017</c:v>
                </c:pt>
                <c:pt idx="5">
                  <c:v>2018</c:v>
                </c:pt>
                <c:pt idx="6">
                  <c:v>2019</c:v>
                </c:pt>
                <c:pt idx="7">
                  <c:v>2020</c:v>
                </c:pt>
                <c:pt idx="8">
                  <c:v>2021</c:v>
                </c:pt>
              </c:numCache>
            </c:numRef>
          </c:cat>
          <c:val>
            <c:numRef>
              <c:f>'Children in need'!$E$27:$E$35</c:f>
              <c:numCache>
                <c:formatCode>General</c:formatCode>
                <c:ptCount val="9"/>
                <c:pt idx="0">
                  <c:v>301.89999999999998</c:v>
                </c:pt>
                <c:pt idx="1">
                  <c:v>304.39999999999998</c:v>
                </c:pt>
                <c:pt idx="2" formatCode="0.0">
                  <c:v>303.8</c:v>
                </c:pt>
                <c:pt idx="3">
                  <c:v>317.5</c:v>
                </c:pt>
                <c:pt idx="4">
                  <c:v>300.60000000000002</c:v>
                </c:pt>
                <c:pt idx="5">
                  <c:v>302</c:v>
                </c:pt>
                <c:pt idx="6">
                  <c:v>279.8</c:v>
                </c:pt>
                <c:pt idx="7">
                  <c:v>281.2</c:v>
                </c:pt>
                <c:pt idx="8">
                  <c:v>260.89999999999998</c:v>
                </c:pt>
              </c:numCache>
            </c:numRef>
          </c:val>
          <c:smooth val="0"/>
          <c:extLst>
            <c:ext xmlns:c16="http://schemas.microsoft.com/office/drawing/2014/chart" uri="{C3380CC4-5D6E-409C-BE32-E72D297353CC}">
              <c16:uniqueId val="{00000003-3304-4FF7-8F84-B02AED2AFB86}"/>
            </c:ext>
          </c:extLst>
        </c:ser>
        <c:ser>
          <c:idx val="2"/>
          <c:order val="2"/>
          <c:tx>
            <c:strRef>
              <c:f>'Children in need'!$F$26</c:f>
              <c:strCache>
                <c:ptCount val="1"/>
                <c:pt idx="0">
                  <c:v>England</c:v>
                </c:pt>
              </c:strCache>
            </c:strRef>
          </c:tx>
          <c:spPr>
            <a:ln w="28575" cap="rnd">
              <a:solidFill>
                <a:schemeClr val="accent1">
                  <a:tint val="65000"/>
                </a:schemeClr>
              </a:solidFill>
              <a:prstDash val="dash"/>
              <a:round/>
            </a:ln>
            <a:effectLst/>
          </c:spPr>
          <c:marker>
            <c:symbol val="none"/>
          </c:marker>
          <c:cat>
            <c:numRef>
              <c:f>'Children in need'!$B$27:$B$35</c:f>
              <c:numCache>
                <c:formatCode>General</c:formatCode>
                <c:ptCount val="9"/>
                <c:pt idx="0">
                  <c:v>2013</c:v>
                </c:pt>
                <c:pt idx="1">
                  <c:v>2014</c:v>
                </c:pt>
                <c:pt idx="2">
                  <c:v>2015</c:v>
                </c:pt>
                <c:pt idx="3">
                  <c:v>2016</c:v>
                </c:pt>
                <c:pt idx="4">
                  <c:v>2017</c:v>
                </c:pt>
                <c:pt idx="5">
                  <c:v>2018</c:v>
                </c:pt>
                <c:pt idx="6">
                  <c:v>2019</c:v>
                </c:pt>
                <c:pt idx="7">
                  <c:v>2020</c:v>
                </c:pt>
                <c:pt idx="8">
                  <c:v>2021</c:v>
                </c:pt>
              </c:numCache>
            </c:numRef>
          </c:cat>
          <c:val>
            <c:numRef>
              <c:f>'Children in need'!$F$27:$F$35</c:f>
              <c:numCache>
                <c:formatCode>General</c:formatCode>
                <c:ptCount val="9"/>
                <c:pt idx="0">
                  <c:v>330.9</c:v>
                </c:pt>
                <c:pt idx="1">
                  <c:v>343.7</c:v>
                </c:pt>
                <c:pt idx="2">
                  <c:v>336.6</c:v>
                </c:pt>
                <c:pt idx="3">
                  <c:v>337.3</c:v>
                </c:pt>
                <c:pt idx="4">
                  <c:v>330.1</c:v>
                </c:pt>
                <c:pt idx="5">
                  <c:v>341</c:v>
                </c:pt>
                <c:pt idx="6">
                  <c:v>334.2</c:v>
                </c:pt>
                <c:pt idx="7">
                  <c:v>323.7</c:v>
                </c:pt>
                <c:pt idx="8">
                  <c:v>321.2</c:v>
                </c:pt>
              </c:numCache>
            </c:numRef>
          </c:val>
          <c:smooth val="0"/>
          <c:extLst>
            <c:ext xmlns:c16="http://schemas.microsoft.com/office/drawing/2014/chart" uri="{C3380CC4-5D6E-409C-BE32-E72D297353CC}">
              <c16:uniqueId val="{00000004-3304-4FF7-8F84-B02AED2AFB86}"/>
            </c:ext>
          </c:extLst>
        </c:ser>
        <c:dLbls>
          <c:showLegendKey val="0"/>
          <c:showVal val="0"/>
          <c:showCatName val="0"/>
          <c:showSerName val="0"/>
          <c:showPercent val="0"/>
          <c:showBubbleSize val="0"/>
        </c:dLbls>
        <c:smooth val="0"/>
        <c:axId val="99244840"/>
        <c:axId val="99238280"/>
      </c:lineChart>
      <c:catAx>
        <c:axId val="9924484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238280"/>
        <c:crosses val="autoZero"/>
        <c:auto val="1"/>
        <c:lblAlgn val="ctr"/>
        <c:lblOffset val="100"/>
        <c:noMultiLvlLbl val="0"/>
      </c:catAx>
      <c:valAx>
        <c:axId val="99238280"/>
        <c:scaling>
          <c:orientation val="minMax"/>
          <c:max val="400"/>
          <c:min val="220"/>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GB" sz="900" dirty="0"/>
                  <a:t>Rate per 10,000 population</a:t>
                </a:r>
              </a:p>
            </c:rich>
          </c:tx>
          <c:layout>
            <c:manualLayout>
              <c:xMode val="edge"/>
              <c:yMode val="edge"/>
              <c:x val="3.8997255634559587E-2"/>
              <c:y val="0.11671173115811959"/>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244840"/>
        <c:crosses val="autoZero"/>
        <c:crossBetween val="between"/>
        <c:majorUnit val="20"/>
      </c:valAx>
      <c:spPr>
        <a:solidFill>
          <a:schemeClr val="bg1"/>
        </a:solidFill>
        <a:ln>
          <a:noFill/>
        </a:ln>
        <a:effectLst/>
      </c:spPr>
    </c:plotArea>
    <c:legend>
      <c:legendPos val="b"/>
      <c:layout>
        <c:manualLayout>
          <c:xMode val="edge"/>
          <c:yMode val="edge"/>
          <c:x val="0.15909384446682406"/>
          <c:y val="0.8966517461543706"/>
          <c:w val="0.73718593528845555"/>
          <c:h val="5.936753605647226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900"/>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r>
              <a:rPr lang="en-GB" sz="1300" b="1" dirty="0">
                <a:solidFill>
                  <a:schemeClr val="tx1">
                    <a:lumMod val="95000"/>
                    <a:lumOff val="5000"/>
                  </a:schemeClr>
                </a:solidFill>
              </a:rPr>
              <a:t>Primary</a:t>
            </a:r>
            <a:r>
              <a:rPr lang="en-GB" sz="1300" b="1" baseline="0" dirty="0">
                <a:solidFill>
                  <a:schemeClr val="tx1">
                    <a:lumMod val="95000"/>
                    <a:lumOff val="5000"/>
                  </a:schemeClr>
                </a:solidFill>
              </a:rPr>
              <a:t> need at 31</a:t>
            </a:r>
            <a:r>
              <a:rPr lang="en-GB" sz="1300" b="1" baseline="30000" dirty="0">
                <a:solidFill>
                  <a:schemeClr val="tx1">
                    <a:lumMod val="95000"/>
                    <a:lumOff val="5000"/>
                  </a:schemeClr>
                </a:solidFill>
              </a:rPr>
              <a:t>st</a:t>
            </a:r>
            <a:r>
              <a:rPr lang="en-GB" sz="1300" b="1" baseline="0" dirty="0">
                <a:solidFill>
                  <a:schemeClr val="tx1">
                    <a:lumMod val="95000"/>
                    <a:lumOff val="5000"/>
                  </a:schemeClr>
                </a:solidFill>
              </a:rPr>
              <a:t> March (2013-2021): Abuse or Neglect</a:t>
            </a:r>
            <a:endParaRPr lang="en-GB" sz="1300" b="1" dirty="0">
              <a:solidFill>
                <a:schemeClr val="tx1">
                  <a:lumMod val="95000"/>
                  <a:lumOff val="5000"/>
                </a:schemeClr>
              </a:solidFill>
            </a:endParaRPr>
          </a:p>
        </c:rich>
      </c:tx>
      <c:layout>
        <c:manualLayout>
          <c:xMode val="edge"/>
          <c:yMode val="edge"/>
          <c:x val="0.17383784260717192"/>
          <c:y val="4.2770781985445303E-2"/>
        </c:manualLayout>
      </c:layout>
      <c:overlay val="0"/>
      <c:spPr>
        <a:noFill/>
        <a:ln>
          <a:noFill/>
        </a:ln>
        <a:effectLst/>
      </c:spPr>
      <c:txPr>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454439523362202"/>
          <c:y val="0.21200317090852991"/>
          <c:w val="0.80486972653120903"/>
          <c:h val="0.55958769850101087"/>
        </c:manualLayout>
      </c:layout>
      <c:lineChart>
        <c:grouping val="standard"/>
        <c:varyColors val="0"/>
        <c:ser>
          <c:idx val="0"/>
          <c:order val="0"/>
          <c:tx>
            <c:strRef>
              <c:f>'Children in need'!$D$102</c:f>
              <c:strCache>
                <c:ptCount val="1"/>
                <c:pt idx="0">
                  <c:v>Bracknell Forest</c:v>
                </c:pt>
              </c:strCache>
            </c:strRef>
          </c:tx>
          <c:spPr>
            <a:ln w="28575" cap="rnd">
              <a:solidFill>
                <a:schemeClr val="accent1">
                  <a:shade val="65000"/>
                </a:schemeClr>
              </a:solidFill>
              <a:round/>
            </a:ln>
            <a:effectLst/>
          </c:spPr>
          <c:marker>
            <c:symbol val="none"/>
          </c:marker>
          <c:dLbls>
            <c:dLbl>
              <c:idx val="0"/>
              <c:layout>
                <c:manualLayout>
                  <c:x val="-4.49111622125975E-2"/>
                  <c:y val="-3.13539437961847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CDD-4464-BCD1-53C10031B96D}"/>
                </c:ext>
              </c:extLst>
            </c:dLbl>
            <c:dLbl>
              <c:idx val="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CDD-4464-BCD1-53C10031B96D}"/>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'Children in need'!$B$103:$B$111</c:f>
              <c:numCache>
                <c:formatCode>General</c:formatCode>
                <c:ptCount val="9"/>
                <c:pt idx="0">
                  <c:v>2013</c:v>
                </c:pt>
                <c:pt idx="1">
                  <c:v>2014</c:v>
                </c:pt>
                <c:pt idx="2">
                  <c:v>2015</c:v>
                </c:pt>
                <c:pt idx="3">
                  <c:v>2016</c:v>
                </c:pt>
                <c:pt idx="4">
                  <c:v>2017</c:v>
                </c:pt>
                <c:pt idx="5">
                  <c:v>2018</c:v>
                </c:pt>
                <c:pt idx="6">
                  <c:v>2019</c:v>
                </c:pt>
                <c:pt idx="7">
                  <c:v>2020</c:v>
                </c:pt>
                <c:pt idx="8">
                  <c:v>2021</c:v>
                </c:pt>
              </c:numCache>
            </c:numRef>
          </c:cat>
          <c:val>
            <c:numRef>
              <c:f>'Children in need'!$D$103:$D$111</c:f>
              <c:numCache>
                <c:formatCode>0%</c:formatCode>
                <c:ptCount val="9"/>
                <c:pt idx="0">
                  <c:v>0.27968337730870713</c:v>
                </c:pt>
                <c:pt idx="1">
                  <c:v>0.27131782945736432</c:v>
                </c:pt>
                <c:pt idx="2">
                  <c:v>0.24866310160427807</c:v>
                </c:pt>
                <c:pt idx="3">
                  <c:v>0.25029797377830754</c:v>
                </c:pt>
                <c:pt idx="4">
                  <c:v>0.36279547790339156</c:v>
                </c:pt>
                <c:pt idx="5">
                  <c:v>0.40785498489425981</c:v>
                </c:pt>
                <c:pt idx="6">
                  <c:v>0.48418024928092041</c:v>
                </c:pt>
                <c:pt idx="7">
                  <c:v>0.55290102389078499</c:v>
                </c:pt>
                <c:pt idx="8">
                  <c:v>0.57442348008385746</c:v>
                </c:pt>
              </c:numCache>
            </c:numRef>
          </c:val>
          <c:smooth val="0"/>
          <c:extLst>
            <c:ext xmlns:c16="http://schemas.microsoft.com/office/drawing/2014/chart" uri="{C3380CC4-5D6E-409C-BE32-E72D297353CC}">
              <c16:uniqueId val="{00000002-3CDD-4464-BCD1-53C10031B96D}"/>
            </c:ext>
          </c:extLst>
        </c:ser>
        <c:ser>
          <c:idx val="1"/>
          <c:order val="1"/>
          <c:tx>
            <c:strRef>
              <c:f>'Children in need'!$E$102</c:f>
              <c:strCache>
                <c:ptCount val="1"/>
                <c:pt idx="0">
                  <c:v>South East</c:v>
                </c:pt>
              </c:strCache>
            </c:strRef>
          </c:tx>
          <c:spPr>
            <a:ln w="28575" cap="rnd">
              <a:solidFill>
                <a:schemeClr val="accent1"/>
              </a:solidFill>
              <a:prstDash val="dash"/>
              <a:round/>
            </a:ln>
            <a:effectLst/>
          </c:spPr>
          <c:marker>
            <c:symbol val="none"/>
          </c:marker>
          <c:cat>
            <c:numRef>
              <c:f>'Children in need'!$B$103:$B$111</c:f>
              <c:numCache>
                <c:formatCode>General</c:formatCode>
                <c:ptCount val="9"/>
                <c:pt idx="0">
                  <c:v>2013</c:v>
                </c:pt>
                <c:pt idx="1">
                  <c:v>2014</c:v>
                </c:pt>
                <c:pt idx="2">
                  <c:v>2015</c:v>
                </c:pt>
                <c:pt idx="3">
                  <c:v>2016</c:v>
                </c:pt>
                <c:pt idx="4">
                  <c:v>2017</c:v>
                </c:pt>
                <c:pt idx="5">
                  <c:v>2018</c:v>
                </c:pt>
                <c:pt idx="6">
                  <c:v>2019</c:v>
                </c:pt>
                <c:pt idx="7">
                  <c:v>2020</c:v>
                </c:pt>
                <c:pt idx="8">
                  <c:v>2021</c:v>
                </c:pt>
              </c:numCache>
            </c:numRef>
          </c:cat>
          <c:val>
            <c:numRef>
              <c:f>'Children in need'!$E$103:$E$111</c:f>
              <c:numCache>
                <c:formatCode>0%</c:formatCode>
                <c:ptCount val="9"/>
                <c:pt idx="0">
                  <c:v>0.37745098039215685</c:v>
                </c:pt>
                <c:pt idx="1">
                  <c:v>0.37039127163280661</c:v>
                </c:pt>
                <c:pt idx="2">
                  <c:v>0.41020829423906924</c:v>
                </c:pt>
                <c:pt idx="3">
                  <c:v>0.42923714187090095</c:v>
                </c:pt>
                <c:pt idx="4">
                  <c:v>0.40773860705073089</c:v>
                </c:pt>
                <c:pt idx="5">
                  <c:v>0.39468567725210629</c:v>
                </c:pt>
                <c:pt idx="6">
                  <c:v>0.40171515049604845</c:v>
                </c:pt>
                <c:pt idx="7">
                  <c:v>0.4470391993327773</c:v>
                </c:pt>
                <c:pt idx="8">
                  <c:v>0.4482873851294904</c:v>
                </c:pt>
              </c:numCache>
            </c:numRef>
          </c:val>
          <c:smooth val="0"/>
          <c:extLst>
            <c:ext xmlns:c16="http://schemas.microsoft.com/office/drawing/2014/chart" uri="{C3380CC4-5D6E-409C-BE32-E72D297353CC}">
              <c16:uniqueId val="{00000003-3CDD-4464-BCD1-53C10031B96D}"/>
            </c:ext>
          </c:extLst>
        </c:ser>
        <c:ser>
          <c:idx val="2"/>
          <c:order val="2"/>
          <c:tx>
            <c:strRef>
              <c:f>'Children in need'!$F$102</c:f>
              <c:strCache>
                <c:ptCount val="1"/>
                <c:pt idx="0">
                  <c:v>England</c:v>
                </c:pt>
              </c:strCache>
            </c:strRef>
          </c:tx>
          <c:spPr>
            <a:ln w="28575" cap="rnd">
              <a:solidFill>
                <a:schemeClr val="accent1">
                  <a:tint val="65000"/>
                </a:schemeClr>
              </a:solidFill>
              <a:prstDash val="sysDot"/>
              <a:round/>
            </a:ln>
            <a:effectLst/>
          </c:spPr>
          <c:marker>
            <c:symbol val="none"/>
          </c:marker>
          <c:cat>
            <c:numRef>
              <c:f>'Children in need'!$B$103:$B$111</c:f>
              <c:numCache>
                <c:formatCode>General</c:formatCode>
                <c:ptCount val="9"/>
                <c:pt idx="0">
                  <c:v>2013</c:v>
                </c:pt>
                <c:pt idx="1">
                  <c:v>2014</c:v>
                </c:pt>
                <c:pt idx="2">
                  <c:v>2015</c:v>
                </c:pt>
                <c:pt idx="3">
                  <c:v>2016</c:v>
                </c:pt>
                <c:pt idx="4">
                  <c:v>2017</c:v>
                </c:pt>
                <c:pt idx="5">
                  <c:v>2018</c:v>
                </c:pt>
                <c:pt idx="6">
                  <c:v>2019</c:v>
                </c:pt>
                <c:pt idx="7">
                  <c:v>2020</c:v>
                </c:pt>
                <c:pt idx="8">
                  <c:v>2021</c:v>
                </c:pt>
              </c:numCache>
            </c:numRef>
          </c:cat>
          <c:val>
            <c:numRef>
              <c:f>'Children in need'!$F$103:$F$111</c:f>
              <c:numCache>
                <c:formatCode>0%</c:formatCode>
                <c:ptCount val="9"/>
                <c:pt idx="0">
                  <c:v>0.47324286432293733</c:v>
                </c:pt>
                <c:pt idx="1">
                  <c:v>0.47279255588146052</c:v>
                </c:pt>
                <c:pt idx="2">
                  <c:v>0.49365596083356827</c:v>
                </c:pt>
                <c:pt idx="3">
                  <c:v>0.50666395877230841</c:v>
                </c:pt>
                <c:pt idx="4">
                  <c:v>0.52336520666255393</c:v>
                </c:pt>
                <c:pt idx="5">
                  <c:v>0.53191173927009461</c:v>
                </c:pt>
                <c:pt idx="6">
                  <c:v>0.5413882005456685</c:v>
                </c:pt>
                <c:pt idx="7">
                  <c:v>0.55859836613060676</c:v>
                </c:pt>
                <c:pt idx="8">
                  <c:v>0.56421014697933025</c:v>
                </c:pt>
              </c:numCache>
            </c:numRef>
          </c:val>
          <c:smooth val="0"/>
          <c:extLst>
            <c:ext xmlns:c16="http://schemas.microsoft.com/office/drawing/2014/chart" uri="{C3380CC4-5D6E-409C-BE32-E72D297353CC}">
              <c16:uniqueId val="{00000004-3CDD-4464-BCD1-53C10031B96D}"/>
            </c:ext>
          </c:extLst>
        </c:ser>
        <c:dLbls>
          <c:showLegendKey val="0"/>
          <c:showVal val="0"/>
          <c:showCatName val="0"/>
          <c:showSerName val="0"/>
          <c:showPercent val="0"/>
          <c:showBubbleSize val="0"/>
        </c:dLbls>
        <c:smooth val="0"/>
        <c:axId val="99244840"/>
        <c:axId val="99238280"/>
      </c:lineChart>
      <c:catAx>
        <c:axId val="9924484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238280"/>
        <c:crosses val="autoZero"/>
        <c:auto val="1"/>
        <c:lblAlgn val="ctr"/>
        <c:lblOffset val="100"/>
        <c:noMultiLvlLbl val="0"/>
      </c:catAx>
      <c:valAx>
        <c:axId val="99238280"/>
        <c:scaling>
          <c:orientation val="minMax"/>
          <c:max val="0.70000000000000007"/>
          <c:min val="0.1"/>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GB" sz="900" b="0" dirty="0"/>
                  <a:t>Proportion of children</a:t>
                </a:r>
              </a:p>
            </c:rich>
          </c:tx>
          <c:layout>
            <c:manualLayout>
              <c:xMode val="edge"/>
              <c:yMode val="edge"/>
              <c:x val="2.5142262130373818E-2"/>
              <c:y val="0.1922100096263446"/>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244840"/>
        <c:crosses val="autoZero"/>
        <c:crossBetween val="between"/>
      </c:valAx>
      <c:spPr>
        <a:noFill/>
        <a:ln>
          <a:noFill/>
        </a:ln>
        <a:effectLst/>
      </c:spPr>
    </c:plotArea>
    <c:legend>
      <c:legendPos val="b"/>
      <c:layout>
        <c:manualLayout>
          <c:xMode val="edge"/>
          <c:yMode val="edge"/>
          <c:x val="0.19599726077263666"/>
          <c:y val="0.89696674349687189"/>
          <c:w val="0.68289374526050373"/>
          <c:h val="9.745757875096038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r>
              <a:rPr lang="en-GB" sz="1300" b="1" dirty="0">
                <a:solidFill>
                  <a:schemeClr val="tx1">
                    <a:lumMod val="95000"/>
                    <a:lumOff val="5000"/>
                  </a:schemeClr>
                </a:solidFill>
              </a:rPr>
              <a:t>Primary need</a:t>
            </a:r>
            <a:r>
              <a:rPr lang="en-GB" sz="1300" b="1" baseline="0" dirty="0">
                <a:solidFill>
                  <a:schemeClr val="tx1">
                    <a:lumMod val="95000"/>
                    <a:lumOff val="5000"/>
                  </a:schemeClr>
                </a:solidFill>
              </a:rPr>
              <a:t> at 31</a:t>
            </a:r>
            <a:r>
              <a:rPr lang="en-GB" sz="1300" b="1" baseline="30000" dirty="0">
                <a:solidFill>
                  <a:schemeClr val="tx1">
                    <a:lumMod val="95000"/>
                    <a:lumOff val="5000"/>
                  </a:schemeClr>
                </a:solidFill>
              </a:rPr>
              <a:t>st</a:t>
            </a:r>
            <a:r>
              <a:rPr lang="en-GB" sz="1300" b="1" baseline="0" dirty="0">
                <a:solidFill>
                  <a:schemeClr val="tx1">
                    <a:lumMod val="95000"/>
                    <a:lumOff val="5000"/>
                  </a:schemeClr>
                </a:solidFill>
              </a:rPr>
              <a:t> March (2013-2021)</a:t>
            </a:r>
            <a:r>
              <a:rPr lang="en-GB" sz="1300" b="1" dirty="0">
                <a:solidFill>
                  <a:schemeClr val="tx1">
                    <a:lumMod val="95000"/>
                    <a:lumOff val="5000"/>
                  </a:schemeClr>
                </a:solidFill>
              </a:rPr>
              <a:t>:</a:t>
            </a:r>
            <a:r>
              <a:rPr lang="en-GB" sz="1300" b="1" baseline="0" dirty="0">
                <a:solidFill>
                  <a:schemeClr val="tx1">
                    <a:lumMod val="95000"/>
                    <a:lumOff val="5000"/>
                  </a:schemeClr>
                </a:solidFill>
              </a:rPr>
              <a:t> Family dysfunction</a:t>
            </a:r>
            <a:endParaRPr lang="en-GB" sz="1300" b="1" dirty="0">
              <a:solidFill>
                <a:schemeClr val="tx1">
                  <a:lumMod val="95000"/>
                  <a:lumOff val="5000"/>
                </a:schemeClr>
              </a:solidFill>
            </a:endParaRPr>
          </a:p>
        </c:rich>
      </c:tx>
      <c:layout>
        <c:manualLayout>
          <c:xMode val="edge"/>
          <c:yMode val="edge"/>
          <c:x val="0.186793508581863"/>
          <c:y val="6.131111787776815E-3"/>
        </c:manualLayout>
      </c:layout>
      <c:overlay val="0"/>
      <c:spPr>
        <a:noFill/>
        <a:ln>
          <a:noFill/>
        </a:ln>
        <a:effectLst/>
      </c:spPr>
      <c:txPr>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454432094609719"/>
          <c:y val="0.18390533235770737"/>
          <c:w val="0.81998706492929352"/>
          <c:h val="0.50470637362132176"/>
        </c:manualLayout>
      </c:layout>
      <c:lineChart>
        <c:grouping val="standard"/>
        <c:varyColors val="0"/>
        <c:ser>
          <c:idx val="0"/>
          <c:order val="0"/>
          <c:tx>
            <c:strRef>
              <c:f>'Children in need'!$D$115</c:f>
              <c:strCache>
                <c:ptCount val="1"/>
                <c:pt idx="0">
                  <c:v>Bracknell Forest</c:v>
                </c:pt>
              </c:strCache>
            </c:strRef>
          </c:tx>
          <c:spPr>
            <a:ln w="28575" cap="rnd">
              <a:solidFill>
                <a:schemeClr val="accent1">
                  <a:shade val="65000"/>
                </a:schemeClr>
              </a:solidFill>
              <a:round/>
            </a:ln>
            <a:effectLst/>
          </c:spPr>
          <c:marker>
            <c:symbol val="none"/>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096-45B7-A8BC-220451683C0A}"/>
                </c:ext>
              </c:extLst>
            </c:dLbl>
            <c:dLbl>
              <c:idx val="8"/>
              <c:layout>
                <c:manualLayout>
                  <c:x val="0"/>
                  <c:y val="1.60332938524720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096-45B7-A8BC-220451683C0A}"/>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'Children in need'!$B$116:$B$124</c:f>
              <c:numCache>
                <c:formatCode>General</c:formatCode>
                <c:ptCount val="9"/>
                <c:pt idx="0">
                  <c:v>2013</c:v>
                </c:pt>
                <c:pt idx="1">
                  <c:v>2014</c:v>
                </c:pt>
                <c:pt idx="2">
                  <c:v>2015</c:v>
                </c:pt>
                <c:pt idx="3">
                  <c:v>2016</c:v>
                </c:pt>
                <c:pt idx="4">
                  <c:v>2017</c:v>
                </c:pt>
                <c:pt idx="5">
                  <c:v>2018</c:v>
                </c:pt>
                <c:pt idx="6">
                  <c:v>2019</c:v>
                </c:pt>
                <c:pt idx="7">
                  <c:v>2020</c:v>
                </c:pt>
                <c:pt idx="8">
                  <c:v>2021</c:v>
                </c:pt>
              </c:numCache>
            </c:numRef>
          </c:cat>
          <c:val>
            <c:numRef>
              <c:f>'Children in need'!$D$116:$D$124</c:f>
              <c:numCache>
                <c:formatCode>0%</c:formatCode>
                <c:ptCount val="9"/>
                <c:pt idx="0">
                  <c:v>0.29815303430079154</c:v>
                </c:pt>
                <c:pt idx="1">
                  <c:v>0.25839793281653745</c:v>
                </c:pt>
                <c:pt idx="2">
                  <c:v>0.20454545454545456</c:v>
                </c:pt>
                <c:pt idx="3">
                  <c:v>0.25387365911799764</c:v>
                </c:pt>
                <c:pt idx="4">
                  <c:v>0.28468653648509762</c:v>
                </c:pt>
                <c:pt idx="5">
                  <c:v>0.22960725075528701</c:v>
                </c:pt>
                <c:pt idx="6">
                  <c:v>0.17257909875359539</c:v>
                </c:pt>
                <c:pt idx="7">
                  <c:v>0.11831626848691695</c:v>
                </c:pt>
                <c:pt idx="8">
                  <c:v>0.10482180293501048</c:v>
                </c:pt>
              </c:numCache>
            </c:numRef>
          </c:val>
          <c:smooth val="0"/>
          <c:extLst>
            <c:ext xmlns:c16="http://schemas.microsoft.com/office/drawing/2014/chart" uri="{C3380CC4-5D6E-409C-BE32-E72D297353CC}">
              <c16:uniqueId val="{00000002-F096-45B7-A8BC-220451683C0A}"/>
            </c:ext>
          </c:extLst>
        </c:ser>
        <c:ser>
          <c:idx val="1"/>
          <c:order val="1"/>
          <c:tx>
            <c:strRef>
              <c:f>'Children in need'!$E$115</c:f>
              <c:strCache>
                <c:ptCount val="1"/>
                <c:pt idx="0">
                  <c:v>South East</c:v>
                </c:pt>
              </c:strCache>
            </c:strRef>
          </c:tx>
          <c:spPr>
            <a:ln w="28575" cap="rnd">
              <a:solidFill>
                <a:schemeClr val="accent1"/>
              </a:solidFill>
              <a:prstDash val="dash"/>
              <a:round/>
            </a:ln>
            <a:effectLst/>
          </c:spPr>
          <c:marker>
            <c:symbol val="none"/>
          </c:marker>
          <c:cat>
            <c:numRef>
              <c:f>'Children in need'!$B$116:$B$124</c:f>
              <c:numCache>
                <c:formatCode>General</c:formatCode>
                <c:ptCount val="9"/>
                <c:pt idx="0">
                  <c:v>2013</c:v>
                </c:pt>
                <c:pt idx="1">
                  <c:v>2014</c:v>
                </c:pt>
                <c:pt idx="2">
                  <c:v>2015</c:v>
                </c:pt>
                <c:pt idx="3">
                  <c:v>2016</c:v>
                </c:pt>
                <c:pt idx="4">
                  <c:v>2017</c:v>
                </c:pt>
                <c:pt idx="5">
                  <c:v>2018</c:v>
                </c:pt>
                <c:pt idx="6">
                  <c:v>2019</c:v>
                </c:pt>
                <c:pt idx="7">
                  <c:v>2020</c:v>
                </c:pt>
                <c:pt idx="8">
                  <c:v>2021</c:v>
                </c:pt>
              </c:numCache>
            </c:numRef>
          </c:cat>
          <c:val>
            <c:numRef>
              <c:f>'Children in need'!$E$116:$E$124</c:f>
              <c:numCache>
                <c:formatCode>0%</c:formatCode>
                <c:ptCount val="9"/>
                <c:pt idx="0">
                  <c:v>0.24264705882352941</c:v>
                </c:pt>
                <c:pt idx="1">
                  <c:v>0.26203912716328065</c:v>
                </c:pt>
                <c:pt idx="2">
                  <c:v>0.23981985363107525</c:v>
                </c:pt>
                <c:pt idx="3">
                  <c:v>0.23317224715222645</c:v>
                </c:pt>
                <c:pt idx="4">
                  <c:v>0.24557179707652624</c:v>
                </c:pt>
                <c:pt idx="5">
                  <c:v>0.24108878807517822</c:v>
                </c:pt>
                <c:pt idx="6">
                  <c:v>0.25290062216243486</c:v>
                </c:pt>
                <c:pt idx="7">
                  <c:v>0.23786488740617182</c:v>
                </c:pt>
                <c:pt idx="8">
                  <c:v>0.23792815371762741</c:v>
                </c:pt>
              </c:numCache>
            </c:numRef>
          </c:val>
          <c:smooth val="0"/>
          <c:extLst>
            <c:ext xmlns:c16="http://schemas.microsoft.com/office/drawing/2014/chart" uri="{C3380CC4-5D6E-409C-BE32-E72D297353CC}">
              <c16:uniqueId val="{00000003-F096-45B7-A8BC-220451683C0A}"/>
            </c:ext>
          </c:extLst>
        </c:ser>
        <c:ser>
          <c:idx val="2"/>
          <c:order val="2"/>
          <c:tx>
            <c:strRef>
              <c:f>'Children in need'!$F$115</c:f>
              <c:strCache>
                <c:ptCount val="1"/>
                <c:pt idx="0">
                  <c:v>England</c:v>
                </c:pt>
              </c:strCache>
            </c:strRef>
          </c:tx>
          <c:spPr>
            <a:ln w="28575" cap="rnd">
              <a:solidFill>
                <a:schemeClr val="accent1">
                  <a:tint val="65000"/>
                </a:schemeClr>
              </a:solidFill>
              <a:prstDash val="sysDot"/>
              <a:round/>
            </a:ln>
            <a:effectLst/>
          </c:spPr>
          <c:marker>
            <c:symbol val="none"/>
          </c:marker>
          <c:cat>
            <c:numRef>
              <c:f>'Children in need'!$B$116:$B$124</c:f>
              <c:numCache>
                <c:formatCode>General</c:formatCode>
                <c:ptCount val="9"/>
                <c:pt idx="0">
                  <c:v>2013</c:v>
                </c:pt>
                <c:pt idx="1">
                  <c:v>2014</c:v>
                </c:pt>
                <c:pt idx="2">
                  <c:v>2015</c:v>
                </c:pt>
                <c:pt idx="3">
                  <c:v>2016</c:v>
                </c:pt>
                <c:pt idx="4">
                  <c:v>2017</c:v>
                </c:pt>
                <c:pt idx="5">
                  <c:v>2018</c:v>
                </c:pt>
                <c:pt idx="6">
                  <c:v>2019</c:v>
                </c:pt>
                <c:pt idx="7">
                  <c:v>2020</c:v>
                </c:pt>
                <c:pt idx="8">
                  <c:v>2021</c:v>
                </c:pt>
              </c:numCache>
            </c:numRef>
          </c:cat>
          <c:val>
            <c:numRef>
              <c:f>'Children in need'!$F$116:$F$124</c:f>
              <c:numCache>
                <c:formatCode>0%</c:formatCode>
                <c:ptCount val="9"/>
                <c:pt idx="0">
                  <c:v>0.17980054493029654</c:v>
                </c:pt>
                <c:pt idx="1">
                  <c:v>0.18557196318397895</c:v>
                </c:pt>
                <c:pt idx="2">
                  <c:v>0.17927357547484171</c:v>
                </c:pt>
                <c:pt idx="3">
                  <c:v>0.17366911223375897</c:v>
                </c:pt>
                <c:pt idx="4">
                  <c:v>0.1601891836315032</c:v>
                </c:pt>
                <c:pt idx="5">
                  <c:v>0.15366558770477626</c:v>
                </c:pt>
                <c:pt idx="6">
                  <c:v>0.14723035718755476</c:v>
                </c:pt>
                <c:pt idx="7">
                  <c:v>0.1408056311976571</c:v>
                </c:pt>
                <c:pt idx="8">
                  <c:v>0.13771268243712836</c:v>
                </c:pt>
              </c:numCache>
            </c:numRef>
          </c:val>
          <c:smooth val="0"/>
          <c:extLst>
            <c:ext xmlns:c16="http://schemas.microsoft.com/office/drawing/2014/chart" uri="{C3380CC4-5D6E-409C-BE32-E72D297353CC}">
              <c16:uniqueId val="{00000004-F096-45B7-A8BC-220451683C0A}"/>
            </c:ext>
          </c:extLst>
        </c:ser>
        <c:dLbls>
          <c:showLegendKey val="0"/>
          <c:showVal val="0"/>
          <c:showCatName val="0"/>
          <c:showSerName val="0"/>
          <c:showPercent val="0"/>
          <c:showBubbleSize val="0"/>
        </c:dLbls>
        <c:smooth val="0"/>
        <c:axId val="99244840"/>
        <c:axId val="99238280"/>
      </c:lineChart>
      <c:catAx>
        <c:axId val="9924484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50" b="0" i="0" u="none" strike="noStrike" kern="1200" baseline="0">
                <a:solidFill>
                  <a:schemeClr val="tx1">
                    <a:lumMod val="65000"/>
                    <a:lumOff val="35000"/>
                  </a:schemeClr>
                </a:solidFill>
                <a:latin typeface="+mn-lt"/>
                <a:ea typeface="+mn-ea"/>
                <a:cs typeface="+mn-cs"/>
              </a:defRPr>
            </a:pPr>
            <a:endParaRPr lang="en-US"/>
          </a:p>
        </c:txPr>
        <c:crossAx val="99238280"/>
        <c:crosses val="autoZero"/>
        <c:auto val="1"/>
        <c:lblAlgn val="ctr"/>
        <c:lblOffset val="100"/>
        <c:noMultiLvlLbl val="0"/>
      </c:catAx>
      <c:valAx>
        <c:axId val="99238280"/>
        <c:scaling>
          <c:orientation val="minMax"/>
          <c:max val="0.4"/>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900" b="0" dirty="0"/>
                  <a:t>Proportion of children </a:t>
                </a:r>
              </a:p>
            </c:rich>
          </c:tx>
          <c:layout>
            <c:manualLayout>
              <c:xMode val="edge"/>
              <c:yMode val="edge"/>
              <c:x val="4.2556877498313758E-2"/>
              <c:y val="0.1344316138216777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950" b="0" i="0" u="none" strike="noStrike" kern="1200" baseline="0">
                <a:solidFill>
                  <a:schemeClr val="tx1">
                    <a:lumMod val="65000"/>
                    <a:lumOff val="35000"/>
                  </a:schemeClr>
                </a:solidFill>
                <a:latin typeface="+mn-lt"/>
                <a:ea typeface="+mn-ea"/>
                <a:cs typeface="+mn-cs"/>
              </a:defRPr>
            </a:pPr>
            <a:endParaRPr lang="en-US"/>
          </a:p>
        </c:txPr>
        <c:crossAx val="99244840"/>
        <c:crosses val="autoZero"/>
        <c:crossBetween val="between"/>
        <c:minorUnit val="2.0000000000000004E-2"/>
      </c:valAx>
      <c:spPr>
        <a:noFill/>
        <a:ln>
          <a:noFill/>
        </a:ln>
        <a:effectLst/>
      </c:spPr>
    </c:plotArea>
    <c:legend>
      <c:legendPos val="b"/>
      <c:layout>
        <c:manualLayout>
          <c:xMode val="edge"/>
          <c:yMode val="edge"/>
          <c:x val="0.17894018475632553"/>
          <c:y val="0.83635343199414625"/>
          <c:w val="0.75307346802736208"/>
          <c:h val="5.768073792177517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300" b="1" dirty="0">
                <a:solidFill>
                  <a:schemeClr val="tx1">
                    <a:lumMod val="95000"/>
                    <a:lumOff val="5000"/>
                  </a:schemeClr>
                </a:solidFill>
              </a:rPr>
              <a:t>Child</a:t>
            </a:r>
            <a:r>
              <a:rPr lang="en-GB" sz="1300" b="1" baseline="0" dirty="0">
                <a:solidFill>
                  <a:schemeClr val="tx1">
                    <a:lumMod val="95000"/>
                    <a:lumOff val="5000"/>
                  </a:schemeClr>
                </a:solidFill>
              </a:rPr>
              <a:t> protection plans at 31</a:t>
            </a:r>
            <a:r>
              <a:rPr lang="en-GB" sz="1300" b="1" baseline="30000" dirty="0">
                <a:solidFill>
                  <a:schemeClr val="tx1">
                    <a:lumMod val="95000"/>
                    <a:lumOff val="5000"/>
                  </a:schemeClr>
                </a:solidFill>
              </a:rPr>
              <a:t>st</a:t>
            </a:r>
            <a:r>
              <a:rPr lang="en-GB" sz="1300" b="1" baseline="0" dirty="0">
                <a:solidFill>
                  <a:schemeClr val="tx1">
                    <a:lumMod val="95000"/>
                    <a:lumOff val="5000"/>
                  </a:schemeClr>
                </a:solidFill>
              </a:rPr>
              <a:t> March (2013 - 2022)</a:t>
            </a:r>
            <a:endParaRPr lang="en-GB" sz="1300" b="1" dirty="0">
              <a:solidFill>
                <a:schemeClr val="tx1">
                  <a:lumMod val="95000"/>
                  <a:lumOff val="5000"/>
                </a:schemeClr>
              </a:solidFill>
            </a:endParaRPr>
          </a:p>
        </c:rich>
      </c:tx>
      <c:layout>
        <c:manualLayout>
          <c:xMode val="edge"/>
          <c:yMode val="edge"/>
          <c:x val="0.18722145952037078"/>
          <c:y val="2.015336773280334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454439523362202"/>
          <c:y val="0.13898601909729327"/>
          <c:w val="0.80486972653120903"/>
          <c:h val="0.60394703382133907"/>
        </c:manualLayout>
      </c:layout>
      <c:lineChart>
        <c:grouping val="standard"/>
        <c:varyColors val="0"/>
        <c:ser>
          <c:idx val="1"/>
          <c:order val="0"/>
          <c:tx>
            <c:strRef>
              <c:f>'CP plan - BF'!$C$21</c:f>
              <c:strCache>
                <c:ptCount val="1"/>
                <c:pt idx="0">
                  <c:v>Bracknell Forest</c:v>
                </c:pt>
              </c:strCache>
            </c:strRef>
          </c:tx>
          <c:spPr>
            <a:ln w="28575" cap="rnd">
              <a:solidFill>
                <a:schemeClr val="accent1">
                  <a:shade val="86000"/>
                </a:schemeClr>
              </a:solidFill>
              <a:round/>
            </a:ln>
            <a:effectLst/>
          </c:spPr>
          <c:marker>
            <c:symbol val="none"/>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C0B-4CFC-9D10-167AD013C904}"/>
                </c:ext>
              </c:extLst>
            </c:dLbl>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C0B-4CFC-9D10-167AD013C904}"/>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'CP plan - BF'!$B$22:$B$31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'CP plan - BF'!$C$22:$C$31</c:f>
              <c:numCache>
                <c:formatCode>General</c:formatCode>
                <c:ptCount val="10"/>
                <c:pt idx="0">
                  <c:v>41.5</c:v>
                </c:pt>
                <c:pt idx="1">
                  <c:v>39.4</c:v>
                </c:pt>
                <c:pt idx="2">
                  <c:v>43.9</c:v>
                </c:pt>
                <c:pt idx="3">
                  <c:v>40.9</c:v>
                </c:pt>
                <c:pt idx="4">
                  <c:v>62.5</c:v>
                </c:pt>
                <c:pt idx="5">
                  <c:v>37.4</c:v>
                </c:pt>
                <c:pt idx="6">
                  <c:v>45.9</c:v>
                </c:pt>
                <c:pt idx="7">
                  <c:v>43</c:v>
                </c:pt>
                <c:pt idx="8">
                  <c:v>54.8</c:v>
                </c:pt>
                <c:pt idx="9">
                  <c:v>64.2</c:v>
                </c:pt>
              </c:numCache>
            </c:numRef>
          </c:val>
          <c:smooth val="0"/>
          <c:extLst>
            <c:ext xmlns:c16="http://schemas.microsoft.com/office/drawing/2014/chart" uri="{C3380CC4-5D6E-409C-BE32-E72D297353CC}">
              <c16:uniqueId val="{00000003-EC0B-4CFC-9D10-167AD013C904}"/>
            </c:ext>
          </c:extLst>
        </c:ser>
        <c:ser>
          <c:idx val="2"/>
          <c:order val="1"/>
          <c:tx>
            <c:strRef>
              <c:f>'CP plan - BF'!$D$21</c:f>
              <c:strCache>
                <c:ptCount val="1"/>
                <c:pt idx="0">
                  <c:v>South-East</c:v>
                </c:pt>
              </c:strCache>
            </c:strRef>
          </c:tx>
          <c:spPr>
            <a:ln w="28575" cap="rnd">
              <a:solidFill>
                <a:schemeClr val="accent1">
                  <a:tint val="86000"/>
                </a:schemeClr>
              </a:solidFill>
              <a:prstDash val="dash"/>
              <a:round/>
            </a:ln>
            <a:effectLst/>
          </c:spPr>
          <c:marker>
            <c:symbol val="none"/>
          </c:marker>
          <c:cat>
            <c:numRef>
              <c:f>'CP plan - BF'!$B$22:$B$31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'CP plan - BF'!$D$22:$D$31</c:f>
              <c:numCache>
                <c:formatCode>General</c:formatCode>
                <c:ptCount val="10"/>
                <c:pt idx="0">
                  <c:v>32.299999999999997</c:v>
                </c:pt>
                <c:pt idx="1">
                  <c:v>38.1</c:v>
                </c:pt>
                <c:pt idx="2">
                  <c:v>40.9</c:v>
                </c:pt>
                <c:pt idx="3">
                  <c:v>42</c:v>
                </c:pt>
                <c:pt idx="4">
                  <c:v>41.3</c:v>
                </c:pt>
                <c:pt idx="5">
                  <c:v>46.2</c:v>
                </c:pt>
                <c:pt idx="6">
                  <c:v>41.4</c:v>
                </c:pt>
                <c:pt idx="7">
                  <c:v>41.2</c:v>
                </c:pt>
                <c:pt idx="8">
                  <c:v>40.200000000000003</c:v>
                </c:pt>
              </c:numCache>
            </c:numRef>
          </c:val>
          <c:smooth val="0"/>
          <c:extLst>
            <c:ext xmlns:c16="http://schemas.microsoft.com/office/drawing/2014/chart" uri="{C3380CC4-5D6E-409C-BE32-E72D297353CC}">
              <c16:uniqueId val="{00000004-EC0B-4CFC-9D10-167AD013C904}"/>
            </c:ext>
          </c:extLst>
        </c:ser>
        <c:ser>
          <c:idx val="3"/>
          <c:order val="2"/>
          <c:tx>
            <c:strRef>
              <c:f>'CP plan - BF'!$E$21</c:f>
              <c:strCache>
                <c:ptCount val="1"/>
                <c:pt idx="0">
                  <c:v>England</c:v>
                </c:pt>
              </c:strCache>
            </c:strRef>
          </c:tx>
          <c:spPr>
            <a:ln w="28575" cap="rnd">
              <a:solidFill>
                <a:schemeClr val="accent1">
                  <a:tint val="58000"/>
                </a:schemeClr>
              </a:solidFill>
              <a:prstDash val="sysDot"/>
              <a:round/>
            </a:ln>
            <a:effectLst/>
          </c:spPr>
          <c:marker>
            <c:symbol val="none"/>
          </c:marker>
          <c:cat>
            <c:numRef>
              <c:f>'CP plan - BF'!$B$22:$B$31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'CP plan - BF'!$E$22:$E$31</c:f>
              <c:numCache>
                <c:formatCode>General</c:formatCode>
                <c:ptCount val="10"/>
                <c:pt idx="0">
                  <c:v>37.799999999999997</c:v>
                </c:pt>
                <c:pt idx="1">
                  <c:v>42</c:v>
                </c:pt>
                <c:pt idx="2">
                  <c:v>42.9</c:v>
                </c:pt>
                <c:pt idx="3">
                  <c:v>43.1</c:v>
                </c:pt>
                <c:pt idx="4">
                  <c:v>43.3</c:v>
                </c:pt>
                <c:pt idx="5">
                  <c:v>45.3</c:v>
                </c:pt>
                <c:pt idx="6">
                  <c:v>43.7</c:v>
                </c:pt>
                <c:pt idx="7">
                  <c:v>42.8</c:v>
                </c:pt>
                <c:pt idx="8">
                  <c:v>41.4</c:v>
                </c:pt>
              </c:numCache>
            </c:numRef>
          </c:val>
          <c:smooth val="0"/>
          <c:extLst>
            <c:ext xmlns:c16="http://schemas.microsoft.com/office/drawing/2014/chart" uri="{C3380CC4-5D6E-409C-BE32-E72D297353CC}">
              <c16:uniqueId val="{00000005-EC0B-4CFC-9D10-167AD013C904}"/>
            </c:ext>
          </c:extLst>
        </c:ser>
        <c:dLbls>
          <c:showLegendKey val="0"/>
          <c:showVal val="0"/>
          <c:showCatName val="0"/>
          <c:showSerName val="0"/>
          <c:showPercent val="0"/>
          <c:showBubbleSize val="0"/>
        </c:dLbls>
        <c:smooth val="0"/>
        <c:axId val="99244840"/>
        <c:axId val="99238280"/>
      </c:lineChart>
      <c:catAx>
        <c:axId val="9924484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99238280"/>
        <c:crosses val="autoZero"/>
        <c:auto val="1"/>
        <c:lblAlgn val="ctr"/>
        <c:lblOffset val="100"/>
        <c:noMultiLvlLbl val="0"/>
      </c:catAx>
      <c:valAx>
        <c:axId val="99238280"/>
        <c:scaling>
          <c:orientation val="minMax"/>
          <c:max val="80"/>
          <c:min val="25"/>
        </c:scaling>
        <c:delete val="0"/>
        <c:axPos val="l"/>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GB" sz="1000" b="1" dirty="0"/>
                  <a:t>Rate per</a:t>
                </a:r>
                <a:r>
                  <a:rPr lang="en-GB" sz="1000" b="1" baseline="0" dirty="0"/>
                  <a:t> 10,000 population</a:t>
                </a:r>
                <a:endParaRPr lang="en-GB" sz="1000" b="1" dirty="0"/>
              </a:p>
            </c:rich>
          </c:tx>
          <c:layout>
            <c:manualLayout>
              <c:xMode val="edge"/>
              <c:yMode val="edge"/>
              <c:x val="4.1351849200668089E-2"/>
              <c:y val="0.11657009481599886"/>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99244840"/>
        <c:crosses val="autoZero"/>
        <c:crossBetween val="between"/>
        <c:majorUnit val="10"/>
      </c:valAx>
      <c:spPr>
        <a:noFill/>
        <a:ln>
          <a:noFill/>
        </a:ln>
        <a:effectLst/>
      </c:spPr>
    </c:plotArea>
    <c:legend>
      <c:legendPos val="b"/>
      <c:layout>
        <c:manualLayout>
          <c:xMode val="edge"/>
          <c:yMode val="edge"/>
          <c:x val="0.17606222858506321"/>
          <c:y val="0.88962155338395033"/>
          <c:w val="0.74280846086706076"/>
          <c:h val="8.4239315218019348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sz="1300" b="1" dirty="0">
                <a:solidFill>
                  <a:schemeClr val="tx1">
                    <a:lumMod val="95000"/>
                    <a:lumOff val="5000"/>
                  </a:schemeClr>
                </a:solidFill>
                <a:latin typeface="Calibri" panose="020F0502020204030204" pitchFamily="34" charset="0"/>
                <a:cs typeface="Calibri" panose="020F0502020204030204" pitchFamily="34" charset="0"/>
              </a:rPr>
              <a:t>Child</a:t>
            </a:r>
            <a:r>
              <a:rPr lang="en-GB" sz="1300" b="1" baseline="0" dirty="0">
                <a:solidFill>
                  <a:schemeClr val="tx1">
                    <a:lumMod val="95000"/>
                    <a:lumOff val="5000"/>
                  </a:schemeClr>
                </a:solidFill>
                <a:latin typeface="Calibri" panose="020F0502020204030204" pitchFamily="34" charset="0"/>
                <a:cs typeface="Calibri" panose="020F0502020204030204" pitchFamily="34" charset="0"/>
              </a:rPr>
              <a:t> looked after at 31st March (2013 - 2022)</a:t>
            </a:r>
            <a:endParaRPr lang="en-GB" sz="1300" b="1" dirty="0">
              <a:solidFill>
                <a:schemeClr val="tx1">
                  <a:lumMod val="95000"/>
                  <a:lumOff val="5000"/>
                </a:schemeClr>
              </a:solidFill>
              <a:latin typeface="Calibri" panose="020F0502020204030204" pitchFamily="34" charset="0"/>
              <a:cs typeface="Calibri" panose="020F0502020204030204" pitchFamily="34" charset="0"/>
            </a:endParaRPr>
          </a:p>
        </c:rich>
      </c:tx>
      <c:layout>
        <c:manualLayout>
          <c:xMode val="edge"/>
          <c:yMode val="edge"/>
          <c:x val="0.24667151706871054"/>
          <c:y val="1.5720840564206272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45443412839922"/>
          <c:y val="0.1655087752491205"/>
          <c:w val="0.80486972653120903"/>
          <c:h val="0.61107402754361106"/>
        </c:manualLayout>
      </c:layout>
      <c:lineChart>
        <c:grouping val="standard"/>
        <c:varyColors val="0"/>
        <c:ser>
          <c:idx val="0"/>
          <c:order val="0"/>
          <c:tx>
            <c:strRef>
              <c:f>'Children Look After (CLA)'!$D$6</c:f>
              <c:strCache>
                <c:ptCount val="1"/>
                <c:pt idx="0">
                  <c:v>Bracknell Forest</c:v>
                </c:pt>
              </c:strCache>
            </c:strRef>
          </c:tx>
          <c:spPr>
            <a:ln w="28575" cap="rnd">
              <a:solidFill>
                <a:schemeClr val="accent1">
                  <a:shade val="65000"/>
                </a:schemeClr>
              </a:solidFill>
              <a:round/>
            </a:ln>
            <a:effectLst/>
          </c:spPr>
          <c:marker>
            <c:symbol val="none"/>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AED-4145-951F-23307BD2E84E}"/>
                </c:ext>
              </c:extLst>
            </c:dLbl>
            <c:dLbl>
              <c:idx val="9"/>
              <c:layout>
                <c:manualLayout>
                  <c:x val="-2.6479729099087451E-2"/>
                  <c:y val="5.1625470270641335E-2"/>
                </c:manualLayout>
              </c:layout>
              <c:spPr>
                <a:noFill/>
                <a:ln>
                  <a:noFill/>
                </a:ln>
                <a:effectLst/>
              </c:spPr>
              <c:txPr>
                <a:bodyPr rot="0" spcFirstLastPara="1" vertOverflow="ellipsis" vert="horz" wrap="square" lIns="38100" tIns="19050" rIns="38100" bIns="19050" anchor="ctr" anchorCtr="1">
                  <a:noAutofit/>
                </a:bodyPr>
                <a:lstStyle/>
                <a:p>
                  <a:pPr>
                    <a:defRPr sz="1050" b="1"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6.4375604835738467E-2"/>
                      <c:h val="0.10285539629814719"/>
                    </c:manualLayout>
                  </c15:layout>
                </c:ext>
                <c:ext xmlns:c16="http://schemas.microsoft.com/office/drawing/2014/chart" uri="{C3380CC4-5D6E-409C-BE32-E72D297353CC}">
                  <c16:uniqueId val="{00000001-8AED-4145-951F-23307BD2E84E}"/>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'Children Look After (CLA)'!$B$7:$B$16</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'Children Look After (CLA)'!$D$7:$D$16</c:f>
              <c:numCache>
                <c:formatCode>0.0</c:formatCode>
                <c:ptCount val="10"/>
                <c:pt idx="0">
                  <c:v>35.666054918799126</c:v>
                </c:pt>
                <c:pt idx="1">
                  <c:v>38.610038610038607</c:v>
                </c:pt>
                <c:pt idx="2">
                  <c:v>35.125641718454474</c:v>
                </c:pt>
                <c:pt idx="3">
                  <c:v>32.976647149875497</c:v>
                </c:pt>
                <c:pt idx="4">
                  <c:v>39.226295144055186</c:v>
                </c:pt>
                <c:pt idx="5">
                  <c:v>46.235802593225451</c:v>
                </c:pt>
                <c:pt idx="6">
                  <c:v>52.950836154026611</c:v>
                </c:pt>
                <c:pt idx="7">
                  <c:v>46.994969552554934</c:v>
                </c:pt>
                <c:pt idx="8">
                  <c:v>48.31877151178184</c:v>
                </c:pt>
                <c:pt idx="9">
                  <c:v>45.340217103521312</c:v>
                </c:pt>
              </c:numCache>
            </c:numRef>
          </c:val>
          <c:smooth val="0"/>
          <c:extLst>
            <c:ext xmlns:c16="http://schemas.microsoft.com/office/drawing/2014/chart" uri="{C3380CC4-5D6E-409C-BE32-E72D297353CC}">
              <c16:uniqueId val="{00000002-8AED-4145-951F-23307BD2E84E}"/>
            </c:ext>
          </c:extLst>
        </c:ser>
        <c:ser>
          <c:idx val="1"/>
          <c:order val="1"/>
          <c:tx>
            <c:strRef>
              <c:f>'Children Look After (CLA)'!$E$6</c:f>
              <c:strCache>
                <c:ptCount val="1"/>
                <c:pt idx="0">
                  <c:v>South East</c:v>
                </c:pt>
              </c:strCache>
            </c:strRef>
          </c:tx>
          <c:spPr>
            <a:ln w="28575" cap="rnd">
              <a:solidFill>
                <a:schemeClr val="accent1"/>
              </a:solidFill>
              <a:prstDash val="dash"/>
              <a:round/>
            </a:ln>
            <a:effectLst/>
          </c:spPr>
          <c:marker>
            <c:symbol val="none"/>
          </c:marker>
          <c:dLbls>
            <c:dLbl>
              <c:idx val="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ED-4145-951F-23307BD2E84E}"/>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'Children Look After (CLA)'!$B$7:$B$16</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'Children Look After (CLA)'!$E$7:$E$16</c:f>
              <c:numCache>
                <c:formatCode>0.0</c:formatCode>
                <c:ptCount val="10"/>
                <c:pt idx="1">
                  <c:v>44.488872562494436</c:v>
                </c:pt>
                <c:pt idx="2">
                  <c:v>45.930512216480217</c:v>
                </c:pt>
                <c:pt idx="3">
                  <c:v>48.348793190608873</c:v>
                </c:pt>
                <c:pt idx="4">
                  <c:v>47.908942791458657</c:v>
                </c:pt>
                <c:pt idx="5">
                  <c:v>48.486047412566322</c:v>
                </c:pt>
                <c:pt idx="6">
                  <c:v>49.552961838911855</c:v>
                </c:pt>
                <c:pt idx="7">
                  <c:v>50.073045194884003</c:v>
                </c:pt>
                <c:pt idx="8">
                  <c:v>50.313088556316806</c:v>
                </c:pt>
              </c:numCache>
            </c:numRef>
          </c:val>
          <c:smooth val="0"/>
          <c:extLst>
            <c:ext xmlns:c16="http://schemas.microsoft.com/office/drawing/2014/chart" uri="{C3380CC4-5D6E-409C-BE32-E72D297353CC}">
              <c16:uniqueId val="{00000004-8AED-4145-951F-23307BD2E84E}"/>
            </c:ext>
          </c:extLst>
        </c:ser>
        <c:ser>
          <c:idx val="2"/>
          <c:order val="2"/>
          <c:tx>
            <c:strRef>
              <c:f>'Children Look After (CLA)'!$F$6</c:f>
              <c:strCache>
                <c:ptCount val="1"/>
                <c:pt idx="0">
                  <c:v>England</c:v>
                </c:pt>
              </c:strCache>
            </c:strRef>
          </c:tx>
          <c:spPr>
            <a:ln w="28575" cap="rnd">
              <a:solidFill>
                <a:schemeClr val="accent1">
                  <a:tint val="65000"/>
                </a:schemeClr>
              </a:solidFill>
              <a:prstDash val="sysDot"/>
              <a:round/>
            </a:ln>
            <a:effectLst/>
          </c:spPr>
          <c:marker>
            <c:symbol val="none"/>
          </c:marker>
          <c:dLbls>
            <c:dLbl>
              <c:idx val="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AED-4145-951F-23307BD2E84E}"/>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'Children Look After (CLA)'!$B$7:$B$16</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'Children Look After (CLA)'!$F$7:$F$16</c:f>
              <c:numCache>
                <c:formatCode>0.0</c:formatCode>
                <c:ptCount val="10"/>
                <c:pt idx="1">
                  <c:v>56.18310548461745</c:v>
                </c:pt>
                <c:pt idx="2">
                  <c:v>56.301674535150539</c:v>
                </c:pt>
                <c:pt idx="3">
                  <c:v>56.618060115672947</c:v>
                </c:pt>
                <c:pt idx="4">
                  <c:v>58.015887034060661</c:v>
                </c:pt>
                <c:pt idx="5">
                  <c:v>59.929181538379389</c:v>
                </c:pt>
                <c:pt idx="6">
                  <c:v>61.807684133151184</c:v>
                </c:pt>
                <c:pt idx="7">
                  <c:v>62.992626949237945</c:v>
                </c:pt>
                <c:pt idx="8">
                  <c:v>63.661923610573602</c:v>
                </c:pt>
              </c:numCache>
            </c:numRef>
          </c:val>
          <c:smooth val="0"/>
          <c:extLst>
            <c:ext xmlns:c16="http://schemas.microsoft.com/office/drawing/2014/chart" uri="{C3380CC4-5D6E-409C-BE32-E72D297353CC}">
              <c16:uniqueId val="{00000006-8AED-4145-951F-23307BD2E84E}"/>
            </c:ext>
          </c:extLst>
        </c:ser>
        <c:dLbls>
          <c:showLegendKey val="0"/>
          <c:showVal val="0"/>
          <c:showCatName val="0"/>
          <c:showSerName val="0"/>
          <c:showPercent val="0"/>
          <c:showBubbleSize val="0"/>
        </c:dLbls>
        <c:smooth val="0"/>
        <c:axId val="99244840"/>
        <c:axId val="99238280"/>
      </c:lineChart>
      <c:catAx>
        <c:axId val="9924484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99238280"/>
        <c:crosses val="autoZero"/>
        <c:auto val="1"/>
        <c:lblAlgn val="ctr"/>
        <c:lblOffset val="100"/>
        <c:noMultiLvlLbl val="0"/>
      </c:catAx>
      <c:valAx>
        <c:axId val="99238280"/>
        <c:scaling>
          <c:orientation val="minMax"/>
          <c:max val="70"/>
          <c:min val="30"/>
        </c:scaling>
        <c:delete val="0"/>
        <c:axPos val="l"/>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GB" sz="1000" b="1"/>
                  <a:t>Rate per</a:t>
                </a:r>
                <a:r>
                  <a:rPr lang="en-GB" sz="1000" b="1" baseline="0"/>
                  <a:t> 10,000 population</a:t>
                </a:r>
                <a:endParaRPr lang="en-GB" sz="1000" b="1"/>
              </a:p>
            </c:rich>
          </c:tx>
          <c:layout>
            <c:manualLayout>
              <c:xMode val="edge"/>
              <c:yMode val="edge"/>
              <c:x val="1.6143102614527928E-2"/>
              <c:y val="0.15072401349917317"/>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99244840"/>
        <c:crosses val="autoZero"/>
        <c:crossBetween val="between"/>
        <c:majorUnit val="10"/>
      </c:valAx>
      <c:spPr>
        <a:noFill/>
        <a:ln>
          <a:noFill/>
        </a:ln>
        <a:effectLst/>
      </c:spPr>
    </c:plotArea>
    <c:legend>
      <c:legendPos val="b"/>
      <c:layout>
        <c:manualLayout>
          <c:xMode val="edge"/>
          <c:yMode val="edge"/>
          <c:x val="0.11738018514649397"/>
          <c:y val="0.88281975260752577"/>
          <c:w val="0.82393780164912145"/>
          <c:h val="9.53806058072584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GB" sz="1300" b="1" i="0" u="none" strike="noStrike" baseline="0" dirty="0">
                <a:solidFill>
                  <a:schemeClr val="tx1">
                    <a:lumMod val="95000"/>
                    <a:lumOff val="5000"/>
                  </a:schemeClr>
                </a:solidFill>
                <a:effectLst/>
              </a:rPr>
              <a:t>Rate Of Families Accessing Early Help (2014-2021)</a:t>
            </a:r>
            <a:r>
              <a:rPr lang="en-GB" sz="1300" b="1" i="0" u="none" strike="noStrike" baseline="0" dirty="0">
                <a:solidFill>
                  <a:schemeClr val="tx1">
                    <a:lumMod val="95000"/>
                    <a:lumOff val="5000"/>
                  </a:schemeClr>
                </a:solidFill>
              </a:rPr>
              <a:t> </a:t>
            </a:r>
            <a:endParaRPr lang="en-GB" sz="1300" b="1" dirty="0">
              <a:solidFill>
                <a:schemeClr val="tx1">
                  <a:lumMod val="95000"/>
                  <a:lumOff val="5000"/>
                </a:schemeClr>
              </a:solidFill>
            </a:endParaRPr>
          </a:p>
        </c:rich>
      </c:tx>
      <c:layout>
        <c:manualLayout>
          <c:xMode val="edge"/>
          <c:yMode val="edge"/>
          <c:x val="0.24791183177096529"/>
          <c:y val="3.2110583130321842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49047884469217"/>
          <c:y val="0.17634259259259263"/>
          <c:w val="0.79413387382822409"/>
          <c:h val="0.71042699629274608"/>
        </c:manualLayout>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1"/>
              <c:layout>
                <c:manualLayout>
                  <c:x val="-5.6599058964164117E-2"/>
                  <c:y val="-6.58710815734189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BF0-4D55-A384-79A209F18157}"/>
                </c:ext>
              </c:extLst>
            </c:dLbl>
            <c:dLbl>
              <c:idx val="7"/>
              <c:layout>
                <c:manualLayout>
                  <c:x val="-4.0774446765437919E-3"/>
                  <c:y val="-1.58741236216837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BF0-4D55-A384-79A209F1815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Summary!$C$31:$J$31</c:f>
              <c:strCache>
                <c:ptCount val="8"/>
                <c:pt idx="0">
                  <c:v>2014</c:v>
                </c:pt>
                <c:pt idx="1">
                  <c:v>2015</c:v>
                </c:pt>
                <c:pt idx="2">
                  <c:v>2016</c:v>
                </c:pt>
                <c:pt idx="3">
                  <c:v>2017</c:v>
                </c:pt>
                <c:pt idx="4">
                  <c:v>2018</c:v>
                </c:pt>
                <c:pt idx="5">
                  <c:v>2019</c:v>
                </c:pt>
                <c:pt idx="6">
                  <c:v>2020</c:v>
                </c:pt>
                <c:pt idx="7">
                  <c:v>2021</c:v>
                </c:pt>
              </c:strCache>
            </c:strRef>
          </c:cat>
          <c:val>
            <c:numRef>
              <c:f>Summary!$C$32:$J$32</c:f>
              <c:numCache>
                <c:formatCode>0.0</c:formatCode>
                <c:ptCount val="8"/>
                <c:pt idx="0">
                  <c:v>0.62370062370062374</c:v>
                </c:pt>
                <c:pt idx="1">
                  <c:v>1.5384615384615385</c:v>
                </c:pt>
                <c:pt idx="2">
                  <c:v>3.0734323432343236</c:v>
                </c:pt>
                <c:pt idx="3">
                  <c:v>3.6582873492744734</c:v>
                </c:pt>
                <c:pt idx="4">
                  <c:v>2.6577399066747818</c:v>
                </c:pt>
                <c:pt idx="5">
                  <c:v>2.9506222400642312</c:v>
                </c:pt>
                <c:pt idx="6">
                  <c:v>4.1055718475073313</c:v>
                </c:pt>
                <c:pt idx="7">
                  <c:v>2.0561106840891625</c:v>
                </c:pt>
              </c:numCache>
            </c:numRef>
          </c:val>
          <c:smooth val="0"/>
          <c:extLst>
            <c:ext xmlns:c16="http://schemas.microsoft.com/office/drawing/2014/chart" uri="{C3380CC4-5D6E-409C-BE32-E72D297353CC}">
              <c16:uniqueId val="{00000002-FBF0-4D55-A384-79A209F18157}"/>
            </c:ext>
          </c:extLst>
        </c:ser>
        <c:dLbls>
          <c:dLblPos val="t"/>
          <c:showLegendKey val="0"/>
          <c:showVal val="1"/>
          <c:showCatName val="0"/>
          <c:showSerName val="0"/>
          <c:showPercent val="0"/>
          <c:showBubbleSize val="0"/>
        </c:dLbls>
        <c:marker val="1"/>
        <c:smooth val="0"/>
        <c:axId val="943506536"/>
        <c:axId val="943507520"/>
      </c:lineChart>
      <c:catAx>
        <c:axId val="94350653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3507520"/>
        <c:crosses val="autoZero"/>
        <c:auto val="1"/>
        <c:lblAlgn val="ctr"/>
        <c:lblOffset val="100"/>
        <c:noMultiLvlLbl val="0"/>
      </c:catAx>
      <c:valAx>
        <c:axId val="943507520"/>
        <c:scaling>
          <c:orientation val="minMax"/>
          <c:max val="5"/>
        </c:scaling>
        <c:delete val="0"/>
        <c:axPos val="l"/>
        <c:title>
          <c:tx>
            <c:rich>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r>
                  <a:rPr lang="en-GB" sz="900" b="1"/>
                  <a:t>Rate per</a:t>
                </a:r>
                <a:r>
                  <a:rPr lang="en-GB" sz="900" b="1" baseline="0"/>
                  <a:t> 1,000 households</a:t>
                </a:r>
                <a:endParaRPr lang="en-GB" sz="900" b="1"/>
              </a:p>
            </c:rich>
          </c:tx>
          <c:layout>
            <c:manualLayout>
              <c:xMode val="edge"/>
              <c:yMode val="edge"/>
              <c:x val="2.1998817426416576E-2"/>
              <c:y val="0.15884744760786537"/>
            </c:manualLayout>
          </c:layout>
          <c:overlay val="0"/>
          <c:spPr>
            <a:noFill/>
            <a:ln>
              <a:noFill/>
            </a:ln>
            <a:effectLst/>
          </c:spPr>
          <c:txPr>
            <a:bodyPr rot="-54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3506536"/>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GB" sz="1300" b="1" dirty="0">
                <a:solidFill>
                  <a:schemeClr val="tx1">
                    <a:lumMod val="95000"/>
                    <a:lumOff val="5000"/>
                  </a:schemeClr>
                </a:solidFill>
              </a:rPr>
              <a:t>Category</a:t>
            </a:r>
            <a:r>
              <a:rPr lang="en-GB" sz="1300" b="1" baseline="0" dirty="0">
                <a:solidFill>
                  <a:schemeClr val="tx1">
                    <a:lumMod val="95000"/>
                    <a:lumOff val="5000"/>
                  </a:schemeClr>
                </a:solidFill>
              </a:rPr>
              <a:t> of Need (2014-2020)</a:t>
            </a:r>
            <a:endParaRPr lang="en-GB" sz="1300" b="1" dirty="0">
              <a:solidFill>
                <a:schemeClr val="tx1">
                  <a:lumMod val="95000"/>
                  <a:lumOff val="5000"/>
                </a:schemeClr>
              </a:solidFill>
            </a:endParaRP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192762461378378"/>
          <c:y val="0.17403527310144298"/>
          <c:w val="0.83559644445591019"/>
          <c:h val="0.68366941084694399"/>
        </c:manualLayout>
      </c:layout>
      <c:barChart>
        <c:barDir val="col"/>
        <c:grouping val="clustered"/>
        <c:varyColors val="0"/>
        <c:ser>
          <c:idx val="0"/>
          <c:order val="0"/>
          <c:tx>
            <c:strRef>
              <c:f>Summary!$B$81</c:f>
              <c:strCache>
                <c:ptCount val="1"/>
                <c:pt idx="0">
                  <c:v>Crime</c:v>
                </c:pt>
              </c:strCache>
              <c:extLst xmlns:c15="http://schemas.microsoft.com/office/drawing/2012/chart"/>
            </c:strRef>
          </c:tx>
          <c:spPr>
            <a:solidFill>
              <a:schemeClr val="accent1"/>
            </a:solidFill>
            <a:ln>
              <a:noFill/>
            </a:ln>
            <a:effectLst/>
          </c:spPr>
          <c:invertIfNegative val="0"/>
          <c:dLbls>
            <c:dLbl>
              <c:idx val="6"/>
              <c:delete val="1"/>
              <c:extLst>
                <c:ext xmlns:c15="http://schemas.microsoft.com/office/drawing/2012/chart" uri="{CE6537A1-D6FC-4f65-9D91-7224C49458BB}"/>
                <c:ext xmlns:c16="http://schemas.microsoft.com/office/drawing/2014/chart" uri="{C3380CC4-5D6E-409C-BE32-E72D297353CC}">
                  <c16:uniqueId val="{00000007-C651-4382-9476-E938DC6B06D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Summary!$C$80:$I$80</c:f>
              <c:strCache>
                <c:ptCount val="7"/>
                <c:pt idx="0">
                  <c:v>2014</c:v>
                </c:pt>
                <c:pt idx="1">
                  <c:v>2015</c:v>
                </c:pt>
                <c:pt idx="2">
                  <c:v>2016</c:v>
                </c:pt>
                <c:pt idx="3">
                  <c:v>2017</c:v>
                </c:pt>
                <c:pt idx="4">
                  <c:v>2018</c:v>
                </c:pt>
                <c:pt idx="5">
                  <c:v>2019</c:v>
                </c:pt>
                <c:pt idx="6">
                  <c:v>2020</c:v>
                </c:pt>
              </c:strCache>
              <c:extLst xmlns:c15="http://schemas.microsoft.com/office/drawing/2012/chart"/>
            </c:strRef>
          </c:cat>
          <c:val>
            <c:numRef>
              <c:f>Summary!$C$81:$I$81</c:f>
              <c:numCache>
                <c:formatCode>General</c:formatCode>
                <c:ptCount val="7"/>
                <c:pt idx="0">
                  <c:v>25</c:v>
                </c:pt>
                <c:pt idx="1">
                  <c:v>16</c:v>
                </c:pt>
                <c:pt idx="2">
                  <c:v>43</c:v>
                </c:pt>
                <c:pt idx="3">
                  <c:v>12</c:v>
                </c:pt>
                <c:pt idx="4">
                  <c:v>6</c:v>
                </c:pt>
                <c:pt idx="5">
                  <c:v>5</c:v>
                </c:pt>
                <c:pt idx="6">
                  <c:v>2</c:v>
                </c:pt>
              </c:numCache>
              <c:extLst xmlns:c15="http://schemas.microsoft.com/office/drawing/2012/chart"/>
            </c:numRef>
          </c:val>
          <c:extLst xmlns:c15="http://schemas.microsoft.com/office/drawing/2012/chart">
            <c:ext xmlns:c16="http://schemas.microsoft.com/office/drawing/2014/chart" uri="{C3380CC4-5D6E-409C-BE32-E72D297353CC}">
              <c16:uniqueId val="{00000004-C651-4382-9476-E938DC6B06DB}"/>
            </c:ext>
          </c:extLst>
        </c:ser>
        <c:ser>
          <c:idx val="1"/>
          <c:order val="1"/>
          <c:tx>
            <c:strRef>
              <c:f>Summary!$B$82</c:f>
              <c:strCache>
                <c:ptCount val="1"/>
                <c:pt idx="0">
                  <c:v>Education</c:v>
                </c:pt>
              </c:strCache>
              <c:extLst xmlns:c15="http://schemas.microsoft.com/office/drawing/2012/chart"/>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Summary!$C$80:$I$80</c:f>
              <c:strCache>
                <c:ptCount val="7"/>
                <c:pt idx="0">
                  <c:v>2014</c:v>
                </c:pt>
                <c:pt idx="1">
                  <c:v>2015</c:v>
                </c:pt>
                <c:pt idx="2">
                  <c:v>2016</c:v>
                </c:pt>
                <c:pt idx="3">
                  <c:v>2017</c:v>
                </c:pt>
                <c:pt idx="4">
                  <c:v>2018</c:v>
                </c:pt>
                <c:pt idx="5">
                  <c:v>2019</c:v>
                </c:pt>
                <c:pt idx="6">
                  <c:v>2020</c:v>
                </c:pt>
              </c:strCache>
              <c:extLst xmlns:c15="http://schemas.microsoft.com/office/drawing/2012/chart"/>
            </c:strRef>
          </c:cat>
          <c:val>
            <c:numRef>
              <c:f>Summary!$C$82:$I$82</c:f>
              <c:numCache>
                <c:formatCode>General</c:formatCode>
                <c:ptCount val="7"/>
                <c:pt idx="0">
                  <c:v>11</c:v>
                </c:pt>
                <c:pt idx="1">
                  <c:v>46</c:v>
                </c:pt>
                <c:pt idx="2">
                  <c:v>77</c:v>
                </c:pt>
                <c:pt idx="3">
                  <c:v>43</c:v>
                </c:pt>
                <c:pt idx="4">
                  <c:v>36</c:v>
                </c:pt>
                <c:pt idx="5">
                  <c:v>17</c:v>
                </c:pt>
                <c:pt idx="6">
                  <c:v>10</c:v>
                </c:pt>
              </c:numCache>
              <c:extLst xmlns:c15="http://schemas.microsoft.com/office/drawing/2012/chart"/>
            </c:numRef>
          </c:val>
          <c:extLst xmlns:c15="http://schemas.microsoft.com/office/drawing/2012/chart">
            <c:ext xmlns:c16="http://schemas.microsoft.com/office/drawing/2014/chart" uri="{C3380CC4-5D6E-409C-BE32-E72D297353CC}">
              <c16:uniqueId val="{00000005-C651-4382-9476-E938DC6B06DB}"/>
            </c:ext>
          </c:extLst>
        </c:ser>
        <c:ser>
          <c:idx val="2"/>
          <c:order val="2"/>
          <c:tx>
            <c:strRef>
              <c:f>Summary!$B$83</c:f>
              <c:strCache>
                <c:ptCount val="1"/>
                <c:pt idx="0">
                  <c:v>Children Needing Help</c:v>
                </c:pt>
              </c:strCache>
              <c:extLst xmlns:c15="http://schemas.microsoft.com/office/drawing/2012/chart"/>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Summary!$C$80:$I$80</c:f>
              <c:strCache>
                <c:ptCount val="7"/>
                <c:pt idx="0">
                  <c:v>2014</c:v>
                </c:pt>
                <c:pt idx="1">
                  <c:v>2015</c:v>
                </c:pt>
                <c:pt idx="2">
                  <c:v>2016</c:v>
                </c:pt>
                <c:pt idx="3">
                  <c:v>2017</c:v>
                </c:pt>
                <c:pt idx="4">
                  <c:v>2018</c:v>
                </c:pt>
                <c:pt idx="5">
                  <c:v>2019</c:v>
                </c:pt>
                <c:pt idx="6">
                  <c:v>2020</c:v>
                </c:pt>
              </c:strCache>
            </c:strRef>
          </c:cat>
          <c:val>
            <c:numRef>
              <c:f>Summary!$C$83:$I$83</c:f>
              <c:numCache>
                <c:formatCode>General</c:formatCode>
                <c:ptCount val="7"/>
                <c:pt idx="0">
                  <c:v>37</c:v>
                </c:pt>
                <c:pt idx="1">
                  <c:v>80</c:v>
                </c:pt>
                <c:pt idx="2">
                  <c:v>147</c:v>
                </c:pt>
                <c:pt idx="3">
                  <c:v>86</c:v>
                </c:pt>
                <c:pt idx="4">
                  <c:v>56</c:v>
                </c:pt>
                <c:pt idx="5">
                  <c:v>38</c:v>
                </c:pt>
                <c:pt idx="6">
                  <c:v>27</c:v>
                </c:pt>
              </c:numCache>
            </c:numRef>
          </c:val>
          <c:extLst xmlns:c15="http://schemas.microsoft.com/office/drawing/2012/chart">
            <c:ext xmlns:c16="http://schemas.microsoft.com/office/drawing/2014/chart" uri="{C3380CC4-5D6E-409C-BE32-E72D297353CC}">
              <c16:uniqueId val="{00000000-C651-4382-9476-E938DC6B06DB}"/>
            </c:ext>
          </c:extLst>
        </c:ser>
        <c:dLbls>
          <c:dLblPos val="outEnd"/>
          <c:showLegendKey val="0"/>
          <c:showVal val="1"/>
          <c:showCatName val="0"/>
          <c:showSerName val="0"/>
          <c:showPercent val="0"/>
          <c:showBubbleSize val="0"/>
        </c:dLbls>
        <c:gapWidth val="150"/>
        <c:axId val="942102840"/>
        <c:axId val="942101528"/>
        <c:extLst>
          <c:ext xmlns:c15="http://schemas.microsoft.com/office/drawing/2012/chart" uri="{02D57815-91ED-43cb-92C2-25804820EDAC}">
            <c15:filteredBarSeries>
              <c15:ser>
                <c:idx val="3"/>
                <c:order val="3"/>
                <c:tx>
                  <c:strRef>
                    <c:extLst>
                      <c:ext uri="{02D57815-91ED-43cb-92C2-25804820EDAC}">
                        <c15:formulaRef>
                          <c15:sqref>Summary!$B$84</c15:sqref>
                        </c15:formulaRef>
                      </c:ext>
                    </c:extLst>
                    <c:strCache>
                      <c:ptCount val="1"/>
                      <c:pt idx="0">
                        <c:v>Worklessness</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Summary!$C$80:$I$80</c15:sqref>
                        </c15:formulaRef>
                      </c:ext>
                    </c:extLst>
                    <c:strCache>
                      <c:ptCount val="7"/>
                      <c:pt idx="0">
                        <c:v>2014</c:v>
                      </c:pt>
                      <c:pt idx="1">
                        <c:v>2015</c:v>
                      </c:pt>
                      <c:pt idx="2">
                        <c:v>2016</c:v>
                      </c:pt>
                      <c:pt idx="3">
                        <c:v>2017</c:v>
                      </c:pt>
                      <c:pt idx="4">
                        <c:v>2018</c:v>
                      </c:pt>
                      <c:pt idx="5">
                        <c:v>2019</c:v>
                      </c:pt>
                      <c:pt idx="6">
                        <c:v>2020</c:v>
                      </c:pt>
                    </c:strCache>
                  </c:strRef>
                </c:cat>
                <c:val>
                  <c:numRef>
                    <c:extLst>
                      <c:ext uri="{02D57815-91ED-43cb-92C2-25804820EDAC}">
                        <c15:formulaRef>
                          <c15:sqref>Summary!$C$84:$I$84</c15:sqref>
                        </c15:formulaRef>
                      </c:ext>
                    </c:extLst>
                    <c:numCache>
                      <c:formatCode>General</c:formatCode>
                      <c:ptCount val="7"/>
                      <c:pt idx="0">
                        <c:v>7</c:v>
                      </c:pt>
                      <c:pt idx="1">
                        <c:v>22</c:v>
                      </c:pt>
                      <c:pt idx="2">
                        <c:v>39</c:v>
                      </c:pt>
                      <c:pt idx="3">
                        <c:v>28</c:v>
                      </c:pt>
                      <c:pt idx="4">
                        <c:v>27</c:v>
                      </c:pt>
                      <c:pt idx="5">
                        <c:v>26</c:v>
                      </c:pt>
                      <c:pt idx="6">
                        <c:v>51</c:v>
                      </c:pt>
                    </c:numCache>
                  </c:numRef>
                </c:val>
                <c:extLst>
                  <c:ext xmlns:c16="http://schemas.microsoft.com/office/drawing/2014/chart" uri="{C3380CC4-5D6E-409C-BE32-E72D297353CC}">
                    <c16:uniqueId val="{00000001-C651-4382-9476-E938DC6B06DB}"/>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Summary!$B$85</c15:sqref>
                        </c15:formulaRef>
                      </c:ext>
                    </c:extLst>
                    <c:strCache>
                      <c:ptCount val="1"/>
                      <c:pt idx="0">
                        <c:v>Domestic Violence</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Summary!$C$80:$I$80</c15:sqref>
                        </c15:formulaRef>
                      </c:ext>
                    </c:extLst>
                    <c:strCache>
                      <c:ptCount val="7"/>
                      <c:pt idx="0">
                        <c:v>2014</c:v>
                      </c:pt>
                      <c:pt idx="1">
                        <c:v>2015</c:v>
                      </c:pt>
                      <c:pt idx="2">
                        <c:v>2016</c:v>
                      </c:pt>
                      <c:pt idx="3">
                        <c:v>2017</c:v>
                      </c:pt>
                      <c:pt idx="4">
                        <c:v>2018</c:v>
                      </c:pt>
                      <c:pt idx="5">
                        <c:v>2019</c:v>
                      </c:pt>
                      <c:pt idx="6">
                        <c:v>2020</c:v>
                      </c:pt>
                    </c:strCache>
                  </c:strRef>
                </c:cat>
                <c:val>
                  <c:numRef>
                    <c:extLst xmlns:c15="http://schemas.microsoft.com/office/drawing/2012/chart">
                      <c:ext xmlns:c15="http://schemas.microsoft.com/office/drawing/2012/chart" uri="{02D57815-91ED-43cb-92C2-25804820EDAC}">
                        <c15:formulaRef>
                          <c15:sqref>Summary!$C$85:$I$85</c15:sqref>
                        </c15:formulaRef>
                      </c:ext>
                    </c:extLst>
                    <c:numCache>
                      <c:formatCode>General</c:formatCode>
                      <c:ptCount val="7"/>
                      <c:pt idx="0">
                        <c:v>15</c:v>
                      </c:pt>
                      <c:pt idx="1">
                        <c:v>28</c:v>
                      </c:pt>
                      <c:pt idx="2">
                        <c:v>65</c:v>
                      </c:pt>
                      <c:pt idx="3">
                        <c:v>71</c:v>
                      </c:pt>
                      <c:pt idx="4">
                        <c:v>39</c:v>
                      </c:pt>
                      <c:pt idx="5">
                        <c:v>25</c:v>
                      </c:pt>
                      <c:pt idx="6">
                        <c:v>38</c:v>
                      </c:pt>
                    </c:numCache>
                  </c:numRef>
                </c:val>
                <c:extLst xmlns:c15="http://schemas.microsoft.com/office/drawing/2012/chart">
                  <c:ext xmlns:c16="http://schemas.microsoft.com/office/drawing/2014/chart" uri="{C3380CC4-5D6E-409C-BE32-E72D297353CC}">
                    <c16:uniqueId val="{00000002-C651-4382-9476-E938DC6B06DB}"/>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Summary!$B$86</c15:sqref>
                        </c15:formulaRef>
                      </c:ext>
                    </c:extLst>
                    <c:strCache>
                      <c:ptCount val="1"/>
                      <c:pt idx="0">
                        <c:v>Health</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Summary!$C$80:$I$80</c15:sqref>
                        </c15:formulaRef>
                      </c:ext>
                    </c:extLst>
                    <c:strCache>
                      <c:ptCount val="7"/>
                      <c:pt idx="0">
                        <c:v>2014</c:v>
                      </c:pt>
                      <c:pt idx="1">
                        <c:v>2015</c:v>
                      </c:pt>
                      <c:pt idx="2">
                        <c:v>2016</c:v>
                      </c:pt>
                      <c:pt idx="3">
                        <c:v>2017</c:v>
                      </c:pt>
                      <c:pt idx="4">
                        <c:v>2018</c:v>
                      </c:pt>
                      <c:pt idx="5">
                        <c:v>2019</c:v>
                      </c:pt>
                      <c:pt idx="6">
                        <c:v>2020</c:v>
                      </c:pt>
                    </c:strCache>
                  </c:strRef>
                </c:cat>
                <c:val>
                  <c:numRef>
                    <c:extLst xmlns:c15="http://schemas.microsoft.com/office/drawing/2012/chart">
                      <c:ext xmlns:c15="http://schemas.microsoft.com/office/drawing/2012/chart" uri="{02D57815-91ED-43cb-92C2-25804820EDAC}">
                        <c15:formulaRef>
                          <c15:sqref>Summary!$C$86:$I$86</c15:sqref>
                        </c15:formulaRef>
                      </c:ext>
                    </c:extLst>
                    <c:numCache>
                      <c:formatCode>General</c:formatCode>
                      <c:ptCount val="7"/>
                      <c:pt idx="0">
                        <c:v>48</c:v>
                      </c:pt>
                      <c:pt idx="1">
                        <c:v>71</c:v>
                      </c:pt>
                      <c:pt idx="2">
                        <c:v>133</c:v>
                      </c:pt>
                      <c:pt idx="3">
                        <c:v>75</c:v>
                      </c:pt>
                      <c:pt idx="4">
                        <c:v>60</c:v>
                      </c:pt>
                      <c:pt idx="5">
                        <c:v>61</c:v>
                      </c:pt>
                      <c:pt idx="6">
                        <c:v>64</c:v>
                      </c:pt>
                    </c:numCache>
                  </c:numRef>
                </c:val>
                <c:extLst xmlns:c15="http://schemas.microsoft.com/office/drawing/2012/chart">
                  <c:ext xmlns:c16="http://schemas.microsoft.com/office/drawing/2014/chart" uri="{C3380CC4-5D6E-409C-BE32-E72D297353CC}">
                    <c16:uniqueId val="{00000003-C651-4382-9476-E938DC6B06DB}"/>
                  </c:ext>
                </c:extLst>
              </c15:ser>
            </c15:filteredBarSeries>
          </c:ext>
        </c:extLst>
      </c:barChart>
      <c:catAx>
        <c:axId val="942102840"/>
        <c:scaling>
          <c:orientation val="minMax"/>
        </c:scaling>
        <c:delete val="0"/>
        <c:axPos val="b"/>
        <c:numFmt formatCode="General"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2101528"/>
        <c:crosses val="autoZero"/>
        <c:auto val="1"/>
        <c:lblAlgn val="ctr"/>
        <c:lblOffset val="100"/>
        <c:noMultiLvlLbl val="0"/>
      </c:catAx>
      <c:valAx>
        <c:axId val="942101528"/>
        <c:scaling>
          <c:orientation val="minMax"/>
          <c:max val="200"/>
        </c:scaling>
        <c:delete val="0"/>
        <c:axPos val="l"/>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GB" b="1" dirty="0"/>
                  <a:t>Number of families </a:t>
                </a:r>
              </a:p>
            </c:rich>
          </c:tx>
          <c:layout>
            <c:manualLayout>
              <c:xMode val="edge"/>
              <c:yMode val="edge"/>
              <c:x val="2.5999344490288429E-2"/>
              <c:y val="0.24274565641468795"/>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solidFill>
              <a:sysClr val="windowText" lastClr="000000"/>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2102840"/>
        <c:crosses val="autoZero"/>
        <c:crossBetween val="between"/>
      </c:valAx>
      <c:spPr>
        <a:noFill/>
        <a:ln>
          <a:noFill/>
        </a:ln>
        <a:effectLst/>
      </c:spPr>
    </c:plotArea>
    <c:legend>
      <c:legendPos val="r"/>
      <c:layout>
        <c:manualLayout>
          <c:xMode val="edge"/>
          <c:yMode val="edge"/>
          <c:x val="0.72460715834585621"/>
          <c:y val="0.20498985668141778"/>
          <c:w val="0.25298994279509118"/>
          <c:h val="0.3295384303124798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GB" sz="1300" b="1" dirty="0">
                <a:solidFill>
                  <a:schemeClr val="tx1">
                    <a:lumMod val="95000"/>
                    <a:lumOff val="5000"/>
                  </a:schemeClr>
                </a:solidFill>
              </a:rPr>
              <a:t>Category</a:t>
            </a:r>
            <a:r>
              <a:rPr lang="en-GB" sz="1300" b="1" baseline="0" dirty="0">
                <a:solidFill>
                  <a:schemeClr val="tx1">
                    <a:lumMod val="95000"/>
                    <a:lumOff val="5000"/>
                  </a:schemeClr>
                </a:solidFill>
              </a:rPr>
              <a:t> of Need (2014-2020)</a:t>
            </a:r>
            <a:endParaRPr lang="en-GB" sz="1300" b="1" dirty="0">
              <a:solidFill>
                <a:schemeClr val="tx1">
                  <a:lumMod val="95000"/>
                  <a:lumOff val="5000"/>
                </a:schemeClr>
              </a:solidFill>
            </a:endParaRP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207080091208491"/>
          <c:y val="0.17403527310144298"/>
          <c:w val="0.85545326815760925"/>
          <c:h val="0.68366941084694399"/>
        </c:manualLayout>
      </c:layout>
      <c:barChart>
        <c:barDir val="col"/>
        <c:grouping val="clustered"/>
        <c:varyColors val="0"/>
        <c:ser>
          <c:idx val="3"/>
          <c:order val="3"/>
          <c:tx>
            <c:strRef>
              <c:f>Summary!$B$84</c:f>
              <c:strCache>
                <c:ptCount val="1"/>
                <c:pt idx="0">
                  <c:v>Worklessness</c:v>
                </c:pt>
              </c:strCache>
              <c:extLst xmlns:c15="http://schemas.microsoft.com/office/drawing/2012/chart"/>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Summary!$C$80:$I$80</c:f>
              <c:strCache>
                <c:ptCount val="7"/>
                <c:pt idx="0">
                  <c:v>2014</c:v>
                </c:pt>
                <c:pt idx="1">
                  <c:v>2015</c:v>
                </c:pt>
                <c:pt idx="2">
                  <c:v>2016</c:v>
                </c:pt>
                <c:pt idx="3">
                  <c:v>2017</c:v>
                </c:pt>
                <c:pt idx="4">
                  <c:v>2018</c:v>
                </c:pt>
                <c:pt idx="5">
                  <c:v>2019</c:v>
                </c:pt>
                <c:pt idx="6">
                  <c:v>2020</c:v>
                </c:pt>
              </c:strCache>
              <c:extLst xmlns:c15="http://schemas.microsoft.com/office/drawing/2012/chart"/>
            </c:strRef>
          </c:cat>
          <c:val>
            <c:numRef>
              <c:f>Summary!$C$84:$I$84</c:f>
              <c:numCache>
                <c:formatCode>General</c:formatCode>
                <c:ptCount val="7"/>
                <c:pt idx="0">
                  <c:v>7</c:v>
                </c:pt>
                <c:pt idx="1">
                  <c:v>22</c:v>
                </c:pt>
                <c:pt idx="2">
                  <c:v>39</c:v>
                </c:pt>
                <c:pt idx="3">
                  <c:v>28</c:v>
                </c:pt>
                <c:pt idx="4">
                  <c:v>27</c:v>
                </c:pt>
                <c:pt idx="5">
                  <c:v>26</c:v>
                </c:pt>
                <c:pt idx="6">
                  <c:v>51</c:v>
                </c:pt>
              </c:numCache>
              <c:extLst xmlns:c15="http://schemas.microsoft.com/office/drawing/2012/chart"/>
            </c:numRef>
          </c:val>
          <c:extLst xmlns:c15="http://schemas.microsoft.com/office/drawing/2012/chart">
            <c:ext xmlns:c16="http://schemas.microsoft.com/office/drawing/2014/chart" uri="{C3380CC4-5D6E-409C-BE32-E72D297353CC}">
              <c16:uniqueId val="{00000003-B92D-4247-9BA6-94A9FB43CDC0}"/>
            </c:ext>
          </c:extLst>
        </c:ser>
        <c:ser>
          <c:idx val="5"/>
          <c:order val="5"/>
          <c:tx>
            <c:strRef>
              <c:f>Summary!$B$86</c:f>
              <c:strCache>
                <c:ptCount val="1"/>
                <c:pt idx="0">
                  <c:v>Health</c:v>
                </c:pt>
              </c:strCache>
              <c:extLst xmlns:c15="http://schemas.microsoft.com/office/drawing/2012/chart"/>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Summary!$C$80:$I$80</c:f>
              <c:strCache>
                <c:ptCount val="7"/>
                <c:pt idx="0">
                  <c:v>2014</c:v>
                </c:pt>
                <c:pt idx="1">
                  <c:v>2015</c:v>
                </c:pt>
                <c:pt idx="2">
                  <c:v>2016</c:v>
                </c:pt>
                <c:pt idx="3">
                  <c:v>2017</c:v>
                </c:pt>
                <c:pt idx="4">
                  <c:v>2018</c:v>
                </c:pt>
                <c:pt idx="5">
                  <c:v>2019</c:v>
                </c:pt>
                <c:pt idx="6">
                  <c:v>2020</c:v>
                </c:pt>
              </c:strCache>
              <c:extLst xmlns:c15="http://schemas.microsoft.com/office/drawing/2012/chart"/>
            </c:strRef>
          </c:cat>
          <c:val>
            <c:numRef>
              <c:f>Summary!$C$86:$I$86</c:f>
              <c:numCache>
                <c:formatCode>General</c:formatCode>
                <c:ptCount val="7"/>
                <c:pt idx="0">
                  <c:v>48</c:v>
                </c:pt>
                <c:pt idx="1">
                  <c:v>71</c:v>
                </c:pt>
                <c:pt idx="2">
                  <c:v>133</c:v>
                </c:pt>
                <c:pt idx="3">
                  <c:v>75</c:v>
                </c:pt>
                <c:pt idx="4">
                  <c:v>60</c:v>
                </c:pt>
                <c:pt idx="5">
                  <c:v>61</c:v>
                </c:pt>
                <c:pt idx="6">
                  <c:v>64</c:v>
                </c:pt>
              </c:numCache>
              <c:extLst xmlns:c15="http://schemas.microsoft.com/office/drawing/2012/chart"/>
            </c:numRef>
          </c:val>
          <c:extLst xmlns:c15="http://schemas.microsoft.com/office/drawing/2012/chart">
            <c:ext xmlns:c16="http://schemas.microsoft.com/office/drawing/2014/chart" uri="{C3380CC4-5D6E-409C-BE32-E72D297353CC}">
              <c16:uniqueId val="{00000005-B92D-4247-9BA6-94A9FB43CDC0}"/>
            </c:ext>
          </c:extLst>
        </c:ser>
        <c:dLbls>
          <c:dLblPos val="outEnd"/>
          <c:showLegendKey val="0"/>
          <c:showVal val="1"/>
          <c:showCatName val="0"/>
          <c:showSerName val="0"/>
          <c:showPercent val="0"/>
          <c:showBubbleSize val="0"/>
        </c:dLbls>
        <c:gapWidth val="150"/>
        <c:axId val="942102840"/>
        <c:axId val="942101528"/>
        <c:extLst>
          <c:ext xmlns:c15="http://schemas.microsoft.com/office/drawing/2012/chart" uri="{02D57815-91ED-43cb-92C2-25804820EDAC}">
            <c15:filteredBarSeries>
              <c15:ser>
                <c:idx val="0"/>
                <c:order val="0"/>
                <c:tx>
                  <c:strRef>
                    <c:extLst>
                      <c:ext uri="{02D57815-91ED-43cb-92C2-25804820EDAC}">
                        <c15:formulaRef>
                          <c15:sqref>Summary!$B$81</c15:sqref>
                        </c15:formulaRef>
                      </c:ext>
                    </c:extLst>
                    <c:strCache>
                      <c:ptCount val="1"/>
                      <c:pt idx="0">
                        <c:v>Crime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Summary!$C$80:$I$80</c15:sqref>
                        </c15:formulaRef>
                      </c:ext>
                    </c:extLst>
                    <c:strCache>
                      <c:ptCount val="7"/>
                      <c:pt idx="0">
                        <c:v>2014</c:v>
                      </c:pt>
                      <c:pt idx="1">
                        <c:v>2015</c:v>
                      </c:pt>
                      <c:pt idx="2">
                        <c:v>2016</c:v>
                      </c:pt>
                      <c:pt idx="3">
                        <c:v>2017</c:v>
                      </c:pt>
                      <c:pt idx="4">
                        <c:v>2018</c:v>
                      </c:pt>
                      <c:pt idx="5">
                        <c:v>2019</c:v>
                      </c:pt>
                      <c:pt idx="6">
                        <c:v>2020</c:v>
                      </c:pt>
                    </c:strCache>
                  </c:strRef>
                </c:cat>
                <c:val>
                  <c:numRef>
                    <c:extLst>
                      <c:ext uri="{02D57815-91ED-43cb-92C2-25804820EDAC}">
                        <c15:formulaRef>
                          <c15:sqref>Summary!$C$81:$I$81</c15:sqref>
                        </c15:formulaRef>
                      </c:ext>
                    </c:extLst>
                    <c:numCache>
                      <c:formatCode>General</c:formatCode>
                      <c:ptCount val="7"/>
                      <c:pt idx="0">
                        <c:v>25</c:v>
                      </c:pt>
                      <c:pt idx="1">
                        <c:v>16</c:v>
                      </c:pt>
                      <c:pt idx="2">
                        <c:v>43</c:v>
                      </c:pt>
                      <c:pt idx="3">
                        <c:v>12</c:v>
                      </c:pt>
                      <c:pt idx="4">
                        <c:v>6</c:v>
                      </c:pt>
                      <c:pt idx="5">
                        <c:v>5</c:v>
                      </c:pt>
                      <c:pt idx="6">
                        <c:v>2</c:v>
                      </c:pt>
                    </c:numCache>
                  </c:numRef>
                </c:val>
                <c:extLst>
                  <c:ext xmlns:c16="http://schemas.microsoft.com/office/drawing/2014/chart" uri="{C3380CC4-5D6E-409C-BE32-E72D297353CC}">
                    <c16:uniqueId val="{00000002-B92D-4247-9BA6-94A9FB43CDC0}"/>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Summary!$B$82</c15:sqref>
                        </c15:formulaRef>
                      </c:ext>
                    </c:extLst>
                    <c:strCache>
                      <c:ptCount val="1"/>
                      <c:pt idx="0">
                        <c:v>Education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Summary!$C$80:$I$80</c15:sqref>
                        </c15:formulaRef>
                      </c:ext>
                    </c:extLst>
                    <c:strCache>
                      <c:ptCount val="7"/>
                      <c:pt idx="0">
                        <c:v>2014</c:v>
                      </c:pt>
                      <c:pt idx="1">
                        <c:v>2015</c:v>
                      </c:pt>
                      <c:pt idx="2">
                        <c:v>2016</c:v>
                      </c:pt>
                      <c:pt idx="3">
                        <c:v>2017</c:v>
                      </c:pt>
                      <c:pt idx="4">
                        <c:v>2018</c:v>
                      </c:pt>
                      <c:pt idx="5">
                        <c:v>2019</c:v>
                      </c:pt>
                      <c:pt idx="6">
                        <c:v>2020</c:v>
                      </c:pt>
                    </c:strCache>
                  </c:strRef>
                </c:cat>
                <c:val>
                  <c:numRef>
                    <c:extLst xmlns:c15="http://schemas.microsoft.com/office/drawing/2012/chart">
                      <c:ext xmlns:c15="http://schemas.microsoft.com/office/drawing/2012/chart" uri="{02D57815-91ED-43cb-92C2-25804820EDAC}">
                        <c15:formulaRef>
                          <c15:sqref>Summary!$C$82:$I$82</c15:sqref>
                        </c15:formulaRef>
                      </c:ext>
                    </c:extLst>
                    <c:numCache>
                      <c:formatCode>General</c:formatCode>
                      <c:ptCount val="7"/>
                      <c:pt idx="0">
                        <c:v>11</c:v>
                      </c:pt>
                      <c:pt idx="1">
                        <c:v>46</c:v>
                      </c:pt>
                      <c:pt idx="2">
                        <c:v>77</c:v>
                      </c:pt>
                      <c:pt idx="3">
                        <c:v>43</c:v>
                      </c:pt>
                      <c:pt idx="4">
                        <c:v>36</c:v>
                      </c:pt>
                      <c:pt idx="5">
                        <c:v>17</c:v>
                      </c:pt>
                      <c:pt idx="6">
                        <c:v>10</c:v>
                      </c:pt>
                    </c:numCache>
                  </c:numRef>
                </c:val>
                <c:extLst xmlns:c15="http://schemas.microsoft.com/office/drawing/2012/chart">
                  <c:ext xmlns:c16="http://schemas.microsoft.com/office/drawing/2014/chart" uri="{C3380CC4-5D6E-409C-BE32-E72D297353CC}">
                    <c16:uniqueId val="{00000000-B92D-4247-9BA6-94A9FB43CDC0}"/>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Summary!$B$83</c15:sqref>
                        </c15:formulaRef>
                      </c:ext>
                    </c:extLst>
                    <c:strCache>
                      <c:ptCount val="1"/>
                      <c:pt idx="0">
                        <c:v>Children Needing Help</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Summary!$C$80:$I$80</c15:sqref>
                        </c15:formulaRef>
                      </c:ext>
                    </c:extLst>
                    <c:strCache>
                      <c:ptCount val="7"/>
                      <c:pt idx="0">
                        <c:v>2014</c:v>
                      </c:pt>
                      <c:pt idx="1">
                        <c:v>2015</c:v>
                      </c:pt>
                      <c:pt idx="2">
                        <c:v>2016</c:v>
                      </c:pt>
                      <c:pt idx="3">
                        <c:v>2017</c:v>
                      </c:pt>
                      <c:pt idx="4">
                        <c:v>2018</c:v>
                      </c:pt>
                      <c:pt idx="5">
                        <c:v>2019</c:v>
                      </c:pt>
                      <c:pt idx="6">
                        <c:v>2020</c:v>
                      </c:pt>
                    </c:strCache>
                  </c:strRef>
                </c:cat>
                <c:val>
                  <c:numRef>
                    <c:extLst xmlns:c15="http://schemas.microsoft.com/office/drawing/2012/chart">
                      <c:ext xmlns:c15="http://schemas.microsoft.com/office/drawing/2012/chart" uri="{02D57815-91ED-43cb-92C2-25804820EDAC}">
                        <c15:formulaRef>
                          <c15:sqref>Summary!$C$83:$I$83</c15:sqref>
                        </c15:formulaRef>
                      </c:ext>
                    </c:extLst>
                    <c:numCache>
                      <c:formatCode>General</c:formatCode>
                      <c:ptCount val="7"/>
                      <c:pt idx="0">
                        <c:v>37</c:v>
                      </c:pt>
                      <c:pt idx="1">
                        <c:v>80</c:v>
                      </c:pt>
                      <c:pt idx="2">
                        <c:v>147</c:v>
                      </c:pt>
                      <c:pt idx="3">
                        <c:v>86</c:v>
                      </c:pt>
                      <c:pt idx="4">
                        <c:v>56</c:v>
                      </c:pt>
                      <c:pt idx="5">
                        <c:v>38</c:v>
                      </c:pt>
                      <c:pt idx="6">
                        <c:v>27</c:v>
                      </c:pt>
                    </c:numCache>
                  </c:numRef>
                </c:val>
                <c:extLst xmlns:c15="http://schemas.microsoft.com/office/drawing/2012/chart">
                  <c:ext xmlns:c16="http://schemas.microsoft.com/office/drawing/2014/chart" uri="{C3380CC4-5D6E-409C-BE32-E72D297353CC}">
                    <c16:uniqueId val="{00000001-B92D-4247-9BA6-94A9FB43CDC0}"/>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Summary!$B$85</c15:sqref>
                        </c15:formulaRef>
                      </c:ext>
                    </c:extLst>
                    <c:strCache>
                      <c:ptCount val="1"/>
                      <c:pt idx="0">
                        <c:v>Domestic Violence</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Summary!$C$80:$I$80</c15:sqref>
                        </c15:formulaRef>
                      </c:ext>
                    </c:extLst>
                    <c:strCache>
                      <c:ptCount val="7"/>
                      <c:pt idx="0">
                        <c:v>2014</c:v>
                      </c:pt>
                      <c:pt idx="1">
                        <c:v>2015</c:v>
                      </c:pt>
                      <c:pt idx="2">
                        <c:v>2016</c:v>
                      </c:pt>
                      <c:pt idx="3">
                        <c:v>2017</c:v>
                      </c:pt>
                      <c:pt idx="4">
                        <c:v>2018</c:v>
                      </c:pt>
                      <c:pt idx="5">
                        <c:v>2019</c:v>
                      </c:pt>
                      <c:pt idx="6">
                        <c:v>2020</c:v>
                      </c:pt>
                    </c:strCache>
                  </c:strRef>
                </c:cat>
                <c:val>
                  <c:numRef>
                    <c:extLst xmlns:c15="http://schemas.microsoft.com/office/drawing/2012/chart">
                      <c:ext xmlns:c15="http://schemas.microsoft.com/office/drawing/2012/chart" uri="{02D57815-91ED-43cb-92C2-25804820EDAC}">
                        <c15:formulaRef>
                          <c15:sqref>Summary!$C$85:$I$85</c15:sqref>
                        </c15:formulaRef>
                      </c:ext>
                    </c:extLst>
                    <c:numCache>
                      <c:formatCode>General</c:formatCode>
                      <c:ptCount val="7"/>
                      <c:pt idx="0">
                        <c:v>15</c:v>
                      </c:pt>
                      <c:pt idx="1">
                        <c:v>28</c:v>
                      </c:pt>
                      <c:pt idx="2">
                        <c:v>65</c:v>
                      </c:pt>
                      <c:pt idx="3">
                        <c:v>71</c:v>
                      </c:pt>
                      <c:pt idx="4">
                        <c:v>39</c:v>
                      </c:pt>
                      <c:pt idx="5">
                        <c:v>25</c:v>
                      </c:pt>
                      <c:pt idx="6">
                        <c:v>38</c:v>
                      </c:pt>
                    </c:numCache>
                  </c:numRef>
                </c:val>
                <c:extLst xmlns:c15="http://schemas.microsoft.com/office/drawing/2012/chart">
                  <c:ext xmlns:c16="http://schemas.microsoft.com/office/drawing/2014/chart" uri="{C3380CC4-5D6E-409C-BE32-E72D297353CC}">
                    <c16:uniqueId val="{00000004-B92D-4247-9BA6-94A9FB43CDC0}"/>
                  </c:ext>
                </c:extLst>
              </c15:ser>
            </c15:filteredBarSeries>
          </c:ext>
        </c:extLst>
      </c:barChart>
      <c:catAx>
        <c:axId val="942102840"/>
        <c:scaling>
          <c:orientation val="minMax"/>
        </c:scaling>
        <c:delete val="0"/>
        <c:axPos val="b"/>
        <c:numFmt formatCode="General"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2101528"/>
        <c:crosses val="autoZero"/>
        <c:auto val="1"/>
        <c:lblAlgn val="ctr"/>
        <c:lblOffset val="100"/>
        <c:noMultiLvlLbl val="0"/>
      </c:catAx>
      <c:valAx>
        <c:axId val="942101528"/>
        <c:scaling>
          <c:orientation val="minMax"/>
          <c:max val="20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b="1" dirty="0"/>
                  <a:t>Number of families </a:t>
                </a:r>
              </a:p>
            </c:rich>
          </c:tx>
          <c:layout>
            <c:manualLayout>
              <c:xMode val="edge"/>
              <c:yMode val="edge"/>
              <c:x val="1.3588829676726607E-2"/>
              <c:y val="0.2232175898162926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solidFill>
              <a:sysClr val="windowText" lastClr="000000"/>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2102840"/>
        <c:crosses val="autoZero"/>
        <c:crossBetween val="between"/>
      </c:valAx>
      <c:spPr>
        <a:noFill/>
        <a:ln>
          <a:noFill/>
        </a:ln>
        <a:effectLst/>
      </c:spPr>
    </c:plotArea>
    <c:legend>
      <c:legendPos val="r"/>
      <c:layout>
        <c:manualLayout>
          <c:xMode val="edge"/>
          <c:yMode val="edge"/>
          <c:x val="0.72460715834585621"/>
          <c:y val="0.20498985668141778"/>
          <c:w val="0.16904821514321244"/>
          <c:h val="0.2196922868749865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9541860096771268E-2"/>
          <c:y val="5.0650039048025806E-2"/>
          <c:w val="0.94091627980645742"/>
          <c:h val="0.60654817627228752"/>
        </c:manualLayout>
      </c:layout>
      <c:barChart>
        <c:barDir val="col"/>
        <c:grouping val="clustered"/>
        <c:varyColors val="0"/>
        <c:ser>
          <c:idx val="0"/>
          <c:order val="0"/>
          <c:tx>
            <c:strRef>
              <c:f>'School census_Jan2021-22'!$B$53</c:f>
              <c:strCache>
                <c:ptCount val="1"/>
                <c:pt idx="0">
                  <c:v>White-other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'School census_Jan2021-22'!$C$52:$E$52</c:f>
              <c:strCache>
                <c:ptCount val="3"/>
                <c:pt idx="0">
                  <c:v>Primary school</c:v>
                </c:pt>
                <c:pt idx="1">
                  <c:v>Secondary school</c:v>
                </c:pt>
                <c:pt idx="2">
                  <c:v>Other*</c:v>
                </c:pt>
              </c:strCache>
              <c:extLst/>
            </c:strRef>
          </c:cat>
          <c:val>
            <c:numRef>
              <c:f>'School census_Jan2021-22'!$C$53:$E$53</c:f>
              <c:numCache>
                <c:formatCode>0%</c:formatCode>
                <c:ptCount val="3"/>
                <c:pt idx="0">
                  <c:v>8.2274826789838343E-2</c:v>
                </c:pt>
                <c:pt idx="1">
                  <c:v>6.9908814589665649E-2</c:v>
                </c:pt>
                <c:pt idx="2">
                  <c:v>6.751592356687898E-2</c:v>
                </c:pt>
              </c:numCache>
              <c:extLst/>
            </c:numRef>
          </c:val>
          <c:extLst>
            <c:ext xmlns:c16="http://schemas.microsoft.com/office/drawing/2014/chart" uri="{C3380CC4-5D6E-409C-BE32-E72D297353CC}">
              <c16:uniqueId val="{00000000-A05A-4E7F-A8FF-FC7D86D13B74}"/>
            </c:ext>
          </c:extLst>
        </c:ser>
        <c:ser>
          <c:idx val="1"/>
          <c:order val="1"/>
          <c:tx>
            <c:strRef>
              <c:f>'School census_Jan2021-22'!$B$54</c:f>
              <c:strCache>
                <c:ptCount val="1"/>
                <c:pt idx="0">
                  <c:v>Asian/Asian-British</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'School census_Jan2021-22'!$C$52:$E$52</c:f>
              <c:strCache>
                <c:ptCount val="3"/>
                <c:pt idx="0">
                  <c:v>Primary school</c:v>
                </c:pt>
                <c:pt idx="1">
                  <c:v>Secondary school</c:v>
                </c:pt>
                <c:pt idx="2">
                  <c:v>Other*</c:v>
                </c:pt>
              </c:strCache>
              <c:extLst/>
            </c:strRef>
          </c:cat>
          <c:val>
            <c:numRef>
              <c:f>'School census_Jan2021-22'!$C$54:$E$54</c:f>
              <c:numCache>
                <c:formatCode>0%</c:formatCode>
                <c:ptCount val="3"/>
                <c:pt idx="0">
                  <c:v>7.438414164742109E-2</c:v>
                </c:pt>
                <c:pt idx="1">
                  <c:v>5.4020447637468917E-2</c:v>
                </c:pt>
                <c:pt idx="2">
                  <c:v>5.2229299363057327E-2</c:v>
                </c:pt>
              </c:numCache>
              <c:extLst/>
            </c:numRef>
          </c:val>
          <c:extLst>
            <c:ext xmlns:c16="http://schemas.microsoft.com/office/drawing/2014/chart" uri="{C3380CC4-5D6E-409C-BE32-E72D297353CC}">
              <c16:uniqueId val="{00000001-A05A-4E7F-A8FF-FC7D86D13B74}"/>
            </c:ext>
          </c:extLst>
        </c:ser>
        <c:ser>
          <c:idx val="2"/>
          <c:order val="2"/>
          <c:tx>
            <c:strRef>
              <c:f>'School census_Jan2021-22'!$B$55</c:f>
              <c:strCache>
                <c:ptCount val="1"/>
                <c:pt idx="0">
                  <c:v>Black/Black-British</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'School census_Jan2021-22'!$C$52:$E$52</c:f>
              <c:strCache>
                <c:ptCount val="3"/>
                <c:pt idx="0">
                  <c:v>Primary school</c:v>
                </c:pt>
                <c:pt idx="1">
                  <c:v>Secondary school</c:v>
                </c:pt>
                <c:pt idx="2">
                  <c:v>Other*</c:v>
                </c:pt>
              </c:strCache>
              <c:extLst/>
            </c:strRef>
          </c:cat>
          <c:val>
            <c:numRef>
              <c:f>'School census_Jan2021-22'!$C$55:$E$55</c:f>
              <c:numCache>
                <c:formatCode>0%</c:formatCode>
                <c:ptCount val="3"/>
                <c:pt idx="0">
                  <c:v>2.7424942263279444E-2</c:v>
                </c:pt>
                <c:pt idx="1">
                  <c:v>3.0533296490743298E-2</c:v>
                </c:pt>
                <c:pt idx="2">
                  <c:v>2.5477707006369428E-2</c:v>
                </c:pt>
              </c:numCache>
              <c:extLst/>
            </c:numRef>
          </c:val>
          <c:extLst>
            <c:ext xmlns:c16="http://schemas.microsoft.com/office/drawing/2014/chart" uri="{C3380CC4-5D6E-409C-BE32-E72D297353CC}">
              <c16:uniqueId val="{00000002-A05A-4E7F-A8FF-FC7D86D13B74}"/>
            </c:ext>
          </c:extLst>
        </c:ser>
        <c:ser>
          <c:idx val="3"/>
          <c:order val="3"/>
          <c:tx>
            <c:strRef>
              <c:f>'School census_Jan2021-22'!$B$56</c:f>
              <c:strCache>
                <c:ptCount val="1"/>
                <c:pt idx="0">
                  <c:v>Mixed/Dual background</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'School census_Jan2021-22'!$C$52:$E$52</c:f>
              <c:strCache>
                <c:ptCount val="3"/>
                <c:pt idx="0">
                  <c:v>Primary school</c:v>
                </c:pt>
                <c:pt idx="1">
                  <c:v>Secondary school</c:v>
                </c:pt>
                <c:pt idx="2">
                  <c:v>Other*</c:v>
                </c:pt>
              </c:strCache>
              <c:extLst/>
            </c:strRef>
          </c:cat>
          <c:val>
            <c:numRef>
              <c:f>'School census_Jan2021-22'!$C$56:$E$56</c:f>
              <c:numCache>
                <c:formatCode>0%</c:formatCode>
                <c:ptCount val="3"/>
                <c:pt idx="0">
                  <c:v>6.5434949961508851E-2</c:v>
                </c:pt>
                <c:pt idx="1">
                  <c:v>5.8717877866814039E-2</c:v>
                </c:pt>
                <c:pt idx="2">
                  <c:v>7.2611464968152864E-2</c:v>
                </c:pt>
              </c:numCache>
              <c:extLst/>
            </c:numRef>
          </c:val>
          <c:extLst>
            <c:ext xmlns:c16="http://schemas.microsoft.com/office/drawing/2014/chart" uri="{C3380CC4-5D6E-409C-BE32-E72D297353CC}">
              <c16:uniqueId val="{00000003-A05A-4E7F-A8FF-FC7D86D13B74}"/>
            </c:ext>
          </c:extLst>
        </c:ser>
        <c:ser>
          <c:idx val="4"/>
          <c:order val="4"/>
          <c:tx>
            <c:strRef>
              <c:f>'School census_Jan2021-22'!$B$57</c:f>
              <c:strCache>
                <c:ptCount val="1"/>
                <c:pt idx="0">
                  <c:v>Any other ethnic group</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'School census_Jan2021-22'!$C$52:$E$52</c:f>
              <c:strCache>
                <c:ptCount val="3"/>
                <c:pt idx="0">
                  <c:v>Primary school</c:v>
                </c:pt>
                <c:pt idx="1">
                  <c:v>Secondary school</c:v>
                </c:pt>
                <c:pt idx="2">
                  <c:v>Other*</c:v>
                </c:pt>
              </c:strCache>
              <c:extLst/>
            </c:strRef>
          </c:cat>
          <c:val>
            <c:numRef>
              <c:f>'School census_Jan2021-22'!$C$57:$E$57</c:f>
              <c:numCache>
                <c:formatCode>0%</c:formatCode>
                <c:ptCount val="3"/>
                <c:pt idx="0">
                  <c:v>7.5057736720554272E-3</c:v>
                </c:pt>
                <c:pt idx="1">
                  <c:v>4.6974302293451226E-3</c:v>
                </c:pt>
                <c:pt idx="2">
                  <c:v>1.1464968152866241E-2</c:v>
                </c:pt>
              </c:numCache>
              <c:extLst/>
            </c:numRef>
          </c:val>
          <c:extLst>
            <c:ext xmlns:c16="http://schemas.microsoft.com/office/drawing/2014/chart" uri="{C3380CC4-5D6E-409C-BE32-E72D297353CC}">
              <c16:uniqueId val="{00000004-A05A-4E7F-A8FF-FC7D86D13B74}"/>
            </c:ext>
          </c:extLst>
        </c:ser>
        <c:ser>
          <c:idx val="5"/>
          <c:order val="5"/>
          <c:tx>
            <c:strRef>
              <c:f>'School census_Jan2021-22'!$B$58</c:f>
              <c:strCache>
                <c:ptCount val="1"/>
                <c:pt idx="0">
                  <c:v>No information</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'School census_Jan2021-22'!$C$52:$E$52</c:f>
              <c:strCache>
                <c:ptCount val="3"/>
                <c:pt idx="0">
                  <c:v>Primary school</c:v>
                </c:pt>
                <c:pt idx="1">
                  <c:v>Secondary school</c:v>
                </c:pt>
                <c:pt idx="2">
                  <c:v>Other*</c:v>
                </c:pt>
              </c:strCache>
              <c:extLst/>
            </c:strRef>
          </c:cat>
          <c:val>
            <c:numRef>
              <c:f>'School census_Jan2021-22'!$C$58:$E$58</c:f>
              <c:numCache>
                <c:formatCode>0%</c:formatCode>
                <c:ptCount val="3"/>
                <c:pt idx="0">
                  <c:v>2.0015396458814474E-2</c:v>
                </c:pt>
                <c:pt idx="1">
                  <c:v>4.4211108040895274E-3</c:v>
                </c:pt>
                <c:pt idx="2">
                  <c:v>5.0955414012738856E-2</c:v>
                </c:pt>
              </c:numCache>
              <c:extLst/>
            </c:numRef>
          </c:val>
          <c:extLst>
            <c:ext xmlns:c16="http://schemas.microsoft.com/office/drawing/2014/chart" uri="{C3380CC4-5D6E-409C-BE32-E72D297353CC}">
              <c16:uniqueId val="{00000005-A05A-4E7F-A8FF-FC7D86D13B74}"/>
            </c:ext>
          </c:extLst>
        </c:ser>
        <c:dLbls>
          <c:dLblPos val="outEnd"/>
          <c:showLegendKey val="0"/>
          <c:showVal val="1"/>
          <c:showCatName val="0"/>
          <c:showSerName val="0"/>
          <c:showPercent val="0"/>
          <c:showBubbleSize val="0"/>
        </c:dLbls>
        <c:gapWidth val="219"/>
        <c:overlap val="-27"/>
        <c:axId val="714786784"/>
        <c:axId val="714793016"/>
      </c:barChart>
      <c:catAx>
        <c:axId val="714786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4793016"/>
        <c:crosses val="autoZero"/>
        <c:auto val="1"/>
        <c:lblAlgn val="ctr"/>
        <c:lblOffset val="100"/>
        <c:noMultiLvlLbl val="0"/>
      </c:catAx>
      <c:valAx>
        <c:axId val="714793016"/>
        <c:scaling>
          <c:orientation val="minMax"/>
          <c:max val="0.1"/>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714786784"/>
        <c:crosses val="autoZero"/>
        <c:crossBetween val="between"/>
        <c:majorUnit val="1.0000000000000002E-2"/>
        <c:minorUnit val="1.0000000000000002E-2"/>
      </c:valAx>
      <c:spPr>
        <a:noFill/>
        <a:ln>
          <a:noFill/>
        </a:ln>
        <a:effectLst/>
      </c:spPr>
    </c:plotArea>
    <c:legend>
      <c:legendPos val="b"/>
      <c:layout>
        <c:manualLayout>
          <c:xMode val="edge"/>
          <c:yMode val="edge"/>
          <c:x val="0.10460144604973308"/>
          <c:y val="0.76862032484186815"/>
          <c:w val="0.79079710790053381"/>
          <c:h val="0.1484977930795441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[Mental Health_0-19.xlsx]Tables and graphs_demographics!PivotTable3</c:name>
    <c:fmtId val="13"/>
  </c:pivotSource>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sz="1300" b="1" dirty="0">
                <a:solidFill>
                  <a:schemeClr val="tx1">
                    <a:lumMod val="95000"/>
                    <a:lumOff val="5000"/>
                  </a:schemeClr>
                </a:solidFill>
              </a:rPr>
              <a:t>Number of children</a:t>
            </a:r>
            <a:r>
              <a:rPr lang="en-GB" sz="1300" b="1" baseline="0" dirty="0">
                <a:solidFill>
                  <a:schemeClr val="tx1">
                    <a:lumMod val="95000"/>
                    <a:lumOff val="5000"/>
                  </a:schemeClr>
                </a:solidFill>
              </a:rPr>
              <a:t> and young people</a:t>
            </a:r>
            <a:r>
              <a:rPr lang="en-GB" sz="1300" b="1" dirty="0">
                <a:solidFill>
                  <a:schemeClr val="tx1">
                    <a:lumMod val="95000"/>
                    <a:lumOff val="5000"/>
                  </a:schemeClr>
                </a:solidFill>
              </a:rPr>
              <a:t> referred to CAMHS &amp;</a:t>
            </a:r>
            <a:r>
              <a:rPr lang="en-GB" sz="1300" b="1" baseline="0" dirty="0">
                <a:solidFill>
                  <a:schemeClr val="tx1">
                    <a:lumMod val="95000"/>
                    <a:lumOff val="5000"/>
                  </a:schemeClr>
                </a:solidFill>
              </a:rPr>
              <a:t> ND</a:t>
            </a:r>
            <a:r>
              <a:rPr lang="en-GB" sz="1300" b="1" dirty="0">
                <a:solidFill>
                  <a:schemeClr val="tx1">
                    <a:lumMod val="95000"/>
                    <a:lumOff val="5000"/>
                  </a:schemeClr>
                </a:solidFill>
              </a:rPr>
              <a:t> by age-band</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'Tables and graphs_demographics'!$B$13:$B$14</c:f>
              <c:strCache>
                <c:ptCount val="1"/>
                <c:pt idx="0">
                  <c:v>CAMHS CPE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'Tables and graphs_demographics'!$A$15:$A$19</c:f>
              <c:strCache>
                <c:ptCount val="4"/>
                <c:pt idx="0">
                  <c:v>A:0-5yrs</c:v>
                </c:pt>
                <c:pt idx="1">
                  <c:v>B:6-10yrs</c:v>
                </c:pt>
                <c:pt idx="2">
                  <c:v>C:11-15yrs</c:v>
                </c:pt>
                <c:pt idx="3">
                  <c:v>D:16-17yrs</c:v>
                </c:pt>
              </c:strCache>
            </c:strRef>
          </c:cat>
          <c:val>
            <c:numRef>
              <c:f>'Tables and graphs_demographics'!$B$15:$B$19</c:f>
              <c:numCache>
                <c:formatCode>General</c:formatCode>
                <c:ptCount val="4"/>
                <c:pt idx="0">
                  <c:v>31</c:v>
                </c:pt>
                <c:pt idx="1">
                  <c:v>192</c:v>
                </c:pt>
                <c:pt idx="2">
                  <c:v>484</c:v>
                </c:pt>
                <c:pt idx="3">
                  <c:v>171</c:v>
                </c:pt>
              </c:numCache>
            </c:numRef>
          </c:val>
          <c:extLst>
            <c:ext xmlns:c16="http://schemas.microsoft.com/office/drawing/2014/chart" uri="{C3380CC4-5D6E-409C-BE32-E72D297353CC}">
              <c16:uniqueId val="{00000000-8713-4AED-9431-6AD96B978197}"/>
            </c:ext>
          </c:extLst>
        </c:ser>
        <c:ser>
          <c:idx val="1"/>
          <c:order val="1"/>
          <c:tx>
            <c:strRef>
              <c:f>'Tables and graphs_demographics'!$C$13:$C$14</c:f>
              <c:strCache>
                <c:ptCount val="1"/>
                <c:pt idx="0">
                  <c:v>CAMHS Neuro Diversity CPE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'Tables and graphs_demographics'!$A$15:$A$19</c:f>
              <c:strCache>
                <c:ptCount val="4"/>
                <c:pt idx="0">
                  <c:v>A:0-5yrs</c:v>
                </c:pt>
                <c:pt idx="1">
                  <c:v>B:6-10yrs</c:v>
                </c:pt>
                <c:pt idx="2">
                  <c:v>C:11-15yrs</c:v>
                </c:pt>
                <c:pt idx="3">
                  <c:v>D:16-17yrs</c:v>
                </c:pt>
              </c:strCache>
            </c:strRef>
          </c:cat>
          <c:val>
            <c:numRef>
              <c:f>'Tables and graphs_demographics'!$C$15:$C$19</c:f>
              <c:numCache>
                <c:formatCode>General</c:formatCode>
                <c:ptCount val="4"/>
                <c:pt idx="0">
                  <c:v>40</c:v>
                </c:pt>
                <c:pt idx="1">
                  <c:v>278</c:v>
                </c:pt>
                <c:pt idx="2">
                  <c:v>152</c:v>
                </c:pt>
                <c:pt idx="3">
                  <c:v>27</c:v>
                </c:pt>
              </c:numCache>
            </c:numRef>
          </c:val>
          <c:extLst>
            <c:ext xmlns:c16="http://schemas.microsoft.com/office/drawing/2014/chart" uri="{C3380CC4-5D6E-409C-BE32-E72D297353CC}">
              <c16:uniqueId val="{00000001-8713-4AED-9431-6AD96B978197}"/>
            </c:ext>
          </c:extLst>
        </c:ser>
        <c:dLbls>
          <c:dLblPos val="outEnd"/>
          <c:showLegendKey val="0"/>
          <c:showVal val="1"/>
          <c:showCatName val="0"/>
          <c:showSerName val="0"/>
          <c:showPercent val="0"/>
          <c:showBubbleSize val="0"/>
        </c:dLbls>
        <c:gapWidth val="219"/>
        <c:overlap val="-27"/>
        <c:axId val="374449848"/>
        <c:axId val="374451488"/>
      </c:barChart>
      <c:catAx>
        <c:axId val="374449848"/>
        <c:scaling>
          <c:orientation val="minMax"/>
        </c:scaling>
        <c:delete val="0"/>
        <c:axPos val="b"/>
        <c:numFmt formatCode="General" sourceLinked="1"/>
        <c:majorTickMark val="none"/>
        <c:minorTickMark val="none"/>
        <c:tickLblPos val="nextTo"/>
        <c:spPr>
          <a:noFill/>
          <a:ln w="12700" cap="flat" cmpd="sng" algn="ctr">
            <a:solidFill>
              <a:sysClr val="windowText" lastClr="000000"/>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374451488"/>
        <c:crosses val="autoZero"/>
        <c:auto val="1"/>
        <c:lblAlgn val="ctr"/>
        <c:lblOffset val="100"/>
        <c:noMultiLvlLbl val="0"/>
      </c:catAx>
      <c:valAx>
        <c:axId val="374451488"/>
        <c:scaling>
          <c:orientation val="minMax"/>
        </c:scaling>
        <c:delete val="0"/>
        <c:axPos val="l"/>
        <c:numFmt formatCode="General" sourceLinked="1"/>
        <c:majorTickMark val="none"/>
        <c:minorTickMark val="none"/>
        <c:tickLblPos val="nextTo"/>
        <c:spPr>
          <a:noFill/>
          <a:ln w="12700">
            <a:solidFill>
              <a:sysClr val="windowText" lastClr="000000"/>
            </a:solid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374449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300" b="1" dirty="0">
                <a:solidFill>
                  <a:schemeClr val="tx1">
                    <a:lumMod val="95000"/>
                    <a:lumOff val="5000"/>
                  </a:schemeClr>
                </a:solidFill>
              </a:rPr>
              <a:t>Bracknell</a:t>
            </a:r>
            <a:r>
              <a:rPr lang="en-US" sz="1300" b="1" baseline="0" dirty="0">
                <a:solidFill>
                  <a:schemeClr val="tx1">
                    <a:lumMod val="95000"/>
                    <a:lumOff val="5000"/>
                  </a:schemeClr>
                </a:solidFill>
              </a:rPr>
              <a:t> Forest CAMHS &amp; ND referral sources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8845297135066257"/>
          <c:y val="0.16333201570063385"/>
          <c:w val="0.46150821030268147"/>
          <c:h val="0.72634883978973352"/>
        </c:manualLayout>
      </c:layout>
      <c:barChart>
        <c:barDir val="bar"/>
        <c:grouping val="clustered"/>
        <c:varyColors val="0"/>
        <c:ser>
          <c:idx val="0"/>
          <c:order val="0"/>
          <c:tx>
            <c:strRef>
              <c:f>'Tables and graphs_Ref Sources'!$B$19</c:f>
              <c:strCache>
                <c:ptCount val="1"/>
                <c:pt idx="0">
                  <c:v>Total</c:v>
                </c:pt>
              </c:strCache>
            </c:strRef>
          </c:tx>
          <c:spPr>
            <a:solidFill>
              <a:schemeClr val="accent3">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'Tables and graphs_Ref Sources'!$A$20:$A$32</c:f>
              <c:strCache>
                <c:ptCount val="13"/>
                <c:pt idx="0">
                  <c:v>Child Health: Hospital-based Paediatrics</c:v>
                </c:pt>
                <c:pt idx="1">
                  <c:v>School Nurse</c:v>
                </c:pt>
                <c:pt idx="2">
                  <c:v>Child Health: Community-based Paediatrics</c:v>
                </c:pt>
                <c:pt idx="3">
                  <c:v>Internal - Community Mental Health Team (Child and Adolescent Mental Health)</c:v>
                </c:pt>
                <c:pt idx="4">
                  <c:v>Local Authority Social Services</c:v>
                </c:pt>
                <c:pt idx="5">
                  <c:v>NHS 111</c:v>
                </c:pt>
                <c:pt idx="6">
                  <c:v>Education Service - Non LEA</c:v>
                </c:pt>
                <c:pt idx="7">
                  <c:v>Hospital-based Paediatrics</c:v>
                </c:pt>
                <c:pt idx="8">
                  <c:v>Self</c:v>
                </c:pt>
                <c:pt idx="9">
                  <c:v>Accident And Emergency Department (MH)</c:v>
                </c:pt>
                <c:pt idx="10">
                  <c:v>Other</c:v>
                </c:pt>
                <c:pt idx="11">
                  <c:v>Education Service - LEA</c:v>
                </c:pt>
                <c:pt idx="12">
                  <c:v>GENERAL MEDICAL PRACTITIONER</c:v>
                </c:pt>
              </c:strCache>
              <c:extLst/>
            </c:strRef>
          </c:cat>
          <c:val>
            <c:numRef>
              <c:f>'Tables and graphs_Ref Sources'!$B$20:$B$32</c:f>
              <c:numCache>
                <c:formatCode>General</c:formatCode>
                <c:ptCount val="13"/>
                <c:pt idx="0">
                  <c:v>1</c:v>
                </c:pt>
                <c:pt idx="1">
                  <c:v>1</c:v>
                </c:pt>
                <c:pt idx="2">
                  <c:v>2</c:v>
                </c:pt>
                <c:pt idx="3">
                  <c:v>7</c:v>
                </c:pt>
                <c:pt idx="4">
                  <c:v>8</c:v>
                </c:pt>
                <c:pt idx="5">
                  <c:v>8</c:v>
                </c:pt>
                <c:pt idx="6">
                  <c:v>15</c:v>
                </c:pt>
                <c:pt idx="7">
                  <c:v>47</c:v>
                </c:pt>
                <c:pt idx="8">
                  <c:v>61</c:v>
                </c:pt>
                <c:pt idx="9">
                  <c:v>79</c:v>
                </c:pt>
                <c:pt idx="10">
                  <c:v>258</c:v>
                </c:pt>
                <c:pt idx="11">
                  <c:v>409</c:v>
                </c:pt>
                <c:pt idx="12">
                  <c:v>479</c:v>
                </c:pt>
              </c:numCache>
              <c:extLst/>
            </c:numRef>
          </c:val>
          <c:extLst>
            <c:ext xmlns:c16="http://schemas.microsoft.com/office/drawing/2014/chart" uri="{C3380CC4-5D6E-409C-BE32-E72D297353CC}">
              <c16:uniqueId val="{00000000-64DB-4913-B12D-F557CBFC12C0}"/>
            </c:ext>
          </c:extLst>
        </c:ser>
        <c:dLbls>
          <c:dLblPos val="outEnd"/>
          <c:showLegendKey val="0"/>
          <c:showVal val="1"/>
          <c:showCatName val="0"/>
          <c:showSerName val="0"/>
          <c:showPercent val="0"/>
          <c:showBubbleSize val="0"/>
        </c:dLbls>
        <c:gapWidth val="182"/>
        <c:axId val="1365899455"/>
        <c:axId val="1365896543"/>
      </c:barChart>
      <c:catAx>
        <c:axId val="136589945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365896543"/>
        <c:crosses val="autoZero"/>
        <c:auto val="1"/>
        <c:lblAlgn val="ctr"/>
        <c:lblOffset val="100"/>
        <c:noMultiLvlLbl val="0"/>
      </c:catAx>
      <c:valAx>
        <c:axId val="136589654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36589945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300" b="1" baseline="0" dirty="0">
                <a:solidFill>
                  <a:schemeClr val="tx1">
                    <a:lumMod val="95000"/>
                    <a:lumOff val="5000"/>
                  </a:schemeClr>
                </a:solidFill>
              </a:rPr>
              <a:t>SDQ score: a cause of concern </a:t>
            </a:r>
            <a:br>
              <a:rPr lang="en-GB" sz="1300" b="1" baseline="0" dirty="0">
                <a:solidFill>
                  <a:schemeClr val="tx1">
                    <a:lumMod val="95000"/>
                    <a:lumOff val="5000"/>
                  </a:schemeClr>
                </a:solidFill>
              </a:rPr>
            </a:br>
            <a:r>
              <a:rPr lang="en-GB" sz="1300" b="1" baseline="0" dirty="0">
                <a:solidFill>
                  <a:schemeClr val="tx1">
                    <a:lumMod val="95000"/>
                    <a:lumOff val="5000"/>
                  </a:schemeClr>
                </a:solidFill>
              </a:rPr>
              <a:t>(2018 - 2021)</a:t>
            </a:r>
            <a:endParaRPr lang="en-GB" sz="1300" b="1" dirty="0">
              <a:solidFill>
                <a:schemeClr val="tx1">
                  <a:lumMod val="95000"/>
                  <a:lumOff val="5000"/>
                </a:schemeClr>
              </a:solidFill>
            </a:endParaRPr>
          </a:p>
        </c:rich>
      </c:tx>
      <c:layout>
        <c:manualLayout>
          <c:xMode val="edge"/>
          <c:yMode val="edge"/>
          <c:x val="0.2779643085091883"/>
          <c:y val="3.660702341908491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328287457490156"/>
          <c:y val="0.14825607574555016"/>
          <c:w val="0.78613114752804691"/>
          <c:h val="0.6283264389324279"/>
        </c:manualLayout>
      </c:layout>
      <c:barChart>
        <c:barDir val="col"/>
        <c:grouping val="clustered"/>
        <c:varyColors val="0"/>
        <c:ser>
          <c:idx val="0"/>
          <c:order val="0"/>
          <c:tx>
            <c:strRef>
              <c:f>'Children Look After (CLA)'!$C$90</c:f>
              <c:strCache>
                <c:ptCount val="1"/>
                <c:pt idx="0">
                  <c:v>Bracknell Forest</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'Children Look After (CLA)'!$B$91:$B$94</c:f>
              <c:numCache>
                <c:formatCode>General</c:formatCode>
                <c:ptCount val="4"/>
                <c:pt idx="0">
                  <c:v>2018</c:v>
                </c:pt>
                <c:pt idx="1">
                  <c:v>2019</c:v>
                </c:pt>
                <c:pt idx="2">
                  <c:v>2020</c:v>
                </c:pt>
                <c:pt idx="3">
                  <c:v>2021</c:v>
                </c:pt>
              </c:numCache>
            </c:numRef>
          </c:cat>
          <c:val>
            <c:numRef>
              <c:f>'Children Look After (CLA)'!$C$91:$C$94</c:f>
              <c:numCache>
                <c:formatCode>0%</c:formatCode>
                <c:ptCount val="4"/>
                <c:pt idx="0">
                  <c:v>0.48</c:v>
                </c:pt>
                <c:pt idx="1">
                  <c:v>0.56000000000000005</c:v>
                </c:pt>
                <c:pt idx="2">
                  <c:v>0.54</c:v>
                </c:pt>
                <c:pt idx="3">
                  <c:v>0.57999999999999996</c:v>
                </c:pt>
              </c:numCache>
            </c:numRef>
          </c:val>
          <c:extLst>
            <c:ext xmlns:c16="http://schemas.microsoft.com/office/drawing/2014/chart" uri="{C3380CC4-5D6E-409C-BE32-E72D297353CC}">
              <c16:uniqueId val="{00000000-6674-4398-8FDA-10FAD00A37B5}"/>
            </c:ext>
          </c:extLst>
        </c:ser>
        <c:ser>
          <c:idx val="1"/>
          <c:order val="1"/>
          <c:tx>
            <c:strRef>
              <c:f>'Children Look After (CLA)'!$D$90</c:f>
              <c:strCache>
                <c:ptCount val="1"/>
                <c:pt idx="0">
                  <c:v>South East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'Children Look After (CLA)'!$B$91:$B$94</c:f>
              <c:numCache>
                <c:formatCode>General</c:formatCode>
                <c:ptCount val="4"/>
                <c:pt idx="0">
                  <c:v>2018</c:v>
                </c:pt>
                <c:pt idx="1">
                  <c:v>2019</c:v>
                </c:pt>
                <c:pt idx="2">
                  <c:v>2020</c:v>
                </c:pt>
                <c:pt idx="3">
                  <c:v>2021</c:v>
                </c:pt>
              </c:numCache>
            </c:numRef>
          </c:cat>
          <c:val>
            <c:numRef>
              <c:f>'Children Look After (CLA)'!$D$91:$D$94</c:f>
              <c:numCache>
                <c:formatCode>0%</c:formatCode>
                <c:ptCount val="4"/>
                <c:pt idx="0">
                  <c:v>0.41</c:v>
                </c:pt>
                <c:pt idx="1">
                  <c:v>0.41</c:v>
                </c:pt>
                <c:pt idx="2">
                  <c:v>0.4</c:v>
                </c:pt>
                <c:pt idx="3">
                  <c:v>0.39</c:v>
                </c:pt>
              </c:numCache>
            </c:numRef>
          </c:val>
          <c:extLst>
            <c:ext xmlns:c16="http://schemas.microsoft.com/office/drawing/2014/chart" uri="{C3380CC4-5D6E-409C-BE32-E72D297353CC}">
              <c16:uniqueId val="{00000001-6674-4398-8FDA-10FAD00A37B5}"/>
            </c:ext>
          </c:extLst>
        </c:ser>
        <c:ser>
          <c:idx val="2"/>
          <c:order val="2"/>
          <c:tx>
            <c:strRef>
              <c:f>'Children Look After (CLA)'!$E$90</c:f>
              <c:strCache>
                <c:ptCount val="1"/>
                <c:pt idx="0">
                  <c:v>England</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'Children Look After (CLA)'!$B$91:$B$94</c:f>
              <c:numCache>
                <c:formatCode>General</c:formatCode>
                <c:ptCount val="4"/>
                <c:pt idx="0">
                  <c:v>2018</c:v>
                </c:pt>
                <c:pt idx="1">
                  <c:v>2019</c:v>
                </c:pt>
                <c:pt idx="2">
                  <c:v>2020</c:v>
                </c:pt>
                <c:pt idx="3">
                  <c:v>2021</c:v>
                </c:pt>
              </c:numCache>
            </c:numRef>
          </c:cat>
          <c:val>
            <c:numRef>
              <c:f>'Children Look After (CLA)'!$E$91:$E$94</c:f>
              <c:numCache>
                <c:formatCode>0%</c:formatCode>
                <c:ptCount val="4"/>
                <c:pt idx="0">
                  <c:v>0.39</c:v>
                </c:pt>
                <c:pt idx="1">
                  <c:v>0.39</c:v>
                </c:pt>
                <c:pt idx="2">
                  <c:v>0.38</c:v>
                </c:pt>
                <c:pt idx="3">
                  <c:v>0.37</c:v>
                </c:pt>
              </c:numCache>
            </c:numRef>
          </c:val>
          <c:extLst>
            <c:ext xmlns:c16="http://schemas.microsoft.com/office/drawing/2014/chart" uri="{C3380CC4-5D6E-409C-BE32-E72D297353CC}">
              <c16:uniqueId val="{00000002-6674-4398-8FDA-10FAD00A37B5}"/>
            </c:ext>
          </c:extLst>
        </c:ser>
        <c:dLbls>
          <c:dLblPos val="outEnd"/>
          <c:showLegendKey val="0"/>
          <c:showVal val="1"/>
          <c:showCatName val="0"/>
          <c:showSerName val="0"/>
          <c:showPercent val="0"/>
          <c:showBubbleSize val="0"/>
        </c:dLbls>
        <c:gapWidth val="150"/>
        <c:axId val="99244840"/>
        <c:axId val="99238280"/>
      </c:barChart>
      <c:catAx>
        <c:axId val="9924484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99238280"/>
        <c:crosses val="autoZero"/>
        <c:auto val="1"/>
        <c:lblAlgn val="ctr"/>
        <c:lblOffset val="100"/>
        <c:noMultiLvlLbl val="0"/>
      </c:catAx>
      <c:valAx>
        <c:axId val="99238280"/>
        <c:scaling>
          <c:orientation val="minMax"/>
          <c:max val="0.70000000000000007"/>
          <c:min val="0.30000000000000004"/>
        </c:scaling>
        <c:delete val="0"/>
        <c:axPos val="l"/>
        <c:title>
          <c:tx>
            <c:rich>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en-GB" sz="1100" b="1" dirty="0"/>
                  <a:t>Proportion of</a:t>
                </a:r>
                <a:r>
                  <a:rPr lang="en-GB" sz="1100" b="1" baseline="0" dirty="0"/>
                  <a:t> Children looked after</a:t>
                </a:r>
                <a:endParaRPr lang="en-GB" sz="1100" b="1" dirty="0"/>
              </a:p>
            </c:rich>
          </c:tx>
          <c:layout>
            <c:manualLayout>
              <c:xMode val="edge"/>
              <c:yMode val="edge"/>
              <c:x val="3.3048678333010444E-2"/>
              <c:y val="0.31276771422904293"/>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99244840"/>
        <c:crosses val="autoZero"/>
        <c:crossBetween val="between"/>
        <c:majorUnit val="0.1"/>
      </c:valAx>
      <c:spPr>
        <a:noFill/>
        <a:ln>
          <a:noFill/>
        </a:ln>
        <a:effectLst/>
      </c:spPr>
    </c:plotArea>
    <c:legend>
      <c:legendPos val="b"/>
      <c:layout>
        <c:manualLayout>
          <c:xMode val="edge"/>
          <c:yMode val="edge"/>
          <c:x val="0.24861658845791801"/>
          <c:y val="0.89025935912732812"/>
          <c:w val="0.63904780152702623"/>
          <c:h val="8.587077071868215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GB" sz="1300" b="1" dirty="0">
                <a:solidFill>
                  <a:schemeClr val="tx1"/>
                </a:solidFill>
                <a:latin typeface="Calibri" panose="020F0502020204030204" pitchFamily="34" charset="0"/>
                <a:cs typeface="Calibri" panose="020F0502020204030204" pitchFamily="34" charset="0"/>
              </a:rPr>
              <a:t>Health Review Visits</a:t>
            </a:r>
            <a:r>
              <a:rPr lang="en-GB" sz="1300" b="1" baseline="0" dirty="0">
                <a:solidFill>
                  <a:schemeClr val="tx1"/>
                </a:solidFill>
                <a:latin typeface="Calibri" panose="020F0502020204030204" pitchFamily="34" charset="0"/>
                <a:cs typeface="Calibri" panose="020F0502020204030204" pitchFamily="34" charset="0"/>
              </a:rPr>
              <a:t> by Children's Centre (2021/22)</a:t>
            </a:r>
            <a:endParaRPr lang="en-GB" sz="1300" b="1" dirty="0">
              <a:solidFill>
                <a:schemeClr val="tx1"/>
              </a:solidFill>
              <a:latin typeface="Calibri" panose="020F0502020204030204" pitchFamily="34" charset="0"/>
              <a:cs typeface="Calibri" panose="020F0502020204030204" pitchFamily="34" charset="0"/>
            </a:endParaRPr>
          </a:p>
        </c:rich>
      </c:tx>
      <c:layout>
        <c:manualLayout>
          <c:xMode val="edge"/>
          <c:yMode val="edge"/>
          <c:x val="0.22829897590292153"/>
          <c:y val="4.5617471994643721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2.2012580102865085E-2"/>
          <c:y val="0.16919520362813356"/>
          <c:w val="0.95597483979426978"/>
          <c:h val="0.58571143501388934"/>
        </c:manualLayout>
      </c:layout>
      <c:barChart>
        <c:barDir val="col"/>
        <c:grouping val="clustered"/>
        <c:varyColors val="0"/>
        <c:ser>
          <c:idx val="3"/>
          <c:order val="0"/>
          <c:tx>
            <c:strRef>
              <c:f>'HV review tables'!$B$96</c:f>
              <c:strCache>
                <c:ptCount val="1"/>
                <c:pt idx="0">
                  <c:v>6-8 Weeks</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4"/>
              <c:pt idx="0">
                <c:v>Alders and Chestnuts</c:v>
              </c:pt>
              <c:pt idx="1">
                <c:v>Oaks and Hollies</c:v>
              </c:pt>
              <c:pt idx="2">
                <c:v>Rowans and Sycamores</c:v>
              </c:pt>
              <c:pt idx="3">
                <c:v>Willows and Maples</c:v>
              </c:pt>
              <c:extLst>
                <c:ext xmlns:c15="http://schemas.microsoft.com/office/drawing/2012/chart" uri="{02D57815-91ED-43cb-92C2-25804820EDAC}">
                  <c15:autoCat val="1"/>
                </c:ext>
              </c:extLst>
            </c:strLit>
          </c:cat>
          <c:val>
            <c:numRef>
              <c:f>'HV review tables'!$C$96:$F$96</c:f>
              <c:numCache>
                <c:formatCode>0%</c:formatCode>
                <c:ptCount val="4"/>
                <c:pt idx="0">
                  <c:v>0.96825396825396803</c:v>
                </c:pt>
                <c:pt idx="1">
                  <c:v>0.98046875</c:v>
                </c:pt>
                <c:pt idx="2">
                  <c:v>0.98222222222222222</c:v>
                </c:pt>
                <c:pt idx="3">
                  <c:v>0.97982708933717577</c:v>
                </c:pt>
              </c:numCache>
              <c:extLst/>
            </c:numRef>
          </c:val>
          <c:extLst>
            <c:ext xmlns:c16="http://schemas.microsoft.com/office/drawing/2014/chart" uri="{C3380CC4-5D6E-409C-BE32-E72D297353CC}">
              <c16:uniqueId val="{00000000-366C-4EDD-B344-2C7CD4EF36C1}"/>
            </c:ext>
          </c:extLst>
        </c:ser>
        <c:ser>
          <c:idx val="0"/>
          <c:order val="1"/>
          <c:tx>
            <c:strRef>
              <c:f>'HV review tables'!$B$97</c:f>
              <c:strCache>
                <c:ptCount val="1"/>
                <c:pt idx="0">
                  <c:v>12 Months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'HV review tables'!$C$95:$F$95</c:f>
              <c:strCache>
                <c:ptCount val="4"/>
                <c:pt idx="0">
                  <c:v>Alders and Chestnuts</c:v>
                </c:pt>
                <c:pt idx="1">
                  <c:v>Oaks and Hollies</c:v>
                </c:pt>
                <c:pt idx="2">
                  <c:v>Rowans and Sycamores</c:v>
                </c:pt>
                <c:pt idx="3">
                  <c:v>Willows and Maples</c:v>
                </c:pt>
              </c:strCache>
              <c:extLst/>
            </c:strRef>
          </c:cat>
          <c:val>
            <c:numRef>
              <c:f>'HV review tables'!$C$97:$F$97</c:f>
              <c:numCache>
                <c:formatCode>0%</c:formatCode>
                <c:ptCount val="4"/>
                <c:pt idx="0">
                  <c:v>0.91031390134529144</c:v>
                </c:pt>
                <c:pt idx="1">
                  <c:v>0.92173913043478262</c:v>
                </c:pt>
                <c:pt idx="2">
                  <c:v>0.89145496535796764</c:v>
                </c:pt>
                <c:pt idx="3">
                  <c:v>0.9116809116809117</c:v>
                </c:pt>
              </c:numCache>
              <c:extLst/>
            </c:numRef>
          </c:val>
          <c:extLst>
            <c:ext xmlns:c16="http://schemas.microsoft.com/office/drawing/2014/chart" uri="{C3380CC4-5D6E-409C-BE32-E72D297353CC}">
              <c16:uniqueId val="{00000001-366C-4EDD-B344-2C7CD4EF36C1}"/>
            </c:ext>
          </c:extLst>
        </c:ser>
        <c:ser>
          <c:idx val="1"/>
          <c:order val="2"/>
          <c:tx>
            <c:strRef>
              <c:f>'HV review tables'!$B$98</c:f>
              <c:strCache>
                <c:ptCount val="1"/>
                <c:pt idx="0">
                  <c:v>15 Months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'HV review tables'!$C$95:$F$95</c:f>
              <c:strCache>
                <c:ptCount val="4"/>
                <c:pt idx="0">
                  <c:v>Alders and Chestnuts</c:v>
                </c:pt>
                <c:pt idx="1">
                  <c:v>Oaks and Hollies</c:v>
                </c:pt>
                <c:pt idx="2">
                  <c:v>Rowans and Sycamores</c:v>
                </c:pt>
                <c:pt idx="3">
                  <c:v>Willows and Maples</c:v>
                </c:pt>
              </c:strCache>
              <c:extLst/>
            </c:strRef>
          </c:cat>
          <c:val>
            <c:numRef>
              <c:f>'HV review tables'!$C$98:$F$98</c:f>
              <c:numCache>
                <c:formatCode>0%</c:formatCode>
                <c:ptCount val="4"/>
                <c:pt idx="0">
                  <c:v>0.88738738738738743</c:v>
                </c:pt>
                <c:pt idx="1">
                  <c:v>0.90871369294605808</c:v>
                </c:pt>
                <c:pt idx="2">
                  <c:v>0.89416846652267823</c:v>
                </c:pt>
                <c:pt idx="3">
                  <c:v>0.89772727272727271</c:v>
                </c:pt>
              </c:numCache>
              <c:extLst/>
            </c:numRef>
          </c:val>
          <c:extLst>
            <c:ext xmlns:c16="http://schemas.microsoft.com/office/drawing/2014/chart" uri="{C3380CC4-5D6E-409C-BE32-E72D297353CC}">
              <c16:uniqueId val="{00000002-366C-4EDD-B344-2C7CD4EF36C1}"/>
            </c:ext>
          </c:extLst>
        </c:ser>
        <c:ser>
          <c:idx val="2"/>
          <c:order val="3"/>
          <c:tx>
            <c:strRef>
              <c:f>'HV review tables'!$B$99</c:f>
              <c:strCache>
                <c:ptCount val="1"/>
                <c:pt idx="0">
                  <c:v>2-2.5 Years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'HV review tables'!$C$95:$F$95</c:f>
              <c:strCache>
                <c:ptCount val="4"/>
                <c:pt idx="0">
                  <c:v>Alders and Chestnuts</c:v>
                </c:pt>
                <c:pt idx="1">
                  <c:v>Oaks and Hollies</c:v>
                </c:pt>
                <c:pt idx="2">
                  <c:v>Rowans and Sycamores</c:v>
                </c:pt>
                <c:pt idx="3">
                  <c:v>Willows and Maples</c:v>
                </c:pt>
              </c:strCache>
              <c:extLst/>
            </c:strRef>
          </c:cat>
          <c:val>
            <c:numRef>
              <c:f>'HV review tables'!$C$99:$F$99</c:f>
              <c:numCache>
                <c:formatCode>0%</c:formatCode>
                <c:ptCount val="4"/>
                <c:pt idx="0">
                  <c:v>0.86098654708520184</c:v>
                </c:pt>
                <c:pt idx="1">
                  <c:v>0.82867132867132864</c:v>
                </c:pt>
                <c:pt idx="2">
                  <c:v>0.85441527446300713</c:v>
                </c:pt>
                <c:pt idx="3">
                  <c:v>0.77428571428571424</c:v>
                </c:pt>
              </c:numCache>
              <c:extLst/>
            </c:numRef>
          </c:val>
          <c:extLst>
            <c:ext xmlns:c16="http://schemas.microsoft.com/office/drawing/2014/chart" uri="{C3380CC4-5D6E-409C-BE32-E72D297353CC}">
              <c16:uniqueId val="{00000003-366C-4EDD-B344-2C7CD4EF36C1}"/>
            </c:ext>
          </c:extLst>
        </c:ser>
        <c:dLbls>
          <c:dLblPos val="outEnd"/>
          <c:showLegendKey val="0"/>
          <c:showVal val="1"/>
          <c:showCatName val="0"/>
          <c:showSerName val="0"/>
          <c:showPercent val="0"/>
          <c:showBubbleSize val="0"/>
        </c:dLbls>
        <c:gapWidth val="219"/>
        <c:overlap val="-27"/>
        <c:axId val="826248448"/>
        <c:axId val="826249104"/>
      </c:barChart>
      <c:catAx>
        <c:axId val="826248448"/>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26249104"/>
        <c:crosses val="autoZero"/>
        <c:auto val="1"/>
        <c:lblAlgn val="ctr"/>
        <c:lblOffset val="100"/>
        <c:noMultiLvlLbl val="0"/>
      </c:catAx>
      <c:valAx>
        <c:axId val="826249104"/>
        <c:scaling>
          <c:orientation val="minMax"/>
          <c:max val="1.05"/>
          <c:min val="0.70000000000000007"/>
        </c:scaling>
        <c:delete val="1"/>
        <c:axPos val="l"/>
        <c:numFmt formatCode="0%" sourceLinked="1"/>
        <c:majorTickMark val="out"/>
        <c:minorTickMark val="none"/>
        <c:tickLblPos val="nextTo"/>
        <c:crossAx val="826248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Calibri" panose="020F0502020204030204" pitchFamily="34" charset="0"/>
                <a:ea typeface="+mn-ea"/>
                <a:cs typeface="Calibri" panose="020F0502020204030204" pitchFamily="34" charset="0"/>
              </a:defRPr>
            </a:pPr>
            <a:r>
              <a:rPr lang="en-GB" sz="1300" b="1" dirty="0">
                <a:solidFill>
                  <a:schemeClr val="tx1"/>
                </a:solidFill>
                <a:latin typeface="Calibri" panose="020F0502020204030204" pitchFamily="34" charset="0"/>
                <a:cs typeface="Calibri" panose="020F0502020204030204" pitchFamily="34" charset="0"/>
              </a:rPr>
              <a:t>Proportion of infants</a:t>
            </a:r>
            <a:r>
              <a:rPr lang="en-GB" sz="1300" b="1" baseline="0" dirty="0">
                <a:solidFill>
                  <a:schemeClr val="tx1"/>
                </a:solidFill>
                <a:latin typeface="Calibri" panose="020F0502020204030204" pitchFamily="34" charset="0"/>
                <a:cs typeface="Calibri" panose="020F0502020204030204" pitchFamily="34" charset="0"/>
              </a:rPr>
              <a:t> breastfed (totally or partially) at 6-8 weeks</a:t>
            </a:r>
            <a:endParaRPr lang="en-GB" sz="1300" b="1" dirty="0">
              <a:solidFill>
                <a:schemeClr val="tx1"/>
              </a:solidFill>
              <a:latin typeface="Calibri" panose="020F0502020204030204" pitchFamily="34" charset="0"/>
              <a:cs typeface="Calibri" panose="020F0502020204030204" pitchFamily="34" charset="0"/>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12009492563429572"/>
          <c:y val="0.25083333333333335"/>
          <c:w val="0.84934951881014875"/>
          <c:h val="0.5358639545056868"/>
        </c:manualLayout>
      </c:layout>
      <c:lineChart>
        <c:grouping val="standard"/>
        <c:varyColors val="0"/>
        <c:ser>
          <c:idx val="0"/>
          <c:order val="0"/>
          <c:tx>
            <c:strRef>
              <c:f>'Breastfeeding BF 2021'!$C$46</c:f>
              <c:strCache>
                <c:ptCount val="1"/>
                <c:pt idx="0">
                  <c:v>Bracknell Forest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5"/>
              <c:layout>
                <c:manualLayout>
                  <c:x val="3.109828349835744E-3"/>
                  <c:y val="-2.54283318751822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CD0-46A4-9E6C-408959C3BF06}"/>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errBars>
            <c:errDir val="y"/>
            <c:errBarType val="both"/>
            <c:errValType val="cust"/>
            <c:noEndCap val="0"/>
            <c:plus>
              <c:numRef>
                <c:f>'Breastfeeding BF 2021'!$I$47:$I$52</c:f>
                <c:numCache>
                  <c:formatCode>General</c:formatCode>
                  <c:ptCount val="6"/>
                  <c:pt idx="0">
                    <c:v>2.4400000000000088E-2</c:v>
                  </c:pt>
                  <c:pt idx="1">
                    <c:v>2.4824999999999986E-2</c:v>
                  </c:pt>
                  <c:pt idx="2">
                    <c:v>2.5699999999999945E-2</c:v>
                  </c:pt>
                  <c:pt idx="3">
                    <c:v>2.4843999999999977E-2</c:v>
                  </c:pt>
                  <c:pt idx="4">
                    <c:v>2.6577999999999991E-2</c:v>
                  </c:pt>
                  <c:pt idx="5">
                    <c:v>2.6061000000000001E-2</c:v>
                  </c:pt>
                </c:numCache>
              </c:numRef>
            </c:plus>
            <c:minus>
              <c:numRef>
                <c:f>'Breastfeeding BF 2021'!$H$47:$H$52</c:f>
                <c:numCache>
                  <c:formatCode>General</c:formatCode>
                  <c:ptCount val="6"/>
                  <c:pt idx="0">
                    <c:v>2.4499999999999911E-2</c:v>
                  </c:pt>
                  <c:pt idx="1">
                    <c:v>2.4882999999999988E-2</c:v>
                  </c:pt>
                  <c:pt idx="2">
                    <c:v>2.5700000000000056E-2</c:v>
                  </c:pt>
                  <c:pt idx="3">
                    <c:v>2.4994999999999989E-2</c:v>
                  </c:pt>
                  <c:pt idx="4">
                    <c:v>2.696300000000007E-2</c:v>
                  </c:pt>
                  <c:pt idx="5">
                    <c:v>2.6550999999999991E-2</c:v>
                  </c:pt>
                </c:numCache>
              </c:numRef>
            </c:minus>
            <c:spPr>
              <a:noFill/>
              <a:ln w="9525" cap="flat" cmpd="sng" algn="ctr">
                <a:solidFill>
                  <a:schemeClr val="tx1">
                    <a:lumMod val="65000"/>
                    <a:lumOff val="35000"/>
                  </a:schemeClr>
                </a:solidFill>
                <a:round/>
              </a:ln>
              <a:effectLst/>
            </c:spPr>
          </c:errBars>
          <c:cat>
            <c:strRef>
              <c:f>'Breastfeeding BF 2021'!$B$47:$B$52</c:f>
              <c:strCache>
                <c:ptCount val="6"/>
                <c:pt idx="0">
                  <c:v>2015/16</c:v>
                </c:pt>
                <c:pt idx="1">
                  <c:v>2016/17</c:v>
                </c:pt>
                <c:pt idx="2">
                  <c:v>2017/18</c:v>
                </c:pt>
                <c:pt idx="3">
                  <c:v>2018/19</c:v>
                </c:pt>
                <c:pt idx="4">
                  <c:v>2019/20</c:v>
                </c:pt>
                <c:pt idx="5">
                  <c:v>2020/21</c:v>
                </c:pt>
              </c:strCache>
            </c:strRef>
          </c:cat>
          <c:val>
            <c:numRef>
              <c:f>'Breastfeeding BF 2021'!$C$47:$C$52</c:f>
              <c:numCache>
                <c:formatCode>0.0%</c:formatCode>
                <c:ptCount val="6"/>
                <c:pt idx="0">
                  <c:v>0.52369999999999994</c:v>
                </c:pt>
                <c:pt idx="1">
                  <c:v>0.51161299999999998</c:v>
                </c:pt>
                <c:pt idx="2">
                  <c:v>0.53320000000000001</c:v>
                </c:pt>
                <c:pt idx="3">
                  <c:v>0.530254</c:v>
                </c:pt>
                <c:pt idx="4">
                  <c:v>0.56588000000000005</c:v>
                </c:pt>
                <c:pt idx="5">
                  <c:v>0.58600099999999999</c:v>
                </c:pt>
              </c:numCache>
            </c:numRef>
          </c:val>
          <c:smooth val="0"/>
          <c:extLst>
            <c:ext xmlns:c16="http://schemas.microsoft.com/office/drawing/2014/chart" uri="{C3380CC4-5D6E-409C-BE32-E72D297353CC}">
              <c16:uniqueId val="{00000001-8CD0-46A4-9E6C-408959C3BF06}"/>
            </c:ext>
          </c:extLst>
        </c:ser>
        <c:ser>
          <c:idx val="1"/>
          <c:order val="1"/>
          <c:tx>
            <c:strRef>
              <c:f>'Breastfeeding BF 2021'!$F$46</c:f>
              <c:strCache>
                <c:ptCount val="1"/>
                <c:pt idx="0">
                  <c:v>England</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5"/>
              <c:layout>
                <c:manualLayout>
                  <c:x val="3.109828349835744E-3"/>
                  <c:y val="-1.15394429862933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CD0-46A4-9E6C-408959C3BF06}"/>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'Breastfeeding BF 2021'!$B$47:$B$52</c:f>
              <c:strCache>
                <c:ptCount val="6"/>
                <c:pt idx="0">
                  <c:v>2015/16</c:v>
                </c:pt>
                <c:pt idx="1">
                  <c:v>2016/17</c:v>
                </c:pt>
                <c:pt idx="2">
                  <c:v>2017/18</c:v>
                </c:pt>
                <c:pt idx="3">
                  <c:v>2018/19</c:v>
                </c:pt>
                <c:pt idx="4">
                  <c:v>2019/20</c:v>
                </c:pt>
                <c:pt idx="5">
                  <c:v>2020/21</c:v>
                </c:pt>
              </c:strCache>
            </c:strRef>
          </c:cat>
          <c:val>
            <c:numRef>
              <c:f>'Breastfeeding BF 2021'!$F$47:$F$52</c:f>
              <c:numCache>
                <c:formatCode>0.0%</c:formatCode>
                <c:ptCount val="6"/>
                <c:pt idx="0">
                  <c:v>0.43149999999999999</c:v>
                </c:pt>
                <c:pt idx="1">
                  <c:v>0.444351</c:v>
                </c:pt>
                <c:pt idx="2">
                  <c:v>0.43096400000000001</c:v>
                </c:pt>
                <c:pt idx="3">
                  <c:v>0.46186900000000003</c:v>
                </c:pt>
                <c:pt idx="4">
                  <c:v>0.47978499999999996</c:v>
                </c:pt>
                <c:pt idx="5">
                  <c:v>0.47604199999999997</c:v>
                </c:pt>
              </c:numCache>
            </c:numRef>
          </c:val>
          <c:smooth val="0"/>
          <c:extLst>
            <c:ext xmlns:c16="http://schemas.microsoft.com/office/drawing/2014/chart" uri="{C3380CC4-5D6E-409C-BE32-E72D297353CC}">
              <c16:uniqueId val="{00000003-8CD0-46A4-9E6C-408959C3BF06}"/>
            </c:ext>
          </c:extLst>
        </c:ser>
        <c:dLbls>
          <c:showLegendKey val="0"/>
          <c:showVal val="0"/>
          <c:showCatName val="0"/>
          <c:showSerName val="0"/>
          <c:showPercent val="0"/>
          <c:showBubbleSize val="0"/>
        </c:dLbls>
        <c:marker val="1"/>
        <c:smooth val="0"/>
        <c:axId val="751261392"/>
        <c:axId val="751262048"/>
      </c:lineChart>
      <c:catAx>
        <c:axId val="751261392"/>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751262048"/>
        <c:crosses val="autoZero"/>
        <c:auto val="1"/>
        <c:lblAlgn val="ctr"/>
        <c:lblOffset val="100"/>
        <c:noMultiLvlLbl val="0"/>
      </c:catAx>
      <c:valAx>
        <c:axId val="751262048"/>
        <c:scaling>
          <c:orientation val="minMax"/>
          <c:min val="0.30000000000000004"/>
        </c:scaling>
        <c:delete val="0"/>
        <c:axPos val="l"/>
        <c:numFmt formatCode="0.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000" b="1"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7512613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GB" sz="1300" b="1" i="0" baseline="0" dirty="0">
                <a:solidFill>
                  <a:schemeClr val="tx1"/>
                </a:solidFill>
                <a:effectLst/>
                <a:latin typeface="Calibri" panose="020F0502020204030204" pitchFamily="34" charset="0"/>
                <a:cs typeface="Calibri" panose="020F0502020204030204" pitchFamily="34" charset="0"/>
              </a:rPr>
              <a:t>Proportion of infants breastfed (totally or partially) at 6-8 weeks</a:t>
            </a:r>
            <a:endParaRPr lang="en-GB" sz="1300" b="1" dirty="0">
              <a:solidFill>
                <a:schemeClr val="tx1"/>
              </a:solidFill>
              <a:effectLst/>
              <a:latin typeface="Calibri" panose="020F0502020204030204" pitchFamily="34" charset="0"/>
              <a:cs typeface="Calibri" panose="020F0502020204030204" pitchFamily="34" charset="0"/>
            </a:endParaRPr>
          </a:p>
        </c:rich>
      </c:tx>
      <c:layout>
        <c:manualLayout>
          <c:xMode val="edge"/>
          <c:yMode val="edge"/>
          <c:x val="0.14526815463843978"/>
          <c:y val="3.2684867104634072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barChart>
        <c:barDir val="col"/>
        <c:grouping val="clustered"/>
        <c:varyColors val="0"/>
        <c:ser>
          <c:idx val="0"/>
          <c:order val="0"/>
          <c:tx>
            <c:strRef>
              <c:f>'Infant Health - Charts'!$D$127</c:f>
              <c:strCache>
                <c:ptCount val="1"/>
                <c:pt idx="0">
                  <c:v>Breastfed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'Infant Health - Charts'!$B$128:$B$131</c:f>
              <c:strCache>
                <c:ptCount val="4"/>
                <c:pt idx="0">
                  <c:v>Alders and Chestnuts</c:v>
                </c:pt>
                <c:pt idx="1">
                  <c:v>Oaks and Hollies</c:v>
                </c:pt>
                <c:pt idx="2">
                  <c:v>Rowans and Sycamores</c:v>
                </c:pt>
                <c:pt idx="3">
                  <c:v>Willows and Maples</c:v>
                </c:pt>
              </c:strCache>
            </c:strRef>
          </c:cat>
          <c:val>
            <c:numRef>
              <c:f>'Infant Health - Charts'!$D$128:$D$131</c:f>
              <c:numCache>
                <c:formatCode>0%</c:formatCode>
                <c:ptCount val="4"/>
                <c:pt idx="0">
                  <c:v>0.58888888888888891</c:v>
                </c:pt>
                <c:pt idx="1">
                  <c:v>0.56485355648535562</c:v>
                </c:pt>
                <c:pt idx="2">
                  <c:v>0.56737588652482274</c:v>
                </c:pt>
                <c:pt idx="3">
                  <c:v>0.5864197530864198</c:v>
                </c:pt>
              </c:numCache>
            </c:numRef>
          </c:val>
          <c:extLst>
            <c:ext xmlns:c16="http://schemas.microsoft.com/office/drawing/2014/chart" uri="{C3380CC4-5D6E-409C-BE32-E72D297353CC}">
              <c16:uniqueId val="{00000000-B8A5-4862-9637-9E146579FA27}"/>
            </c:ext>
          </c:extLst>
        </c:ser>
        <c:ser>
          <c:idx val="1"/>
          <c:order val="1"/>
          <c:tx>
            <c:strRef>
              <c:f>'Infant Health - Charts'!$E$127</c:f>
              <c:strCache>
                <c:ptCount val="1"/>
                <c:pt idx="0">
                  <c:v>Not at all breastfed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'Infant Health - Charts'!$B$128:$B$131</c:f>
              <c:strCache>
                <c:ptCount val="4"/>
                <c:pt idx="0">
                  <c:v>Alders and Chestnuts</c:v>
                </c:pt>
                <c:pt idx="1">
                  <c:v>Oaks and Hollies</c:v>
                </c:pt>
                <c:pt idx="2">
                  <c:v>Rowans and Sycamores</c:v>
                </c:pt>
                <c:pt idx="3">
                  <c:v>Willows and Maples</c:v>
                </c:pt>
              </c:strCache>
            </c:strRef>
          </c:cat>
          <c:val>
            <c:numRef>
              <c:f>'Infant Health - Charts'!$F$128:$F$131</c:f>
              <c:numCache>
                <c:formatCode>0%</c:formatCode>
                <c:ptCount val="4"/>
                <c:pt idx="0">
                  <c:v>0.41111111111111109</c:v>
                </c:pt>
                <c:pt idx="1">
                  <c:v>0.43514644351464438</c:v>
                </c:pt>
                <c:pt idx="2">
                  <c:v>0.43262411347517732</c:v>
                </c:pt>
                <c:pt idx="3">
                  <c:v>0.41358024691358025</c:v>
                </c:pt>
              </c:numCache>
            </c:numRef>
          </c:val>
          <c:extLst>
            <c:ext xmlns:c16="http://schemas.microsoft.com/office/drawing/2014/chart" uri="{C3380CC4-5D6E-409C-BE32-E72D297353CC}">
              <c16:uniqueId val="{00000001-B8A5-4862-9637-9E146579FA27}"/>
            </c:ext>
          </c:extLst>
        </c:ser>
        <c:dLbls>
          <c:dLblPos val="outEnd"/>
          <c:showLegendKey val="0"/>
          <c:showVal val="1"/>
          <c:showCatName val="0"/>
          <c:showSerName val="0"/>
          <c:showPercent val="0"/>
          <c:showBubbleSize val="0"/>
        </c:dLbls>
        <c:gapWidth val="219"/>
        <c:overlap val="-27"/>
        <c:axId val="752404152"/>
        <c:axId val="752399560"/>
      </c:barChart>
      <c:catAx>
        <c:axId val="75240415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752399560"/>
        <c:crosses val="autoZero"/>
        <c:auto val="1"/>
        <c:lblAlgn val="ctr"/>
        <c:lblOffset val="100"/>
        <c:noMultiLvlLbl val="0"/>
      </c:catAx>
      <c:valAx>
        <c:axId val="752399560"/>
        <c:scaling>
          <c:orientation val="minMax"/>
        </c:scaling>
        <c:delete val="0"/>
        <c:axPos val="l"/>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752404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GB" sz="1300" b="1" baseline="0" dirty="0">
                <a:solidFill>
                  <a:schemeClr val="tx1"/>
                </a:solidFill>
                <a:latin typeface="Calibri" panose="020F0502020204030204" pitchFamily="34" charset="0"/>
                <a:cs typeface="Calibri" panose="020F0502020204030204" pitchFamily="34" charset="0"/>
              </a:rPr>
              <a:t>ASQ-3 Questionnaires by Children’s Centre</a:t>
            </a:r>
            <a:endParaRPr lang="en-GB" sz="1300" b="1" dirty="0">
              <a:solidFill>
                <a:schemeClr val="tx1"/>
              </a:solidFill>
              <a:latin typeface="Calibri" panose="020F0502020204030204" pitchFamily="34" charset="0"/>
              <a:cs typeface="Calibri" panose="020F0502020204030204" pitchFamily="34" charset="0"/>
            </a:endParaRPr>
          </a:p>
        </c:rich>
      </c:tx>
      <c:layout>
        <c:manualLayout>
          <c:xMode val="edge"/>
          <c:yMode val="edge"/>
          <c:x val="0.13557818779398073"/>
          <c:y val="4.501474558072625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view3D>
      <c:rotX val="15"/>
      <c:rotY val="20"/>
      <c:depthPercent val="100"/>
      <c:rAngAx val="1"/>
    </c:view3D>
    <c:floor>
      <c:thickness val="0"/>
      <c:spPr>
        <a:noFill/>
        <a:ln>
          <a:noFill/>
        </a:ln>
        <a:effectLst/>
        <a:sp3d/>
      </c:spPr>
    </c:floor>
    <c:sideWall>
      <c:thickness val="0"/>
      <c:spPr>
        <a:solidFill>
          <a:sysClr val="window" lastClr="FFFFFF">
            <a:lumMod val="95000"/>
          </a:sysClr>
        </a:solidFill>
        <a:ln>
          <a:solidFill>
            <a:sysClr val="window" lastClr="FFFFFF">
              <a:lumMod val="95000"/>
            </a:sysClr>
          </a:solidFill>
        </a:ln>
        <a:effectLst/>
        <a:sp3d>
          <a:contourClr>
            <a:sysClr val="window" lastClr="FFFFFF">
              <a:lumMod val="95000"/>
            </a:sysClr>
          </a:contourClr>
        </a:sp3d>
      </c:spPr>
    </c:sideWall>
    <c:backWall>
      <c:thickness val="0"/>
      <c:spPr>
        <a:solidFill>
          <a:sysClr val="window" lastClr="FFFFFF">
            <a:lumMod val="95000"/>
          </a:sysClr>
        </a:solidFill>
        <a:ln>
          <a:solidFill>
            <a:sysClr val="window" lastClr="FFFFFF">
              <a:lumMod val="95000"/>
            </a:sysClr>
          </a:solidFill>
        </a:ln>
        <a:effectLst/>
        <a:sp3d>
          <a:contourClr>
            <a:sysClr val="window" lastClr="FFFFFF">
              <a:lumMod val="95000"/>
            </a:sysClr>
          </a:contourClr>
        </a:sp3d>
      </c:spPr>
    </c:backWall>
    <c:plotArea>
      <c:layout/>
      <c:bar3DChart>
        <c:barDir val="col"/>
        <c:grouping val="clustered"/>
        <c:varyColors val="0"/>
        <c:ser>
          <c:idx val="0"/>
          <c:order val="0"/>
          <c:tx>
            <c:strRef>
              <c:f>'ASQ Table'!$C$3</c:f>
              <c:strCache>
                <c:ptCount val="1"/>
                <c:pt idx="0">
                  <c:v>ASQ-3 completed</c:v>
                </c:pt>
              </c:strCache>
            </c:strRef>
          </c:tx>
          <c:spPr>
            <a:solidFill>
              <a:schemeClr val="accent1"/>
            </a:solidFill>
            <a:ln>
              <a:noFill/>
            </a:ln>
            <a:effectLst/>
            <a:sp3d/>
          </c:spPr>
          <c:invertIfNegative val="0"/>
          <c:dLbls>
            <c:dLbl>
              <c:idx val="2"/>
              <c:layout>
                <c:manualLayout>
                  <c:x val="1.231643899357431E-2"/>
                  <c:y val="-8.57921235855170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7BB-4B16-B045-40C877BBFFC3}"/>
                </c:ext>
              </c:extLst>
            </c:dLbl>
            <c:dLbl>
              <c:idx val="3"/>
              <c:layout>
                <c:manualLayout>
                  <c:x val="1.477972679228917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7BB-4B16-B045-40C877BBFFC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('ASQ Table'!$B$4,'ASQ Table'!$B$6:$B$8)</c:f>
              <c:strCache>
                <c:ptCount val="4"/>
                <c:pt idx="0">
                  <c:v>Alders and Chestnuts</c:v>
                </c:pt>
                <c:pt idx="1">
                  <c:v>Oaks and Hollies</c:v>
                </c:pt>
                <c:pt idx="2">
                  <c:v>Rowans and Sycamores</c:v>
                </c:pt>
                <c:pt idx="3">
                  <c:v>Willows and Maples</c:v>
                </c:pt>
              </c:strCache>
              <c:extLst/>
            </c:strRef>
          </c:cat>
          <c:val>
            <c:numRef>
              <c:f>('ASQ Table'!$C$4,'ASQ Table'!$C$6:$C$8)</c:f>
              <c:numCache>
                <c:formatCode>General</c:formatCode>
                <c:ptCount val="4"/>
                <c:pt idx="0">
                  <c:v>189</c:v>
                </c:pt>
                <c:pt idx="1">
                  <c:v>231</c:v>
                </c:pt>
                <c:pt idx="2">
                  <c:v>357</c:v>
                </c:pt>
                <c:pt idx="3">
                  <c:v>264</c:v>
                </c:pt>
              </c:numCache>
              <c:extLst/>
            </c:numRef>
          </c:val>
          <c:extLst>
            <c:ext xmlns:c16="http://schemas.microsoft.com/office/drawing/2014/chart" uri="{C3380CC4-5D6E-409C-BE32-E72D297353CC}">
              <c16:uniqueId val="{00000002-47BB-4B16-B045-40C877BBFFC3}"/>
            </c:ext>
          </c:extLst>
        </c:ser>
        <c:ser>
          <c:idx val="1"/>
          <c:order val="1"/>
          <c:tx>
            <c:strRef>
              <c:f>'ASQ Table'!$D$3</c:f>
              <c:strCache>
                <c:ptCount val="1"/>
                <c:pt idx="0">
                  <c:v>ASQ-3 not completed</c:v>
                </c:pt>
              </c:strCache>
            </c:strRef>
          </c:tx>
          <c:spPr>
            <a:solidFill>
              <a:schemeClr val="accent2"/>
            </a:solidFill>
            <a:ln>
              <a:noFill/>
            </a:ln>
            <a:effectLst/>
            <a:sp3d/>
          </c:spPr>
          <c:invertIfNegative val="0"/>
          <c:dLbls>
            <c:dLbl>
              <c:idx val="0"/>
              <c:layout>
                <c:manualLayout>
                  <c:x val="9.805458165823399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7BB-4B16-B045-40C877BBFFC3}"/>
                </c:ext>
              </c:extLst>
            </c:dLbl>
            <c:dLbl>
              <c:idx val="1"/>
              <c:layout>
                <c:manualLayout>
                  <c:x val="7.354093624367567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7BB-4B16-B045-40C877BBFFC3}"/>
                </c:ext>
              </c:extLst>
            </c:dLbl>
            <c:dLbl>
              <c:idx val="2"/>
              <c:layout>
                <c:manualLayout>
                  <c:x val="9.8054581658234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7BB-4B16-B045-40C877BBFFC3}"/>
                </c:ext>
              </c:extLst>
            </c:dLbl>
            <c:dLbl>
              <c:idx val="3"/>
              <c:layout>
                <c:manualLayout>
                  <c:x val="1.225682270727927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7BB-4B16-B045-40C877BBFFC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('ASQ Table'!$B$4,'ASQ Table'!$B$6:$B$8)</c:f>
              <c:strCache>
                <c:ptCount val="4"/>
                <c:pt idx="0">
                  <c:v>Alders and Chestnuts</c:v>
                </c:pt>
                <c:pt idx="1">
                  <c:v>Oaks and Hollies</c:v>
                </c:pt>
                <c:pt idx="2">
                  <c:v>Rowans and Sycamores</c:v>
                </c:pt>
                <c:pt idx="3">
                  <c:v>Willows and Maples</c:v>
                </c:pt>
              </c:strCache>
              <c:extLst/>
            </c:strRef>
          </c:cat>
          <c:val>
            <c:numRef>
              <c:f>('ASQ Table'!$D$4,'ASQ Table'!$D$6:$D$8)</c:f>
              <c:numCache>
                <c:formatCode>General</c:formatCode>
                <c:ptCount val="4"/>
                <c:pt idx="0">
                  <c:v>34</c:v>
                </c:pt>
                <c:pt idx="1">
                  <c:v>55</c:v>
                </c:pt>
                <c:pt idx="2">
                  <c:v>62</c:v>
                </c:pt>
                <c:pt idx="3">
                  <c:v>86</c:v>
                </c:pt>
              </c:numCache>
              <c:extLst/>
            </c:numRef>
          </c:val>
          <c:extLst>
            <c:ext xmlns:c16="http://schemas.microsoft.com/office/drawing/2014/chart" uri="{C3380CC4-5D6E-409C-BE32-E72D297353CC}">
              <c16:uniqueId val="{00000007-47BB-4B16-B045-40C877BBFFC3}"/>
            </c:ext>
          </c:extLst>
        </c:ser>
        <c:dLbls>
          <c:showLegendKey val="0"/>
          <c:showVal val="1"/>
          <c:showCatName val="0"/>
          <c:showSerName val="0"/>
          <c:showPercent val="0"/>
          <c:showBubbleSize val="0"/>
        </c:dLbls>
        <c:gapWidth val="150"/>
        <c:shape val="box"/>
        <c:axId val="768027816"/>
        <c:axId val="768023880"/>
        <c:axId val="0"/>
      </c:bar3DChart>
      <c:catAx>
        <c:axId val="76802781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8023880"/>
        <c:crosses val="autoZero"/>
        <c:auto val="1"/>
        <c:lblAlgn val="ctr"/>
        <c:lblOffset val="100"/>
        <c:noMultiLvlLbl val="0"/>
      </c:catAx>
      <c:valAx>
        <c:axId val="76802388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768027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300" b="1" dirty="0">
                <a:solidFill>
                  <a:schemeClr val="tx1"/>
                </a:solidFill>
              </a:rPr>
              <a:t>Proportion</a:t>
            </a:r>
            <a:r>
              <a:rPr lang="en-GB" sz="1300" b="1" baseline="0" dirty="0">
                <a:solidFill>
                  <a:schemeClr val="tx1"/>
                </a:solidFill>
              </a:rPr>
              <a:t> </a:t>
            </a:r>
            <a:r>
              <a:rPr lang="en-GB" sz="1300" b="1" dirty="0">
                <a:solidFill>
                  <a:schemeClr val="tx1"/>
                </a:solidFill>
              </a:rPr>
              <a:t>of ASQ-3</a:t>
            </a:r>
            <a:r>
              <a:rPr lang="en-GB" sz="1300" b="1" baseline="0" dirty="0">
                <a:solidFill>
                  <a:schemeClr val="tx1"/>
                </a:solidFill>
              </a:rPr>
              <a:t> Questionnaires Completed by Children’s Centre</a:t>
            </a:r>
            <a:endParaRPr lang="en-GB" sz="1300" b="1"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'ASQ Table'!$F$3</c:f>
              <c:strCache>
                <c:ptCount val="1"/>
                <c:pt idx="0">
                  <c:v>% ASQ-3 completed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('ASQ Table'!$B$4,'ASQ Table'!$B$6:$B$8)</c:f>
              <c:strCache>
                <c:ptCount val="4"/>
                <c:pt idx="0">
                  <c:v>Alders and Chestnuts</c:v>
                </c:pt>
                <c:pt idx="1">
                  <c:v>Oaks and Hollies</c:v>
                </c:pt>
                <c:pt idx="2">
                  <c:v>Rowans and Sycamores</c:v>
                </c:pt>
                <c:pt idx="3">
                  <c:v>Willows and Maples</c:v>
                </c:pt>
              </c:strCache>
              <c:extLst/>
            </c:strRef>
          </c:cat>
          <c:val>
            <c:numRef>
              <c:f>('ASQ Table'!$F$4,'ASQ Table'!$F$6:$F$8)</c:f>
              <c:numCache>
                <c:formatCode>0%</c:formatCode>
                <c:ptCount val="4"/>
                <c:pt idx="0">
                  <c:v>0.84753363228699552</c:v>
                </c:pt>
                <c:pt idx="1">
                  <c:v>0.80769230769230771</c:v>
                </c:pt>
                <c:pt idx="2">
                  <c:v>0.85202863961813846</c:v>
                </c:pt>
                <c:pt idx="3">
                  <c:v>0.75428571428571434</c:v>
                </c:pt>
              </c:numCache>
              <c:extLst/>
            </c:numRef>
          </c:val>
          <c:extLst>
            <c:ext xmlns:c16="http://schemas.microsoft.com/office/drawing/2014/chart" uri="{C3380CC4-5D6E-409C-BE32-E72D297353CC}">
              <c16:uniqueId val="{00000000-CF90-417E-A4C8-E0323BD5CEE8}"/>
            </c:ext>
          </c:extLst>
        </c:ser>
        <c:ser>
          <c:idx val="1"/>
          <c:order val="1"/>
          <c:tx>
            <c:strRef>
              <c:f>'ASQ Table'!$G$3</c:f>
              <c:strCache>
                <c:ptCount val="1"/>
                <c:pt idx="0">
                  <c:v>% ASQ-3 not completed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('ASQ Table'!$B$4,'ASQ Table'!$B$6:$B$8)</c:f>
              <c:strCache>
                <c:ptCount val="4"/>
                <c:pt idx="0">
                  <c:v>Alders and Chestnuts</c:v>
                </c:pt>
                <c:pt idx="1">
                  <c:v>Oaks and Hollies</c:v>
                </c:pt>
                <c:pt idx="2">
                  <c:v>Rowans and Sycamores</c:v>
                </c:pt>
                <c:pt idx="3">
                  <c:v>Willows and Maples</c:v>
                </c:pt>
              </c:strCache>
              <c:extLst/>
            </c:strRef>
          </c:cat>
          <c:val>
            <c:numRef>
              <c:f>('ASQ Table'!$G$4,'ASQ Table'!$G$6:$G$8)</c:f>
              <c:numCache>
                <c:formatCode>0%</c:formatCode>
                <c:ptCount val="4"/>
                <c:pt idx="0">
                  <c:v>0.15246636771300448</c:v>
                </c:pt>
                <c:pt idx="1">
                  <c:v>0.19230769230769232</c:v>
                </c:pt>
                <c:pt idx="2">
                  <c:v>0.14797136038186157</c:v>
                </c:pt>
                <c:pt idx="3">
                  <c:v>0.24571428571428572</c:v>
                </c:pt>
              </c:numCache>
              <c:extLst/>
            </c:numRef>
          </c:val>
          <c:extLst>
            <c:ext xmlns:c16="http://schemas.microsoft.com/office/drawing/2014/chart" uri="{C3380CC4-5D6E-409C-BE32-E72D297353CC}">
              <c16:uniqueId val="{00000001-CF90-417E-A4C8-E0323BD5CEE8}"/>
            </c:ext>
          </c:extLst>
        </c:ser>
        <c:dLbls>
          <c:showLegendKey val="0"/>
          <c:showVal val="0"/>
          <c:showCatName val="0"/>
          <c:showSerName val="0"/>
          <c:showPercent val="0"/>
          <c:showBubbleSize val="0"/>
        </c:dLbls>
        <c:gapWidth val="219"/>
        <c:overlap val="100"/>
        <c:axId val="559724928"/>
        <c:axId val="559717712"/>
      </c:barChart>
      <c:catAx>
        <c:axId val="55972492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559717712"/>
        <c:crosses val="autoZero"/>
        <c:auto val="1"/>
        <c:lblAlgn val="ctr"/>
        <c:lblOffset val="100"/>
        <c:noMultiLvlLbl val="0"/>
      </c:catAx>
      <c:valAx>
        <c:axId val="559717712"/>
        <c:scaling>
          <c:orientation val="minMax"/>
          <c:max val="1"/>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59724928"/>
        <c:crosses val="autoZero"/>
        <c:crossBetween val="between"/>
      </c:valAx>
      <c:spPr>
        <a:solidFill>
          <a:schemeClr val="bg1">
            <a:lumMod val="95000"/>
          </a:schemeClr>
        </a:solidFill>
        <a:ln>
          <a:solidFill>
            <a:schemeClr val="bg1">
              <a:lumMod val="95000"/>
            </a:schemeClr>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GB" sz="1300" b="1" dirty="0">
                <a:solidFill>
                  <a:schemeClr val="tx1"/>
                </a:solidFill>
                <a:latin typeface="Calibri" panose="020F0502020204030204" pitchFamily="34" charset="0"/>
                <a:cs typeface="Calibri" panose="020F0502020204030204" pitchFamily="34" charset="0"/>
              </a:rPr>
              <a:t>ASQ-3: Proportion of</a:t>
            </a:r>
            <a:r>
              <a:rPr lang="en-GB" sz="1300" b="1" baseline="0" dirty="0">
                <a:solidFill>
                  <a:schemeClr val="tx1"/>
                </a:solidFill>
                <a:latin typeface="Calibri" panose="020F0502020204030204" pitchFamily="34" charset="0"/>
                <a:cs typeface="Calibri" panose="020F0502020204030204" pitchFamily="34" charset="0"/>
              </a:rPr>
              <a:t> c</a:t>
            </a:r>
            <a:r>
              <a:rPr lang="en-GB" sz="1300" b="1" dirty="0">
                <a:solidFill>
                  <a:schemeClr val="tx1"/>
                </a:solidFill>
                <a:latin typeface="Calibri" panose="020F0502020204030204" pitchFamily="34" charset="0"/>
                <a:cs typeface="Calibri" panose="020F0502020204030204" pitchFamily="34" charset="0"/>
              </a:rPr>
              <a:t>hildren</a:t>
            </a:r>
            <a:r>
              <a:rPr lang="en-GB" sz="1300" b="1" baseline="0" dirty="0">
                <a:solidFill>
                  <a:schemeClr val="tx1"/>
                </a:solidFill>
                <a:latin typeface="Calibri" panose="020F0502020204030204" pitchFamily="34" charset="0"/>
                <a:cs typeface="Calibri" panose="020F0502020204030204" pitchFamily="34" charset="0"/>
              </a:rPr>
              <a:t> with all five of the d</a:t>
            </a:r>
            <a:r>
              <a:rPr lang="en-GB" sz="1300" b="1" dirty="0">
                <a:solidFill>
                  <a:schemeClr val="tx1"/>
                </a:solidFill>
                <a:latin typeface="Calibri" panose="020F0502020204030204" pitchFamily="34" charset="0"/>
                <a:cs typeface="Calibri" panose="020F0502020204030204" pitchFamily="34" charset="0"/>
              </a:rPr>
              <a:t>evelopmental areas above the threshold by children’s centre in Bracknell Forest (2021/22)</a:t>
            </a:r>
          </a:p>
        </c:rich>
      </c:tx>
      <c:layout>
        <c:manualLayout>
          <c:xMode val="edge"/>
          <c:yMode val="edge"/>
          <c:x val="0.12451329391466608"/>
          <c:y val="3.0895291417707686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barChart>
        <c:barDir val="col"/>
        <c:grouping val="clustered"/>
        <c:varyColors val="0"/>
        <c:ser>
          <c:idx val="0"/>
          <c:order val="0"/>
          <c:tx>
            <c:strRef>
              <c:f>'ASQ Table'!$D$23</c:f>
              <c:strCache>
                <c:ptCount val="1"/>
                <c:pt idx="0">
                  <c:v>0</c:v>
                </c:pt>
              </c:strCache>
            </c:strRef>
          </c:tx>
          <c:spPr>
            <a:solidFill>
              <a:schemeClr val="bg1">
                <a:lumMod val="95000"/>
              </a:schemeClr>
            </a:solidFill>
            <a:ln>
              <a:solidFill>
                <a:schemeClr val="bg1">
                  <a:lumMod val="95000"/>
                </a:schemeClr>
              </a:solid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DE98-4923-843D-7ED65BAF5EE2}"/>
                </c:ext>
              </c:extLst>
            </c:dLbl>
            <c:dLbl>
              <c:idx val="1"/>
              <c:delete val="1"/>
              <c:extLst>
                <c:ext xmlns:c15="http://schemas.microsoft.com/office/drawing/2012/chart" uri="{CE6537A1-D6FC-4f65-9D91-7224C49458BB}"/>
                <c:ext xmlns:c16="http://schemas.microsoft.com/office/drawing/2014/chart" uri="{C3380CC4-5D6E-409C-BE32-E72D297353CC}">
                  <c16:uniqueId val="{00000001-DE98-4923-843D-7ED65BAF5EE2}"/>
                </c:ext>
              </c:extLst>
            </c:dLbl>
            <c:dLbl>
              <c:idx val="2"/>
              <c:delete val="1"/>
              <c:extLst>
                <c:ext xmlns:c15="http://schemas.microsoft.com/office/drawing/2012/chart" uri="{CE6537A1-D6FC-4f65-9D91-7224C49458BB}"/>
                <c:ext xmlns:c16="http://schemas.microsoft.com/office/drawing/2014/chart" uri="{C3380CC4-5D6E-409C-BE32-E72D297353CC}">
                  <c16:uniqueId val="{00000006-DE98-4923-843D-7ED65BAF5EE2}"/>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('ASQ Table'!$B$24,'ASQ Table'!$B$26:$B$28)</c:f>
              <c:strCache>
                <c:ptCount val="4"/>
                <c:pt idx="0">
                  <c:v>Alders and Chestnuts</c:v>
                </c:pt>
                <c:pt idx="1">
                  <c:v>Oaks and Hollies</c:v>
                </c:pt>
                <c:pt idx="2">
                  <c:v>Rowans and Sycamores</c:v>
                </c:pt>
                <c:pt idx="3">
                  <c:v>Willows and Maples</c:v>
                </c:pt>
              </c:strCache>
            </c:strRef>
          </c:cat>
          <c:val>
            <c:numRef>
              <c:f>('ASQ Table'!$D$24,'ASQ Table'!$D$26:$D$28)</c:f>
              <c:numCache>
                <c:formatCode>0%</c:formatCode>
                <c:ptCount val="4"/>
                <c:pt idx="0">
                  <c:v>0</c:v>
                </c:pt>
                <c:pt idx="1">
                  <c:v>4.329004329004329E-3</c:v>
                </c:pt>
                <c:pt idx="2">
                  <c:v>2.8011204481792717E-3</c:v>
                </c:pt>
                <c:pt idx="3">
                  <c:v>1.893939393939394E-2</c:v>
                </c:pt>
              </c:numCache>
            </c:numRef>
          </c:val>
          <c:extLst>
            <c:ext xmlns:c16="http://schemas.microsoft.com/office/drawing/2014/chart" uri="{C3380CC4-5D6E-409C-BE32-E72D297353CC}">
              <c16:uniqueId val="{00000002-DE98-4923-843D-7ED65BAF5EE2}"/>
            </c:ext>
          </c:extLst>
        </c:ser>
        <c:ser>
          <c:idx val="1"/>
          <c:order val="1"/>
          <c:tx>
            <c:strRef>
              <c:f>'ASQ Table'!$F$23</c:f>
              <c:strCache>
                <c:ptCount val="1"/>
                <c:pt idx="0">
                  <c:v>1-4</c:v>
                </c:pt>
              </c:strCache>
            </c:strRef>
          </c:tx>
          <c:spPr>
            <a:solidFill>
              <a:srgbClr val="FF0000"/>
            </a:solidFill>
            <a:ln>
              <a:solidFill>
                <a:srgbClr val="FF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('ASQ Table'!$B$24,'ASQ Table'!$B$26:$B$28)</c:f>
              <c:strCache>
                <c:ptCount val="4"/>
                <c:pt idx="0">
                  <c:v>Alders and Chestnuts</c:v>
                </c:pt>
                <c:pt idx="1">
                  <c:v>Oaks and Hollies</c:v>
                </c:pt>
                <c:pt idx="2">
                  <c:v>Rowans and Sycamores</c:v>
                </c:pt>
                <c:pt idx="3">
                  <c:v>Willows and Maples</c:v>
                </c:pt>
              </c:strCache>
            </c:strRef>
          </c:cat>
          <c:val>
            <c:numRef>
              <c:f>('ASQ Table'!$F$24,'ASQ Table'!$F$26:$F$28)</c:f>
              <c:numCache>
                <c:formatCode>0%</c:formatCode>
                <c:ptCount val="4"/>
                <c:pt idx="0">
                  <c:v>0.10052910052910052</c:v>
                </c:pt>
                <c:pt idx="1">
                  <c:v>8.2251082251082255E-2</c:v>
                </c:pt>
                <c:pt idx="2">
                  <c:v>7.0028011204481794E-2</c:v>
                </c:pt>
                <c:pt idx="3">
                  <c:v>8.3333333333333329E-2</c:v>
                </c:pt>
              </c:numCache>
            </c:numRef>
          </c:val>
          <c:extLst>
            <c:ext xmlns:c16="http://schemas.microsoft.com/office/drawing/2014/chart" uri="{C3380CC4-5D6E-409C-BE32-E72D297353CC}">
              <c16:uniqueId val="{00000003-DE98-4923-843D-7ED65BAF5EE2}"/>
            </c:ext>
          </c:extLst>
        </c:ser>
        <c:ser>
          <c:idx val="2"/>
          <c:order val="2"/>
          <c:tx>
            <c:strRef>
              <c:f>'ASQ Table'!$H$23</c:f>
              <c:strCache>
                <c:ptCount val="1"/>
                <c:pt idx="0">
                  <c:v>5</c:v>
                </c:pt>
              </c:strCache>
            </c:strRef>
          </c:tx>
          <c:spPr>
            <a:solidFill>
              <a:schemeClr val="accent1"/>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('ASQ Table'!$B$24,'ASQ Table'!$B$26:$B$28)</c:f>
              <c:strCache>
                <c:ptCount val="4"/>
                <c:pt idx="0">
                  <c:v>Alders and Chestnuts</c:v>
                </c:pt>
                <c:pt idx="1">
                  <c:v>Oaks and Hollies</c:v>
                </c:pt>
                <c:pt idx="2">
                  <c:v>Rowans and Sycamores</c:v>
                </c:pt>
                <c:pt idx="3">
                  <c:v>Willows and Maples</c:v>
                </c:pt>
              </c:strCache>
            </c:strRef>
          </c:cat>
          <c:val>
            <c:numRef>
              <c:f>('ASQ Table'!$H$24,'ASQ Table'!$H$26:$H$28)</c:f>
              <c:numCache>
                <c:formatCode>0%</c:formatCode>
                <c:ptCount val="4"/>
                <c:pt idx="0">
                  <c:v>0.89947089947089942</c:v>
                </c:pt>
                <c:pt idx="1">
                  <c:v>0.91341991341991347</c:v>
                </c:pt>
                <c:pt idx="2">
                  <c:v>0.92717086834733897</c:v>
                </c:pt>
                <c:pt idx="3">
                  <c:v>0.89772727272727271</c:v>
                </c:pt>
              </c:numCache>
            </c:numRef>
          </c:val>
          <c:extLst>
            <c:ext xmlns:c16="http://schemas.microsoft.com/office/drawing/2014/chart" uri="{C3380CC4-5D6E-409C-BE32-E72D297353CC}">
              <c16:uniqueId val="{00000004-DE98-4923-843D-7ED65BAF5EE2}"/>
            </c:ext>
          </c:extLst>
        </c:ser>
        <c:dLbls>
          <c:dLblPos val="outEnd"/>
          <c:showLegendKey val="0"/>
          <c:showVal val="1"/>
          <c:showCatName val="0"/>
          <c:showSerName val="0"/>
          <c:showPercent val="0"/>
          <c:showBubbleSize val="0"/>
        </c:dLbls>
        <c:gapWidth val="219"/>
        <c:overlap val="-27"/>
        <c:axId val="776890240"/>
        <c:axId val="776888272"/>
      </c:barChart>
      <c:catAx>
        <c:axId val="776890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776888272"/>
        <c:crosses val="autoZero"/>
        <c:auto val="1"/>
        <c:lblAlgn val="ctr"/>
        <c:lblOffset val="100"/>
        <c:noMultiLvlLbl val="0"/>
      </c:catAx>
      <c:valAx>
        <c:axId val="776888272"/>
        <c:scaling>
          <c:orientation val="minMax"/>
          <c:max val="1.2"/>
          <c:min val="0"/>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776890240"/>
        <c:crosses val="autoZero"/>
        <c:crossBetween val="between"/>
      </c:valAx>
      <c:spPr>
        <a:solidFill>
          <a:schemeClr val="bg1">
            <a:lumMod val="95000"/>
          </a:schemeClr>
        </a:solidFill>
        <a:ln>
          <a:solidFill>
            <a:schemeClr val="bg1">
              <a:lumMod val="95000"/>
            </a:schemeClr>
          </a:solid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92437469766004E-2"/>
          <c:y val="2.6464221385099768E-2"/>
          <c:w val="0.96615125060467988"/>
          <c:h val="0.73450680169750482"/>
        </c:manualLayout>
      </c:layout>
      <c:barChart>
        <c:barDir val="col"/>
        <c:grouping val="clustered"/>
        <c:varyColors val="0"/>
        <c:ser>
          <c:idx val="0"/>
          <c:order val="0"/>
          <c:tx>
            <c:strRef>
              <c:f>'ASQ Table'!$C$93</c:f>
              <c:strCache>
                <c:ptCount val="1"/>
                <c:pt idx="0">
                  <c:v>Communication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'ASQ Table'!$B$94:$B$100</c:f>
              <c:strCache>
                <c:ptCount val="5"/>
                <c:pt idx="0">
                  <c:v>Alders and Chestnuts</c:v>
                </c:pt>
                <c:pt idx="1">
                  <c:v>Oaks and Hollies</c:v>
                </c:pt>
                <c:pt idx="2">
                  <c:v>Rowans and Sycamores</c:v>
                </c:pt>
                <c:pt idx="3">
                  <c:v>Willows and Maples</c:v>
                </c:pt>
                <c:pt idx="4">
                  <c:v>Bracknell Forest</c:v>
                </c:pt>
              </c:strCache>
            </c:strRef>
          </c:cat>
          <c:val>
            <c:numRef>
              <c:f>'ASQ Table'!$C$94:$C$100</c:f>
              <c:numCache>
                <c:formatCode>0%</c:formatCode>
                <c:ptCount val="5"/>
                <c:pt idx="0">
                  <c:v>7.407407407407407E-2</c:v>
                </c:pt>
                <c:pt idx="1">
                  <c:v>6.5502183406113537E-2</c:v>
                </c:pt>
                <c:pt idx="2">
                  <c:v>6.1797752808988762E-2</c:v>
                </c:pt>
                <c:pt idx="3">
                  <c:v>7.9847908745247151E-2</c:v>
                </c:pt>
                <c:pt idx="4">
                  <c:v>7.0733863837312116E-2</c:v>
                </c:pt>
              </c:numCache>
            </c:numRef>
          </c:val>
          <c:extLst>
            <c:ext xmlns:c16="http://schemas.microsoft.com/office/drawing/2014/chart" uri="{C3380CC4-5D6E-409C-BE32-E72D297353CC}">
              <c16:uniqueId val="{00000000-CBD7-46AA-8E8C-CD4C3E918FC7}"/>
            </c:ext>
          </c:extLst>
        </c:ser>
        <c:ser>
          <c:idx val="1"/>
          <c:order val="1"/>
          <c:tx>
            <c:strRef>
              <c:f>'ASQ Table'!$D$93</c:f>
              <c:strCache>
                <c:ptCount val="1"/>
                <c:pt idx="0">
                  <c:v>Gross Motor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'ASQ Table'!$B$94:$B$100</c:f>
              <c:strCache>
                <c:ptCount val="5"/>
                <c:pt idx="0">
                  <c:v>Alders and Chestnuts</c:v>
                </c:pt>
                <c:pt idx="1">
                  <c:v>Oaks and Hollies</c:v>
                </c:pt>
                <c:pt idx="2">
                  <c:v>Rowans and Sycamores</c:v>
                </c:pt>
                <c:pt idx="3">
                  <c:v>Willows and Maples</c:v>
                </c:pt>
                <c:pt idx="4">
                  <c:v>Bracknell Forest</c:v>
                </c:pt>
              </c:strCache>
            </c:strRef>
          </c:cat>
          <c:val>
            <c:numRef>
              <c:f>'ASQ Table'!$D$94:$D$100</c:f>
              <c:numCache>
                <c:formatCode>0%</c:formatCode>
                <c:ptCount val="5"/>
                <c:pt idx="0">
                  <c:v>1.6042780748663103E-2</c:v>
                </c:pt>
                <c:pt idx="1">
                  <c:v>4.3478260869565218E-3</c:v>
                </c:pt>
                <c:pt idx="2">
                  <c:v>1.1235955056179775E-2</c:v>
                </c:pt>
                <c:pt idx="3">
                  <c:v>3.4090909090909088E-2</c:v>
                </c:pt>
                <c:pt idx="4">
                  <c:v>1.6814159292035398E-2</c:v>
                </c:pt>
              </c:numCache>
            </c:numRef>
          </c:val>
          <c:extLst>
            <c:ext xmlns:c16="http://schemas.microsoft.com/office/drawing/2014/chart" uri="{C3380CC4-5D6E-409C-BE32-E72D297353CC}">
              <c16:uniqueId val="{00000001-CBD7-46AA-8E8C-CD4C3E918FC7}"/>
            </c:ext>
          </c:extLst>
        </c:ser>
        <c:ser>
          <c:idx val="2"/>
          <c:order val="2"/>
          <c:tx>
            <c:strRef>
              <c:f>'ASQ Table'!$E$93</c:f>
              <c:strCache>
                <c:ptCount val="1"/>
                <c:pt idx="0">
                  <c:v>Fine Motor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'ASQ Table'!$B$94:$B$100</c:f>
              <c:strCache>
                <c:ptCount val="5"/>
                <c:pt idx="0">
                  <c:v>Alders and Chestnuts</c:v>
                </c:pt>
                <c:pt idx="1">
                  <c:v>Oaks and Hollies</c:v>
                </c:pt>
                <c:pt idx="2">
                  <c:v>Rowans and Sycamores</c:v>
                </c:pt>
                <c:pt idx="3">
                  <c:v>Willows and Maples</c:v>
                </c:pt>
                <c:pt idx="4">
                  <c:v>Bracknell Forest</c:v>
                </c:pt>
              </c:strCache>
            </c:strRef>
          </c:cat>
          <c:val>
            <c:numRef>
              <c:f>'ASQ Table'!$E$94:$E$100</c:f>
              <c:numCache>
                <c:formatCode>0%</c:formatCode>
                <c:ptCount val="5"/>
                <c:pt idx="0">
                  <c:v>1.5957446808510637E-2</c:v>
                </c:pt>
                <c:pt idx="1">
                  <c:v>1.7391304347826087E-2</c:v>
                </c:pt>
                <c:pt idx="2">
                  <c:v>1.1235955056179775E-2</c:v>
                </c:pt>
                <c:pt idx="3">
                  <c:v>2.6515151515151516E-2</c:v>
                </c:pt>
                <c:pt idx="4">
                  <c:v>1.6784452296819789E-2</c:v>
                </c:pt>
              </c:numCache>
            </c:numRef>
          </c:val>
          <c:extLst>
            <c:ext xmlns:c16="http://schemas.microsoft.com/office/drawing/2014/chart" uri="{C3380CC4-5D6E-409C-BE32-E72D297353CC}">
              <c16:uniqueId val="{00000002-CBD7-46AA-8E8C-CD4C3E918FC7}"/>
            </c:ext>
          </c:extLst>
        </c:ser>
        <c:ser>
          <c:idx val="3"/>
          <c:order val="3"/>
          <c:tx>
            <c:strRef>
              <c:f>'ASQ Table'!$F$93</c:f>
              <c:strCache>
                <c:ptCount val="1"/>
                <c:pt idx="0">
                  <c:v>Problem Solving</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'ASQ Table'!$B$94:$B$100</c:f>
              <c:strCache>
                <c:ptCount val="5"/>
                <c:pt idx="0">
                  <c:v>Alders and Chestnuts</c:v>
                </c:pt>
                <c:pt idx="1">
                  <c:v>Oaks and Hollies</c:v>
                </c:pt>
                <c:pt idx="2">
                  <c:v>Rowans and Sycamores</c:v>
                </c:pt>
                <c:pt idx="3">
                  <c:v>Willows and Maples</c:v>
                </c:pt>
                <c:pt idx="4">
                  <c:v>Bracknell Forest</c:v>
                </c:pt>
              </c:strCache>
            </c:strRef>
          </c:cat>
          <c:val>
            <c:numRef>
              <c:f>'ASQ Table'!$F$94:$F$100</c:f>
              <c:numCache>
                <c:formatCode>0%</c:formatCode>
                <c:ptCount val="5"/>
                <c:pt idx="0">
                  <c:v>3.1746031746031744E-2</c:v>
                </c:pt>
                <c:pt idx="1">
                  <c:v>3.0303030303030304E-2</c:v>
                </c:pt>
                <c:pt idx="2">
                  <c:v>1.1204481792717087E-2</c:v>
                </c:pt>
                <c:pt idx="3">
                  <c:v>4.1666666666666664E-2</c:v>
                </c:pt>
                <c:pt idx="4">
                  <c:v>2.4669603524229075E-2</c:v>
                </c:pt>
              </c:numCache>
            </c:numRef>
          </c:val>
          <c:extLst>
            <c:ext xmlns:c16="http://schemas.microsoft.com/office/drawing/2014/chart" uri="{C3380CC4-5D6E-409C-BE32-E72D297353CC}">
              <c16:uniqueId val="{00000003-CBD7-46AA-8E8C-CD4C3E918FC7}"/>
            </c:ext>
          </c:extLst>
        </c:ser>
        <c:ser>
          <c:idx val="4"/>
          <c:order val="4"/>
          <c:tx>
            <c:strRef>
              <c:f>'ASQ Table'!$G$93</c:f>
              <c:strCache>
                <c:ptCount val="1"/>
                <c:pt idx="0">
                  <c:v>Personal/Social</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'ASQ Table'!$B$94:$B$100</c:f>
              <c:strCache>
                <c:ptCount val="5"/>
                <c:pt idx="0">
                  <c:v>Alders and Chestnuts</c:v>
                </c:pt>
                <c:pt idx="1">
                  <c:v>Oaks and Hollies</c:v>
                </c:pt>
                <c:pt idx="2">
                  <c:v>Rowans and Sycamores</c:v>
                </c:pt>
                <c:pt idx="3">
                  <c:v>Willows and Maples</c:v>
                </c:pt>
                <c:pt idx="4">
                  <c:v>Bracknell Forest</c:v>
                </c:pt>
              </c:strCache>
            </c:strRef>
          </c:cat>
          <c:val>
            <c:numRef>
              <c:f>'ASQ Table'!$G$94:$G$100</c:f>
              <c:numCache>
                <c:formatCode>0%</c:formatCode>
                <c:ptCount val="5"/>
                <c:pt idx="0">
                  <c:v>4.2328042328042326E-2</c:v>
                </c:pt>
                <c:pt idx="1">
                  <c:v>3.4632034632034632E-2</c:v>
                </c:pt>
                <c:pt idx="2">
                  <c:v>2.2408963585434174E-2</c:v>
                </c:pt>
                <c:pt idx="3">
                  <c:v>5.3030303030303032E-2</c:v>
                </c:pt>
                <c:pt idx="4">
                  <c:v>3.7004405286343613E-2</c:v>
                </c:pt>
              </c:numCache>
            </c:numRef>
          </c:val>
          <c:extLst>
            <c:ext xmlns:c16="http://schemas.microsoft.com/office/drawing/2014/chart" uri="{C3380CC4-5D6E-409C-BE32-E72D297353CC}">
              <c16:uniqueId val="{00000004-CBD7-46AA-8E8C-CD4C3E918FC7}"/>
            </c:ext>
          </c:extLst>
        </c:ser>
        <c:dLbls>
          <c:dLblPos val="outEnd"/>
          <c:showLegendKey val="0"/>
          <c:showVal val="1"/>
          <c:showCatName val="0"/>
          <c:showSerName val="0"/>
          <c:showPercent val="0"/>
          <c:showBubbleSize val="0"/>
        </c:dLbls>
        <c:gapWidth val="219"/>
        <c:overlap val="-27"/>
        <c:axId val="983618656"/>
        <c:axId val="983610128"/>
      </c:barChart>
      <c:catAx>
        <c:axId val="983618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983610128"/>
        <c:crosses val="autoZero"/>
        <c:auto val="1"/>
        <c:lblAlgn val="ctr"/>
        <c:lblOffset val="100"/>
        <c:noMultiLvlLbl val="0"/>
      </c:catAx>
      <c:valAx>
        <c:axId val="983610128"/>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983618656"/>
        <c:crosses val="autoZero"/>
        <c:crossBetween val="between"/>
      </c:valAx>
      <c:spPr>
        <a:solidFill>
          <a:sysClr val="window" lastClr="FFFFFF">
            <a:lumMod val="95000"/>
          </a:sysClr>
        </a:solidFill>
        <a:ln>
          <a:solidFill>
            <a:sysClr val="window" lastClr="FFFFFF">
              <a:lumMod val="95000"/>
            </a:sysClr>
          </a:solid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855072463768113E-2"/>
          <c:y val="3.8509509414603418E-2"/>
          <c:w val="0.92028985507246375"/>
          <c:h val="0.8091289554921608"/>
        </c:manualLayout>
      </c:layout>
      <c:barChart>
        <c:barDir val="col"/>
        <c:grouping val="clustered"/>
        <c:varyColors val="0"/>
        <c:ser>
          <c:idx val="2"/>
          <c:order val="0"/>
          <c:tx>
            <c:strRef>
              <c:f>'Education attainm_reception'!$E$43</c:f>
              <c:strCache>
                <c:ptCount val="1"/>
                <c:pt idx="0">
                  <c:v>Good level of development </c:v>
                </c:pt>
              </c:strCache>
            </c:strRef>
          </c:tx>
          <c:spPr>
            <a:solidFill>
              <a:schemeClr val="accent5"/>
            </a:solidFill>
            <a:ln>
              <a:solidFill>
                <a:schemeClr val="accent3">
                  <a:lumMod val="50000"/>
                </a:schemeClr>
              </a:solidFill>
            </a:ln>
            <a:effectLst/>
          </c:spPr>
          <c:invertIfNegative val="0"/>
          <c:dPt>
            <c:idx val="0"/>
            <c:invertIfNegative val="0"/>
            <c:bubble3D val="0"/>
            <c:spPr>
              <a:solidFill>
                <a:schemeClr val="accent5">
                  <a:lumMod val="50000"/>
                </a:schemeClr>
              </a:solidFill>
              <a:ln>
                <a:solidFill>
                  <a:schemeClr val="accent3">
                    <a:lumMod val="50000"/>
                  </a:schemeClr>
                </a:solidFill>
              </a:ln>
              <a:effectLst/>
            </c:spPr>
            <c:extLst>
              <c:ext xmlns:c16="http://schemas.microsoft.com/office/drawing/2014/chart" uri="{C3380CC4-5D6E-409C-BE32-E72D297353CC}">
                <c16:uniqueId val="{00000001-B54A-4308-959E-B1C84BAF8AAE}"/>
              </c:ext>
            </c:extLst>
          </c:dPt>
          <c:dPt>
            <c:idx val="1"/>
            <c:invertIfNegative val="0"/>
            <c:bubble3D val="0"/>
            <c:spPr>
              <a:solidFill>
                <a:schemeClr val="accent6">
                  <a:lumMod val="50000"/>
                </a:schemeClr>
              </a:solidFill>
              <a:ln>
                <a:solidFill>
                  <a:schemeClr val="accent3">
                    <a:lumMod val="50000"/>
                  </a:schemeClr>
                </a:solidFill>
              </a:ln>
              <a:effectLst/>
            </c:spPr>
            <c:extLst>
              <c:ext xmlns:c16="http://schemas.microsoft.com/office/drawing/2014/chart" uri="{C3380CC4-5D6E-409C-BE32-E72D297353CC}">
                <c16:uniqueId val="{00000003-B54A-4308-959E-B1C84BAF8AAE}"/>
              </c:ext>
            </c:extLst>
          </c:dPt>
          <c:dPt>
            <c:idx val="2"/>
            <c:invertIfNegative val="0"/>
            <c:bubble3D val="0"/>
            <c:spPr>
              <a:solidFill>
                <a:schemeClr val="accent4">
                  <a:lumMod val="50000"/>
                </a:schemeClr>
              </a:solidFill>
              <a:ln>
                <a:solidFill>
                  <a:schemeClr val="accent3">
                    <a:lumMod val="50000"/>
                  </a:schemeClr>
                </a:solidFill>
              </a:ln>
              <a:effectLst/>
            </c:spPr>
            <c:extLst>
              <c:ext xmlns:c16="http://schemas.microsoft.com/office/drawing/2014/chart" uri="{C3380CC4-5D6E-409C-BE32-E72D297353CC}">
                <c16:uniqueId val="{00000005-B54A-4308-959E-B1C84BAF8AAE}"/>
              </c:ext>
            </c:extLst>
          </c:dPt>
          <c:dLbls>
            <c:dLbl>
              <c:idx val="0"/>
              <c:layout>
                <c:manualLayout>
                  <c:x val="8.0706471832911759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54A-4308-959E-B1C84BAF8AAE}"/>
                </c:ext>
              </c:extLst>
            </c:dLbl>
            <c:dLbl>
              <c:idx val="1"/>
              <c:layout>
                <c:manualLayout>
                  <c:x val="1.0760862911054853E-2"/>
                  <c:y val="-4.1819077919787204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54A-4308-959E-B1C84BAF8AAE}"/>
                </c:ext>
              </c:extLst>
            </c:dLbl>
            <c:dLbl>
              <c:idx val="2"/>
              <c:layout>
                <c:manualLayout>
                  <c:x val="8.0706471832911759E-3"/>
                  <c:y val="4.1819077919787204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54A-4308-959E-B1C84BAF8AAE}"/>
                </c:ext>
              </c:extLst>
            </c:dLbl>
            <c:dLbl>
              <c:idx val="3"/>
              <c:layout>
                <c:manualLayout>
                  <c:x val="1.0760862911054901E-2"/>
                  <c:y val="-8.3638155839574407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54A-4308-959E-B1C84BAF8AAE}"/>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('Education attainm_reception'!$B$44:$B$46,'Education attainm_reception'!$B$48)</c:f>
              <c:strCache>
                <c:ptCount val="4"/>
                <c:pt idx="0">
                  <c:v>All cohorts</c:v>
                </c:pt>
                <c:pt idx="1">
                  <c:v>EAL</c:v>
                </c:pt>
                <c:pt idx="2">
                  <c:v>FSM Eligble</c:v>
                </c:pt>
                <c:pt idx="3">
                  <c:v>SEN</c:v>
                </c:pt>
              </c:strCache>
              <c:extLst/>
            </c:strRef>
          </c:cat>
          <c:val>
            <c:numRef>
              <c:f>('Education attainm_reception'!$E$44:$E$46,'Education attainm_reception'!$E$48)</c:f>
              <c:numCache>
                <c:formatCode>0.0%</c:formatCode>
                <c:ptCount val="4"/>
                <c:pt idx="0">
                  <c:v>0.76400000000000001</c:v>
                </c:pt>
                <c:pt idx="1">
                  <c:v>0.78</c:v>
                </c:pt>
                <c:pt idx="2">
                  <c:v>0.56899999999999995</c:v>
                </c:pt>
                <c:pt idx="3">
                  <c:v>0.32900000000000001</c:v>
                </c:pt>
              </c:numCache>
              <c:extLst/>
            </c:numRef>
          </c:val>
          <c:extLst>
            <c:ext xmlns:c16="http://schemas.microsoft.com/office/drawing/2014/chart" uri="{C3380CC4-5D6E-409C-BE32-E72D297353CC}">
              <c16:uniqueId val="{00000007-B54A-4308-959E-B1C84BAF8AAE}"/>
            </c:ext>
          </c:extLst>
        </c:ser>
        <c:dLbls>
          <c:showLegendKey val="0"/>
          <c:showVal val="0"/>
          <c:showCatName val="0"/>
          <c:showSerName val="0"/>
          <c:showPercent val="0"/>
          <c:showBubbleSize val="0"/>
        </c:dLbls>
        <c:gapWidth val="219"/>
        <c:overlap val="-27"/>
        <c:axId val="873790656"/>
        <c:axId val="873792624"/>
      </c:barChart>
      <c:catAx>
        <c:axId val="873790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873792624"/>
        <c:crosses val="autoZero"/>
        <c:auto val="1"/>
        <c:lblAlgn val="ctr"/>
        <c:lblOffset val="100"/>
        <c:noMultiLvlLbl val="0"/>
      </c:catAx>
      <c:valAx>
        <c:axId val="873792624"/>
        <c:scaling>
          <c:orientation val="minMax"/>
        </c:scaling>
        <c:delete val="1"/>
        <c:axPos val="l"/>
        <c:numFmt formatCode="0.0%" sourceLinked="1"/>
        <c:majorTickMark val="none"/>
        <c:minorTickMark val="none"/>
        <c:tickLblPos val="nextTo"/>
        <c:crossAx val="873790656"/>
        <c:crosses val="autoZero"/>
        <c:crossBetween val="between"/>
      </c:valAx>
      <c:spPr>
        <a:solidFill>
          <a:schemeClr val="bg2"/>
        </a:solidFill>
        <a:ln>
          <a:solidFill>
            <a:schemeClr val="bg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463192449888021E-2"/>
          <c:y val="2.741161803658566E-2"/>
          <c:w val="0.96707361510022394"/>
          <c:h val="0.67620058570210007"/>
        </c:manualLayout>
      </c:layout>
      <c:barChart>
        <c:barDir val="col"/>
        <c:grouping val="clustered"/>
        <c:varyColors val="0"/>
        <c:ser>
          <c:idx val="0"/>
          <c:order val="0"/>
          <c:tx>
            <c:strRef>
              <c:f>'ASQ Table'!$C$105</c:f>
              <c:strCache>
                <c:ptCount val="1"/>
                <c:pt idx="0">
                  <c:v>Communication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('ASQ Table'!$B$106,'ASQ Table'!$B$108:$B$110)</c:f>
              <c:strCache>
                <c:ptCount val="4"/>
                <c:pt idx="0">
                  <c:v>Alders and Chestnuts</c:v>
                </c:pt>
                <c:pt idx="1">
                  <c:v>Oaks and Hollies</c:v>
                </c:pt>
                <c:pt idx="2">
                  <c:v>Rowans and Sycamores</c:v>
                </c:pt>
                <c:pt idx="3">
                  <c:v>Willows and Maples</c:v>
                </c:pt>
              </c:strCache>
              <c:extLst/>
            </c:strRef>
          </c:cat>
          <c:val>
            <c:numRef>
              <c:f>('ASQ Table'!$C$106,'ASQ Table'!$C$108:$C$110)</c:f>
              <c:numCache>
                <c:formatCode>0%</c:formatCode>
                <c:ptCount val="4"/>
                <c:pt idx="0">
                  <c:v>0.1693121693121693</c:v>
                </c:pt>
                <c:pt idx="1">
                  <c:v>0.18777292576419213</c:v>
                </c:pt>
                <c:pt idx="2">
                  <c:v>0.1713483146067416</c:v>
                </c:pt>
                <c:pt idx="3">
                  <c:v>0.18250950570342206</c:v>
                </c:pt>
              </c:numCache>
              <c:extLst/>
            </c:numRef>
          </c:val>
          <c:extLst>
            <c:ext xmlns:c16="http://schemas.microsoft.com/office/drawing/2014/chart" uri="{C3380CC4-5D6E-409C-BE32-E72D297353CC}">
              <c16:uniqueId val="{00000000-CFAE-4D7A-8926-FE4C9BED46E9}"/>
            </c:ext>
          </c:extLst>
        </c:ser>
        <c:ser>
          <c:idx val="1"/>
          <c:order val="1"/>
          <c:tx>
            <c:strRef>
              <c:f>'ASQ Table'!$D$105</c:f>
              <c:strCache>
                <c:ptCount val="1"/>
                <c:pt idx="0">
                  <c:v>Gross Motor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('ASQ Table'!$B$106,'ASQ Table'!$B$108:$B$110)</c:f>
              <c:strCache>
                <c:ptCount val="4"/>
                <c:pt idx="0">
                  <c:v>Alders and Chestnuts</c:v>
                </c:pt>
                <c:pt idx="1">
                  <c:v>Oaks and Hollies</c:v>
                </c:pt>
                <c:pt idx="2">
                  <c:v>Rowans and Sycamores</c:v>
                </c:pt>
                <c:pt idx="3">
                  <c:v>Willows and Maples</c:v>
                </c:pt>
              </c:strCache>
              <c:extLst/>
            </c:strRef>
          </c:cat>
          <c:val>
            <c:numRef>
              <c:f>('ASQ Table'!$D$106,'ASQ Table'!$D$108:$D$110)</c:f>
              <c:numCache>
                <c:formatCode>0%</c:formatCode>
                <c:ptCount val="4"/>
                <c:pt idx="0">
                  <c:v>6.4171122994652441E-2</c:v>
                </c:pt>
                <c:pt idx="1">
                  <c:v>6.0869565217391286E-2</c:v>
                </c:pt>
                <c:pt idx="2">
                  <c:v>7.02247191011236E-2</c:v>
                </c:pt>
                <c:pt idx="3">
                  <c:v>8.7121212121212155E-2</c:v>
                </c:pt>
              </c:numCache>
              <c:extLst/>
            </c:numRef>
          </c:val>
          <c:extLst>
            <c:ext xmlns:c16="http://schemas.microsoft.com/office/drawing/2014/chart" uri="{C3380CC4-5D6E-409C-BE32-E72D297353CC}">
              <c16:uniqueId val="{00000001-CFAE-4D7A-8926-FE4C9BED46E9}"/>
            </c:ext>
          </c:extLst>
        </c:ser>
        <c:ser>
          <c:idx val="2"/>
          <c:order val="2"/>
          <c:tx>
            <c:strRef>
              <c:f>'ASQ Table'!$E$105</c:f>
              <c:strCache>
                <c:ptCount val="1"/>
                <c:pt idx="0">
                  <c:v>Fine Motor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('ASQ Table'!$B$106,'ASQ Table'!$B$108:$B$110)</c:f>
              <c:strCache>
                <c:ptCount val="4"/>
                <c:pt idx="0">
                  <c:v>Alders and Chestnuts</c:v>
                </c:pt>
                <c:pt idx="1">
                  <c:v>Oaks and Hollies</c:v>
                </c:pt>
                <c:pt idx="2">
                  <c:v>Rowans and Sycamores</c:v>
                </c:pt>
                <c:pt idx="3">
                  <c:v>Willows and Maples</c:v>
                </c:pt>
              </c:strCache>
              <c:extLst/>
            </c:strRef>
          </c:cat>
          <c:val>
            <c:numRef>
              <c:f>('ASQ Table'!$E$106,'ASQ Table'!$E$108:$E$110)</c:f>
              <c:numCache>
                <c:formatCode>0%</c:formatCode>
                <c:ptCount val="4"/>
                <c:pt idx="0">
                  <c:v>9.0425531914893664E-2</c:v>
                </c:pt>
                <c:pt idx="1">
                  <c:v>8.6956521739130488E-2</c:v>
                </c:pt>
                <c:pt idx="2">
                  <c:v>8.98876404494382E-2</c:v>
                </c:pt>
                <c:pt idx="3">
                  <c:v>9.8484848484848508E-2</c:v>
                </c:pt>
              </c:numCache>
              <c:extLst/>
            </c:numRef>
          </c:val>
          <c:extLst>
            <c:ext xmlns:c16="http://schemas.microsoft.com/office/drawing/2014/chart" uri="{C3380CC4-5D6E-409C-BE32-E72D297353CC}">
              <c16:uniqueId val="{00000002-CFAE-4D7A-8926-FE4C9BED46E9}"/>
            </c:ext>
          </c:extLst>
        </c:ser>
        <c:ser>
          <c:idx val="3"/>
          <c:order val="3"/>
          <c:tx>
            <c:strRef>
              <c:f>'ASQ Table'!$F$105</c:f>
              <c:strCache>
                <c:ptCount val="1"/>
                <c:pt idx="0">
                  <c:v>Problem Solving</c:v>
                </c:pt>
              </c:strCache>
            </c:strRef>
          </c:tx>
          <c:spPr>
            <a:solidFill>
              <a:schemeClr val="accent4"/>
            </a:solidFill>
            <a:ln>
              <a:noFill/>
            </a:ln>
            <a:effectLst/>
          </c:spPr>
          <c:invertIfNegative val="0"/>
          <c:dLbls>
            <c:dLbl>
              <c:idx val="0"/>
              <c:layout>
                <c:manualLayout>
                  <c:x val="5.0321762101690377E-3"/>
                  <c:y val="-4.730448256531836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FAE-4D7A-8926-FE4C9BED46E9}"/>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('ASQ Table'!$B$106,'ASQ Table'!$B$108:$B$110)</c:f>
              <c:strCache>
                <c:ptCount val="4"/>
                <c:pt idx="0">
                  <c:v>Alders and Chestnuts</c:v>
                </c:pt>
                <c:pt idx="1">
                  <c:v>Oaks and Hollies</c:v>
                </c:pt>
                <c:pt idx="2">
                  <c:v>Rowans and Sycamores</c:v>
                </c:pt>
                <c:pt idx="3">
                  <c:v>Willows and Maples</c:v>
                </c:pt>
              </c:strCache>
              <c:extLst/>
            </c:strRef>
          </c:cat>
          <c:val>
            <c:numRef>
              <c:f>('ASQ Table'!$F$106,'ASQ Table'!$F$108:$F$110)</c:f>
              <c:numCache>
                <c:formatCode>0%</c:formatCode>
                <c:ptCount val="4"/>
                <c:pt idx="0">
                  <c:v>8.9947089947089998E-2</c:v>
                </c:pt>
                <c:pt idx="1">
                  <c:v>0.11255411255411252</c:v>
                </c:pt>
                <c:pt idx="2">
                  <c:v>8.1232492997198924E-2</c:v>
                </c:pt>
                <c:pt idx="3">
                  <c:v>9.0909090909090939E-2</c:v>
                </c:pt>
              </c:numCache>
              <c:extLst/>
            </c:numRef>
          </c:val>
          <c:extLst>
            <c:ext xmlns:c16="http://schemas.microsoft.com/office/drawing/2014/chart" uri="{C3380CC4-5D6E-409C-BE32-E72D297353CC}">
              <c16:uniqueId val="{00000004-CFAE-4D7A-8926-FE4C9BED46E9}"/>
            </c:ext>
          </c:extLst>
        </c:ser>
        <c:ser>
          <c:idx val="4"/>
          <c:order val="4"/>
          <c:tx>
            <c:strRef>
              <c:f>'ASQ Table'!$G$105</c:f>
              <c:strCache>
                <c:ptCount val="1"/>
                <c:pt idx="0">
                  <c:v>Personal/Social</c:v>
                </c:pt>
              </c:strCache>
            </c:strRef>
          </c:tx>
          <c:spPr>
            <a:solidFill>
              <a:schemeClr val="accent5"/>
            </a:solidFill>
            <a:ln>
              <a:noFill/>
            </a:ln>
            <a:effectLst/>
          </c:spPr>
          <c:invertIfNegative val="0"/>
          <c:dLbls>
            <c:dLbl>
              <c:idx val="0"/>
              <c:layout>
                <c:manualLayout>
                  <c:x val="7.548264315253533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FAE-4D7A-8926-FE4C9BED46E9}"/>
                </c:ext>
              </c:extLst>
            </c:dLbl>
            <c:dLbl>
              <c:idx val="1"/>
              <c:layout>
                <c:manualLayout>
                  <c:x val="1.0064352420337984E-2"/>
                  <c:y val="-4.336194143069421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FAE-4D7A-8926-FE4C9BED46E9}"/>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('ASQ Table'!$B$106,'ASQ Table'!$B$108:$B$110)</c:f>
              <c:strCache>
                <c:ptCount val="4"/>
                <c:pt idx="0">
                  <c:v>Alders and Chestnuts</c:v>
                </c:pt>
                <c:pt idx="1">
                  <c:v>Oaks and Hollies</c:v>
                </c:pt>
                <c:pt idx="2">
                  <c:v>Rowans and Sycamores</c:v>
                </c:pt>
                <c:pt idx="3">
                  <c:v>Willows and Maples</c:v>
                </c:pt>
              </c:strCache>
              <c:extLst/>
            </c:strRef>
          </c:cat>
          <c:val>
            <c:numRef>
              <c:f>('ASQ Table'!$G$106,'ASQ Table'!$G$108:$G$110)</c:f>
              <c:numCache>
                <c:formatCode>0%</c:formatCode>
                <c:ptCount val="4"/>
                <c:pt idx="0">
                  <c:v>8.9947089947089998E-2</c:v>
                </c:pt>
                <c:pt idx="1">
                  <c:v>0.11688311688311692</c:v>
                </c:pt>
                <c:pt idx="2">
                  <c:v>0.11764705882352944</c:v>
                </c:pt>
                <c:pt idx="3">
                  <c:v>9.4696969696969724E-2</c:v>
                </c:pt>
              </c:numCache>
              <c:extLst/>
            </c:numRef>
          </c:val>
          <c:extLst>
            <c:ext xmlns:c16="http://schemas.microsoft.com/office/drawing/2014/chart" uri="{C3380CC4-5D6E-409C-BE32-E72D297353CC}">
              <c16:uniqueId val="{00000007-CFAE-4D7A-8926-FE4C9BED46E9}"/>
            </c:ext>
          </c:extLst>
        </c:ser>
        <c:dLbls>
          <c:dLblPos val="outEnd"/>
          <c:showLegendKey val="0"/>
          <c:showVal val="1"/>
          <c:showCatName val="0"/>
          <c:showSerName val="0"/>
          <c:showPercent val="0"/>
          <c:showBubbleSize val="0"/>
        </c:dLbls>
        <c:gapWidth val="219"/>
        <c:overlap val="-27"/>
        <c:axId val="847793960"/>
        <c:axId val="847795272"/>
      </c:barChart>
      <c:catAx>
        <c:axId val="847793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847795272"/>
        <c:crosses val="autoZero"/>
        <c:auto val="1"/>
        <c:lblAlgn val="ctr"/>
        <c:lblOffset val="100"/>
        <c:noMultiLvlLbl val="0"/>
      </c:catAx>
      <c:valAx>
        <c:axId val="847795272"/>
        <c:scaling>
          <c:orientation val="minMax"/>
          <c:max val="0.25"/>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847793960"/>
        <c:crosses val="autoZero"/>
        <c:crossBetween val="between"/>
      </c:valAx>
      <c:spPr>
        <a:solidFill>
          <a:sysClr val="window" lastClr="FFFFFF">
            <a:lumMod val="95000"/>
          </a:sysClr>
        </a:solidFill>
        <a:ln>
          <a:solidFill>
            <a:sysClr val="window" lastClr="FFFFFF">
              <a:lumMod val="95000"/>
            </a:sysClr>
          </a:solid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411034149215051E-2"/>
          <c:y val="0"/>
          <c:w val="0.96458896585078491"/>
          <c:h val="0.84646121718930045"/>
        </c:manualLayout>
      </c:layout>
      <c:barChart>
        <c:barDir val="col"/>
        <c:grouping val="clustered"/>
        <c:varyColors val="0"/>
        <c:ser>
          <c:idx val="1"/>
          <c:order val="1"/>
          <c:tx>
            <c:strRef>
              <c:f>'Educ attainment_year 1 phonics'!$D$40</c:f>
              <c:strCache>
                <c:ptCount val="1"/>
                <c:pt idx="0">
                  <c:v>Working at or above standard</c:v>
                </c:pt>
              </c:strCache>
            </c:strRef>
          </c:tx>
          <c:spPr>
            <a:solidFill>
              <a:schemeClr val="accent2"/>
            </a:solidFill>
            <a:ln>
              <a:solidFill>
                <a:sysClr val="windowText" lastClr="000000"/>
              </a:solidFill>
            </a:ln>
            <a:effectLst/>
          </c:spPr>
          <c:invertIfNegative val="0"/>
          <c:dPt>
            <c:idx val="0"/>
            <c:invertIfNegative val="0"/>
            <c:bubble3D val="0"/>
            <c:spPr>
              <a:solidFill>
                <a:schemeClr val="accent5">
                  <a:lumMod val="50000"/>
                </a:schemeClr>
              </a:solidFill>
              <a:ln>
                <a:solidFill>
                  <a:sysClr val="windowText" lastClr="000000"/>
                </a:solidFill>
              </a:ln>
              <a:effectLst/>
            </c:spPr>
            <c:extLst>
              <c:ext xmlns:c16="http://schemas.microsoft.com/office/drawing/2014/chart" uri="{C3380CC4-5D6E-409C-BE32-E72D297353CC}">
                <c16:uniqueId val="{00000001-E0ED-42CC-974D-AEC6D94B19E3}"/>
              </c:ext>
            </c:extLst>
          </c:dPt>
          <c:dPt>
            <c:idx val="1"/>
            <c:invertIfNegative val="0"/>
            <c:bubble3D val="0"/>
            <c:spPr>
              <a:solidFill>
                <a:schemeClr val="accent4">
                  <a:lumMod val="50000"/>
                </a:schemeClr>
              </a:solidFill>
              <a:ln>
                <a:solidFill>
                  <a:sysClr val="windowText" lastClr="000000"/>
                </a:solidFill>
              </a:ln>
              <a:effectLst/>
            </c:spPr>
            <c:extLst>
              <c:ext xmlns:c16="http://schemas.microsoft.com/office/drawing/2014/chart" uri="{C3380CC4-5D6E-409C-BE32-E72D297353CC}">
                <c16:uniqueId val="{00000003-E0ED-42CC-974D-AEC6D94B19E3}"/>
              </c:ext>
            </c:extLst>
          </c:dPt>
          <c:dPt>
            <c:idx val="3"/>
            <c:invertIfNegative val="0"/>
            <c:bubble3D val="0"/>
            <c:spPr>
              <a:solidFill>
                <a:srgbClr val="7030A0"/>
              </a:solidFill>
              <a:ln>
                <a:solidFill>
                  <a:sysClr val="windowText" lastClr="000000"/>
                </a:solidFill>
              </a:ln>
              <a:effectLst/>
            </c:spPr>
            <c:extLst>
              <c:ext xmlns:c16="http://schemas.microsoft.com/office/drawing/2014/chart" uri="{C3380CC4-5D6E-409C-BE32-E72D297353CC}">
                <c16:uniqueId val="{00000005-E0ED-42CC-974D-AEC6D94B19E3}"/>
              </c:ext>
            </c:extLst>
          </c:dPt>
          <c:dPt>
            <c:idx val="4"/>
            <c:invertIfNegative val="0"/>
            <c:bubble3D val="0"/>
            <c:spPr>
              <a:solidFill>
                <a:schemeClr val="accent5"/>
              </a:solidFill>
              <a:ln>
                <a:solidFill>
                  <a:sysClr val="windowText" lastClr="000000"/>
                </a:solidFill>
              </a:ln>
              <a:effectLst/>
            </c:spPr>
            <c:extLst>
              <c:ext xmlns:c16="http://schemas.microsoft.com/office/drawing/2014/chart" uri="{C3380CC4-5D6E-409C-BE32-E72D297353CC}">
                <c16:uniqueId val="{00000007-E0ED-42CC-974D-AEC6D94B19E3}"/>
              </c:ext>
            </c:extLst>
          </c:dPt>
          <c:dLbls>
            <c:dLbl>
              <c:idx val="2"/>
              <c:layout>
                <c:manualLayout>
                  <c:x val="0"/>
                  <c:y val="-4.629629629629714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0ED-42CC-974D-AEC6D94B19E3}"/>
                </c:ext>
              </c:extLst>
            </c:dLbl>
            <c:dLbl>
              <c:idx val="4"/>
              <c:layout>
                <c:manualLayout>
                  <c:x val="4.9566294919454771E-3"/>
                  <c:y val="-1.851851851851851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0ED-42CC-974D-AEC6D94B19E3}"/>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('Educ attainment_year 1 phonics'!$B$41:$B$44,'Educ attainment_year 1 phonics'!$B$46)</c:f>
              <c:strCache>
                <c:ptCount val="5"/>
                <c:pt idx="0">
                  <c:v>All Cohorts</c:v>
                </c:pt>
                <c:pt idx="1">
                  <c:v>EAL</c:v>
                </c:pt>
                <c:pt idx="2">
                  <c:v>EHCP</c:v>
                </c:pt>
                <c:pt idx="3">
                  <c:v>FSM</c:v>
                </c:pt>
                <c:pt idx="4">
                  <c:v>SEN</c:v>
                </c:pt>
              </c:strCache>
              <c:extLst/>
            </c:strRef>
          </c:cat>
          <c:val>
            <c:numRef>
              <c:f>('Educ attainment_year 1 phonics'!$D$41:$D$44,'Educ attainment_year 1 phonics'!$D$46)</c:f>
              <c:numCache>
                <c:formatCode>0.0%</c:formatCode>
                <c:ptCount val="5"/>
                <c:pt idx="0">
                  <c:v>0.84699999999999998</c:v>
                </c:pt>
                <c:pt idx="1">
                  <c:v>0.88200000000000001</c:v>
                </c:pt>
                <c:pt idx="2">
                  <c:v>0.13</c:v>
                </c:pt>
                <c:pt idx="3">
                  <c:v>0.66700000000000004</c:v>
                </c:pt>
                <c:pt idx="4">
                  <c:v>0.47299999999999998</c:v>
                </c:pt>
              </c:numCache>
              <c:extLst/>
            </c:numRef>
          </c:val>
          <c:extLst>
            <c:ext xmlns:c16="http://schemas.microsoft.com/office/drawing/2014/chart" uri="{C3380CC4-5D6E-409C-BE32-E72D297353CC}">
              <c16:uniqueId val="{00000009-E0ED-42CC-974D-AEC6D94B19E3}"/>
            </c:ext>
          </c:extLst>
        </c:ser>
        <c:dLbls>
          <c:dLblPos val="outEnd"/>
          <c:showLegendKey val="0"/>
          <c:showVal val="1"/>
          <c:showCatName val="0"/>
          <c:showSerName val="0"/>
          <c:showPercent val="0"/>
          <c:showBubbleSize val="0"/>
        </c:dLbls>
        <c:gapWidth val="219"/>
        <c:overlap val="-27"/>
        <c:axId val="864855576"/>
        <c:axId val="864855904"/>
        <c:extLst>
          <c:ext xmlns:c15="http://schemas.microsoft.com/office/drawing/2012/chart" uri="{02D57815-91ED-43cb-92C2-25804820EDAC}">
            <c15:filteredBarSeries>
              <c15:ser>
                <c:idx val="0"/>
                <c:order val="0"/>
                <c:tx>
                  <c:strRef>
                    <c:extLst>
                      <c:ext uri="{02D57815-91ED-43cb-92C2-25804820EDAC}">
                        <c15:formulaRef>
                          <c15:sqref>'Educ attainment_year 1 phonics'!$C$40</c15:sqref>
                        </c15:formulaRef>
                      </c:ext>
                    </c:extLst>
                    <c:strCache>
                      <c:ptCount val="1"/>
                      <c:pt idx="0">
                        <c:v>Working towards standard</c:v>
                      </c:pt>
                    </c:strCache>
                  </c:strRef>
                </c:tx>
                <c:spPr>
                  <a:solidFill>
                    <a:schemeClr val="accent1"/>
                  </a:solidFill>
                  <a:ln>
                    <a:noFill/>
                  </a:ln>
                  <a:effectLst/>
                </c:spPr>
                <c:invertIfNegative val="0"/>
                <c:dLbls>
                  <c:dLbl>
                    <c:idx val="0"/>
                    <c:layout>
                      <c:manualLayout>
                        <c:x val="-9.9132589838909543E-3"/>
                        <c:y val="0"/>
                      </c:manualLayout>
                    </c:layout>
                    <c:dLblPos val="outEnd"/>
                    <c:showLegendKey val="0"/>
                    <c:showVal val="1"/>
                    <c:showCatName val="0"/>
                    <c:showSerName val="0"/>
                    <c:showPercent val="0"/>
                    <c:showBubbleSize val="0"/>
                    <c:extLst>
                      <c:ext uri="{CE6537A1-D6FC-4f65-9D91-7224C49458BB}"/>
                      <c:ext xmlns:c16="http://schemas.microsoft.com/office/drawing/2014/chart" uri="{C3380CC4-5D6E-409C-BE32-E72D297353CC}">
                        <c16:uniqueId val="{0000000A-E0ED-42CC-974D-AEC6D94B19E3}"/>
                      </c:ext>
                    </c:extLst>
                  </c:dLbl>
                  <c:dLbl>
                    <c:idx val="1"/>
                    <c:layout>
                      <c:manualLayout>
                        <c:x val="-1.7348203221809171E-2"/>
                        <c:y val="-4.6296296296295444E-3"/>
                      </c:manualLayout>
                    </c:layout>
                    <c:dLblPos val="outEnd"/>
                    <c:showLegendKey val="0"/>
                    <c:showVal val="1"/>
                    <c:showCatName val="0"/>
                    <c:showSerName val="0"/>
                    <c:showPercent val="0"/>
                    <c:showBubbleSize val="0"/>
                    <c:extLst>
                      <c:ext uri="{CE6537A1-D6FC-4f65-9D91-7224C49458BB}"/>
                      <c:ext xmlns:c16="http://schemas.microsoft.com/office/drawing/2014/chart" uri="{C3380CC4-5D6E-409C-BE32-E72D297353CC}">
                        <c16:uniqueId val="{0000000B-E0ED-42CC-974D-AEC6D94B19E3}"/>
                      </c:ext>
                    </c:extLst>
                  </c:dLbl>
                  <c:dLbl>
                    <c:idx val="3"/>
                    <c:layout>
                      <c:manualLayout>
                        <c:x val="-9.9132589838909543E-3"/>
                        <c:y val="0"/>
                      </c:manualLayout>
                    </c:layout>
                    <c:dLblPos val="outEnd"/>
                    <c:showLegendKey val="0"/>
                    <c:showVal val="1"/>
                    <c:showCatName val="0"/>
                    <c:showSerName val="0"/>
                    <c:showPercent val="0"/>
                    <c:showBubbleSize val="0"/>
                    <c:extLst>
                      <c:ext uri="{CE6537A1-D6FC-4f65-9D91-7224C49458BB}"/>
                      <c:ext xmlns:c16="http://schemas.microsoft.com/office/drawing/2014/chart" uri="{C3380CC4-5D6E-409C-BE32-E72D297353CC}">
                        <c16:uniqueId val="{0000000C-E0ED-42CC-974D-AEC6D94B19E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('Educ attainment_year 1 phonics'!$B$41:$B$44,'Educ attainment_year 1 phonics'!$B$46)</c15:sqref>
                        </c15:formulaRef>
                      </c:ext>
                    </c:extLst>
                    <c:strCache>
                      <c:ptCount val="5"/>
                      <c:pt idx="0">
                        <c:v>All Cohorts</c:v>
                      </c:pt>
                      <c:pt idx="1">
                        <c:v>EAL</c:v>
                      </c:pt>
                      <c:pt idx="2">
                        <c:v>EHCP</c:v>
                      </c:pt>
                      <c:pt idx="3">
                        <c:v>FSM</c:v>
                      </c:pt>
                      <c:pt idx="4">
                        <c:v>SEN</c:v>
                      </c:pt>
                    </c:strCache>
                  </c:strRef>
                </c:cat>
                <c:val>
                  <c:numRef>
                    <c:extLst>
                      <c:ext uri="{02D57815-91ED-43cb-92C2-25804820EDAC}">
                        <c15:formulaRef>
                          <c15:sqref>('Educ attainment_year 1 phonics'!$C$41:$C$44,'Educ attainment_year 1 phonics'!$C$46)</c15:sqref>
                        </c15:formulaRef>
                      </c:ext>
                    </c:extLst>
                    <c:numCache>
                      <c:formatCode>0.0%</c:formatCode>
                      <c:ptCount val="5"/>
                      <c:pt idx="0">
                        <c:v>0.14299999999999999</c:v>
                      </c:pt>
                      <c:pt idx="1">
                        <c:v>0.11799999999999999</c:v>
                      </c:pt>
                      <c:pt idx="2">
                        <c:v>0.52200000000000002</c:v>
                      </c:pt>
                      <c:pt idx="3">
                        <c:v>0.30099999999999999</c:v>
                      </c:pt>
                      <c:pt idx="4">
                        <c:v>0.505</c:v>
                      </c:pt>
                    </c:numCache>
                  </c:numRef>
                </c:val>
                <c:extLst>
                  <c:ext xmlns:c16="http://schemas.microsoft.com/office/drawing/2014/chart" uri="{C3380CC4-5D6E-409C-BE32-E72D297353CC}">
                    <c16:uniqueId val="{0000000D-E0ED-42CC-974D-AEC6D94B19E3}"/>
                  </c:ext>
                </c:extLst>
              </c15:ser>
            </c15:filteredBarSeries>
          </c:ext>
        </c:extLst>
      </c:barChart>
      <c:catAx>
        <c:axId val="864855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864855904"/>
        <c:crosses val="autoZero"/>
        <c:auto val="1"/>
        <c:lblAlgn val="ctr"/>
        <c:lblOffset val="100"/>
        <c:noMultiLvlLbl val="0"/>
      </c:catAx>
      <c:valAx>
        <c:axId val="864855904"/>
        <c:scaling>
          <c:orientation val="minMax"/>
          <c:max val="1.2"/>
          <c:min val="0"/>
        </c:scaling>
        <c:delete val="1"/>
        <c:axPos val="l"/>
        <c:numFmt formatCode="0.0%" sourceLinked="1"/>
        <c:majorTickMark val="out"/>
        <c:minorTickMark val="none"/>
        <c:tickLblPos val="nextTo"/>
        <c:crossAx val="864855576"/>
        <c:crosses val="autoZero"/>
        <c:crossBetween val="between"/>
      </c:valAx>
      <c:spPr>
        <a:solidFill>
          <a:schemeClr val="bg2"/>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46744214411034"/>
          <c:y val="7.1133605918804826E-2"/>
          <c:w val="0.81498312047899535"/>
          <c:h val="0.75379116150943781"/>
        </c:manualLayout>
      </c:layout>
      <c:barChart>
        <c:barDir val="col"/>
        <c:grouping val="clustered"/>
        <c:varyColors val="0"/>
        <c:ser>
          <c:idx val="0"/>
          <c:order val="0"/>
          <c:tx>
            <c:strRef>
              <c:f>'Educational attainment_KS1'!$B$40</c:f>
              <c:strCache>
                <c:ptCount val="1"/>
                <c:pt idx="0">
                  <c:v>Reading</c:v>
                </c:pt>
              </c:strCache>
            </c:strRef>
          </c:tx>
          <c:spPr>
            <a:solidFill>
              <a:schemeClr val="accent1"/>
            </a:solidFill>
            <a:ln>
              <a:noFill/>
            </a:ln>
            <a:effectLst/>
          </c:spPr>
          <c:invertIfNegative val="0"/>
          <c:cat>
            <c:strRef>
              <c:f>('Educational attainment_KS1'!$C$39:$E$39,'Educational attainment_KS1'!$G$39:$H$39)</c:f>
              <c:strCache>
                <c:ptCount val="5"/>
                <c:pt idx="0">
                  <c:v>All Cohorts</c:v>
                </c:pt>
                <c:pt idx="1">
                  <c:v>EAL</c:v>
                </c:pt>
                <c:pt idx="2">
                  <c:v>FSM</c:v>
                </c:pt>
                <c:pt idx="3">
                  <c:v>SEN</c:v>
                </c:pt>
                <c:pt idx="4">
                  <c:v>EHCP</c:v>
                </c:pt>
              </c:strCache>
            </c:strRef>
          </c:cat>
          <c:val>
            <c:numRef>
              <c:f>('Educational attainment_KS1'!$C$40:$E$40,'Educational attainment_KS1'!$G$40:$H$40)</c:f>
              <c:numCache>
                <c:formatCode>0.0%</c:formatCode>
                <c:ptCount val="5"/>
                <c:pt idx="0">
                  <c:v>0.78900000000000003</c:v>
                </c:pt>
                <c:pt idx="1">
                  <c:v>0.76900000000000002</c:v>
                </c:pt>
                <c:pt idx="2">
                  <c:v>0.59599999999999997</c:v>
                </c:pt>
                <c:pt idx="3">
                  <c:v>0.32800000000000001</c:v>
                </c:pt>
                <c:pt idx="4">
                  <c:v>8.3000000000000004E-2</c:v>
                </c:pt>
              </c:numCache>
            </c:numRef>
          </c:val>
          <c:extLst>
            <c:ext xmlns:c16="http://schemas.microsoft.com/office/drawing/2014/chart" uri="{C3380CC4-5D6E-409C-BE32-E72D297353CC}">
              <c16:uniqueId val="{00000000-669F-4B15-B932-F86B43C69FA7}"/>
            </c:ext>
          </c:extLst>
        </c:ser>
        <c:ser>
          <c:idx val="1"/>
          <c:order val="1"/>
          <c:tx>
            <c:strRef>
              <c:f>'Educational attainment_KS1'!$B$41</c:f>
              <c:strCache>
                <c:ptCount val="1"/>
                <c:pt idx="0">
                  <c:v>Writing</c:v>
                </c:pt>
              </c:strCache>
            </c:strRef>
          </c:tx>
          <c:spPr>
            <a:solidFill>
              <a:schemeClr val="accent2"/>
            </a:solidFill>
            <a:ln>
              <a:noFill/>
            </a:ln>
            <a:effectLst/>
          </c:spPr>
          <c:invertIfNegative val="0"/>
          <c:cat>
            <c:strRef>
              <c:f>('Educational attainment_KS1'!$C$39:$E$39,'Educational attainment_KS1'!$G$39:$H$39)</c:f>
              <c:strCache>
                <c:ptCount val="5"/>
                <c:pt idx="0">
                  <c:v>All Cohorts</c:v>
                </c:pt>
                <c:pt idx="1">
                  <c:v>EAL</c:v>
                </c:pt>
                <c:pt idx="2">
                  <c:v>FSM</c:v>
                </c:pt>
                <c:pt idx="3">
                  <c:v>SEN</c:v>
                </c:pt>
                <c:pt idx="4">
                  <c:v>EHCP</c:v>
                </c:pt>
              </c:strCache>
            </c:strRef>
          </c:cat>
          <c:val>
            <c:numRef>
              <c:f>('Educational attainment_KS1'!$C$41:$E$41,'Educational attainment_KS1'!$G$41:$H$41)</c:f>
              <c:numCache>
                <c:formatCode>0.0%</c:formatCode>
                <c:ptCount val="5"/>
                <c:pt idx="0">
                  <c:v>0.72</c:v>
                </c:pt>
                <c:pt idx="1">
                  <c:v>0.73099999999999998</c:v>
                </c:pt>
                <c:pt idx="2">
                  <c:v>0.51700000000000002</c:v>
                </c:pt>
                <c:pt idx="3">
                  <c:v>0.20300000000000001</c:v>
                </c:pt>
                <c:pt idx="4">
                  <c:v>8.3000000000000004E-2</c:v>
                </c:pt>
              </c:numCache>
            </c:numRef>
          </c:val>
          <c:extLst>
            <c:ext xmlns:c16="http://schemas.microsoft.com/office/drawing/2014/chart" uri="{C3380CC4-5D6E-409C-BE32-E72D297353CC}">
              <c16:uniqueId val="{00000001-669F-4B15-B932-F86B43C69FA7}"/>
            </c:ext>
          </c:extLst>
        </c:ser>
        <c:ser>
          <c:idx val="2"/>
          <c:order val="2"/>
          <c:tx>
            <c:strRef>
              <c:f>'Educational attainment_KS1'!$B$42</c:f>
              <c:strCache>
                <c:ptCount val="1"/>
                <c:pt idx="0">
                  <c:v>Maths</c:v>
                </c:pt>
              </c:strCache>
            </c:strRef>
          </c:tx>
          <c:spPr>
            <a:solidFill>
              <a:schemeClr val="accent3"/>
            </a:solidFill>
            <a:ln>
              <a:noFill/>
            </a:ln>
            <a:effectLst/>
          </c:spPr>
          <c:invertIfNegative val="0"/>
          <c:cat>
            <c:strRef>
              <c:f>('Educational attainment_KS1'!$C$39:$E$39,'Educational attainment_KS1'!$G$39:$H$39)</c:f>
              <c:strCache>
                <c:ptCount val="5"/>
                <c:pt idx="0">
                  <c:v>All Cohorts</c:v>
                </c:pt>
                <c:pt idx="1">
                  <c:v>EAL</c:v>
                </c:pt>
                <c:pt idx="2">
                  <c:v>FSM</c:v>
                </c:pt>
                <c:pt idx="3">
                  <c:v>SEN</c:v>
                </c:pt>
                <c:pt idx="4">
                  <c:v>EHCP</c:v>
                </c:pt>
              </c:strCache>
            </c:strRef>
          </c:cat>
          <c:val>
            <c:numRef>
              <c:f>('Educational attainment_KS1'!$C$42:$E$42,'Educational attainment_KS1'!$G$42:$H$42)</c:f>
              <c:numCache>
                <c:formatCode>0.0%</c:formatCode>
                <c:ptCount val="5"/>
                <c:pt idx="0">
                  <c:v>0.77600000000000002</c:v>
                </c:pt>
                <c:pt idx="1">
                  <c:v>0.83799999999999997</c:v>
                </c:pt>
                <c:pt idx="2">
                  <c:v>0.58399999999999996</c:v>
                </c:pt>
                <c:pt idx="3">
                  <c:v>0.35899999999999999</c:v>
                </c:pt>
                <c:pt idx="4">
                  <c:v>8.3000000000000004E-2</c:v>
                </c:pt>
              </c:numCache>
            </c:numRef>
          </c:val>
          <c:extLst>
            <c:ext xmlns:c16="http://schemas.microsoft.com/office/drawing/2014/chart" uri="{C3380CC4-5D6E-409C-BE32-E72D297353CC}">
              <c16:uniqueId val="{00000002-669F-4B15-B932-F86B43C69FA7}"/>
            </c:ext>
          </c:extLst>
        </c:ser>
        <c:dLbls>
          <c:showLegendKey val="0"/>
          <c:showVal val="0"/>
          <c:showCatName val="0"/>
          <c:showSerName val="0"/>
          <c:showPercent val="0"/>
          <c:showBubbleSize val="0"/>
        </c:dLbls>
        <c:gapWidth val="219"/>
        <c:overlap val="-27"/>
        <c:axId val="825881416"/>
        <c:axId val="825881744"/>
        <c:extLst>
          <c:ext xmlns:c15="http://schemas.microsoft.com/office/drawing/2012/chart" uri="{02D57815-91ED-43cb-92C2-25804820EDAC}">
            <c15:filteredBarSeries>
              <c15:ser>
                <c:idx val="3"/>
                <c:order val="3"/>
                <c:tx>
                  <c:strRef>
                    <c:extLst>
                      <c:ext uri="{02D57815-91ED-43cb-92C2-25804820EDAC}">
                        <c15:formulaRef>
                          <c15:sqref>'Educational attainment_KS1'!$B$43</c15:sqref>
                        </c15:formulaRef>
                      </c:ext>
                    </c:extLst>
                    <c:strCache>
                      <c:ptCount val="1"/>
                      <c:pt idx="0">
                        <c:v>Science</c:v>
                      </c:pt>
                    </c:strCache>
                  </c:strRef>
                </c:tx>
                <c:spPr>
                  <a:solidFill>
                    <a:schemeClr val="accent4"/>
                  </a:solidFill>
                  <a:ln>
                    <a:noFill/>
                  </a:ln>
                  <a:effectLst/>
                </c:spPr>
                <c:invertIfNegative val="0"/>
                <c:cat>
                  <c:strRef>
                    <c:extLst>
                      <c:ext uri="{02D57815-91ED-43cb-92C2-25804820EDAC}">
                        <c15:formulaRef>
                          <c15:sqref>('Educational attainment_KS1'!$C$39:$E$39,'Educational attainment_KS1'!$G$39:$H$39)</c15:sqref>
                        </c15:formulaRef>
                      </c:ext>
                    </c:extLst>
                    <c:strCache>
                      <c:ptCount val="5"/>
                      <c:pt idx="0">
                        <c:v>All Cohorts</c:v>
                      </c:pt>
                      <c:pt idx="1">
                        <c:v>EAL</c:v>
                      </c:pt>
                      <c:pt idx="2">
                        <c:v>FSM</c:v>
                      </c:pt>
                      <c:pt idx="3">
                        <c:v>SEN</c:v>
                      </c:pt>
                      <c:pt idx="4">
                        <c:v>EHCP</c:v>
                      </c:pt>
                    </c:strCache>
                  </c:strRef>
                </c:cat>
                <c:val>
                  <c:numRef>
                    <c:extLst>
                      <c:ext uri="{02D57815-91ED-43cb-92C2-25804820EDAC}">
                        <c15:formulaRef>
                          <c15:sqref>('Educational attainment_KS1'!$C$43:$E$43,'Educational attainment_KS1'!$G$43:$H$43)</c15:sqref>
                        </c15:formulaRef>
                      </c:ext>
                    </c:extLst>
                    <c:numCache>
                      <c:formatCode>0.0%</c:formatCode>
                      <c:ptCount val="5"/>
                      <c:pt idx="0">
                        <c:v>0.86899999999999999</c:v>
                      </c:pt>
                      <c:pt idx="1">
                        <c:v>0.86899999999999999</c:v>
                      </c:pt>
                      <c:pt idx="2">
                        <c:v>0.66300000000000003</c:v>
                      </c:pt>
                      <c:pt idx="3">
                        <c:v>0.55500000000000005</c:v>
                      </c:pt>
                      <c:pt idx="4">
                        <c:v>0.16700000000000001</c:v>
                      </c:pt>
                    </c:numCache>
                  </c:numRef>
                </c:val>
                <c:extLst>
                  <c:ext xmlns:c16="http://schemas.microsoft.com/office/drawing/2014/chart" uri="{C3380CC4-5D6E-409C-BE32-E72D297353CC}">
                    <c16:uniqueId val="{00000003-669F-4B15-B932-F86B43C69FA7}"/>
                  </c:ext>
                </c:extLst>
              </c15:ser>
            </c15:filteredBarSeries>
          </c:ext>
        </c:extLst>
      </c:barChart>
      <c:catAx>
        <c:axId val="825881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825881744"/>
        <c:crosses val="autoZero"/>
        <c:auto val="1"/>
        <c:lblAlgn val="ctr"/>
        <c:lblOffset val="100"/>
        <c:noMultiLvlLbl val="0"/>
      </c:catAx>
      <c:valAx>
        <c:axId val="825881744"/>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25881416"/>
        <c:crosses val="autoZero"/>
        <c:crossBetween val="between"/>
      </c:valAx>
      <c:spPr>
        <a:noFill/>
        <a:ln>
          <a:noFill/>
        </a:ln>
        <a:effectLst/>
      </c:spPr>
    </c:plotArea>
    <c:legend>
      <c:legendPos val="r"/>
      <c:layout>
        <c:manualLayout>
          <c:xMode val="edge"/>
          <c:yMode val="edge"/>
          <c:x val="0.80963007441117596"/>
          <c:y val="0.10350983497207103"/>
          <c:w val="0.15882947682591053"/>
          <c:h val="0.327378545860044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179053023362631E-2"/>
          <c:y val="1.9132720452263968E-2"/>
          <c:w val="0.94982094147763474"/>
          <c:h val="0.79282770645110168"/>
        </c:manualLayout>
      </c:layout>
      <c:barChart>
        <c:barDir val="col"/>
        <c:grouping val="clustered"/>
        <c:varyColors val="0"/>
        <c:ser>
          <c:idx val="0"/>
          <c:order val="0"/>
          <c:tx>
            <c:strRef>
              <c:f>'Educational attainment_KS1'!$B$44</c:f>
              <c:strCache>
                <c:ptCount val="1"/>
                <c:pt idx="0">
                  <c:v>RWM*</c:v>
                </c:pt>
              </c:strCache>
            </c:strRef>
          </c:tx>
          <c:spPr>
            <a:solidFill>
              <a:schemeClr val="accent1"/>
            </a:solidFill>
            <a:ln>
              <a:solidFill>
                <a:schemeClr val="tx1"/>
              </a:solidFill>
            </a:ln>
            <a:effectLst/>
          </c:spPr>
          <c:invertIfNegative val="0"/>
          <c:dPt>
            <c:idx val="0"/>
            <c:invertIfNegative val="0"/>
            <c:bubble3D val="0"/>
            <c:spPr>
              <a:solidFill>
                <a:schemeClr val="accent5">
                  <a:lumMod val="50000"/>
                </a:schemeClr>
              </a:solidFill>
              <a:ln>
                <a:solidFill>
                  <a:schemeClr val="tx1"/>
                </a:solidFill>
              </a:ln>
              <a:effectLst/>
            </c:spPr>
            <c:extLst>
              <c:ext xmlns:c16="http://schemas.microsoft.com/office/drawing/2014/chart" uri="{C3380CC4-5D6E-409C-BE32-E72D297353CC}">
                <c16:uniqueId val="{00000002-151C-4C6F-BB8C-0BA7B95F608C}"/>
              </c:ext>
            </c:extLst>
          </c:dPt>
          <c:dPt>
            <c:idx val="1"/>
            <c:invertIfNegative val="0"/>
            <c:bubble3D val="0"/>
            <c:spPr>
              <a:solidFill>
                <a:schemeClr val="accent4">
                  <a:lumMod val="50000"/>
                </a:schemeClr>
              </a:solidFill>
              <a:ln>
                <a:solidFill>
                  <a:schemeClr val="tx1"/>
                </a:solidFill>
              </a:ln>
              <a:effectLst/>
            </c:spPr>
            <c:extLst>
              <c:ext xmlns:c16="http://schemas.microsoft.com/office/drawing/2014/chart" uri="{C3380CC4-5D6E-409C-BE32-E72D297353CC}">
                <c16:uniqueId val="{00000003-151C-4C6F-BB8C-0BA7B95F608C}"/>
              </c:ext>
            </c:extLst>
          </c:dPt>
          <c:dPt>
            <c:idx val="2"/>
            <c:invertIfNegative val="0"/>
            <c:bubble3D val="0"/>
            <c:spPr>
              <a:solidFill>
                <a:srgbClr val="7030A0"/>
              </a:solidFill>
              <a:ln>
                <a:solidFill>
                  <a:schemeClr val="tx1"/>
                </a:solidFill>
              </a:ln>
              <a:effectLst/>
            </c:spPr>
            <c:extLst>
              <c:ext xmlns:c16="http://schemas.microsoft.com/office/drawing/2014/chart" uri="{C3380CC4-5D6E-409C-BE32-E72D297353CC}">
                <c16:uniqueId val="{00000005-151C-4C6F-BB8C-0BA7B95F608C}"/>
              </c:ext>
            </c:extLst>
          </c:dPt>
          <c:dPt>
            <c:idx val="4"/>
            <c:invertIfNegative val="0"/>
            <c:bubble3D val="0"/>
            <c:spPr>
              <a:solidFill>
                <a:schemeClr val="accent6">
                  <a:lumMod val="50000"/>
                </a:schemeClr>
              </a:solidFill>
              <a:ln>
                <a:solidFill>
                  <a:schemeClr val="tx1"/>
                </a:solidFill>
              </a:ln>
              <a:effectLst/>
            </c:spPr>
            <c:extLst>
              <c:ext xmlns:c16="http://schemas.microsoft.com/office/drawing/2014/chart" uri="{C3380CC4-5D6E-409C-BE32-E72D297353CC}">
                <c16:uniqueId val="{00000006-151C-4C6F-BB8C-0BA7B95F608C}"/>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('Educational attainment_KS1'!$C$39:$E$39,'Educational attainment_KS1'!$G$39:$H$39)</c:f>
              <c:strCache>
                <c:ptCount val="5"/>
                <c:pt idx="0">
                  <c:v>All Cohorts</c:v>
                </c:pt>
                <c:pt idx="1">
                  <c:v>EAL</c:v>
                </c:pt>
                <c:pt idx="2">
                  <c:v>FSM</c:v>
                </c:pt>
                <c:pt idx="3">
                  <c:v>SEN</c:v>
                </c:pt>
                <c:pt idx="4">
                  <c:v>EHCP</c:v>
                </c:pt>
              </c:strCache>
              <c:extLst/>
            </c:strRef>
          </c:cat>
          <c:val>
            <c:numRef>
              <c:f>('Educational attainment_KS1'!$C$44:$E$44,'Educational attainment_KS1'!$G$44:$H$44)</c:f>
              <c:numCache>
                <c:formatCode>0.0%</c:formatCode>
                <c:ptCount val="5"/>
                <c:pt idx="0">
                  <c:v>0.67100000000000004</c:v>
                </c:pt>
                <c:pt idx="1">
                  <c:v>0.71299999999999997</c:v>
                </c:pt>
                <c:pt idx="2">
                  <c:v>0.438</c:v>
                </c:pt>
                <c:pt idx="3">
                  <c:v>0.156</c:v>
                </c:pt>
                <c:pt idx="4">
                  <c:v>8.3000000000000004E-2</c:v>
                </c:pt>
              </c:numCache>
              <c:extLst/>
            </c:numRef>
          </c:val>
          <c:extLst>
            <c:ext xmlns:c16="http://schemas.microsoft.com/office/drawing/2014/chart" uri="{C3380CC4-5D6E-409C-BE32-E72D297353CC}">
              <c16:uniqueId val="{00000000-151C-4C6F-BB8C-0BA7B95F608C}"/>
            </c:ext>
          </c:extLst>
        </c:ser>
        <c:dLbls>
          <c:dLblPos val="outEnd"/>
          <c:showLegendKey val="0"/>
          <c:showVal val="1"/>
          <c:showCatName val="0"/>
          <c:showSerName val="0"/>
          <c:showPercent val="0"/>
          <c:showBubbleSize val="0"/>
        </c:dLbls>
        <c:gapWidth val="219"/>
        <c:overlap val="-27"/>
        <c:axId val="825881416"/>
        <c:axId val="825881744"/>
        <c:extLst>
          <c:ext xmlns:c15="http://schemas.microsoft.com/office/drawing/2012/chart" uri="{02D57815-91ED-43cb-92C2-25804820EDAC}">
            <c15:filteredBarSeries>
              <c15:ser>
                <c:idx val="1"/>
                <c:order val="1"/>
                <c:tx>
                  <c:strRef>
                    <c:extLst>
                      <c:ext uri="{02D57815-91ED-43cb-92C2-25804820EDAC}">
                        <c15:formulaRef>
                          <c15:sqref>'Educational attainment_KS1'!$B$45</c15:sqref>
                        </c15:formulaRef>
                      </c:ext>
                    </c:extLst>
                    <c:strCache>
                      <c:ptCount val="1"/>
                      <c:pt idx="0">
                        <c:v>RWMS*</c:v>
                      </c:pt>
                    </c:strCache>
                  </c:strRef>
                </c:tx>
                <c:spPr>
                  <a:solidFill>
                    <a:srgbClr val="FF0000"/>
                  </a:solidFill>
                  <a:ln>
                    <a:solidFill>
                      <a:srgbClr val="FF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('Educational attainment_KS1'!$C$39:$E$39,'Educational attainment_KS1'!$G$39:$H$39)</c15:sqref>
                        </c15:formulaRef>
                      </c:ext>
                    </c:extLst>
                    <c:strCache>
                      <c:ptCount val="5"/>
                      <c:pt idx="0">
                        <c:v>All Cohorts</c:v>
                      </c:pt>
                      <c:pt idx="1">
                        <c:v>EAL</c:v>
                      </c:pt>
                      <c:pt idx="2">
                        <c:v>FSM</c:v>
                      </c:pt>
                      <c:pt idx="3">
                        <c:v>SEN</c:v>
                      </c:pt>
                      <c:pt idx="4">
                        <c:v>EHCP</c:v>
                      </c:pt>
                    </c:strCache>
                  </c:strRef>
                </c:cat>
                <c:val>
                  <c:numRef>
                    <c:extLst>
                      <c:ext uri="{02D57815-91ED-43cb-92C2-25804820EDAC}">
                        <c15:formulaRef>
                          <c15:sqref>('Educational attainment_KS1'!$C$45:$E$45,'Educational attainment_KS1'!$G$45:$H$45)</c15:sqref>
                        </c15:formulaRef>
                      </c:ext>
                    </c:extLst>
                    <c:numCache>
                      <c:formatCode>0.0%</c:formatCode>
                      <c:ptCount val="5"/>
                      <c:pt idx="0">
                        <c:v>0.66900000000000004</c:v>
                      </c:pt>
                      <c:pt idx="1">
                        <c:v>0.71299999999999997</c:v>
                      </c:pt>
                      <c:pt idx="2">
                        <c:v>0.438</c:v>
                      </c:pt>
                      <c:pt idx="3">
                        <c:v>0.14799999999999999</c:v>
                      </c:pt>
                      <c:pt idx="4">
                        <c:v>8.3000000000000004E-2</c:v>
                      </c:pt>
                    </c:numCache>
                  </c:numRef>
                </c:val>
                <c:extLst>
                  <c:ext xmlns:c16="http://schemas.microsoft.com/office/drawing/2014/chart" uri="{C3380CC4-5D6E-409C-BE32-E72D297353CC}">
                    <c16:uniqueId val="{00000001-151C-4C6F-BB8C-0BA7B95F608C}"/>
                  </c:ext>
                </c:extLst>
              </c15:ser>
            </c15:filteredBarSeries>
          </c:ext>
        </c:extLst>
      </c:barChart>
      <c:catAx>
        <c:axId val="825881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825881744"/>
        <c:crosses val="autoZero"/>
        <c:auto val="1"/>
        <c:lblAlgn val="ctr"/>
        <c:lblOffset val="100"/>
        <c:noMultiLvlLbl val="0"/>
      </c:catAx>
      <c:valAx>
        <c:axId val="825881744"/>
        <c:scaling>
          <c:orientation val="minMax"/>
          <c:max val="0.9"/>
        </c:scaling>
        <c:delete val="1"/>
        <c:axPos val="l"/>
        <c:numFmt formatCode="0.0%" sourceLinked="1"/>
        <c:majorTickMark val="out"/>
        <c:minorTickMark val="none"/>
        <c:tickLblPos val="nextTo"/>
        <c:crossAx val="825881416"/>
        <c:crosses val="autoZero"/>
        <c:crossBetween val="between"/>
      </c:valAx>
      <c:spPr>
        <a:solidFill>
          <a:schemeClr val="bg2"/>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369934667940121E-2"/>
          <c:y val="3.9121956586855755E-5"/>
          <c:w val="0.96025415608791376"/>
          <c:h val="0.88747202156579919"/>
        </c:manualLayout>
      </c:layout>
      <c:barChart>
        <c:barDir val="col"/>
        <c:grouping val="clustered"/>
        <c:varyColors val="0"/>
        <c:ser>
          <c:idx val="0"/>
          <c:order val="0"/>
          <c:tx>
            <c:strRef>
              <c:f>'Educational attainment_KS2'!$C$37</c:f>
              <c:strCache>
                <c:ptCount val="1"/>
                <c:pt idx="0">
                  <c:v>RWM*</c:v>
                </c:pt>
              </c:strCache>
            </c:strRef>
          </c:tx>
          <c:spPr>
            <a:solidFill>
              <a:schemeClr val="accent1"/>
            </a:solidFill>
            <a:ln>
              <a:noFill/>
            </a:ln>
            <a:effectLst/>
          </c:spPr>
          <c:invertIfNegative val="0"/>
          <c:dPt>
            <c:idx val="0"/>
            <c:invertIfNegative val="0"/>
            <c:bubble3D val="0"/>
            <c:spPr>
              <a:solidFill>
                <a:schemeClr val="accent5">
                  <a:lumMod val="50000"/>
                </a:schemeClr>
              </a:solidFill>
              <a:ln>
                <a:noFill/>
              </a:ln>
              <a:effectLst/>
            </c:spPr>
            <c:extLst>
              <c:ext xmlns:c16="http://schemas.microsoft.com/office/drawing/2014/chart" uri="{C3380CC4-5D6E-409C-BE32-E72D297353CC}">
                <c16:uniqueId val="{00000000-FDF4-42DD-8831-09A43C7AD25E}"/>
              </c:ext>
            </c:extLst>
          </c:dPt>
          <c:dPt>
            <c:idx val="1"/>
            <c:invertIfNegative val="0"/>
            <c:bubble3D val="0"/>
            <c:spPr>
              <a:solidFill>
                <a:schemeClr val="accent3">
                  <a:lumMod val="50000"/>
                </a:schemeClr>
              </a:solidFill>
              <a:ln>
                <a:noFill/>
              </a:ln>
              <a:effectLst/>
            </c:spPr>
            <c:extLst>
              <c:ext xmlns:c16="http://schemas.microsoft.com/office/drawing/2014/chart" uri="{C3380CC4-5D6E-409C-BE32-E72D297353CC}">
                <c16:uniqueId val="{00000001-FDF4-42DD-8831-09A43C7AD25E}"/>
              </c:ext>
            </c:extLst>
          </c:dPt>
          <c:dPt>
            <c:idx val="2"/>
            <c:invertIfNegative val="0"/>
            <c:bubble3D val="0"/>
            <c:spPr>
              <a:solidFill>
                <a:schemeClr val="accent2">
                  <a:lumMod val="50000"/>
                </a:schemeClr>
              </a:solidFill>
              <a:ln>
                <a:noFill/>
              </a:ln>
              <a:effectLst/>
            </c:spPr>
            <c:extLst>
              <c:ext xmlns:c16="http://schemas.microsoft.com/office/drawing/2014/chart" uri="{C3380CC4-5D6E-409C-BE32-E72D297353CC}">
                <c16:uniqueId val="{00000002-FDF4-42DD-8831-09A43C7AD25E}"/>
              </c:ext>
            </c:extLst>
          </c:dPt>
          <c:dPt>
            <c:idx val="3"/>
            <c:invertIfNegative val="0"/>
            <c:bubble3D val="0"/>
            <c:spPr>
              <a:solidFill>
                <a:schemeClr val="tx2">
                  <a:lumMod val="50000"/>
                </a:schemeClr>
              </a:solidFill>
              <a:ln>
                <a:noFill/>
              </a:ln>
              <a:effectLst/>
            </c:spPr>
            <c:extLst>
              <c:ext xmlns:c16="http://schemas.microsoft.com/office/drawing/2014/chart" uri="{C3380CC4-5D6E-409C-BE32-E72D297353CC}">
                <c16:uniqueId val="{00000003-FDF4-42DD-8831-09A43C7AD25E}"/>
              </c:ext>
            </c:extLst>
          </c:dPt>
          <c:dPt>
            <c:idx val="4"/>
            <c:invertIfNegative val="0"/>
            <c:bubble3D val="0"/>
            <c:spPr>
              <a:solidFill>
                <a:srgbClr val="00B050"/>
              </a:solidFill>
              <a:ln>
                <a:noFill/>
              </a:ln>
              <a:effectLst/>
            </c:spPr>
            <c:extLst>
              <c:ext xmlns:c16="http://schemas.microsoft.com/office/drawing/2014/chart" uri="{C3380CC4-5D6E-409C-BE32-E72D297353CC}">
                <c16:uniqueId val="{00000004-FDF4-42DD-8831-09A43C7AD25E}"/>
              </c:ext>
            </c:extLst>
          </c:dPt>
          <c:dLbls>
            <c:dLbl>
              <c:idx val="0"/>
              <c:layout>
                <c:manualLayout>
                  <c:x val="5.6628187813047697E-6"/>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DF4-42DD-8831-09A43C7AD25E}"/>
                </c:ext>
              </c:extLst>
            </c:dLbl>
            <c:dLbl>
              <c:idx val="1"/>
              <c:layout>
                <c:manualLayout>
                  <c:x val="4.7988613959037054E-3"/>
                  <c:y val="-3.959420661542141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DF4-42DD-8831-09A43C7AD25E}"/>
                </c:ext>
              </c:extLst>
            </c:dLbl>
            <c:dLbl>
              <c:idx val="2"/>
              <c:layout>
                <c:manualLayout>
                  <c:x val="-4.7888570827234007E-3"/>
                  <c:y val="-7.9188413230842824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DF4-42DD-8831-09A43C7AD25E}"/>
                </c:ext>
              </c:extLst>
            </c:dLbl>
            <c:dLbl>
              <c:idx val="3"/>
              <c:layout>
                <c:manualLayout>
                  <c:x val="-2.3872556375720477E-3"/>
                  <c:y val="-7.9188413230842824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DF4-42DD-8831-09A43C7AD25E}"/>
                </c:ext>
              </c:extLst>
            </c:dLbl>
            <c:dLbl>
              <c:idx val="4"/>
              <c:layout>
                <c:manualLayout>
                  <c:x val="2.401601445151353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DF4-42DD-8831-09A43C7AD25E}"/>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('Educational attainment_KS2'!$B$38:$B$40,'Educational attainment_KS2'!$B$42:$B$43)</c:f>
              <c:strCache>
                <c:ptCount val="5"/>
                <c:pt idx="0">
                  <c:v>All Cohorts</c:v>
                </c:pt>
                <c:pt idx="1">
                  <c:v>EAL</c:v>
                </c:pt>
                <c:pt idx="2">
                  <c:v>FSM eligible</c:v>
                </c:pt>
                <c:pt idx="3">
                  <c:v>SEN</c:v>
                </c:pt>
                <c:pt idx="4">
                  <c:v>EHCP</c:v>
                </c:pt>
              </c:strCache>
              <c:extLst/>
            </c:strRef>
          </c:cat>
          <c:val>
            <c:numRef>
              <c:f>('Educational attainment_KS2'!$C$38:$C$40,'Educational attainment_KS2'!$C$42:$C$43)</c:f>
              <c:numCache>
                <c:formatCode>0.0%</c:formatCode>
                <c:ptCount val="5"/>
                <c:pt idx="0">
                  <c:v>0.64700000000000002</c:v>
                </c:pt>
                <c:pt idx="1">
                  <c:v>0.69</c:v>
                </c:pt>
                <c:pt idx="2">
                  <c:v>0.36399999999999999</c:v>
                </c:pt>
                <c:pt idx="3">
                  <c:v>0.25</c:v>
                </c:pt>
                <c:pt idx="4">
                  <c:v>5.8999999999999997E-2</c:v>
                </c:pt>
              </c:numCache>
              <c:extLst/>
            </c:numRef>
          </c:val>
          <c:extLst>
            <c:ext xmlns:c16="http://schemas.microsoft.com/office/drawing/2014/chart" uri="{C3380CC4-5D6E-409C-BE32-E72D297353CC}">
              <c16:uniqueId val="{00000005-FDF4-42DD-8831-09A43C7AD25E}"/>
            </c:ext>
          </c:extLst>
        </c:ser>
        <c:dLbls>
          <c:showLegendKey val="0"/>
          <c:showVal val="0"/>
          <c:showCatName val="0"/>
          <c:showSerName val="0"/>
          <c:showPercent val="0"/>
          <c:showBubbleSize val="0"/>
        </c:dLbls>
        <c:gapWidth val="219"/>
        <c:overlap val="-27"/>
        <c:axId val="598339920"/>
        <c:axId val="598338936"/>
        <c:extLst>
          <c:ext xmlns:c15="http://schemas.microsoft.com/office/drawing/2012/chart" uri="{02D57815-91ED-43cb-92C2-25804820EDAC}">
            <c15:filteredBarSeries>
              <c15:ser>
                <c:idx val="1"/>
                <c:order val="1"/>
                <c:tx>
                  <c:v>Grammar, punctuation and spelling</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('Educational attainment_KS2'!$B$38:$B$40,'Educational attainment_KS2'!$B$42:$B$43)</c15:sqref>
                        </c15:formulaRef>
                      </c:ext>
                    </c:extLst>
                    <c:strCache>
                      <c:ptCount val="5"/>
                      <c:pt idx="0">
                        <c:v>All Cohorts</c:v>
                      </c:pt>
                      <c:pt idx="1">
                        <c:v>EAL</c:v>
                      </c:pt>
                      <c:pt idx="2">
                        <c:v>FSM eligible</c:v>
                      </c:pt>
                      <c:pt idx="3">
                        <c:v>SEN</c:v>
                      </c:pt>
                      <c:pt idx="4">
                        <c:v>EHCP</c:v>
                      </c:pt>
                    </c:strCache>
                  </c:strRef>
                </c:cat>
                <c:val>
                  <c:numRef>
                    <c:extLst>
                      <c:ext uri="{02D57815-91ED-43cb-92C2-25804820EDAC}">
                        <c15:formulaRef>
                          <c15:sqref>('Educational attainment_KS2'!$G$38:$G$40,'Educational attainment_KS2'!$G$42:$G$43)</c15:sqref>
                        </c15:formulaRef>
                      </c:ext>
                    </c:extLst>
                    <c:numCache>
                      <c:formatCode>0.0%</c:formatCode>
                      <c:ptCount val="5"/>
                      <c:pt idx="0">
                        <c:v>0.79700000000000004</c:v>
                      </c:pt>
                      <c:pt idx="1">
                        <c:v>0.83199999999999996</c:v>
                      </c:pt>
                      <c:pt idx="2">
                        <c:v>0.56799999999999995</c:v>
                      </c:pt>
                      <c:pt idx="3">
                        <c:v>0.42</c:v>
                      </c:pt>
                      <c:pt idx="4">
                        <c:v>0.29399999999999998</c:v>
                      </c:pt>
                    </c:numCache>
                  </c:numRef>
                </c:val>
                <c:extLst>
                  <c:ext xmlns:c16="http://schemas.microsoft.com/office/drawing/2014/chart" uri="{C3380CC4-5D6E-409C-BE32-E72D297353CC}">
                    <c16:uniqueId val="{00000006-FDF4-42DD-8831-09A43C7AD25E}"/>
                  </c:ext>
                </c:extLst>
              </c15:ser>
            </c15:filteredBarSeries>
          </c:ext>
        </c:extLst>
      </c:barChart>
      <c:catAx>
        <c:axId val="598339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598338936"/>
        <c:crosses val="autoZero"/>
        <c:auto val="1"/>
        <c:lblAlgn val="ctr"/>
        <c:lblOffset val="100"/>
        <c:noMultiLvlLbl val="0"/>
      </c:catAx>
      <c:valAx>
        <c:axId val="598338936"/>
        <c:scaling>
          <c:orientation val="minMax"/>
          <c:max val="1"/>
          <c:min val="0"/>
        </c:scaling>
        <c:delete val="1"/>
        <c:axPos val="l"/>
        <c:numFmt formatCode="0.0%" sourceLinked="1"/>
        <c:majorTickMark val="none"/>
        <c:minorTickMark val="none"/>
        <c:tickLblPos val="nextTo"/>
        <c:crossAx val="598339920"/>
        <c:crosses val="autoZero"/>
        <c:crossBetween val="between"/>
      </c:valAx>
      <c:spPr>
        <a:solidFill>
          <a:schemeClr val="bg2"/>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520302133894914E-3"/>
          <c:y val="2.8323037321158189E-2"/>
          <c:w val="0.98775810984759049"/>
          <c:h val="0.84882849156957318"/>
        </c:manualLayout>
      </c:layout>
      <c:barChart>
        <c:barDir val="col"/>
        <c:grouping val="clustered"/>
        <c:varyColors val="0"/>
        <c:ser>
          <c:idx val="0"/>
          <c:order val="0"/>
          <c:tx>
            <c:strRef>
              <c:f>'Attainment 8_Key Stage 4'!$I$2</c:f>
              <c:strCache>
                <c:ptCount val="1"/>
                <c:pt idx="0">
                  <c:v>Att. 8</c:v>
                </c:pt>
              </c:strCache>
            </c:strRef>
          </c:tx>
          <c:spPr>
            <a:solidFill>
              <a:schemeClr val="accent1"/>
            </a:solidFill>
            <a:ln>
              <a:noFill/>
            </a:ln>
            <a:effectLst/>
          </c:spPr>
          <c:invertIfNegative val="0"/>
          <c:dPt>
            <c:idx val="1"/>
            <c:invertIfNegative val="0"/>
            <c:bubble3D val="0"/>
            <c:spPr>
              <a:solidFill>
                <a:schemeClr val="accent3">
                  <a:lumMod val="50000"/>
                </a:schemeClr>
              </a:solidFill>
              <a:ln>
                <a:noFill/>
              </a:ln>
              <a:effectLst/>
            </c:spPr>
            <c:extLst>
              <c:ext xmlns:c16="http://schemas.microsoft.com/office/drawing/2014/chart" uri="{C3380CC4-5D6E-409C-BE32-E72D297353CC}">
                <c16:uniqueId val="{00000002-03BA-4AB6-9567-DCFADE1591BD}"/>
              </c:ext>
            </c:extLst>
          </c:dPt>
          <c:dPt>
            <c:idx val="2"/>
            <c:invertIfNegative val="0"/>
            <c:bubble3D val="0"/>
            <c:spPr>
              <a:solidFill>
                <a:schemeClr val="accent6">
                  <a:lumMod val="50000"/>
                </a:schemeClr>
              </a:solidFill>
              <a:ln>
                <a:noFill/>
              </a:ln>
              <a:effectLst/>
            </c:spPr>
            <c:extLst>
              <c:ext xmlns:c16="http://schemas.microsoft.com/office/drawing/2014/chart" uri="{C3380CC4-5D6E-409C-BE32-E72D297353CC}">
                <c16:uniqueId val="{00000003-03BA-4AB6-9567-DCFADE1591BD}"/>
              </c:ext>
            </c:extLst>
          </c:dPt>
          <c:dPt>
            <c:idx val="3"/>
            <c:invertIfNegative val="0"/>
            <c:bubble3D val="0"/>
            <c:spPr>
              <a:solidFill>
                <a:schemeClr val="accent5">
                  <a:lumMod val="50000"/>
                </a:schemeClr>
              </a:solidFill>
              <a:ln>
                <a:noFill/>
              </a:ln>
              <a:effectLst/>
            </c:spPr>
            <c:extLst>
              <c:ext xmlns:c16="http://schemas.microsoft.com/office/drawing/2014/chart" uri="{C3380CC4-5D6E-409C-BE32-E72D297353CC}">
                <c16:uniqueId val="{00000004-03BA-4AB6-9567-DCFADE1591BD}"/>
              </c:ext>
            </c:extLst>
          </c:dPt>
          <c:dPt>
            <c:idx val="4"/>
            <c:invertIfNegative val="0"/>
            <c:bubble3D val="0"/>
            <c:spPr>
              <a:solidFill>
                <a:schemeClr val="accent2">
                  <a:lumMod val="50000"/>
                </a:schemeClr>
              </a:solidFill>
              <a:ln>
                <a:noFill/>
              </a:ln>
              <a:effectLst/>
            </c:spPr>
            <c:extLst>
              <c:ext xmlns:c16="http://schemas.microsoft.com/office/drawing/2014/chart" uri="{C3380CC4-5D6E-409C-BE32-E72D297353CC}">
                <c16:uniqueId val="{00000005-03BA-4AB6-9567-DCFADE1591BD}"/>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('Attainment 8_Key Stage 4'!$H$3:$H$6,'Attainment 8_Key Stage 4'!$H$8)</c:f>
              <c:strCache>
                <c:ptCount val="5"/>
                <c:pt idx="0">
                  <c:v>Bracknell Forest</c:v>
                </c:pt>
                <c:pt idx="1">
                  <c:v>EAL</c:v>
                </c:pt>
                <c:pt idx="2">
                  <c:v>EHCP</c:v>
                </c:pt>
                <c:pt idx="3">
                  <c:v>FSM Eligible</c:v>
                </c:pt>
                <c:pt idx="4">
                  <c:v>SEN</c:v>
                </c:pt>
              </c:strCache>
              <c:extLst/>
            </c:strRef>
          </c:cat>
          <c:val>
            <c:numRef>
              <c:f>('Attainment 8_Key Stage 4'!$I$3:$I$6,'Attainment 8_Key Stage 4'!$I$8)</c:f>
              <c:numCache>
                <c:formatCode>General</c:formatCode>
                <c:ptCount val="5"/>
                <c:pt idx="0">
                  <c:v>4.6899999999999995</c:v>
                </c:pt>
                <c:pt idx="1">
                  <c:v>4.7299999999999995</c:v>
                </c:pt>
                <c:pt idx="2">
                  <c:v>1.8199999999999998</c:v>
                </c:pt>
                <c:pt idx="3">
                  <c:v>3.1100000000000003</c:v>
                </c:pt>
                <c:pt idx="4">
                  <c:v>3.4799999999999995</c:v>
                </c:pt>
              </c:numCache>
              <c:extLst/>
            </c:numRef>
          </c:val>
          <c:extLst>
            <c:ext xmlns:c16="http://schemas.microsoft.com/office/drawing/2014/chart" uri="{C3380CC4-5D6E-409C-BE32-E72D297353CC}">
              <c16:uniqueId val="{00000000-03BA-4AB6-9567-DCFADE1591BD}"/>
            </c:ext>
          </c:extLst>
        </c:ser>
        <c:dLbls>
          <c:dLblPos val="outEnd"/>
          <c:showLegendKey val="0"/>
          <c:showVal val="1"/>
          <c:showCatName val="0"/>
          <c:showSerName val="0"/>
          <c:showPercent val="0"/>
          <c:showBubbleSize val="0"/>
        </c:dLbls>
        <c:gapWidth val="219"/>
        <c:overlap val="-27"/>
        <c:axId val="565085784"/>
        <c:axId val="565087096"/>
      </c:barChart>
      <c:catAx>
        <c:axId val="56508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565087096"/>
        <c:crosses val="autoZero"/>
        <c:auto val="1"/>
        <c:lblAlgn val="ctr"/>
        <c:lblOffset val="100"/>
        <c:noMultiLvlLbl val="0"/>
      </c:catAx>
      <c:valAx>
        <c:axId val="565087096"/>
        <c:scaling>
          <c:orientation val="minMax"/>
          <c:max val="6"/>
          <c:min val="1"/>
        </c:scaling>
        <c:delete val="1"/>
        <c:axPos val="l"/>
        <c:numFmt formatCode="General" sourceLinked="1"/>
        <c:majorTickMark val="none"/>
        <c:minorTickMark val="none"/>
        <c:tickLblPos val="nextTo"/>
        <c:crossAx val="565085784"/>
        <c:crosses val="autoZero"/>
        <c:crossBetween val="between"/>
      </c:valAx>
      <c:spPr>
        <a:solidFill>
          <a:schemeClr val="bg2"/>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250054215879699E-2"/>
          <c:y val="3.805644968779158E-2"/>
          <c:w val="0.98196605292527728"/>
          <c:h val="0.83443195804336978"/>
        </c:manualLayout>
      </c:layout>
      <c:barChart>
        <c:barDir val="col"/>
        <c:grouping val="clustered"/>
        <c:varyColors val="0"/>
        <c:ser>
          <c:idx val="0"/>
          <c:order val="0"/>
          <c:tx>
            <c:strRef>
              <c:f>'Attainment 8_Key Stage 4'!$K$2</c:f>
              <c:strCache>
                <c:ptCount val="1"/>
                <c:pt idx="0">
                  <c:v>E+M 9-5</c:v>
                </c:pt>
              </c:strCache>
            </c:strRef>
          </c:tx>
          <c:spPr>
            <a:solidFill>
              <a:schemeClr val="accent1"/>
            </a:solidFill>
            <a:ln>
              <a:noFill/>
            </a:ln>
            <a:effectLst/>
          </c:spPr>
          <c:invertIfNegative val="0"/>
          <c:dPt>
            <c:idx val="1"/>
            <c:invertIfNegative val="0"/>
            <c:bubble3D val="0"/>
            <c:spPr>
              <a:solidFill>
                <a:schemeClr val="accent3">
                  <a:lumMod val="50000"/>
                </a:schemeClr>
              </a:solidFill>
              <a:ln>
                <a:noFill/>
              </a:ln>
              <a:effectLst/>
            </c:spPr>
            <c:extLst>
              <c:ext xmlns:c16="http://schemas.microsoft.com/office/drawing/2014/chart" uri="{C3380CC4-5D6E-409C-BE32-E72D297353CC}">
                <c16:uniqueId val="{00000002-FB08-4E80-8461-618727DA578F}"/>
              </c:ext>
            </c:extLst>
          </c:dPt>
          <c:dPt>
            <c:idx val="2"/>
            <c:invertIfNegative val="0"/>
            <c:bubble3D val="0"/>
            <c:spPr>
              <a:solidFill>
                <a:schemeClr val="accent6">
                  <a:lumMod val="50000"/>
                </a:schemeClr>
              </a:solidFill>
              <a:ln>
                <a:noFill/>
              </a:ln>
              <a:effectLst/>
            </c:spPr>
            <c:extLst>
              <c:ext xmlns:c16="http://schemas.microsoft.com/office/drawing/2014/chart" uri="{C3380CC4-5D6E-409C-BE32-E72D297353CC}">
                <c16:uniqueId val="{00000003-FB08-4E80-8461-618727DA578F}"/>
              </c:ext>
            </c:extLst>
          </c:dPt>
          <c:dPt>
            <c:idx val="3"/>
            <c:invertIfNegative val="0"/>
            <c:bubble3D val="0"/>
            <c:spPr>
              <a:solidFill>
                <a:schemeClr val="accent5">
                  <a:lumMod val="50000"/>
                </a:schemeClr>
              </a:solidFill>
              <a:ln>
                <a:noFill/>
              </a:ln>
              <a:effectLst/>
            </c:spPr>
            <c:extLst>
              <c:ext xmlns:c16="http://schemas.microsoft.com/office/drawing/2014/chart" uri="{C3380CC4-5D6E-409C-BE32-E72D297353CC}">
                <c16:uniqueId val="{00000004-FB08-4E80-8461-618727DA578F}"/>
              </c:ext>
            </c:extLst>
          </c:dPt>
          <c:dPt>
            <c:idx val="4"/>
            <c:invertIfNegative val="0"/>
            <c:bubble3D val="0"/>
            <c:spPr>
              <a:solidFill>
                <a:schemeClr val="accent2">
                  <a:lumMod val="50000"/>
                </a:schemeClr>
              </a:solidFill>
              <a:ln>
                <a:solidFill>
                  <a:schemeClr val="tx1"/>
                </a:solidFill>
              </a:ln>
              <a:effectLst/>
            </c:spPr>
            <c:extLst>
              <c:ext xmlns:c16="http://schemas.microsoft.com/office/drawing/2014/chart" uri="{C3380CC4-5D6E-409C-BE32-E72D297353CC}">
                <c16:uniqueId val="{00000005-FB08-4E80-8461-618727DA578F}"/>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'Attainment 8_Key Stage 4'!$H$3:$H$8</c:f>
              <c:strCache>
                <c:ptCount val="5"/>
                <c:pt idx="0">
                  <c:v>Bracknell Forest</c:v>
                </c:pt>
                <c:pt idx="1">
                  <c:v>EAL</c:v>
                </c:pt>
                <c:pt idx="2">
                  <c:v>EHCP</c:v>
                </c:pt>
                <c:pt idx="3">
                  <c:v>FSM Eligible</c:v>
                </c:pt>
                <c:pt idx="4">
                  <c:v>SEN</c:v>
                </c:pt>
              </c:strCache>
              <c:extLst/>
            </c:strRef>
          </c:cat>
          <c:val>
            <c:numRef>
              <c:f>'Attainment 8_Key Stage 4'!$K$3:$K$8</c:f>
              <c:numCache>
                <c:formatCode>0.0%</c:formatCode>
                <c:ptCount val="5"/>
                <c:pt idx="0">
                  <c:v>0.441</c:v>
                </c:pt>
                <c:pt idx="1">
                  <c:v>0.42099999999999999</c:v>
                </c:pt>
                <c:pt idx="2">
                  <c:v>5.2999999999999999E-2</c:v>
                </c:pt>
                <c:pt idx="3">
                  <c:v>0.13600000000000001</c:v>
                </c:pt>
                <c:pt idx="4">
                  <c:v>0.224</c:v>
                </c:pt>
              </c:numCache>
              <c:extLst/>
            </c:numRef>
          </c:val>
          <c:extLst>
            <c:ext xmlns:c16="http://schemas.microsoft.com/office/drawing/2014/chart" uri="{C3380CC4-5D6E-409C-BE32-E72D297353CC}">
              <c16:uniqueId val="{00000000-FB08-4E80-8461-618727DA578F}"/>
            </c:ext>
          </c:extLst>
        </c:ser>
        <c:dLbls>
          <c:dLblPos val="outEnd"/>
          <c:showLegendKey val="0"/>
          <c:showVal val="1"/>
          <c:showCatName val="0"/>
          <c:showSerName val="0"/>
          <c:showPercent val="0"/>
          <c:showBubbleSize val="0"/>
        </c:dLbls>
        <c:gapWidth val="219"/>
        <c:overlap val="-27"/>
        <c:axId val="839141384"/>
        <c:axId val="839139744"/>
      </c:barChart>
      <c:catAx>
        <c:axId val="83914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839139744"/>
        <c:crosses val="autoZero"/>
        <c:auto val="1"/>
        <c:lblAlgn val="ctr"/>
        <c:lblOffset val="100"/>
        <c:noMultiLvlLbl val="0"/>
      </c:catAx>
      <c:valAx>
        <c:axId val="839139744"/>
        <c:scaling>
          <c:orientation val="minMax"/>
          <c:max val="0.5"/>
        </c:scaling>
        <c:delete val="1"/>
        <c:axPos val="l"/>
        <c:numFmt formatCode="0.0%" sourceLinked="1"/>
        <c:majorTickMark val="none"/>
        <c:minorTickMark val="none"/>
        <c:tickLblPos val="nextTo"/>
        <c:crossAx val="839141384"/>
        <c:crosses val="autoZero"/>
        <c:crossBetween val="between"/>
      </c:valAx>
      <c:spPr>
        <a:solidFill>
          <a:schemeClr val="bg2"/>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withinLinear" id="14">
  <a:schemeClr val="accent1"/>
</cs:colorStyle>
</file>

<file path=ppt/charts/colors13.xml><?xml version="1.0" encoding="utf-8"?>
<cs:colorStyle xmlns:cs="http://schemas.microsoft.com/office/drawing/2012/chartStyle" xmlns:a="http://schemas.openxmlformats.org/drawingml/2006/main" meth="withinLinear" id="14">
  <a:schemeClr val="accent1"/>
</cs:colorStyle>
</file>

<file path=ppt/charts/colors14.xml><?xml version="1.0" encoding="utf-8"?>
<cs:colorStyle xmlns:cs="http://schemas.microsoft.com/office/drawing/2012/chartStyle" xmlns:a="http://schemas.openxmlformats.org/drawingml/2006/main" meth="withinLinear" id="14">
  <a:schemeClr val="accent1"/>
</cs:colorStyle>
</file>

<file path=ppt/charts/colors15.xml><?xml version="1.0" encoding="utf-8"?>
<cs:colorStyle xmlns:cs="http://schemas.microsoft.com/office/drawing/2012/chartStyle" xmlns:a="http://schemas.openxmlformats.org/drawingml/2006/main" meth="withinLinear" id="14">
  <a:schemeClr val="accent1"/>
</cs:colorStyle>
</file>

<file path=ppt/charts/colors16.xml><?xml version="1.0" encoding="utf-8"?>
<cs:colorStyle xmlns:cs="http://schemas.microsoft.com/office/drawing/2012/chartStyle" xmlns:a="http://schemas.openxmlformats.org/drawingml/2006/main" meth="withinLinear" id="14">
  <a:schemeClr val="accent1"/>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withinLinear" id="14">
  <a:schemeClr val="accent1"/>
</cs:colorStyle>
</file>

<file path=ppt/charts/colors2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C32D5D-9323-4B86-998A-1E66FA1377BA}" type="datetimeFigureOut">
              <a:rPr lang="en-GB" smtClean="0"/>
              <a:t>27/10/2022</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45790F-AD53-461D-838B-46671ABB76AE}" type="slidenum">
              <a:rPr lang="en-GB" smtClean="0"/>
              <a:t>‹#›</a:t>
            </a:fld>
            <a:endParaRPr lang="en-GB" dirty="0"/>
          </a:p>
        </p:txBody>
      </p:sp>
    </p:spTree>
    <p:extLst>
      <p:ext uri="{BB962C8B-B14F-4D97-AF65-F5344CB8AC3E}">
        <p14:creationId xmlns:p14="http://schemas.microsoft.com/office/powerpoint/2010/main" val="1466148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627F21C-19EE-4685-920B-55153F34CF03}" type="datetimeFigureOut">
              <a:rPr lang="en-GB" smtClean="0"/>
              <a:t>27/10/2022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CED9625-BBE4-49F9-B2E5-7E4F325E190A}" type="slidenum">
              <a:rPr lang="en-GB" smtClean="0"/>
              <a:t>‹#›</a:t>
            </a:fld>
            <a:endParaRPr lang="en-GB" dirty="0"/>
          </a:p>
        </p:txBody>
      </p:sp>
    </p:spTree>
    <p:extLst>
      <p:ext uri="{BB962C8B-B14F-4D97-AF65-F5344CB8AC3E}">
        <p14:creationId xmlns:p14="http://schemas.microsoft.com/office/powerpoint/2010/main" val="2864353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627F21C-19EE-4685-920B-55153F34CF03}" type="datetimeFigureOut">
              <a:rPr lang="en-GB" smtClean="0"/>
              <a:t>27/10/2022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CED9625-BBE4-49F9-B2E5-7E4F325E190A}" type="slidenum">
              <a:rPr lang="en-GB" smtClean="0"/>
              <a:t>‹#›</a:t>
            </a:fld>
            <a:endParaRPr lang="en-GB" dirty="0"/>
          </a:p>
        </p:txBody>
      </p:sp>
    </p:spTree>
    <p:extLst>
      <p:ext uri="{BB962C8B-B14F-4D97-AF65-F5344CB8AC3E}">
        <p14:creationId xmlns:p14="http://schemas.microsoft.com/office/powerpoint/2010/main" val="2370045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627F21C-19EE-4685-920B-55153F34CF03}" type="datetimeFigureOut">
              <a:rPr lang="en-GB" smtClean="0"/>
              <a:t>27/10/2022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CED9625-BBE4-49F9-B2E5-7E4F325E190A}" type="slidenum">
              <a:rPr lang="en-GB" smtClean="0"/>
              <a:t>‹#›</a:t>
            </a:fld>
            <a:endParaRPr lang="en-GB" dirty="0"/>
          </a:p>
        </p:txBody>
      </p:sp>
    </p:spTree>
    <p:extLst>
      <p:ext uri="{BB962C8B-B14F-4D97-AF65-F5344CB8AC3E}">
        <p14:creationId xmlns:p14="http://schemas.microsoft.com/office/powerpoint/2010/main" val="79876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627F21C-19EE-4685-920B-55153F34CF03}" type="datetimeFigureOut">
              <a:rPr lang="en-GB" smtClean="0"/>
              <a:t>27/10/2022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CED9625-BBE4-49F9-B2E5-7E4F325E190A}" type="slidenum">
              <a:rPr lang="en-GB" smtClean="0"/>
              <a:t>‹#›</a:t>
            </a:fld>
            <a:endParaRPr lang="en-GB" dirty="0"/>
          </a:p>
        </p:txBody>
      </p:sp>
    </p:spTree>
    <p:extLst>
      <p:ext uri="{BB962C8B-B14F-4D97-AF65-F5344CB8AC3E}">
        <p14:creationId xmlns:p14="http://schemas.microsoft.com/office/powerpoint/2010/main" val="2715903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27F21C-19EE-4685-920B-55153F34CF03}" type="datetimeFigureOut">
              <a:rPr lang="en-GB" smtClean="0"/>
              <a:t>27/10/2022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CED9625-BBE4-49F9-B2E5-7E4F325E190A}" type="slidenum">
              <a:rPr lang="en-GB" smtClean="0"/>
              <a:t>‹#›</a:t>
            </a:fld>
            <a:endParaRPr lang="en-GB" dirty="0"/>
          </a:p>
        </p:txBody>
      </p:sp>
    </p:spTree>
    <p:extLst>
      <p:ext uri="{BB962C8B-B14F-4D97-AF65-F5344CB8AC3E}">
        <p14:creationId xmlns:p14="http://schemas.microsoft.com/office/powerpoint/2010/main" val="4252219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627F21C-19EE-4685-920B-55153F34CF03}" type="datetimeFigureOut">
              <a:rPr lang="en-GB" smtClean="0"/>
              <a:t>27/10/2022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CED9625-BBE4-49F9-B2E5-7E4F325E190A}" type="slidenum">
              <a:rPr lang="en-GB" smtClean="0"/>
              <a:t>‹#›</a:t>
            </a:fld>
            <a:endParaRPr lang="en-GB" dirty="0"/>
          </a:p>
        </p:txBody>
      </p:sp>
    </p:spTree>
    <p:extLst>
      <p:ext uri="{BB962C8B-B14F-4D97-AF65-F5344CB8AC3E}">
        <p14:creationId xmlns:p14="http://schemas.microsoft.com/office/powerpoint/2010/main" val="3372852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627F21C-19EE-4685-920B-55153F34CF03}" type="datetimeFigureOut">
              <a:rPr lang="en-GB" smtClean="0"/>
              <a:t>27/10/2022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7CED9625-BBE4-49F9-B2E5-7E4F325E190A}" type="slidenum">
              <a:rPr lang="en-GB" smtClean="0"/>
              <a:t>‹#›</a:t>
            </a:fld>
            <a:endParaRPr lang="en-GB" dirty="0"/>
          </a:p>
        </p:txBody>
      </p:sp>
    </p:spTree>
    <p:extLst>
      <p:ext uri="{BB962C8B-B14F-4D97-AF65-F5344CB8AC3E}">
        <p14:creationId xmlns:p14="http://schemas.microsoft.com/office/powerpoint/2010/main" val="2756251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627F21C-19EE-4685-920B-55153F34CF03}" type="datetimeFigureOut">
              <a:rPr lang="en-GB" smtClean="0"/>
              <a:t>27/10/2022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CED9625-BBE4-49F9-B2E5-7E4F325E190A}" type="slidenum">
              <a:rPr lang="en-GB" smtClean="0"/>
              <a:t>‹#›</a:t>
            </a:fld>
            <a:endParaRPr lang="en-GB" dirty="0"/>
          </a:p>
        </p:txBody>
      </p:sp>
    </p:spTree>
    <p:extLst>
      <p:ext uri="{BB962C8B-B14F-4D97-AF65-F5344CB8AC3E}">
        <p14:creationId xmlns:p14="http://schemas.microsoft.com/office/powerpoint/2010/main" val="226552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27F21C-19EE-4685-920B-55153F34CF03}" type="datetimeFigureOut">
              <a:rPr lang="en-GB" smtClean="0"/>
              <a:t>27/10/2022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CED9625-BBE4-49F9-B2E5-7E4F325E190A}" type="slidenum">
              <a:rPr lang="en-GB" smtClean="0"/>
              <a:t>‹#›</a:t>
            </a:fld>
            <a:endParaRPr lang="en-GB" dirty="0"/>
          </a:p>
        </p:txBody>
      </p:sp>
    </p:spTree>
    <p:extLst>
      <p:ext uri="{BB962C8B-B14F-4D97-AF65-F5344CB8AC3E}">
        <p14:creationId xmlns:p14="http://schemas.microsoft.com/office/powerpoint/2010/main" val="2574246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27F21C-19EE-4685-920B-55153F34CF03}" type="datetimeFigureOut">
              <a:rPr lang="en-GB" smtClean="0"/>
              <a:t>27/10/2022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CED9625-BBE4-49F9-B2E5-7E4F325E190A}" type="slidenum">
              <a:rPr lang="en-GB" smtClean="0"/>
              <a:t>‹#›</a:t>
            </a:fld>
            <a:endParaRPr lang="en-GB" dirty="0"/>
          </a:p>
        </p:txBody>
      </p:sp>
    </p:spTree>
    <p:extLst>
      <p:ext uri="{BB962C8B-B14F-4D97-AF65-F5344CB8AC3E}">
        <p14:creationId xmlns:p14="http://schemas.microsoft.com/office/powerpoint/2010/main" val="1550822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27F21C-19EE-4685-920B-55153F34CF03}" type="datetimeFigureOut">
              <a:rPr lang="en-GB" smtClean="0"/>
              <a:t>27/10/2022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CED9625-BBE4-49F9-B2E5-7E4F325E190A}" type="slidenum">
              <a:rPr lang="en-GB" smtClean="0"/>
              <a:t>‹#›</a:t>
            </a:fld>
            <a:endParaRPr lang="en-GB" dirty="0"/>
          </a:p>
        </p:txBody>
      </p:sp>
    </p:spTree>
    <p:extLst>
      <p:ext uri="{BB962C8B-B14F-4D97-AF65-F5344CB8AC3E}">
        <p14:creationId xmlns:p14="http://schemas.microsoft.com/office/powerpoint/2010/main" val="1980764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27F21C-19EE-4685-920B-55153F34CF03}" type="datetimeFigureOut">
              <a:rPr lang="en-GB" smtClean="0"/>
              <a:t>27/10/2022</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ED9625-BBE4-49F9-B2E5-7E4F325E190A}" type="slidenum">
              <a:rPr lang="en-GB" smtClean="0"/>
              <a:t>‹#›</a:t>
            </a:fld>
            <a:endParaRPr lang="en-GB" dirty="0"/>
          </a:p>
        </p:txBody>
      </p:sp>
    </p:spTree>
    <p:extLst>
      <p:ext uri="{BB962C8B-B14F-4D97-AF65-F5344CB8AC3E}">
        <p14:creationId xmlns:p14="http://schemas.microsoft.com/office/powerpoint/2010/main" val="148352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 Id="rId6" Type="http://schemas.openxmlformats.org/officeDocument/2006/relationships/hyperlink" Target="https://shapeatlas.net/place/" TargetMode="External"/><Relationship Id="rId5" Type="http://schemas.openxmlformats.org/officeDocument/2006/relationships/hyperlink" Target="https://www.gov.uk/government/statistics/phonics-screening-check-and-key-stage-1-assessments-england-2019" TargetMode="Externa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7.xml"/><Relationship Id="rId1" Type="http://schemas.openxmlformats.org/officeDocument/2006/relationships/slideLayout" Target="../slideLayouts/slideLayout2.xml"/><Relationship Id="rId5" Type="http://schemas.openxmlformats.org/officeDocument/2006/relationships/hyperlink" Target="https://shapeatlas.net/place/" TargetMode="External"/><Relationship Id="rId4" Type="http://schemas.openxmlformats.org/officeDocument/2006/relationships/hyperlink" Target="https://explore-education-statistics.service.gov.uk/find-statistics/key-stage-2-attainment" TargetMode="External"/></Relationships>
</file>

<file path=ppt/slides/_rels/slide1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 Id="rId4" Type="http://schemas.openxmlformats.org/officeDocument/2006/relationships/hyperlink" Target="https://www.gov.uk/government/statistics/key-stage-4-performance-2019-revised" TargetMode="External"/></Relationships>
</file>

<file path=ppt/slides/_rels/slide13.xml.rels><?xml version="1.0" encoding="UTF-8" standalone="yes"?>
<Relationships xmlns="http://schemas.openxmlformats.org/package/2006/relationships"><Relationship Id="rId2" Type="http://schemas.openxmlformats.org/officeDocument/2006/relationships/hyperlink" Target="https://fingertips.phe.org.uk/profile/local-health"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2.xml"/><Relationship Id="rId4" Type="http://schemas.openxmlformats.org/officeDocument/2006/relationships/hyperlink" Target="https://fingertips.phe.org.uk/profile/general-practice"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fingertips.phe.org.uk/profile/local-health"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fingertips.phe.org.uk/profile/local-health"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hyperlink" Target="https://www.berkshirepublichealth.co.uk/jsna/wp-content/uploads/2022/06/Berkshire-East-0-19s-HNA-FINAL.docx" TargetMode="Externa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2.xml"/><Relationship Id="rId5" Type="http://schemas.openxmlformats.org/officeDocument/2006/relationships/hyperlink" Target="https://explore-education-statistics.service.gov.uk/find-statistics/characteristics-of-children-in-need" TargetMode="External"/><Relationship Id="rId4" Type="http://schemas.openxmlformats.org/officeDocument/2006/relationships/chart" Target="../charts/char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chart" Target="../charts/chart15.xml"/><Relationship Id="rId1" Type="http://schemas.openxmlformats.org/officeDocument/2006/relationships/slideLayout" Target="../slideLayouts/slideLayout2.xml"/><Relationship Id="rId4" Type="http://schemas.openxmlformats.org/officeDocument/2006/relationships/hyperlink" Target="https://explore-education-statistics.service.gov.uk/find-statistics/characteristics-of-children-in-need"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chart" Target="../charts/chart16.xml"/><Relationship Id="rId1" Type="http://schemas.openxmlformats.org/officeDocument/2006/relationships/slideLayout" Target="../slideLayouts/slideLayout2.xml"/><Relationship Id="rId4" Type="http://schemas.openxmlformats.org/officeDocument/2006/relationships/hyperlink" Target="https://explore-education-statistics.service.gov.uk/find-statistics/characteristics-of-children-in-need" TargetMode="External"/></Relationships>
</file>

<file path=ppt/slides/_rels/slide2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hyperlink" Target="https://www.gov.uk/government/publications/supporting-families-programme-guidance-2022-to-2025/chapter-3-the-national-supporting-families-outcome-framework#children-safe-from-abuse-and-exploitation" TargetMode="External"/><Relationship Id="rId1" Type="http://schemas.openxmlformats.org/officeDocument/2006/relationships/slideLayout" Target="../slideLayouts/slideLayout2.xml"/><Relationship Id="rId5" Type="http://schemas.openxmlformats.org/officeDocument/2006/relationships/chart" Target="../charts/chart19.xml"/><Relationship Id="rId4" Type="http://schemas.openxmlformats.org/officeDocument/2006/relationships/chart" Target="../charts/chart18.xml"/></Relationships>
</file>

<file path=ppt/slides/_rels/slide24.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openxmlformats.org/officeDocument/2006/relationships/hyperlink" Target="https://www.gov.uk/government/publications/supporting-families-programme-guidance-2022-to-2025/chapter-3-the-national-supporting-families-outcome-framework#children-safe-from-abuse-and-exploitation" TargetMode="Externa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25.xml.rels><?xml version="1.0" encoding="UTF-8" standalone="yes"?>
<Relationships xmlns="http://schemas.openxmlformats.org/package/2006/relationships"><Relationship Id="rId3" Type="http://schemas.openxmlformats.org/officeDocument/2006/relationships/hyperlink" Target="https://fingertips.phe.org.uk/profile/child-health-profiles/data" TargetMode="External"/><Relationship Id="rId2" Type="http://schemas.openxmlformats.org/officeDocument/2006/relationships/hyperlink" Target="https://digital.nhs.uk/data-and-information/publications/statistical/mental-health-of-children-and-young-people-in-england/2017/2017#top"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www.gov.uk/government/publications/better-mental-health-jsna-toolkit/2-understanding-place#introduction"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explore-education-statistics.service.gov.uk/find-statistics/characteristics-of-children-in-need" TargetMode="External"/><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hyperlink" Target="https://www.ons.gov.uk/peoplepopulationandcommunity/populationandmigration/populationprojections/datasets/localauthoritiesinenglandtable2" TargetMode="External"/><Relationship Id="rId1" Type="http://schemas.openxmlformats.org/officeDocument/2006/relationships/slideLayout" Target="../slideLayouts/slideLayout2.xml"/><Relationship Id="rId5" Type="http://schemas.openxmlformats.org/officeDocument/2006/relationships/hyperlink" Target="https://www.ons.gov.uk/peoplepopulationandcommunity/populationandmigration/populationestimates/datasets/wardlevelmidyearpopulationestimatesexperimental" TargetMode="External"/><Relationship Id="rId4" Type="http://schemas.openxmlformats.org/officeDocument/2006/relationships/image" Target="../media/image10.emf"/></Relationships>
</file>

<file path=ppt/slides/_rels/slide30.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pubmed.ncbi.nlm.nih.gov/32141229/" TargetMode="External"/><Relationship Id="rId2" Type="http://schemas.openxmlformats.org/officeDocument/2006/relationships/hyperlink" Target="https://publications.aap.org/pediatrics/article-abstract/119/4/e837/70180/Breastfeeding-and-Hospitalization-for-Diarrheal?redirectedFrom=fulltext" TargetMode="External"/><Relationship Id="rId1" Type="http://schemas.openxmlformats.org/officeDocument/2006/relationships/slideLayout" Target="../slideLayouts/slideLayout2.xml"/><Relationship Id="rId6" Type="http://schemas.openxmlformats.org/officeDocument/2006/relationships/chart" Target="../charts/chart25.xml"/><Relationship Id="rId5" Type="http://schemas.openxmlformats.org/officeDocument/2006/relationships/chart" Target="../charts/chart24.xml"/><Relationship Id="rId4" Type="http://schemas.openxmlformats.org/officeDocument/2006/relationships/hyperlink" Target="https://www.nice.org.uk/guidance/ph11/chapter/2-public-health-need-and-practice"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chart" Target="../charts/chart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chart" Target="../charts/chart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hyperlink" Target="https://shapeatlas.net/place/" TargetMode="External"/><Relationship Id="rId4" Type="http://schemas.openxmlformats.org/officeDocument/2006/relationships/hyperlink" Target="https://www.ons.gov.uk/peoplepopulationandcommunity/populationandmigration/populationestimates/datasets/lowersuperoutputareamidyearpopulationestimates?_gl=1*1eyc63r*_ga*MTI1MjUxMjQ1Ni4xNjUwODA5MDI3*_ga_W804VY6YKS*MTY2NDEyNDQ3NS44MS4xLjE2NjQxMjQ3MTMuNTAuMC4w" TargetMode="Externa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hyperlink" Target="https://explore-education-statistics.service.gov.uk/find-statistics/school-pupils-and-their-characteristics"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shapeatlas.net/place/"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ons.gov.uk/peoplepopulationandcommunity/populationandmigration/populationestimates/datasets/lowersuperoutputareamidyearpopulationestimates?_gl=1*1eyc63r*_ga*MTI1MjUxMjQ1Ni4xNjUwODA5MDI3*_ga_W804VY6YKS*MTY2NDEyNDQ3NS44MS4xLjE2NjQxMjQ3MTMuNTAuMC4w" TargetMode="Externa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hyperlink" Target="https://shapeatlas.net/plac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3.xml"/><Relationship Id="rId1" Type="http://schemas.openxmlformats.org/officeDocument/2006/relationships/slideLayout" Target="../slideLayouts/slideLayout2.xml"/><Relationship Id="rId5" Type="http://schemas.openxmlformats.org/officeDocument/2006/relationships/hyperlink" Target="https://shapeatlas.net/place/" TargetMode="External"/><Relationship Id="rId4" Type="http://schemas.openxmlformats.org/officeDocument/2006/relationships/hyperlink" Target="https://www.gov.uk/government/statistics/early-years-foundation-stage-profile-results-2018-to-2019"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hart" Target="../charts/chart4.xml"/><Relationship Id="rId1" Type="http://schemas.openxmlformats.org/officeDocument/2006/relationships/slideLayout" Target="../slideLayouts/slideLayout2.xml"/><Relationship Id="rId5" Type="http://schemas.openxmlformats.org/officeDocument/2006/relationships/hyperlink" Target="https://shapeatlas.net/place/" TargetMode="External"/><Relationship Id="rId4" Type="http://schemas.openxmlformats.org/officeDocument/2006/relationships/hyperlink" Target="https://www.gov.uk/government/statistics/phonics-screening-check-and-key-stage-1-assessments-england-201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2593378"/>
            <a:ext cx="8208912" cy="2657564"/>
          </a:xfrm>
        </p:spPr>
        <p:txBody>
          <a:bodyPr>
            <a:normAutofit/>
          </a:bodyPr>
          <a:lstStyle/>
          <a:p>
            <a:r>
              <a:rPr lang="en-GB" sz="3600" b="1" dirty="0">
                <a:solidFill>
                  <a:schemeClr val="accent3">
                    <a:lumMod val="50000"/>
                  </a:schemeClr>
                </a:solidFill>
              </a:rPr>
              <a:t>Bracknell Forest 0 to 19 Health Needs Assessment: Deep Dive</a:t>
            </a:r>
            <a:br>
              <a:rPr lang="en-GB" sz="1800" b="1" i="1" dirty="0">
                <a:solidFill>
                  <a:schemeClr val="accent3">
                    <a:lumMod val="50000"/>
                  </a:schemeClr>
                </a:solidFill>
              </a:rPr>
            </a:br>
            <a:br>
              <a:rPr lang="en-GB" sz="1800" b="1" i="1" dirty="0">
                <a:solidFill>
                  <a:schemeClr val="accent3">
                    <a:lumMod val="50000"/>
                  </a:schemeClr>
                </a:solidFill>
              </a:rPr>
            </a:br>
            <a:r>
              <a:rPr lang="en-GB" sz="2400" b="1" i="1" dirty="0">
                <a:solidFill>
                  <a:schemeClr val="accent3">
                    <a:lumMod val="50000"/>
                  </a:schemeClr>
                </a:solidFill>
              </a:rPr>
              <a:t>Summary Slides</a:t>
            </a:r>
            <a:endParaRPr lang="en-GB" sz="1800" b="1" dirty="0">
              <a:solidFill>
                <a:schemeClr val="accent3">
                  <a:lumMod val="50000"/>
                </a:schemeClr>
              </a:solidFill>
            </a:endParaRP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55062" y="116633"/>
            <a:ext cx="1930200" cy="1545448"/>
          </a:xfrm>
          <a:prstGeom prst="rect">
            <a:avLst/>
          </a:prstGeom>
        </p:spPr>
      </p:pic>
    </p:spTree>
    <p:extLst>
      <p:ext uri="{BB962C8B-B14F-4D97-AF65-F5344CB8AC3E}">
        <p14:creationId xmlns:p14="http://schemas.microsoft.com/office/powerpoint/2010/main" val="3584224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5C0771B-5F50-4F8A-8E27-13F20AB80C7A}"/>
              </a:ext>
            </a:extLst>
          </p:cNvPr>
          <p:cNvSpPr txBox="1">
            <a:spLocks noGrp="1"/>
          </p:cNvSpPr>
          <p:nvPr>
            <p:ph type="title" idx="4294967295"/>
          </p:nvPr>
        </p:nvSpPr>
        <p:spPr>
          <a:xfrm>
            <a:off x="0" y="0"/>
            <a:ext cx="9144000" cy="527620"/>
          </a:xfrm>
          <a:prstGeom prst="rect">
            <a:avLst/>
          </a:prstGeom>
          <a:solidFill>
            <a:schemeClr val="accent3">
              <a:lumMod val="50000"/>
            </a:scheme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schemeClr val="bg1"/>
                </a:solidFill>
                <a:effectLst/>
                <a:uLnTx/>
                <a:uFillTx/>
                <a:latin typeface="+mj-lt"/>
                <a:ea typeface="+mj-ea"/>
                <a:cs typeface="+mj-cs"/>
              </a:rPr>
              <a:t>Educational Attainment: Year 1 RWM</a:t>
            </a:r>
          </a:p>
        </p:txBody>
      </p:sp>
      <p:sp>
        <p:nvSpPr>
          <p:cNvPr id="3" name="Rectangle 2">
            <a:extLst>
              <a:ext uri="{FF2B5EF4-FFF2-40B4-BE49-F238E27FC236}">
                <a16:creationId xmlns:a16="http://schemas.microsoft.com/office/drawing/2014/main" id="{245E1E01-CF63-4C43-AE95-9994FFEC85CE}"/>
              </a:ext>
              <a:ext uri="{C183D7F6-B498-43B3-948B-1728B52AA6E4}">
                <adec:decorative xmlns:adec="http://schemas.microsoft.com/office/drawing/2017/decorative" val="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20" name="TextBox 19">
            <a:extLst>
              <a:ext uri="{FF2B5EF4-FFF2-40B4-BE49-F238E27FC236}">
                <a16:creationId xmlns:a16="http://schemas.microsoft.com/office/drawing/2014/main" id="{506E8F55-AF17-4A73-B06F-6C9CF3333765}"/>
              </a:ext>
            </a:extLst>
          </p:cNvPr>
          <p:cNvSpPr txBox="1"/>
          <p:nvPr/>
        </p:nvSpPr>
        <p:spPr>
          <a:xfrm>
            <a:off x="112180" y="605574"/>
            <a:ext cx="4021669" cy="830997"/>
          </a:xfrm>
          <a:prstGeom prst="rect">
            <a:avLst/>
          </a:prstGeom>
          <a:noFill/>
        </p:spPr>
        <p:txBody>
          <a:bodyPr wrap="square" rtlCol="0">
            <a:spAutoFit/>
          </a:bodyPr>
          <a:lstStyle/>
          <a:p>
            <a:r>
              <a:rPr lang="en-GB" sz="1600" b="1" dirty="0">
                <a:solidFill>
                  <a:schemeClr val="accent3">
                    <a:lumMod val="50000"/>
                  </a:schemeClr>
                </a:solidFill>
              </a:rPr>
              <a:t>Pupils meeting or exceeding the expected level in reading, writing and maths (RWM) in year 1</a:t>
            </a:r>
          </a:p>
        </p:txBody>
      </p:sp>
      <p:sp>
        <p:nvSpPr>
          <p:cNvPr id="17" name="TextBox 16">
            <a:extLst>
              <a:ext uri="{FF2B5EF4-FFF2-40B4-BE49-F238E27FC236}">
                <a16:creationId xmlns:a16="http://schemas.microsoft.com/office/drawing/2014/main" id="{33DE7F76-CA55-43FD-A424-D065B3BB32FF}"/>
              </a:ext>
            </a:extLst>
          </p:cNvPr>
          <p:cNvSpPr txBox="1"/>
          <p:nvPr/>
        </p:nvSpPr>
        <p:spPr>
          <a:xfrm>
            <a:off x="12953" y="1519709"/>
            <a:ext cx="3802594"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effectLst/>
                <a:uLnTx/>
                <a:uFillTx/>
                <a:latin typeface="Calibri"/>
                <a:ea typeface="+mn-ea"/>
                <a:cs typeface="+mn-cs"/>
              </a:rPr>
              <a:t>Pupils achieving the expected level </a:t>
            </a:r>
            <a:r>
              <a:rPr lang="en-GB" sz="1300" b="1" dirty="0">
                <a:latin typeface="Calibri"/>
              </a:rPr>
              <a:t>for each subject </a:t>
            </a:r>
            <a:r>
              <a:rPr kumimoji="0" lang="en-GB" sz="1300" b="1" i="0" u="none" strike="noStrike" kern="1200" cap="none" spc="0" normalizeH="0" baseline="0" noProof="0" dirty="0">
                <a:ln>
                  <a:noFill/>
                </a:ln>
                <a:effectLst/>
                <a:uLnTx/>
                <a:uFillTx/>
                <a:latin typeface="Calibri"/>
                <a:ea typeface="+mn-ea"/>
                <a:cs typeface="+mn-cs"/>
              </a:rPr>
              <a:t>in Year 1 by Cohort (2019/20)</a:t>
            </a:r>
            <a:endParaRPr kumimoji="0" lang="en-GB" sz="1300" b="0" i="0" u="none" strike="noStrike" kern="1200" cap="none" spc="0" normalizeH="0" baseline="0" noProof="0" dirty="0">
              <a:ln>
                <a:noFill/>
              </a:ln>
              <a:effectLst/>
              <a:uLnTx/>
              <a:uFillTx/>
              <a:latin typeface="Calibri"/>
              <a:ea typeface="+mn-ea"/>
              <a:cs typeface="+mn-cs"/>
            </a:endParaRPr>
          </a:p>
        </p:txBody>
      </p:sp>
      <p:graphicFrame>
        <p:nvGraphicFramePr>
          <p:cNvPr id="18" name="Chart 17" descr="Chart showing proportion of pupils achieving the expected level  in reading, writing and maths for the following cohorts versus all cohorts: English as an additional language, FSM eligible, SEN, EHCP">
            <a:extLst>
              <a:ext uri="{FF2B5EF4-FFF2-40B4-BE49-F238E27FC236}">
                <a16:creationId xmlns:a16="http://schemas.microsoft.com/office/drawing/2014/main" id="{B2782A52-FEB0-40ED-81E9-B8BC94209E1B}"/>
              </a:ext>
            </a:extLst>
          </p:cNvPr>
          <p:cNvGraphicFramePr>
            <a:graphicFrameLocks/>
          </p:cNvGraphicFramePr>
          <p:nvPr>
            <p:extLst>
              <p:ext uri="{D42A27DB-BD31-4B8C-83A1-F6EECF244321}">
                <p14:modId xmlns:p14="http://schemas.microsoft.com/office/powerpoint/2010/main" val="541983343"/>
              </p:ext>
            </p:extLst>
          </p:nvPr>
        </p:nvGraphicFramePr>
        <p:xfrm>
          <a:off x="115518" y="1948495"/>
          <a:ext cx="3623918" cy="1729015"/>
        </p:xfrm>
        <a:graphic>
          <a:graphicData uri="http://schemas.openxmlformats.org/drawingml/2006/chart">
            <c:chart xmlns:c="http://schemas.openxmlformats.org/drawingml/2006/chart" xmlns:r="http://schemas.openxmlformats.org/officeDocument/2006/relationships" r:id="rId2"/>
          </a:graphicData>
        </a:graphic>
      </p:graphicFrame>
      <p:sp>
        <p:nvSpPr>
          <p:cNvPr id="19" name="TextBox 18">
            <a:extLst>
              <a:ext uri="{FF2B5EF4-FFF2-40B4-BE49-F238E27FC236}">
                <a16:creationId xmlns:a16="http://schemas.microsoft.com/office/drawing/2014/main" id="{A4EF6CA5-51C4-4A1C-B42D-CEFF2E922ABE}"/>
              </a:ext>
            </a:extLst>
          </p:cNvPr>
          <p:cNvSpPr txBox="1"/>
          <p:nvPr/>
        </p:nvSpPr>
        <p:spPr>
          <a:xfrm>
            <a:off x="39133" y="3835731"/>
            <a:ext cx="3802594"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effectLst/>
                <a:uLnTx/>
                <a:uFillTx/>
                <a:latin typeface="Calibri"/>
                <a:ea typeface="+mn-ea"/>
                <a:cs typeface="+mn-cs"/>
              </a:rPr>
              <a:t>Children achieving the expected level in RWM in Year 1 by Cohort (2019/20)</a:t>
            </a:r>
            <a:endParaRPr kumimoji="0" lang="en-GB" sz="1300" b="0" i="0" u="none" strike="noStrike" kern="1200" cap="none" spc="0" normalizeH="0" baseline="0" noProof="0" dirty="0">
              <a:ln>
                <a:noFill/>
              </a:ln>
              <a:effectLst/>
              <a:uLnTx/>
              <a:uFillTx/>
              <a:latin typeface="Calibri"/>
              <a:ea typeface="+mn-ea"/>
              <a:cs typeface="+mn-cs"/>
            </a:endParaRPr>
          </a:p>
        </p:txBody>
      </p:sp>
      <p:graphicFrame>
        <p:nvGraphicFramePr>
          <p:cNvPr id="21" name="Chart 20" descr="Chart showing proportion of year 1 pupils with meeting or achieving the expected level in reading, writing and maths by the following cohorts versus all cohorts: English as an additional language, FSM eligible, SEN, EHCP">
            <a:extLst>
              <a:ext uri="{FF2B5EF4-FFF2-40B4-BE49-F238E27FC236}">
                <a16:creationId xmlns:a16="http://schemas.microsoft.com/office/drawing/2014/main" id="{52490A23-F6C4-49B5-BB81-09B5256E480E}"/>
              </a:ext>
            </a:extLst>
          </p:cNvPr>
          <p:cNvGraphicFramePr>
            <a:graphicFrameLocks/>
          </p:cNvGraphicFramePr>
          <p:nvPr>
            <p:extLst>
              <p:ext uri="{D42A27DB-BD31-4B8C-83A1-F6EECF244321}">
                <p14:modId xmlns:p14="http://schemas.microsoft.com/office/powerpoint/2010/main" val="383970006"/>
              </p:ext>
            </p:extLst>
          </p:nvPr>
        </p:nvGraphicFramePr>
        <p:xfrm>
          <a:off x="45609" y="4297396"/>
          <a:ext cx="3789642" cy="227124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85169F00-3B68-4940-A928-5AE17B88C39F}"/>
              </a:ext>
              <a:ext uri="{C183D7F6-B498-43B3-948B-1728B52AA6E4}">
                <adec:decorative xmlns:adec="http://schemas.microsoft.com/office/drawing/2017/decorative" val="0"/>
              </a:ext>
            </a:extLst>
          </p:cNvPr>
          <p:cNvSpPr txBox="1"/>
          <p:nvPr/>
        </p:nvSpPr>
        <p:spPr>
          <a:xfrm>
            <a:off x="4133850" y="637605"/>
            <a:ext cx="4894632"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000000"/>
                </a:solidFill>
                <a:effectLst/>
                <a:uLnTx/>
                <a:uFillTx/>
                <a:latin typeface="Calibri"/>
                <a:ea typeface="+mn-ea"/>
                <a:cs typeface="+mn-cs"/>
              </a:rPr>
              <a:t>Primary schools with lowest proportion o</a:t>
            </a:r>
            <a:r>
              <a:rPr lang="en-GB" sz="1300" b="1" dirty="0">
                <a:solidFill>
                  <a:srgbClr val="000000"/>
                </a:solidFill>
                <a:latin typeface="Calibri"/>
              </a:rPr>
              <a:t>f pupils meeting/exceeding the expected level in RWM and proportion of pupils in cohorts</a:t>
            </a:r>
            <a:endParaRPr kumimoji="0" lang="en-GB" sz="1300" b="1" i="0" u="none" strike="noStrike" kern="1200" cap="none" spc="0" normalizeH="0" baseline="0" noProof="0" dirty="0">
              <a:ln>
                <a:noFill/>
              </a:ln>
              <a:solidFill>
                <a:srgbClr val="000000"/>
              </a:solidFill>
              <a:effectLst/>
              <a:uLnTx/>
              <a:uFillTx/>
              <a:latin typeface="Calibri"/>
              <a:ea typeface="+mn-ea"/>
              <a:cs typeface="+mn-cs"/>
            </a:endParaRPr>
          </a:p>
        </p:txBody>
      </p:sp>
      <p:graphicFrame>
        <p:nvGraphicFramePr>
          <p:cNvPr id="12" name="Table 11">
            <a:extLst>
              <a:ext uri="{FF2B5EF4-FFF2-40B4-BE49-F238E27FC236}">
                <a16:creationId xmlns:a16="http://schemas.microsoft.com/office/drawing/2014/main" id="{02EC0ABC-BD64-4BDA-A190-67D6C842EDCB}"/>
              </a:ext>
            </a:extLst>
          </p:cNvPr>
          <p:cNvGraphicFramePr>
            <a:graphicFrameLocks noGrp="1"/>
          </p:cNvGraphicFramePr>
          <p:nvPr>
            <p:extLst>
              <p:ext uri="{D42A27DB-BD31-4B8C-83A1-F6EECF244321}">
                <p14:modId xmlns:p14="http://schemas.microsoft.com/office/powerpoint/2010/main" val="3374991882"/>
              </p:ext>
            </p:extLst>
          </p:nvPr>
        </p:nvGraphicFramePr>
        <p:xfrm>
          <a:off x="4235285" y="1263422"/>
          <a:ext cx="4793196" cy="1424350"/>
        </p:xfrm>
        <a:graphic>
          <a:graphicData uri="http://schemas.openxmlformats.org/drawingml/2006/table">
            <a:tbl>
              <a:tblPr firstRow="1"/>
              <a:tblGrid>
                <a:gridCol w="469694">
                  <a:extLst>
                    <a:ext uri="{9D8B030D-6E8A-4147-A177-3AD203B41FA5}">
                      <a16:colId xmlns:a16="http://schemas.microsoft.com/office/drawing/2014/main" val="2205627516"/>
                    </a:ext>
                  </a:extLst>
                </a:gridCol>
                <a:gridCol w="1851514">
                  <a:extLst>
                    <a:ext uri="{9D8B030D-6E8A-4147-A177-3AD203B41FA5}">
                      <a16:colId xmlns:a16="http://schemas.microsoft.com/office/drawing/2014/main" val="320085585"/>
                    </a:ext>
                  </a:extLst>
                </a:gridCol>
                <a:gridCol w="637405">
                  <a:extLst>
                    <a:ext uri="{9D8B030D-6E8A-4147-A177-3AD203B41FA5}">
                      <a16:colId xmlns:a16="http://schemas.microsoft.com/office/drawing/2014/main" val="3525270037"/>
                    </a:ext>
                  </a:extLst>
                </a:gridCol>
                <a:gridCol w="688807">
                  <a:extLst>
                    <a:ext uri="{9D8B030D-6E8A-4147-A177-3AD203B41FA5}">
                      <a16:colId xmlns:a16="http://schemas.microsoft.com/office/drawing/2014/main" val="1304776949"/>
                    </a:ext>
                  </a:extLst>
                </a:gridCol>
                <a:gridCol w="462632">
                  <a:extLst>
                    <a:ext uri="{9D8B030D-6E8A-4147-A177-3AD203B41FA5}">
                      <a16:colId xmlns:a16="http://schemas.microsoft.com/office/drawing/2014/main" val="2717496354"/>
                    </a:ext>
                  </a:extLst>
                </a:gridCol>
                <a:gridCol w="683144">
                  <a:extLst>
                    <a:ext uri="{9D8B030D-6E8A-4147-A177-3AD203B41FA5}">
                      <a16:colId xmlns:a16="http://schemas.microsoft.com/office/drawing/2014/main" val="2139885462"/>
                    </a:ext>
                  </a:extLst>
                </a:gridCol>
              </a:tblGrid>
              <a:tr h="222442">
                <a:tc>
                  <a:txBody>
                    <a:bodyPr/>
                    <a:lstStyle/>
                    <a:p>
                      <a:pPr algn="ctr" fontAlgn="b"/>
                      <a:r>
                        <a:rPr lang="en-GB" sz="1300" b="1" i="0" u="none" strike="noStrike" dirty="0">
                          <a:solidFill>
                            <a:srgbClr val="FFFFFF"/>
                          </a:solidFill>
                          <a:effectLst/>
                          <a:latin typeface="Calibri" panose="020F0502020204030204" pitchFamily="34" charset="0"/>
                        </a:rPr>
                        <a:t>ID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l" fontAlgn="b"/>
                      <a:r>
                        <a:rPr lang="en-GB" sz="1300" b="1" i="0" u="none" strike="noStrike" dirty="0">
                          <a:solidFill>
                            <a:srgbClr val="FFFFFF"/>
                          </a:solidFill>
                          <a:effectLst/>
                          <a:latin typeface="Calibri" panose="020F0502020204030204" pitchFamily="34" charset="0"/>
                        </a:rPr>
                        <a:t>Primary School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GB" sz="1300" b="1" i="0" u="none" strike="noStrike" dirty="0">
                          <a:solidFill>
                            <a:srgbClr val="FFFFFF"/>
                          </a:solidFill>
                          <a:effectLst/>
                          <a:latin typeface="Calibri" panose="020F0502020204030204" pitchFamily="34" charset="0"/>
                        </a:rPr>
                        <a:t>RWM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GB" sz="1300" b="1" i="0" u="none" strike="noStrike" kern="1200" dirty="0">
                          <a:solidFill>
                            <a:srgbClr val="FFFFFF"/>
                          </a:solidFill>
                          <a:effectLst/>
                          <a:latin typeface="+mn-lt"/>
                          <a:ea typeface="+mn-ea"/>
                          <a:cs typeface="+mn-cs"/>
                        </a:rPr>
                        <a:t>FSM</a:t>
                      </a:r>
                      <a:endParaRPr lang="en-GB" sz="1300" b="1" i="0" u="none" strike="noStrike" dirty="0">
                        <a:solidFill>
                          <a:srgbClr val="FFFFFF"/>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GB" sz="1300" b="1" i="0" u="none" strike="noStrike" dirty="0">
                          <a:solidFill>
                            <a:srgbClr val="FFFFFF"/>
                          </a:solidFill>
                          <a:effectLst/>
                          <a:latin typeface="Calibri" panose="020F0502020204030204" pitchFamily="34" charset="0"/>
                        </a:rPr>
                        <a:t>SEN</a:t>
                      </a:r>
                      <a:endParaRPr lang="en-GB" sz="1300" b="1" i="0" u="none" strike="noStrike" dirty="0">
                        <a:solidFill>
                          <a:srgbClr val="FFFFFF"/>
                        </a:solidFill>
                        <a:effectLst/>
                        <a:latin typeface="+mj-lt"/>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GB" sz="1300" b="1" i="0" u="none" strike="noStrike" dirty="0">
                          <a:solidFill>
                            <a:srgbClr val="FFFFFF"/>
                          </a:solidFill>
                          <a:effectLst/>
                          <a:latin typeface="Calibri" panose="020F0502020204030204" pitchFamily="34" charset="0"/>
                        </a:rPr>
                        <a:t>EHC Plan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3029735481"/>
                  </a:ext>
                </a:extLst>
              </a:tr>
              <a:tr h="205862">
                <a:tc>
                  <a:txBody>
                    <a:bodyPr/>
                    <a:lstStyle/>
                    <a:p>
                      <a:pPr algn="ctr" fontAlgn="b"/>
                      <a:r>
                        <a:rPr lang="en-GB" sz="1200" b="0" i="0" u="none" strike="noStrike" dirty="0">
                          <a:solidFill>
                            <a:srgbClr val="000000"/>
                          </a:solidFill>
                          <a:effectLst/>
                          <a:latin typeface="Calibri" panose="020F050202020403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Calibri" panose="020F0502020204030204" pitchFamily="34" charset="0"/>
                          <a:cs typeface="Calibri" panose="020F0502020204030204" pitchFamily="34" charset="0"/>
                        </a:rPr>
                        <a:t>The Pines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dirty="0">
                          <a:solidFill>
                            <a:srgbClr val="000000"/>
                          </a:solidFill>
                          <a:effectLst/>
                          <a:latin typeface="+mj-lt"/>
                          <a:cs typeface="Calibri" panose="020F0502020204030204" pitchFamily="34" charset="0"/>
                        </a:rPr>
                        <a:t>52.2%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mj-lt"/>
                          <a:cs typeface="Calibri" panose="020F0502020204030204" pitchFamily="34" charset="0"/>
                        </a:rPr>
                        <a:t>18.6%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mj-lt"/>
                          <a:cs typeface="Calibri" panose="020F0502020204030204" pitchFamily="34" charset="0"/>
                        </a:rPr>
                        <a:t>16.8%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mj-lt"/>
                          <a:cs typeface="Calibri" panose="020F0502020204030204" pitchFamily="34" charset="0"/>
                        </a:rPr>
                        <a:t>3.6%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4735793"/>
                  </a:ext>
                </a:extLst>
              </a:tr>
              <a:tr h="205862">
                <a:tc>
                  <a:txBody>
                    <a:bodyPr/>
                    <a:lstStyle/>
                    <a:p>
                      <a:pPr algn="ctr" fontAlgn="b"/>
                      <a:r>
                        <a:rPr lang="en-GB" sz="1200" b="0" i="0" u="none" strike="noStrike" dirty="0">
                          <a:solidFill>
                            <a:srgbClr val="000000"/>
                          </a:solidFill>
                          <a:effectLst/>
                          <a:latin typeface="Calibri" panose="020F0502020204030204" pitchFamily="34" charset="0"/>
                        </a:rPr>
                        <a:t>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Calibri" panose="020F0502020204030204" pitchFamily="34" charset="0"/>
                          <a:cs typeface="Calibri" panose="020F0502020204030204" pitchFamily="34" charset="0"/>
                        </a:rPr>
                        <a:t>College Town Primary School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dirty="0">
                          <a:solidFill>
                            <a:srgbClr val="000000"/>
                          </a:solidFill>
                          <a:effectLst/>
                          <a:latin typeface="+mj-lt"/>
                          <a:cs typeface="Calibri" panose="020F0502020204030204" pitchFamily="34" charset="0"/>
                        </a:rPr>
                        <a:t>55.9%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mj-lt"/>
                          <a:cs typeface="Calibri" panose="020F0502020204030204" pitchFamily="34" charset="0"/>
                        </a:rPr>
                        <a:t>7.3%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mj-lt"/>
                          <a:cs typeface="Calibri" panose="020F0502020204030204" pitchFamily="34" charset="0"/>
                        </a:rPr>
                        <a:t>12.2%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mj-lt"/>
                          <a:cs typeface="Calibri" panose="020F0502020204030204" pitchFamily="34" charset="0"/>
                        </a:rPr>
                        <a:t>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7602302"/>
                  </a:ext>
                </a:extLst>
              </a:tr>
              <a:tr h="205862">
                <a:tc>
                  <a:txBody>
                    <a:bodyPr/>
                    <a:lstStyle/>
                    <a:p>
                      <a:pPr algn="ctr" fontAlgn="b"/>
                      <a:r>
                        <a:rPr lang="en-GB" sz="1200" b="0" i="0" u="none" strike="noStrike" dirty="0">
                          <a:solidFill>
                            <a:srgbClr val="000000"/>
                          </a:solidFill>
                          <a:effectLst/>
                          <a:latin typeface="Calibri" panose="020F050202020403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Calibri" panose="020F0502020204030204" pitchFamily="34" charset="0"/>
                          <a:cs typeface="Calibri" panose="020F0502020204030204" pitchFamily="34" charset="0"/>
                        </a:rPr>
                        <a:t>Holly Spring Primary</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dirty="0">
                          <a:solidFill>
                            <a:srgbClr val="000000"/>
                          </a:solidFill>
                          <a:effectLst/>
                          <a:latin typeface="+mj-lt"/>
                          <a:cs typeface="Calibri" panose="020F0502020204030204" pitchFamily="34" charset="0"/>
                        </a:rPr>
                        <a:t>59.0%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dirty="0">
                          <a:solidFill>
                            <a:srgbClr val="000000"/>
                          </a:solidFill>
                          <a:effectLst/>
                          <a:latin typeface="+mj-lt"/>
                          <a:cs typeface="Calibri" panose="020F0502020204030204" pitchFamily="34" charset="0"/>
                        </a:rPr>
                        <a:t>20.2 %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mj-lt"/>
                          <a:cs typeface="Calibri" panose="020F0502020204030204" pitchFamily="34" charset="0"/>
                        </a:rPr>
                        <a:t>13.4%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mj-lt"/>
                          <a:cs typeface="Calibri" panose="020F0502020204030204" pitchFamily="34" charset="0"/>
                        </a:rPr>
                        <a:t>1.9%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9085551"/>
                  </a:ext>
                </a:extLst>
              </a:tr>
              <a:tr h="205862">
                <a:tc>
                  <a:txBody>
                    <a:bodyPr/>
                    <a:lstStyle/>
                    <a:p>
                      <a:pPr algn="ctr" fontAlgn="b"/>
                      <a:r>
                        <a:rPr lang="en-GB" sz="1200" b="0" i="0" u="none" strike="noStrike" dirty="0">
                          <a:solidFill>
                            <a:srgbClr val="000000"/>
                          </a:solidFill>
                          <a:effectLst/>
                          <a:latin typeface="Calibri" panose="020F0502020204030204" pitchFamily="34" charset="0"/>
                        </a:rPr>
                        <a:t>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Calibri" panose="020F0502020204030204" pitchFamily="34" charset="0"/>
                          <a:cs typeface="Calibri" panose="020F0502020204030204" pitchFamily="34" charset="0"/>
                        </a:rPr>
                        <a:t>Wildridings Primary</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dirty="0">
                          <a:solidFill>
                            <a:srgbClr val="000000"/>
                          </a:solidFill>
                          <a:effectLst/>
                          <a:latin typeface="+mj-lt"/>
                          <a:cs typeface="Calibri" panose="020F0502020204030204" pitchFamily="34" charset="0"/>
                        </a:rPr>
                        <a:t>60.0%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mj-lt"/>
                          <a:cs typeface="Calibri" panose="020F0502020204030204" pitchFamily="34" charset="0"/>
                        </a:rPr>
                        <a:t>17.9%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mj-lt"/>
                          <a:cs typeface="Calibri" panose="020F0502020204030204" pitchFamily="34" charset="0"/>
                        </a:rPr>
                        <a:t>14.0%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mj-lt"/>
                          <a:cs typeface="Calibri" panose="020F0502020204030204" pitchFamily="34" charset="0"/>
                        </a:rPr>
                        <a:t>1.9%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9148920"/>
                  </a:ext>
                </a:extLst>
              </a:tr>
              <a:tr h="102931">
                <a:tc>
                  <a:txBody>
                    <a:bodyPr/>
                    <a:lstStyle/>
                    <a:p>
                      <a:pPr algn="ctr" fontAlgn="b"/>
                      <a:r>
                        <a:rPr lang="en-GB" sz="1200" b="0" i="0" u="none" strike="noStrike" dirty="0">
                          <a:solidFill>
                            <a:srgbClr val="000000"/>
                          </a:solidFill>
                          <a:effectLst/>
                          <a:latin typeface="Calibri" panose="020F0502020204030204" pitchFamily="34" charset="0"/>
                        </a:rPr>
                        <a:t>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Calibri" panose="020F0502020204030204" pitchFamily="34" charset="0"/>
                          <a:cs typeface="Calibri" panose="020F0502020204030204" pitchFamily="34" charset="0"/>
                        </a:rPr>
                        <a:t>Wooden Hill Primary</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dirty="0">
                          <a:solidFill>
                            <a:srgbClr val="000000"/>
                          </a:solidFill>
                          <a:effectLst/>
                          <a:latin typeface="+mj-lt"/>
                          <a:cs typeface="Calibri" panose="020F0502020204030204" pitchFamily="34" charset="0"/>
                        </a:rPr>
                        <a:t>60.9%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mj-lt"/>
                          <a:cs typeface="Calibri" panose="020F0502020204030204" pitchFamily="34" charset="0"/>
                        </a:rPr>
                        <a:t>12.1%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mj-lt"/>
                          <a:cs typeface="Calibri" panose="020F0502020204030204" pitchFamily="34" charset="0"/>
                        </a:rPr>
                        <a:t>9.4%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mj-lt"/>
                          <a:cs typeface="Calibri" panose="020F0502020204030204" pitchFamily="34" charset="0"/>
                        </a:rPr>
                        <a:t>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6440180"/>
                  </a:ext>
                </a:extLst>
              </a:tr>
              <a:tr h="0">
                <a:tc>
                  <a:txBody>
                    <a:bodyPr/>
                    <a:lstStyle/>
                    <a:p>
                      <a:pPr algn="ctr" fontAlgn="b"/>
                      <a:endParaRPr lang="en-GB" sz="1200" b="1" i="0" u="none" strike="noStrike" dirty="0">
                        <a:solidFill>
                          <a:srgbClr val="000000"/>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200" b="1" i="0" u="none" strike="noStrike" dirty="0">
                          <a:solidFill>
                            <a:srgbClr val="000000"/>
                          </a:solidFill>
                          <a:effectLst/>
                          <a:latin typeface="Calibri" panose="020F0502020204030204" pitchFamily="34" charset="0"/>
                        </a:rPr>
                        <a:t>Bracknell Forest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mj-lt"/>
                        </a:rPr>
                        <a:t>67.1%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mj-lt"/>
                        </a:rPr>
                        <a:t>11.5%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mj-lt"/>
                        </a:rPr>
                        <a:t>10.5%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mj-lt"/>
                        </a:rPr>
                        <a:t>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0802565"/>
                  </a:ext>
                </a:extLst>
              </a:tr>
            </a:tbl>
          </a:graphicData>
        </a:graphic>
      </p:graphicFrame>
      <p:pic>
        <p:nvPicPr>
          <p:cNvPr id="2" name="Picture 1">
            <a:extLst>
              <a:ext uri="{FF2B5EF4-FFF2-40B4-BE49-F238E27FC236}">
                <a16:creationId xmlns:a16="http://schemas.microsoft.com/office/drawing/2014/main" id="{EB86CED9-AE32-49D0-9066-489BC582040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238625" y="2806809"/>
            <a:ext cx="4789856" cy="3681975"/>
          </a:xfrm>
          <a:prstGeom prst="rect">
            <a:avLst/>
          </a:prstGeom>
        </p:spPr>
      </p:pic>
      <p:sp>
        <p:nvSpPr>
          <p:cNvPr id="27" name="TextBox 26">
            <a:extLst>
              <a:ext uri="{FF2B5EF4-FFF2-40B4-BE49-F238E27FC236}">
                <a16:creationId xmlns:a16="http://schemas.microsoft.com/office/drawing/2014/main" id="{7F000A8D-E999-4672-B0F3-EEEF022F7C10}"/>
              </a:ext>
            </a:extLst>
          </p:cNvPr>
          <p:cNvSpPr txBox="1"/>
          <p:nvPr/>
        </p:nvSpPr>
        <p:spPr>
          <a:xfrm>
            <a:off x="12953" y="6607821"/>
            <a:ext cx="9104867" cy="261610"/>
          </a:xfrm>
          <a:prstGeom prst="rect">
            <a:avLst/>
          </a:prstGeom>
          <a:noFill/>
        </p:spPr>
        <p:txBody>
          <a:bodyPr wrap="square" rtlCol="0">
            <a:spAutoFit/>
          </a:bodyPr>
          <a:lstStyle/>
          <a:p>
            <a:r>
              <a:rPr lang="en-GB" sz="1100" dirty="0"/>
              <a:t>Source: Department for Education: </a:t>
            </a:r>
            <a:r>
              <a:rPr lang="en-GB" sz="1100" dirty="0">
                <a:hlinkClick r:id="rId5"/>
              </a:rPr>
              <a:t>Phonics screening check and key stage 1 assessments 2019</a:t>
            </a:r>
            <a:r>
              <a:rPr lang="en-GB" sz="1100" dirty="0"/>
              <a:t>. </a:t>
            </a:r>
            <a:r>
              <a:rPr lang="en-GB" sz="1100" dirty="0">
                <a:hlinkClick r:id="rId6"/>
              </a:rPr>
              <a:t>https://shapeatlas.net/place/</a:t>
            </a:r>
            <a:r>
              <a:rPr lang="en-GB" sz="1100" dirty="0"/>
              <a:t> 12 September 2022</a:t>
            </a:r>
          </a:p>
        </p:txBody>
      </p:sp>
    </p:spTree>
    <p:extLst>
      <p:ext uri="{BB962C8B-B14F-4D97-AF65-F5344CB8AC3E}">
        <p14:creationId xmlns:p14="http://schemas.microsoft.com/office/powerpoint/2010/main" val="2956798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5C0771B-5F50-4F8A-8E27-13F20AB80C7A}"/>
              </a:ext>
            </a:extLst>
          </p:cNvPr>
          <p:cNvSpPr txBox="1">
            <a:spLocks noGrp="1"/>
          </p:cNvSpPr>
          <p:nvPr>
            <p:ph type="title" idx="4294967295"/>
          </p:nvPr>
        </p:nvSpPr>
        <p:spPr>
          <a:xfrm>
            <a:off x="0" y="0"/>
            <a:ext cx="9144000" cy="527620"/>
          </a:xfrm>
          <a:prstGeom prst="rect">
            <a:avLst/>
          </a:prstGeom>
          <a:solidFill>
            <a:schemeClr val="accent3">
              <a:lumMod val="50000"/>
            </a:scheme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schemeClr val="bg1"/>
                </a:solidFill>
                <a:effectLst/>
                <a:uLnTx/>
                <a:uFillTx/>
                <a:latin typeface="+mj-lt"/>
                <a:ea typeface="+mj-ea"/>
                <a:cs typeface="+mj-cs"/>
              </a:rPr>
              <a:t>Educational Attainment: KS2 RWM</a:t>
            </a:r>
          </a:p>
        </p:txBody>
      </p:sp>
      <p:sp>
        <p:nvSpPr>
          <p:cNvPr id="3" name="Rectangle 2">
            <a:extLst>
              <a:ext uri="{FF2B5EF4-FFF2-40B4-BE49-F238E27FC236}">
                <a16:creationId xmlns:a16="http://schemas.microsoft.com/office/drawing/2014/main" id="{245E1E01-CF63-4C43-AE95-9994FFEC85CE}"/>
              </a:ext>
              <a:ext uri="{C183D7F6-B498-43B3-948B-1728B52AA6E4}">
                <adec:decorative xmlns:adec="http://schemas.microsoft.com/office/drawing/2017/decorative" val="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20" name="TextBox 19">
            <a:extLst>
              <a:ext uri="{FF2B5EF4-FFF2-40B4-BE49-F238E27FC236}">
                <a16:creationId xmlns:a16="http://schemas.microsoft.com/office/drawing/2014/main" id="{506E8F55-AF17-4A73-B06F-6C9CF3333765}"/>
              </a:ext>
            </a:extLst>
          </p:cNvPr>
          <p:cNvSpPr txBox="1"/>
          <p:nvPr/>
        </p:nvSpPr>
        <p:spPr>
          <a:xfrm>
            <a:off x="112181" y="637605"/>
            <a:ext cx="3610405" cy="2523768"/>
          </a:xfrm>
          <a:prstGeom prst="rect">
            <a:avLst/>
          </a:prstGeom>
          <a:noFill/>
        </p:spPr>
        <p:txBody>
          <a:bodyPr wrap="square" rtlCol="0">
            <a:spAutoFit/>
          </a:bodyPr>
          <a:lstStyle/>
          <a:p>
            <a:pPr>
              <a:spcAft>
                <a:spcPts val="1200"/>
              </a:spcAft>
            </a:pPr>
            <a:r>
              <a:rPr lang="en-GB" sz="1600" b="1" dirty="0">
                <a:solidFill>
                  <a:schemeClr val="accent3">
                    <a:lumMod val="50000"/>
                  </a:schemeClr>
                </a:solidFill>
              </a:rPr>
              <a:t>Pupils meeting or exceeding the expected level in reading, writing and maths in KS2 </a:t>
            </a:r>
          </a:p>
          <a:p>
            <a:pPr marL="285750" indent="-285750">
              <a:spcAft>
                <a:spcPts val="1200"/>
              </a:spcAft>
              <a:buFont typeface="Arial" panose="020B0604020202020204" pitchFamily="34" charset="0"/>
              <a:buChar char="•"/>
            </a:pPr>
            <a:r>
              <a:rPr lang="en-GB" sz="1400" b="1" dirty="0">
                <a:solidFill>
                  <a:schemeClr val="accent3">
                    <a:lumMod val="50000"/>
                  </a:schemeClr>
                </a:solidFill>
                <a:latin typeface="Calibri" panose="020F0502020204030204" pitchFamily="34" charset="0"/>
                <a:cs typeface="Calibri" panose="020F0502020204030204" pitchFamily="34" charset="0"/>
              </a:rPr>
              <a:t>64.7% </a:t>
            </a:r>
            <a:r>
              <a:rPr lang="en-GB" sz="1400" dirty="0">
                <a:latin typeface="Calibri" panose="020F0502020204030204" pitchFamily="34" charset="0"/>
                <a:cs typeface="Calibri" panose="020F0502020204030204" pitchFamily="34" charset="0"/>
              </a:rPr>
              <a:t>of KS2 pupils in Bracknell Forest met or exceeded the expected level in RWM in 2019/20, </a:t>
            </a:r>
            <a:r>
              <a:rPr lang="en-GB" sz="1400" b="1" dirty="0">
                <a:latin typeface="Calibri" panose="020F0502020204030204" pitchFamily="34" charset="0"/>
                <a:cs typeface="Calibri" panose="020F0502020204030204" pitchFamily="34" charset="0"/>
              </a:rPr>
              <a:t>up from 52.0% </a:t>
            </a:r>
            <a:r>
              <a:rPr lang="en-GB" sz="1400" dirty="0">
                <a:latin typeface="Calibri" panose="020F0502020204030204" pitchFamily="34" charset="0"/>
                <a:cs typeface="Calibri" panose="020F0502020204030204" pitchFamily="34" charset="0"/>
              </a:rPr>
              <a:t>in 2016/17</a:t>
            </a: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Bracknell Forest KS2 pupils performed at a similar level to other pupils regionally (</a:t>
            </a:r>
            <a:r>
              <a:rPr lang="en-GB" sz="1400" b="1" dirty="0">
                <a:solidFill>
                  <a:schemeClr val="accent3">
                    <a:lumMod val="50000"/>
                  </a:schemeClr>
                </a:solidFill>
                <a:latin typeface="Calibri" panose="020F0502020204030204" pitchFamily="34" charset="0"/>
                <a:cs typeface="Calibri" panose="020F0502020204030204" pitchFamily="34" charset="0"/>
              </a:rPr>
              <a:t>66.3%</a:t>
            </a:r>
            <a:r>
              <a:rPr lang="en-GB" sz="1400" dirty="0">
                <a:latin typeface="Calibri" panose="020F0502020204030204" pitchFamily="34" charset="0"/>
                <a:cs typeface="Calibri" panose="020F0502020204030204" pitchFamily="34" charset="0"/>
              </a:rPr>
              <a:t>) and nationally (</a:t>
            </a:r>
            <a:r>
              <a:rPr lang="en-GB" sz="1400" b="1" dirty="0">
                <a:solidFill>
                  <a:schemeClr val="accent3">
                    <a:lumMod val="50000"/>
                  </a:schemeClr>
                </a:solidFill>
                <a:latin typeface="Calibri" panose="020F0502020204030204" pitchFamily="34" charset="0"/>
                <a:cs typeface="Calibri" panose="020F0502020204030204" pitchFamily="34" charset="0"/>
              </a:rPr>
              <a:t>65.3%</a:t>
            </a:r>
            <a:r>
              <a:rPr lang="en-GB" sz="1400" dirty="0">
                <a:latin typeface="Calibri" panose="020F0502020204030204" pitchFamily="34" charset="0"/>
                <a:cs typeface="Calibri" panose="020F0502020204030204" pitchFamily="34" charset="0"/>
              </a:rPr>
              <a:t>) in 2019/20.</a:t>
            </a:r>
          </a:p>
        </p:txBody>
      </p:sp>
      <p:sp>
        <p:nvSpPr>
          <p:cNvPr id="19" name="TextBox 18">
            <a:extLst>
              <a:ext uri="{FF2B5EF4-FFF2-40B4-BE49-F238E27FC236}">
                <a16:creationId xmlns:a16="http://schemas.microsoft.com/office/drawing/2014/main" id="{A4EF6CA5-51C4-4A1C-B42D-CEFF2E922ABE}"/>
              </a:ext>
            </a:extLst>
          </p:cNvPr>
          <p:cNvSpPr txBox="1"/>
          <p:nvPr/>
        </p:nvSpPr>
        <p:spPr>
          <a:xfrm>
            <a:off x="53486" y="3496573"/>
            <a:ext cx="3802594"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effectLst/>
                <a:uLnTx/>
                <a:uFillTx/>
                <a:latin typeface="Calibri"/>
                <a:ea typeface="+mn-ea"/>
                <a:cs typeface="+mn-cs"/>
              </a:rPr>
              <a:t>Pupils achieving the expected level in RWM in </a:t>
            </a:r>
            <a:r>
              <a:rPr lang="en-GB" sz="1300" b="1" dirty="0">
                <a:latin typeface="Calibri"/>
              </a:rPr>
              <a:t>KS2</a:t>
            </a:r>
            <a:r>
              <a:rPr kumimoji="0" lang="en-GB" sz="1300" b="1" i="0" u="none" strike="noStrike" kern="1200" cap="none" spc="0" normalizeH="0" baseline="0" noProof="0" dirty="0">
                <a:ln>
                  <a:noFill/>
                </a:ln>
                <a:effectLst/>
                <a:uLnTx/>
                <a:uFillTx/>
                <a:latin typeface="Calibri"/>
                <a:ea typeface="+mn-ea"/>
                <a:cs typeface="+mn-cs"/>
              </a:rPr>
              <a:t> by Cohort (2019/20)</a:t>
            </a:r>
            <a:endParaRPr kumimoji="0" lang="en-GB" sz="1300" b="0" i="0" u="none" strike="noStrike" kern="1200" cap="none" spc="0" normalizeH="0" baseline="0" noProof="0" dirty="0">
              <a:ln>
                <a:noFill/>
              </a:ln>
              <a:effectLst/>
              <a:uLnTx/>
              <a:uFillTx/>
              <a:latin typeface="Calibri"/>
              <a:ea typeface="+mn-ea"/>
              <a:cs typeface="+mn-cs"/>
            </a:endParaRPr>
          </a:p>
        </p:txBody>
      </p:sp>
      <p:graphicFrame>
        <p:nvGraphicFramePr>
          <p:cNvPr id="27" name="Chart 26">
            <a:extLst>
              <a:ext uri="{FF2B5EF4-FFF2-40B4-BE49-F238E27FC236}">
                <a16:creationId xmlns:a16="http://schemas.microsoft.com/office/drawing/2014/main" id="{22DE0F74-3D62-43EA-AA45-E8BE8ECD3A2B}"/>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336770346"/>
              </p:ext>
            </p:extLst>
          </p:nvPr>
        </p:nvGraphicFramePr>
        <p:xfrm>
          <a:off x="0" y="4114800"/>
          <a:ext cx="3909566" cy="2411169"/>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a:extLst>
              <a:ext uri="{FF2B5EF4-FFF2-40B4-BE49-F238E27FC236}">
                <a16:creationId xmlns:a16="http://schemas.microsoft.com/office/drawing/2014/main" id="{3B5F60FC-7F15-415F-B6C3-1DFE9603F072}"/>
              </a:ext>
            </a:extLst>
          </p:cNvPr>
          <p:cNvSpPr txBox="1"/>
          <p:nvPr/>
        </p:nvSpPr>
        <p:spPr>
          <a:xfrm>
            <a:off x="3828774" y="637605"/>
            <a:ext cx="5199708"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000000"/>
                </a:solidFill>
                <a:effectLst/>
                <a:uLnTx/>
                <a:uFillTx/>
                <a:latin typeface="Calibri"/>
                <a:ea typeface="+mn-ea"/>
                <a:cs typeface="+mn-cs"/>
              </a:rPr>
              <a:t>Primary schools with lowest proportion o</a:t>
            </a:r>
            <a:r>
              <a:rPr lang="en-GB" sz="1300" b="1" dirty="0">
                <a:solidFill>
                  <a:srgbClr val="000000"/>
                </a:solidFill>
                <a:latin typeface="Calibri"/>
              </a:rPr>
              <a:t>f pupils meeting/exceeding the expected level in RWM and proportion of pupils in cohorts</a:t>
            </a:r>
            <a:endParaRPr kumimoji="0" lang="en-GB" sz="1300" b="1" i="0" u="none" strike="noStrike" kern="1200" cap="none" spc="0" normalizeH="0" baseline="0" noProof="0" dirty="0">
              <a:ln>
                <a:noFill/>
              </a:ln>
              <a:solidFill>
                <a:srgbClr val="000000"/>
              </a:solidFill>
              <a:effectLst/>
              <a:uLnTx/>
              <a:uFillTx/>
              <a:latin typeface="Calibri"/>
              <a:ea typeface="+mn-ea"/>
              <a:cs typeface="+mn-cs"/>
            </a:endParaRPr>
          </a:p>
        </p:txBody>
      </p:sp>
      <p:graphicFrame>
        <p:nvGraphicFramePr>
          <p:cNvPr id="12" name="Table 11">
            <a:extLst>
              <a:ext uri="{FF2B5EF4-FFF2-40B4-BE49-F238E27FC236}">
                <a16:creationId xmlns:a16="http://schemas.microsoft.com/office/drawing/2014/main" id="{02EC0ABC-BD64-4BDA-A190-67D6C842EDCB}"/>
              </a:ext>
            </a:extLst>
          </p:cNvPr>
          <p:cNvGraphicFramePr>
            <a:graphicFrameLocks noGrp="1"/>
          </p:cNvGraphicFramePr>
          <p:nvPr>
            <p:extLst>
              <p:ext uri="{D42A27DB-BD31-4B8C-83A1-F6EECF244321}">
                <p14:modId xmlns:p14="http://schemas.microsoft.com/office/powerpoint/2010/main" val="3603531364"/>
              </p:ext>
            </p:extLst>
          </p:nvPr>
        </p:nvGraphicFramePr>
        <p:xfrm>
          <a:off x="3966271" y="1172416"/>
          <a:ext cx="5065548" cy="1339850"/>
        </p:xfrm>
        <a:graphic>
          <a:graphicData uri="http://schemas.openxmlformats.org/drawingml/2006/table">
            <a:tbl>
              <a:tblPr firstRow="1"/>
              <a:tblGrid>
                <a:gridCol w="496382">
                  <a:extLst>
                    <a:ext uri="{9D8B030D-6E8A-4147-A177-3AD203B41FA5}">
                      <a16:colId xmlns:a16="http://schemas.microsoft.com/office/drawing/2014/main" val="2205627516"/>
                    </a:ext>
                  </a:extLst>
                </a:gridCol>
                <a:gridCol w="1956718">
                  <a:extLst>
                    <a:ext uri="{9D8B030D-6E8A-4147-A177-3AD203B41FA5}">
                      <a16:colId xmlns:a16="http://schemas.microsoft.com/office/drawing/2014/main" val="320085585"/>
                    </a:ext>
                  </a:extLst>
                </a:gridCol>
                <a:gridCol w="653112">
                  <a:extLst>
                    <a:ext uri="{9D8B030D-6E8A-4147-A177-3AD203B41FA5}">
                      <a16:colId xmlns:a16="http://schemas.microsoft.com/office/drawing/2014/main" val="3525270037"/>
                    </a:ext>
                  </a:extLst>
                </a:gridCol>
                <a:gridCol w="653112">
                  <a:extLst>
                    <a:ext uri="{9D8B030D-6E8A-4147-A177-3AD203B41FA5}">
                      <a16:colId xmlns:a16="http://schemas.microsoft.com/office/drawing/2014/main" val="1304776949"/>
                    </a:ext>
                  </a:extLst>
                </a:gridCol>
                <a:gridCol w="653112">
                  <a:extLst>
                    <a:ext uri="{9D8B030D-6E8A-4147-A177-3AD203B41FA5}">
                      <a16:colId xmlns:a16="http://schemas.microsoft.com/office/drawing/2014/main" val="2717496354"/>
                    </a:ext>
                  </a:extLst>
                </a:gridCol>
                <a:gridCol w="653112">
                  <a:extLst>
                    <a:ext uri="{9D8B030D-6E8A-4147-A177-3AD203B41FA5}">
                      <a16:colId xmlns:a16="http://schemas.microsoft.com/office/drawing/2014/main" val="2139885462"/>
                    </a:ext>
                  </a:extLst>
                </a:gridCol>
              </a:tblGrid>
              <a:tr h="130644">
                <a:tc>
                  <a:txBody>
                    <a:bodyPr/>
                    <a:lstStyle/>
                    <a:p>
                      <a:pPr algn="ctr" fontAlgn="b"/>
                      <a:r>
                        <a:rPr lang="en-GB" sz="1300" b="1" i="0" u="none" strike="noStrike" dirty="0">
                          <a:solidFill>
                            <a:srgbClr val="FFFFFF"/>
                          </a:solidFill>
                          <a:effectLst/>
                          <a:latin typeface="Calibri" panose="020F0502020204030204" pitchFamily="34" charset="0"/>
                        </a:rPr>
                        <a:t>ID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l" fontAlgn="b"/>
                      <a:r>
                        <a:rPr lang="en-GB" sz="1300" b="1" i="0" u="none" strike="noStrike" dirty="0">
                          <a:solidFill>
                            <a:srgbClr val="FFFFFF"/>
                          </a:solidFill>
                          <a:effectLst/>
                          <a:latin typeface="Calibri" panose="020F0502020204030204" pitchFamily="34" charset="0"/>
                        </a:rPr>
                        <a:t>Primary School</a:t>
                      </a:r>
                    </a:p>
                  </a:txBody>
                  <a:tcPr marL="3600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GB" sz="1300" b="1" i="0" u="none" strike="noStrike" dirty="0">
                          <a:solidFill>
                            <a:srgbClr val="FFFFFF"/>
                          </a:solidFill>
                          <a:effectLst/>
                          <a:latin typeface="Calibri" panose="020F0502020204030204" pitchFamily="34" charset="0"/>
                        </a:rPr>
                        <a:t>RWM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GB" sz="1300" b="1" i="0" u="none" strike="noStrike" kern="1200" dirty="0">
                          <a:solidFill>
                            <a:srgbClr val="FFFFFF"/>
                          </a:solidFill>
                          <a:effectLst/>
                          <a:latin typeface="+mn-lt"/>
                          <a:ea typeface="+mn-ea"/>
                          <a:cs typeface="+mn-cs"/>
                        </a:rPr>
                        <a:t>FSM</a:t>
                      </a:r>
                      <a:endParaRPr lang="en-GB" sz="1300" b="1" i="0" u="none" strike="noStrike" dirty="0">
                        <a:solidFill>
                          <a:srgbClr val="FFFFFF"/>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GB" sz="1300" b="1" i="0" u="none" strike="noStrike" dirty="0">
                          <a:solidFill>
                            <a:srgbClr val="FFFFFF"/>
                          </a:solidFill>
                          <a:effectLst/>
                          <a:latin typeface="Calibri" panose="020F0502020204030204" pitchFamily="34" charset="0"/>
                        </a:rPr>
                        <a:t>SEN</a:t>
                      </a:r>
                      <a:endParaRPr lang="en-GB" sz="1300" b="1" i="0" u="none" strike="noStrike" dirty="0">
                        <a:solidFill>
                          <a:srgbClr val="FFFFFF"/>
                        </a:solidFill>
                        <a:effectLst/>
                        <a:latin typeface="+mj-lt"/>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GB" sz="1300" b="1" i="0" u="none" strike="noStrike" dirty="0">
                          <a:solidFill>
                            <a:srgbClr val="FFFFFF"/>
                          </a:solidFill>
                          <a:effectLst/>
                          <a:latin typeface="Calibri" panose="020F0502020204030204" pitchFamily="34" charset="0"/>
                        </a:rPr>
                        <a:t>EHC Plan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3029735481"/>
                  </a:ext>
                </a:extLst>
              </a:tr>
              <a:tr h="120906">
                <a:tc>
                  <a:txBody>
                    <a:bodyPr/>
                    <a:lstStyle/>
                    <a:p>
                      <a:pPr algn="ctr" fontAlgn="b"/>
                      <a:r>
                        <a:rPr lang="en-GB" sz="1200" b="0" i="0" u="none" strike="noStrike" dirty="0">
                          <a:solidFill>
                            <a:srgbClr val="000000"/>
                          </a:solidFill>
                          <a:effectLst/>
                          <a:latin typeface="Calibri" panose="020F050202020403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Calibri" panose="020F0502020204030204" pitchFamily="34" charset="0"/>
                          <a:cs typeface="Calibri" panose="020F0502020204030204" pitchFamily="34" charset="0"/>
                        </a:rPr>
                        <a:t>Holly Spring Primary</a:t>
                      </a:r>
                    </a:p>
                  </a:txBody>
                  <a:tcPr marL="3600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cs typeface="Calibri" panose="020F0502020204030204" pitchFamily="34" charset="0"/>
                        </a:rPr>
                        <a:t>39.3%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mj-lt"/>
                          <a:cs typeface="Calibri" panose="020F0502020204030204" pitchFamily="34" charset="0"/>
                        </a:rPr>
                        <a:t>20.2%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mj-lt"/>
                          <a:cs typeface="Calibri" panose="020F0502020204030204" pitchFamily="34" charset="0"/>
                        </a:rPr>
                        <a:t>13.4%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mj-lt"/>
                          <a:cs typeface="Calibri" panose="020F0502020204030204" pitchFamily="34" charset="0"/>
                        </a:rPr>
                        <a:t>1.9%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4735793"/>
                  </a:ext>
                </a:extLst>
              </a:tr>
              <a:tr h="120906">
                <a:tc>
                  <a:txBody>
                    <a:bodyPr/>
                    <a:lstStyle/>
                    <a:p>
                      <a:pPr algn="ctr" fontAlgn="b"/>
                      <a:r>
                        <a:rPr lang="en-GB" sz="1200" b="0" i="0" u="none" strike="noStrike" dirty="0">
                          <a:solidFill>
                            <a:srgbClr val="000000"/>
                          </a:solidFill>
                          <a:effectLst/>
                          <a:latin typeface="Calibri" panose="020F0502020204030204" pitchFamily="34" charset="0"/>
                        </a:rPr>
                        <a:t>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Calibri" panose="020F0502020204030204" pitchFamily="34" charset="0"/>
                          <a:cs typeface="Calibri" panose="020F0502020204030204" pitchFamily="34" charset="0"/>
                        </a:rPr>
                        <a:t>New Scotland Hill Primary</a:t>
                      </a:r>
                    </a:p>
                  </a:txBody>
                  <a:tcPr marL="3600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cs typeface="Calibri" panose="020F0502020204030204" pitchFamily="34" charset="0"/>
                        </a:rPr>
                        <a:t>40.0%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5.7%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10.0%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7602302"/>
                  </a:ext>
                </a:extLst>
              </a:tr>
              <a:tr h="120906">
                <a:tc>
                  <a:txBody>
                    <a:bodyPr/>
                    <a:lstStyle/>
                    <a:p>
                      <a:pPr algn="ctr" fontAlgn="b"/>
                      <a:r>
                        <a:rPr lang="en-GB" sz="1200" b="0" i="0" u="none" strike="noStrike" dirty="0">
                          <a:solidFill>
                            <a:srgbClr val="000000"/>
                          </a:solidFill>
                          <a:effectLst/>
                          <a:latin typeface="Calibri" panose="020F050202020403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Calibri" panose="020F0502020204030204" pitchFamily="34" charset="0"/>
                          <a:cs typeface="Calibri" panose="020F0502020204030204" pitchFamily="34" charset="0"/>
                        </a:rPr>
                        <a:t>Crown Wood Primary</a:t>
                      </a:r>
                    </a:p>
                  </a:txBody>
                  <a:tcPr marL="3600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cs typeface="Calibri" panose="020F0502020204030204" pitchFamily="34" charset="0"/>
                        </a:rPr>
                        <a:t>50.0%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dirty="0">
                          <a:solidFill>
                            <a:srgbClr val="000000"/>
                          </a:solidFill>
                          <a:effectLst/>
                          <a:latin typeface="+mj-lt"/>
                          <a:cs typeface="Calibri" panose="020F0502020204030204" pitchFamily="34" charset="0"/>
                        </a:rPr>
                        <a:t>15.4%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mj-lt"/>
                          <a:cs typeface="Calibri" panose="020F0502020204030204" pitchFamily="34" charset="0"/>
                        </a:rPr>
                        <a:t>10.8%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mj-lt"/>
                          <a:cs typeface="Calibri" panose="020F0502020204030204" pitchFamily="34" charset="0"/>
                        </a:rPr>
                        <a:t>3.4%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9085551"/>
                  </a:ext>
                </a:extLst>
              </a:tr>
              <a:tr h="120906">
                <a:tc>
                  <a:txBody>
                    <a:bodyPr/>
                    <a:lstStyle/>
                    <a:p>
                      <a:pPr algn="ctr" fontAlgn="b"/>
                      <a:r>
                        <a:rPr lang="en-GB" sz="1200" b="0" i="0" u="none" strike="noStrike" dirty="0">
                          <a:solidFill>
                            <a:srgbClr val="000000"/>
                          </a:solidFill>
                          <a:effectLst/>
                          <a:latin typeface="Calibri" panose="020F0502020204030204" pitchFamily="34" charset="0"/>
                        </a:rPr>
                        <a:t>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Calibri" panose="020F0502020204030204" pitchFamily="34" charset="0"/>
                          <a:cs typeface="Calibri" panose="020F0502020204030204" pitchFamily="34" charset="0"/>
                        </a:rPr>
                        <a:t>Wooden Hill Primary</a:t>
                      </a:r>
                    </a:p>
                  </a:txBody>
                  <a:tcPr marL="3600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cs typeface="Calibri" panose="020F0502020204030204" pitchFamily="34" charset="0"/>
                        </a:rPr>
                        <a:t>58.0%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mj-lt"/>
                          <a:cs typeface="Calibri" panose="020F0502020204030204" pitchFamily="34" charset="0"/>
                        </a:rPr>
                        <a:t>12.1%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mj-lt"/>
                          <a:cs typeface="Calibri" panose="020F0502020204030204" pitchFamily="34" charset="0"/>
                        </a:rPr>
                        <a:t>9.4%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mj-lt"/>
                          <a:cs typeface="Calibri" panose="020F0502020204030204" pitchFamily="34" charset="0"/>
                        </a:rPr>
                        <a:t>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9148920"/>
                  </a:ext>
                </a:extLst>
              </a:tr>
              <a:tr h="120906">
                <a:tc>
                  <a:txBody>
                    <a:bodyPr/>
                    <a:lstStyle/>
                    <a:p>
                      <a:pPr algn="ctr" fontAlgn="b"/>
                      <a:r>
                        <a:rPr lang="en-GB" sz="1200" b="0" i="0" u="none" strike="noStrike" dirty="0">
                          <a:solidFill>
                            <a:srgbClr val="000000"/>
                          </a:solidFill>
                          <a:effectLst/>
                          <a:latin typeface="Calibri" panose="020F0502020204030204" pitchFamily="34" charset="0"/>
                        </a:rPr>
                        <a:t>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Calibri" panose="020F0502020204030204" pitchFamily="34" charset="0"/>
                          <a:cs typeface="Calibri" panose="020F0502020204030204" pitchFamily="34" charset="0"/>
                        </a:rPr>
                        <a:t>Fox Hill Primary</a:t>
                      </a:r>
                    </a:p>
                  </a:txBody>
                  <a:tcPr marL="3600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cs typeface="Calibri" panose="020F0502020204030204" pitchFamily="34" charset="0"/>
                        </a:rPr>
                        <a:t>58.6%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mj-lt"/>
                          <a:cs typeface="Calibri" panose="020F0502020204030204" pitchFamily="34" charset="0"/>
                        </a:rPr>
                        <a:t>16.3%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mj-lt"/>
                          <a:cs typeface="Calibri" panose="020F0502020204030204" pitchFamily="34" charset="0"/>
                        </a:rPr>
                        <a:t>14.5%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mj-lt"/>
                          <a:cs typeface="Calibri" panose="020F0502020204030204" pitchFamily="34" charset="0"/>
                        </a:rPr>
                        <a:t>3.1%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6440180"/>
                  </a:ext>
                </a:extLst>
              </a:tr>
              <a:tr h="120906">
                <a:tc>
                  <a:txBody>
                    <a:bodyPr/>
                    <a:lstStyle/>
                    <a:p>
                      <a:pPr algn="ctr" fontAlgn="b"/>
                      <a:endParaRPr lang="en-GB" sz="1200" b="1" i="0" u="none" strike="noStrike" dirty="0">
                        <a:solidFill>
                          <a:srgbClr val="000000"/>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200" b="1" i="0" u="none" strike="noStrike" dirty="0">
                          <a:solidFill>
                            <a:srgbClr val="000000"/>
                          </a:solidFill>
                          <a:effectLst/>
                          <a:latin typeface="Calibri" panose="020F0502020204030204" pitchFamily="34" charset="0"/>
                        </a:rPr>
                        <a:t>Bracknell Forest</a:t>
                      </a:r>
                    </a:p>
                  </a:txBody>
                  <a:tcPr marL="3600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mj-lt"/>
                        </a:rPr>
                        <a:t>64.7%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mj-lt"/>
                        </a:rPr>
                        <a:t>11.5%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mj-lt"/>
                        </a:rPr>
                        <a:t>10.5%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mj-lt"/>
                        </a:rPr>
                        <a:t>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0802565"/>
                  </a:ext>
                </a:extLst>
              </a:tr>
            </a:tbl>
          </a:graphicData>
        </a:graphic>
      </p:graphicFrame>
      <p:pic>
        <p:nvPicPr>
          <p:cNvPr id="2" name="Picture 1">
            <a:extLst>
              <a:ext uri="{FF2B5EF4-FFF2-40B4-BE49-F238E27FC236}">
                <a16:creationId xmlns:a16="http://schemas.microsoft.com/office/drawing/2014/main" id="{95A5B098-0E4B-4635-9DDC-93DB4817F1A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62267" y="2614320"/>
            <a:ext cx="5066215" cy="3911649"/>
          </a:xfrm>
          <a:prstGeom prst="rect">
            <a:avLst/>
          </a:prstGeom>
        </p:spPr>
      </p:pic>
      <p:sp>
        <p:nvSpPr>
          <p:cNvPr id="23" name="TextBox 22">
            <a:extLst>
              <a:ext uri="{FF2B5EF4-FFF2-40B4-BE49-F238E27FC236}">
                <a16:creationId xmlns:a16="http://schemas.microsoft.com/office/drawing/2014/main" id="{6F6A4F25-DF4D-4959-A349-C1ED3CDCDA3A}"/>
              </a:ext>
            </a:extLst>
          </p:cNvPr>
          <p:cNvSpPr txBox="1"/>
          <p:nvPr/>
        </p:nvSpPr>
        <p:spPr>
          <a:xfrm>
            <a:off x="0" y="6596390"/>
            <a:ext cx="8274550" cy="261610"/>
          </a:xfrm>
          <a:prstGeom prst="rect">
            <a:avLst/>
          </a:prstGeom>
          <a:noFill/>
        </p:spPr>
        <p:txBody>
          <a:bodyPr wrap="square" rtlCol="0">
            <a:spAutoFit/>
          </a:bodyPr>
          <a:lstStyle/>
          <a:p>
            <a:r>
              <a:rPr lang="en-GB" sz="1100" dirty="0"/>
              <a:t>Source: Department for Education: </a:t>
            </a:r>
            <a:r>
              <a:rPr lang="en-GB" sz="1100" dirty="0">
                <a:hlinkClick r:id="rId4"/>
              </a:rPr>
              <a:t>Key stage 2 attainment 2019/20</a:t>
            </a:r>
            <a:r>
              <a:rPr lang="en-GB" sz="1100" dirty="0"/>
              <a:t> . </a:t>
            </a:r>
            <a:r>
              <a:rPr lang="en-GB" sz="1100" dirty="0">
                <a:hlinkClick r:id="rId5"/>
              </a:rPr>
              <a:t>https://shapeatlas.net/place/</a:t>
            </a:r>
            <a:r>
              <a:rPr lang="en-GB" sz="1100" dirty="0"/>
              <a:t> 12 September 2022</a:t>
            </a:r>
          </a:p>
        </p:txBody>
      </p:sp>
    </p:spTree>
    <p:extLst>
      <p:ext uri="{BB962C8B-B14F-4D97-AF65-F5344CB8AC3E}">
        <p14:creationId xmlns:p14="http://schemas.microsoft.com/office/powerpoint/2010/main" val="169198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5C0771B-5F50-4F8A-8E27-13F20AB80C7A}"/>
              </a:ext>
            </a:extLst>
          </p:cNvPr>
          <p:cNvSpPr txBox="1">
            <a:spLocks noGrp="1"/>
          </p:cNvSpPr>
          <p:nvPr>
            <p:ph type="title" idx="4294967295"/>
          </p:nvPr>
        </p:nvSpPr>
        <p:spPr>
          <a:xfrm>
            <a:off x="0" y="-38100"/>
            <a:ext cx="9143997" cy="565719"/>
          </a:xfrm>
          <a:prstGeom prst="rect">
            <a:avLst/>
          </a:prstGeom>
          <a:solidFill>
            <a:schemeClr val="accent3">
              <a:lumMod val="50000"/>
            </a:scheme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schemeClr val="bg1"/>
                </a:solidFill>
                <a:effectLst/>
                <a:uLnTx/>
                <a:uFillTx/>
                <a:latin typeface="+mj-lt"/>
                <a:ea typeface="+mj-ea"/>
                <a:cs typeface="+mj-cs"/>
              </a:rPr>
              <a:t>Educational Attainment: KS4 Attainment 8</a:t>
            </a:r>
          </a:p>
        </p:txBody>
      </p:sp>
      <p:sp>
        <p:nvSpPr>
          <p:cNvPr id="3" name="Rectangle 2">
            <a:extLst>
              <a:ext uri="{FF2B5EF4-FFF2-40B4-BE49-F238E27FC236}">
                <a16:creationId xmlns:a16="http://schemas.microsoft.com/office/drawing/2014/main" id="{245E1E01-CF63-4C43-AE95-9994FFEC85CE}"/>
              </a:ext>
              <a:ext uri="{C183D7F6-B498-43B3-948B-1728B52AA6E4}">
                <adec:decorative xmlns:adec="http://schemas.microsoft.com/office/drawing/2017/decorative" val="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20" name="TextBox 19">
            <a:extLst>
              <a:ext uri="{FF2B5EF4-FFF2-40B4-BE49-F238E27FC236}">
                <a16:creationId xmlns:a16="http://schemas.microsoft.com/office/drawing/2014/main" id="{506E8F55-AF17-4A73-B06F-6C9CF3333765}"/>
              </a:ext>
            </a:extLst>
          </p:cNvPr>
          <p:cNvSpPr txBox="1"/>
          <p:nvPr/>
        </p:nvSpPr>
        <p:spPr>
          <a:xfrm>
            <a:off x="61107" y="614313"/>
            <a:ext cx="3973537" cy="5201424"/>
          </a:xfrm>
          <a:prstGeom prst="rect">
            <a:avLst/>
          </a:prstGeom>
          <a:noFill/>
        </p:spPr>
        <p:txBody>
          <a:bodyPr wrap="square" rtlCol="0">
            <a:spAutoFit/>
          </a:bodyPr>
          <a:lstStyle/>
          <a:p>
            <a:pPr>
              <a:spcAft>
                <a:spcPts val="1200"/>
              </a:spcAft>
            </a:pPr>
            <a:r>
              <a:rPr lang="en-GB" sz="1600" b="1" dirty="0">
                <a:solidFill>
                  <a:schemeClr val="accent3">
                    <a:lumMod val="50000"/>
                  </a:schemeClr>
                </a:solidFill>
                <a:latin typeface="Calibri" panose="020F0502020204030204" pitchFamily="34" charset="0"/>
                <a:cs typeface="Calibri" panose="020F0502020204030204" pitchFamily="34" charset="0"/>
              </a:rPr>
              <a:t>Attainment 8 score for pupils in Key Stage 4</a:t>
            </a: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The attainment 8 score measures the achievement of pupils across 8 subjects including English and Maths (both weighted double)</a:t>
            </a: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The average attainment 8 score for state-funded secondary school pupils in Bracknell Forest for the academic year 2018/19 was </a:t>
            </a:r>
            <a:r>
              <a:rPr lang="en-GB" sz="1400" b="1" dirty="0">
                <a:solidFill>
                  <a:schemeClr val="accent3">
                    <a:lumMod val="50000"/>
                  </a:schemeClr>
                </a:solidFill>
                <a:latin typeface="Calibri" panose="020F0502020204030204" pitchFamily="34" charset="0"/>
                <a:cs typeface="Calibri" panose="020F0502020204030204" pitchFamily="34" charset="0"/>
              </a:rPr>
              <a:t>4.69</a:t>
            </a:r>
            <a:r>
              <a:rPr lang="en-GB" sz="1400" b="1" dirty="0">
                <a:latin typeface="Calibri" panose="020F0502020204030204" pitchFamily="34" charset="0"/>
                <a:cs typeface="Calibri" panose="020F0502020204030204" pitchFamily="34" charset="0"/>
              </a:rPr>
              <a:t>.</a:t>
            </a:r>
            <a:r>
              <a:rPr lang="en-GB" sz="1400" dirty="0">
                <a:latin typeface="Calibri" panose="020F0502020204030204" pitchFamily="34" charset="0"/>
                <a:cs typeface="Calibri" panose="020F0502020204030204" pitchFamily="34" charset="0"/>
              </a:rPr>
              <a:t> This was lower than the South-East regional (</a:t>
            </a:r>
            <a:r>
              <a:rPr lang="en-GB" sz="1400" b="1" dirty="0">
                <a:latin typeface="Calibri" panose="020F0502020204030204" pitchFamily="34" charset="0"/>
                <a:cs typeface="Calibri" panose="020F0502020204030204" pitchFamily="34" charset="0"/>
              </a:rPr>
              <a:t>4.80</a:t>
            </a:r>
            <a:r>
              <a:rPr lang="en-GB" sz="1400" dirty="0">
                <a:latin typeface="Calibri" panose="020F0502020204030204" pitchFamily="34" charset="0"/>
                <a:cs typeface="Calibri" panose="020F0502020204030204" pitchFamily="34" charset="0"/>
              </a:rPr>
              <a:t>) but higher than the national (</a:t>
            </a:r>
            <a:r>
              <a:rPr lang="en-GB" sz="1400" b="1" dirty="0">
                <a:latin typeface="Calibri" panose="020F0502020204030204" pitchFamily="34" charset="0"/>
                <a:cs typeface="Calibri" panose="020F0502020204030204" pitchFamily="34" charset="0"/>
              </a:rPr>
              <a:t>4.48</a:t>
            </a:r>
            <a:r>
              <a:rPr lang="en-GB" sz="1400" dirty="0">
                <a:latin typeface="Calibri" panose="020F0502020204030204" pitchFamily="34" charset="0"/>
                <a:cs typeface="Calibri" panose="020F0502020204030204" pitchFamily="34" charset="0"/>
              </a:rPr>
              <a:t>) average scores</a:t>
            </a: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In the same, pre-pandemic, academic year </a:t>
            </a:r>
            <a:r>
              <a:rPr lang="en-GB" sz="1400" b="1" dirty="0">
                <a:solidFill>
                  <a:schemeClr val="accent3">
                    <a:lumMod val="50000"/>
                  </a:schemeClr>
                </a:solidFill>
                <a:latin typeface="Calibri" panose="020F0502020204030204" pitchFamily="34" charset="0"/>
                <a:cs typeface="Calibri" panose="020F0502020204030204" pitchFamily="34" charset="0"/>
              </a:rPr>
              <a:t>44.1% </a:t>
            </a:r>
            <a:r>
              <a:rPr lang="en-GB" sz="1400" dirty="0">
                <a:latin typeface="Calibri" panose="020F0502020204030204" pitchFamily="34" charset="0"/>
                <a:cs typeface="Calibri" panose="020F0502020204030204" pitchFamily="34" charset="0"/>
              </a:rPr>
              <a:t>of students achieved between grades 9-5 for English and Maths compared to 44.1% of students regionally and nationally</a:t>
            </a:r>
          </a:p>
          <a:p>
            <a:pPr marL="285750" indent="-285750">
              <a:spcAft>
                <a:spcPts val="1200"/>
              </a:spcAft>
              <a:buFont typeface="Arial" panose="020B0604020202020204" pitchFamily="34" charset="0"/>
              <a:buChar char="•"/>
            </a:pPr>
            <a:r>
              <a:rPr lang="en-GB" sz="1400" dirty="0"/>
              <a:t>For both measures, pupils who were FSM eligible, had SEN or had an EHC plan significantly underperformed relative to other pupil cohorts</a:t>
            </a:r>
          </a:p>
          <a:p>
            <a:pPr marL="285750" indent="-285750">
              <a:spcAft>
                <a:spcPts val="1200"/>
              </a:spcAft>
              <a:buFont typeface="Arial" panose="020B0604020202020204" pitchFamily="34" charset="0"/>
              <a:buChar char="•"/>
            </a:pPr>
            <a:r>
              <a:rPr lang="en-GB" sz="1400" dirty="0"/>
              <a:t>Students who were FSM eligible in particular underperformed compared to other cohorts.</a:t>
            </a:r>
          </a:p>
        </p:txBody>
      </p:sp>
      <p:sp>
        <p:nvSpPr>
          <p:cNvPr id="18" name="TextBox 17">
            <a:extLst>
              <a:ext uri="{FF2B5EF4-FFF2-40B4-BE49-F238E27FC236}">
                <a16:creationId xmlns:a16="http://schemas.microsoft.com/office/drawing/2014/main" id="{51C99FB6-DAD3-420B-B21F-71F5D0C6EA80}"/>
              </a:ext>
            </a:extLst>
          </p:cNvPr>
          <p:cNvSpPr txBox="1"/>
          <p:nvPr/>
        </p:nvSpPr>
        <p:spPr>
          <a:xfrm>
            <a:off x="4078451" y="632785"/>
            <a:ext cx="5065547"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latin typeface="Calibri" panose="020F0502020204030204" pitchFamily="34" charset="0"/>
                <a:cs typeface="Calibri" panose="020F0502020204030204" pitchFamily="34" charset="0"/>
              </a:rPr>
              <a:t>Attainment 8 score in Bracknell</a:t>
            </a:r>
            <a:r>
              <a:rPr lang="en-US" sz="1300" b="1" baseline="0" dirty="0">
                <a:latin typeface="Calibri" panose="020F0502020204030204" pitchFamily="34" charset="0"/>
                <a:cs typeface="Calibri" panose="020F0502020204030204" pitchFamily="34" charset="0"/>
              </a:rPr>
              <a:t> Forest by Cohort (2018/19)</a:t>
            </a:r>
            <a:endParaRPr kumimoji="0" lang="en-GB" sz="13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aphicFrame>
        <p:nvGraphicFramePr>
          <p:cNvPr id="17" name="Chart 16" descr="Attainment 8 scored ">
            <a:extLst>
              <a:ext uri="{FF2B5EF4-FFF2-40B4-BE49-F238E27FC236}">
                <a16:creationId xmlns:a16="http://schemas.microsoft.com/office/drawing/2014/main" id="{4082FCB5-AADA-4090-8EBC-61409AE8D5DD}"/>
              </a:ext>
            </a:extLst>
          </p:cNvPr>
          <p:cNvGraphicFramePr>
            <a:graphicFrameLocks/>
          </p:cNvGraphicFramePr>
          <p:nvPr>
            <p:extLst>
              <p:ext uri="{D42A27DB-BD31-4B8C-83A1-F6EECF244321}">
                <p14:modId xmlns:p14="http://schemas.microsoft.com/office/powerpoint/2010/main" val="2939600114"/>
              </p:ext>
            </p:extLst>
          </p:nvPr>
        </p:nvGraphicFramePr>
        <p:xfrm>
          <a:off x="4173004" y="956108"/>
          <a:ext cx="4832633" cy="2575611"/>
        </p:xfrm>
        <a:graphic>
          <a:graphicData uri="http://schemas.openxmlformats.org/drawingml/2006/chart">
            <c:chart xmlns:c="http://schemas.openxmlformats.org/drawingml/2006/chart" xmlns:r="http://schemas.openxmlformats.org/officeDocument/2006/relationships" r:id="rId2"/>
          </a:graphicData>
        </a:graphic>
      </p:graphicFrame>
      <p:sp>
        <p:nvSpPr>
          <p:cNvPr id="22" name="TextBox 21">
            <a:extLst>
              <a:ext uri="{FF2B5EF4-FFF2-40B4-BE49-F238E27FC236}">
                <a16:creationId xmlns:a16="http://schemas.microsoft.com/office/drawing/2014/main" id="{D751F0E6-B0C5-4A9B-8683-3936773BD5AD}"/>
              </a:ext>
            </a:extLst>
          </p:cNvPr>
          <p:cNvSpPr txBox="1"/>
          <p:nvPr/>
        </p:nvSpPr>
        <p:spPr>
          <a:xfrm>
            <a:off x="4119925" y="3697020"/>
            <a:ext cx="4832634"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latin typeface="Calibri" panose="020F0502020204030204" pitchFamily="34" charset="0"/>
                <a:cs typeface="Calibri" panose="020F0502020204030204" pitchFamily="34" charset="0"/>
              </a:rPr>
              <a:t>English and Maths grade 9-5 in Bracknell</a:t>
            </a:r>
            <a:r>
              <a:rPr lang="en-US" sz="1300" b="1" baseline="0" dirty="0">
                <a:latin typeface="Calibri" panose="020F0502020204030204" pitchFamily="34" charset="0"/>
                <a:cs typeface="Calibri" panose="020F0502020204030204" pitchFamily="34" charset="0"/>
              </a:rPr>
              <a:t> Forest by Cohort (2018/19)</a:t>
            </a:r>
            <a:endParaRPr kumimoji="0" lang="en-GB" sz="13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aphicFrame>
        <p:nvGraphicFramePr>
          <p:cNvPr id="24" name="Chart 23">
            <a:extLst>
              <a:ext uri="{FF2B5EF4-FFF2-40B4-BE49-F238E27FC236}">
                <a16:creationId xmlns:a16="http://schemas.microsoft.com/office/drawing/2014/main" id="{F2A8FD3B-0FA0-47D2-988B-DCDB607CA816}"/>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4170450755"/>
              </p:ext>
            </p:extLst>
          </p:nvPr>
        </p:nvGraphicFramePr>
        <p:xfrm>
          <a:off x="4173005" y="4189463"/>
          <a:ext cx="4726475" cy="2461936"/>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4F517D1C-A54B-4512-9AAF-8B4494B0A385}"/>
              </a:ext>
            </a:extLst>
          </p:cNvPr>
          <p:cNvSpPr txBox="1"/>
          <p:nvPr/>
        </p:nvSpPr>
        <p:spPr>
          <a:xfrm>
            <a:off x="61108" y="6607620"/>
            <a:ext cx="4034642" cy="261611"/>
          </a:xfrm>
          <a:prstGeom prst="rect">
            <a:avLst/>
          </a:prstGeom>
          <a:noFill/>
        </p:spPr>
        <p:txBody>
          <a:bodyPr wrap="square" rtlCol="0">
            <a:spAutoFit/>
          </a:bodyPr>
          <a:lstStyle/>
          <a:p>
            <a:r>
              <a:rPr lang="en-GB" sz="1100" dirty="0"/>
              <a:t>Source: Department for Education, </a:t>
            </a:r>
            <a:r>
              <a:rPr lang="en-GB" sz="1100" dirty="0">
                <a:hlinkClick r:id="rId4"/>
              </a:rPr>
              <a:t>Key stage 4  performance 2019</a:t>
            </a:r>
            <a:endParaRPr lang="en-GB" sz="1100" dirty="0"/>
          </a:p>
        </p:txBody>
      </p:sp>
    </p:spTree>
    <p:extLst>
      <p:ext uri="{BB962C8B-B14F-4D97-AF65-F5344CB8AC3E}">
        <p14:creationId xmlns:p14="http://schemas.microsoft.com/office/powerpoint/2010/main" val="3647750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5C0771B-5F50-4F8A-8E27-13F20AB80C7A}"/>
              </a:ext>
            </a:extLst>
          </p:cNvPr>
          <p:cNvSpPr txBox="1">
            <a:spLocks noGrp="1"/>
          </p:cNvSpPr>
          <p:nvPr>
            <p:ph type="title" idx="4294967295"/>
          </p:nvPr>
        </p:nvSpPr>
        <p:spPr>
          <a:xfrm>
            <a:off x="0" y="0"/>
            <a:ext cx="9144000" cy="527620"/>
          </a:xfrm>
          <a:prstGeom prst="rect">
            <a:avLst/>
          </a:prstGeom>
          <a:solidFill>
            <a:schemeClr val="accent3">
              <a:lumMod val="50000"/>
            </a:scheme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schemeClr val="bg1"/>
                </a:solidFill>
                <a:effectLst/>
                <a:uLnTx/>
                <a:uFillTx/>
                <a:latin typeface="+mj-lt"/>
                <a:ea typeface="+mj-ea"/>
                <a:cs typeface="+mj-cs"/>
              </a:rPr>
              <a:t>Child Health: Life Expectancy</a:t>
            </a:r>
          </a:p>
        </p:txBody>
      </p:sp>
      <p:sp>
        <p:nvSpPr>
          <p:cNvPr id="19" name="TextBox 18">
            <a:extLst>
              <a:ext uri="{FF2B5EF4-FFF2-40B4-BE49-F238E27FC236}">
                <a16:creationId xmlns:a16="http://schemas.microsoft.com/office/drawing/2014/main" id="{4428D968-D66D-48D3-9E99-0E35EC4FCD1A}"/>
              </a:ext>
            </a:extLst>
          </p:cNvPr>
          <p:cNvSpPr txBox="1"/>
          <p:nvPr/>
        </p:nvSpPr>
        <p:spPr>
          <a:xfrm>
            <a:off x="94246" y="656302"/>
            <a:ext cx="4209899" cy="5816977"/>
          </a:xfrm>
          <a:prstGeom prst="rect">
            <a:avLst/>
          </a:prstGeom>
          <a:noFill/>
        </p:spPr>
        <p:txBody>
          <a:bodyPr wrap="square" rtlCol="0">
            <a:spAutoFit/>
          </a:bodyPr>
          <a:lstStyle/>
          <a:p>
            <a:pPr>
              <a:spcAft>
                <a:spcPts val="1200"/>
              </a:spcAft>
            </a:pPr>
            <a:r>
              <a:rPr lang="en-GB" sz="1600" b="1" dirty="0">
                <a:solidFill>
                  <a:schemeClr val="accent3">
                    <a:lumMod val="50000"/>
                  </a:schemeClr>
                </a:solidFill>
                <a:latin typeface="Calibri" panose="020F0502020204030204" pitchFamily="34" charset="0"/>
                <a:cs typeface="Calibri" panose="020F0502020204030204" pitchFamily="34" charset="0"/>
              </a:rPr>
              <a:t>Live births and live expectancy at birth</a:t>
            </a:r>
          </a:p>
          <a:p>
            <a:pPr marL="285750" indent="-285750">
              <a:spcAft>
                <a:spcPts val="1200"/>
              </a:spcAft>
              <a:buFont typeface="Arial" panose="020B0604020202020204" pitchFamily="34" charset="0"/>
              <a:buChar char="•"/>
            </a:pPr>
            <a:r>
              <a:rPr lang="en-GB" sz="1400" dirty="0"/>
              <a:t>The crude rate of live births in Bracknell Forest for the period 2016-2020 was </a:t>
            </a:r>
            <a:r>
              <a:rPr lang="en-GB" sz="1400" b="1" dirty="0">
                <a:solidFill>
                  <a:schemeClr val="accent3">
                    <a:lumMod val="50000"/>
                  </a:schemeClr>
                </a:solidFill>
              </a:rPr>
              <a:t>57.6 </a:t>
            </a:r>
            <a:r>
              <a:rPr lang="en-GB" sz="1400" dirty="0"/>
              <a:t>per 1,000 population (women aged 15-44). </a:t>
            </a:r>
          </a:p>
          <a:p>
            <a:pPr marL="285750" indent="-285750">
              <a:spcAft>
                <a:spcPts val="1200"/>
              </a:spcAft>
              <a:buFont typeface="Arial" panose="020B0604020202020204" pitchFamily="34" charset="0"/>
              <a:buChar char="•"/>
            </a:pPr>
            <a:r>
              <a:rPr lang="en-GB" sz="1400" dirty="0"/>
              <a:t>The latest ward level data indicates that during the period 2019/20 the live birth rate varied in the borough between </a:t>
            </a:r>
            <a:r>
              <a:rPr lang="en-GB" sz="1400" b="1" dirty="0">
                <a:solidFill>
                  <a:schemeClr val="accent3">
                    <a:lumMod val="50000"/>
                  </a:schemeClr>
                </a:solidFill>
              </a:rPr>
              <a:t>71.7 </a:t>
            </a:r>
            <a:r>
              <a:rPr lang="en-GB" sz="1400" dirty="0"/>
              <a:t>per 1,000 in </a:t>
            </a:r>
            <a:r>
              <a:rPr lang="en-GB" sz="1400" b="1" dirty="0">
                <a:solidFill>
                  <a:schemeClr val="accent3">
                    <a:lumMod val="50000"/>
                  </a:schemeClr>
                </a:solidFill>
              </a:rPr>
              <a:t>Hanworth</a:t>
            </a:r>
            <a:r>
              <a:rPr lang="en-GB" sz="1400" dirty="0"/>
              <a:t> and </a:t>
            </a:r>
            <a:r>
              <a:rPr lang="en-GB" sz="1400" b="1" dirty="0">
                <a:solidFill>
                  <a:schemeClr val="accent3">
                    <a:lumMod val="50000"/>
                  </a:schemeClr>
                </a:solidFill>
              </a:rPr>
              <a:t>34.2</a:t>
            </a:r>
            <a:r>
              <a:rPr lang="en-GB" sz="1400" dirty="0"/>
              <a:t> per 1.000 in </a:t>
            </a:r>
            <a:r>
              <a:rPr lang="en-GB" sz="1400" b="1" dirty="0">
                <a:solidFill>
                  <a:schemeClr val="accent3">
                    <a:lumMod val="50000"/>
                  </a:schemeClr>
                </a:solidFill>
              </a:rPr>
              <a:t>Crowthorne</a:t>
            </a:r>
            <a:r>
              <a:rPr lang="en-GB" sz="1400" dirty="0"/>
              <a:t>.</a:t>
            </a:r>
          </a:p>
          <a:p>
            <a:pPr marL="285750" indent="-285750">
              <a:spcAft>
                <a:spcPts val="1200"/>
              </a:spcAft>
              <a:buFont typeface="Arial" panose="020B0604020202020204" pitchFamily="34" charset="0"/>
              <a:buChar char="•"/>
            </a:pPr>
            <a:r>
              <a:rPr lang="en-GB" sz="1400" dirty="0"/>
              <a:t>Life expectancy at birth for male infants was </a:t>
            </a:r>
            <a:r>
              <a:rPr lang="en-GB" sz="1400" b="1" dirty="0">
                <a:solidFill>
                  <a:schemeClr val="accent3">
                    <a:lumMod val="50000"/>
                  </a:schemeClr>
                </a:solidFill>
              </a:rPr>
              <a:t>81.8 years </a:t>
            </a:r>
            <a:r>
              <a:rPr lang="en-GB" sz="1400" dirty="0"/>
              <a:t>for the period 2016-2020. This was higher than the national average life expectancy (79.5 years).</a:t>
            </a:r>
          </a:p>
          <a:p>
            <a:pPr marL="285750" indent="-285750">
              <a:spcAft>
                <a:spcPts val="1200"/>
              </a:spcAft>
              <a:buFont typeface="Arial" panose="020B0604020202020204" pitchFamily="34" charset="0"/>
              <a:buChar char="•"/>
            </a:pPr>
            <a:r>
              <a:rPr lang="en-GB" sz="1400" dirty="0"/>
              <a:t>Within the Borough, there was a 10 year gap between the highest life expectancy for male infants (</a:t>
            </a:r>
            <a:r>
              <a:rPr lang="en-GB" sz="1400" u="sng" dirty="0">
                <a:solidFill>
                  <a:schemeClr val="accent3">
                    <a:lumMod val="50000"/>
                  </a:schemeClr>
                </a:solidFill>
              </a:rPr>
              <a:t>88.5 years, Warfield Harvest Ride </a:t>
            </a:r>
            <a:r>
              <a:rPr lang="en-GB" sz="1400" dirty="0"/>
              <a:t>and </a:t>
            </a:r>
            <a:r>
              <a:rPr lang="en-GB" sz="1400" dirty="0">
                <a:solidFill>
                  <a:schemeClr val="accent3">
                    <a:lumMod val="50000"/>
                  </a:schemeClr>
                </a:solidFill>
              </a:rPr>
              <a:t>78.2 years, Wildridings and Central</a:t>
            </a:r>
            <a:r>
              <a:rPr lang="en-GB" sz="1400" dirty="0"/>
              <a:t>). </a:t>
            </a:r>
          </a:p>
          <a:p>
            <a:pPr marL="285750" indent="-285750">
              <a:spcAft>
                <a:spcPts val="1200"/>
              </a:spcAft>
              <a:buFont typeface="Arial" panose="020B0604020202020204" pitchFamily="34" charset="0"/>
              <a:buChar char="•"/>
            </a:pPr>
            <a:r>
              <a:rPr lang="en-GB" sz="1400" dirty="0"/>
              <a:t>Life expectancy at birth for female infants born during this same period was </a:t>
            </a:r>
            <a:r>
              <a:rPr lang="en-GB" sz="1400" b="1" dirty="0">
                <a:solidFill>
                  <a:schemeClr val="accent3">
                    <a:lumMod val="50000"/>
                  </a:schemeClr>
                </a:solidFill>
              </a:rPr>
              <a:t>85.0 years</a:t>
            </a:r>
            <a:r>
              <a:rPr lang="en-GB" sz="1400" dirty="0"/>
              <a:t>, also higher than the national average (83.2 years). </a:t>
            </a:r>
          </a:p>
          <a:p>
            <a:pPr marL="285750" indent="-285750">
              <a:spcAft>
                <a:spcPts val="1200"/>
              </a:spcAft>
              <a:buFont typeface="Arial" panose="020B0604020202020204" pitchFamily="34" charset="0"/>
              <a:buChar char="•"/>
            </a:pPr>
            <a:r>
              <a:rPr lang="en-GB" sz="1400" dirty="0"/>
              <a:t>The gap in life expectancy at ward level was around 5.4 years (</a:t>
            </a:r>
            <a:r>
              <a:rPr lang="en-GB" sz="1400" u="sng" dirty="0">
                <a:solidFill>
                  <a:schemeClr val="accent3">
                    <a:lumMod val="50000"/>
                  </a:schemeClr>
                </a:solidFill>
              </a:rPr>
              <a:t>88.0 years in Harmans Water </a:t>
            </a:r>
            <a:r>
              <a:rPr lang="en-GB" sz="1400" dirty="0"/>
              <a:t>and </a:t>
            </a:r>
            <a:r>
              <a:rPr lang="en-GB" sz="1400" dirty="0">
                <a:solidFill>
                  <a:schemeClr val="accent3">
                    <a:lumMod val="50000"/>
                  </a:schemeClr>
                </a:solidFill>
              </a:rPr>
              <a:t>82.6 years in Wildridings and Central</a:t>
            </a:r>
            <a:r>
              <a:rPr lang="en-GB" sz="1400" dirty="0"/>
              <a:t>). </a:t>
            </a:r>
          </a:p>
        </p:txBody>
      </p:sp>
      <p:sp>
        <p:nvSpPr>
          <p:cNvPr id="9" name="TextBox 8">
            <a:extLst>
              <a:ext uri="{FF2B5EF4-FFF2-40B4-BE49-F238E27FC236}">
                <a16:creationId xmlns:a16="http://schemas.microsoft.com/office/drawing/2014/main" id="{4A08835A-82B5-48B5-8166-03F69CC2944A}"/>
              </a:ext>
            </a:extLst>
          </p:cNvPr>
          <p:cNvSpPr txBox="1"/>
          <p:nvPr/>
        </p:nvSpPr>
        <p:spPr>
          <a:xfrm>
            <a:off x="4429124" y="656302"/>
            <a:ext cx="4489449"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latin typeface="Calibri" panose="020F0502020204030204" pitchFamily="34" charset="0"/>
                <a:cs typeface="Calibri" panose="020F0502020204030204" pitchFamily="34" charset="0"/>
              </a:rPr>
              <a:t>Life expectancy at birth in Bracknell</a:t>
            </a:r>
            <a:r>
              <a:rPr lang="en-US" sz="1300" b="1" baseline="0" dirty="0">
                <a:latin typeface="Calibri" panose="020F0502020204030204" pitchFamily="34" charset="0"/>
                <a:cs typeface="Calibri" panose="020F0502020204030204" pitchFamily="34" charset="0"/>
              </a:rPr>
              <a:t> Forest by ward </a:t>
            </a:r>
            <a:br>
              <a:rPr lang="en-US" sz="1300" b="1" baseline="0" dirty="0">
                <a:latin typeface="Calibri" panose="020F0502020204030204" pitchFamily="34" charset="0"/>
                <a:cs typeface="Calibri" panose="020F0502020204030204" pitchFamily="34" charset="0"/>
              </a:rPr>
            </a:br>
            <a:r>
              <a:rPr lang="en-US" sz="1300" b="1" baseline="0" dirty="0">
                <a:latin typeface="Calibri" panose="020F0502020204030204" pitchFamily="34" charset="0"/>
                <a:cs typeface="Calibri" panose="020F0502020204030204" pitchFamily="34" charset="0"/>
              </a:rPr>
              <a:t>(2016-2020)</a:t>
            </a:r>
            <a:endParaRPr kumimoji="0" lang="en-GB" sz="13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01FAEB2D-5D83-4D67-88BB-9A572D7BAE32}"/>
              </a:ext>
            </a:extLst>
          </p:cNvPr>
          <p:cNvSpPr txBox="1"/>
          <p:nvPr/>
        </p:nvSpPr>
        <p:spPr>
          <a:xfrm>
            <a:off x="94246" y="6565690"/>
            <a:ext cx="5717210" cy="261610"/>
          </a:xfrm>
          <a:prstGeom prst="rect">
            <a:avLst/>
          </a:prstGeom>
          <a:noFill/>
        </p:spPr>
        <p:txBody>
          <a:bodyPr wrap="square" rtlCol="0">
            <a:spAutoFit/>
          </a:bodyPr>
          <a:lstStyle/>
          <a:p>
            <a:r>
              <a:rPr lang="en-GB" sz="1100" dirty="0"/>
              <a:t>Source: Office for Health Improvement and Disparities (2022). </a:t>
            </a:r>
            <a:r>
              <a:rPr lang="en-GB" sz="1100" dirty="0">
                <a:hlinkClick r:id="rId2"/>
              </a:rPr>
              <a:t>Local Health Fingertips Profile</a:t>
            </a:r>
            <a:endParaRPr lang="en-GB" sz="1100" dirty="0"/>
          </a:p>
        </p:txBody>
      </p:sp>
      <p:graphicFrame>
        <p:nvGraphicFramePr>
          <p:cNvPr id="5" name="Table 4">
            <a:extLst>
              <a:ext uri="{FF2B5EF4-FFF2-40B4-BE49-F238E27FC236}">
                <a16:creationId xmlns:a16="http://schemas.microsoft.com/office/drawing/2014/main" id="{C12AD45E-6F39-4EAB-8EA3-D910E6F0670D}"/>
              </a:ext>
            </a:extLst>
          </p:cNvPr>
          <p:cNvGraphicFramePr>
            <a:graphicFrameLocks noGrp="1"/>
          </p:cNvGraphicFramePr>
          <p:nvPr>
            <p:extLst>
              <p:ext uri="{D42A27DB-BD31-4B8C-83A1-F6EECF244321}">
                <p14:modId xmlns:p14="http://schemas.microsoft.com/office/powerpoint/2010/main" val="2091401322"/>
              </p:ext>
            </p:extLst>
          </p:nvPr>
        </p:nvGraphicFramePr>
        <p:xfrm>
          <a:off x="4429124" y="1264925"/>
          <a:ext cx="4489449" cy="5172083"/>
        </p:xfrm>
        <a:graphic>
          <a:graphicData uri="http://schemas.openxmlformats.org/drawingml/2006/table">
            <a:tbl>
              <a:tblPr firstRow="1"/>
              <a:tblGrid>
                <a:gridCol w="1791357">
                  <a:extLst>
                    <a:ext uri="{9D8B030D-6E8A-4147-A177-3AD203B41FA5}">
                      <a16:colId xmlns:a16="http://schemas.microsoft.com/office/drawing/2014/main" val="1481210056"/>
                    </a:ext>
                  </a:extLst>
                </a:gridCol>
                <a:gridCol w="1216353">
                  <a:extLst>
                    <a:ext uri="{9D8B030D-6E8A-4147-A177-3AD203B41FA5}">
                      <a16:colId xmlns:a16="http://schemas.microsoft.com/office/drawing/2014/main" val="113846332"/>
                    </a:ext>
                  </a:extLst>
                </a:gridCol>
                <a:gridCol w="1481739">
                  <a:extLst>
                    <a:ext uri="{9D8B030D-6E8A-4147-A177-3AD203B41FA5}">
                      <a16:colId xmlns:a16="http://schemas.microsoft.com/office/drawing/2014/main" val="2461183568"/>
                    </a:ext>
                  </a:extLst>
                </a:gridCol>
              </a:tblGrid>
              <a:tr h="226007">
                <a:tc>
                  <a:txBody>
                    <a:bodyPr/>
                    <a:lstStyle/>
                    <a:p>
                      <a:pPr algn="l" fontAlgn="b"/>
                      <a:r>
                        <a:rPr lang="en-GB" sz="1200" b="1" i="0" u="none" strike="noStrike">
                          <a:solidFill>
                            <a:srgbClr val="000000"/>
                          </a:solidFill>
                          <a:effectLst/>
                          <a:latin typeface="Calibri" panose="020F0502020204030204" pitchFamily="34" charset="0"/>
                        </a:rPr>
                        <a:t>Ward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Calibri" panose="020F0502020204030204" pitchFamily="34" charset="0"/>
                        </a:rPr>
                        <a:t>Male - Age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Calibri" panose="020F0502020204030204" pitchFamily="34" charset="0"/>
                        </a:rPr>
                        <a:t>Female  - Age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33786862"/>
                  </a:ext>
                </a:extLst>
              </a:tr>
              <a:tr h="226007">
                <a:tc>
                  <a:txBody>
                    <a:bodyPr/>
                    <a:lstStyle/>
                    <a:p>
                      <a:pPr algn="l" fontAlgn="b"/>
                      <a:r>
                        <a:rPr lang="en-GB" sz="1200" b="0" i="0" u="none" strike="noStrike">
                          <a:solidFill>
                            <a:srgbClr val="000000"/>
                          </a:solidFill>
                          <a:effectLst/>
                          <a:latin typeface="Calibri" panose="020F0502020204030204" pitchFamily="34" charset="0"/>
                        </a:rPr>
                        <a:t>Ascot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0" i="0" u="none" strike="noStrike">
                          <a:solidFill>
                            <a:srgbClr val="000000"/>
                          </a:solidFill>
                          <a:effectLst/>
                          <a:latin typeface="Calibri" panose="020F0502020204030204" pitchFamily="34" charset="0"/>
                        </a:rPr>
                        <a:t>82.6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CFE"/>
                    </a:solidFill>
                  </a:tcPr>
                </a:tc>
                <a:tc>
                  <a:txBody>
                    <a:bodyPr/>
                    <a:lstStyle/>
                    <a:p>
                      <a:pPr algn="ctr" fontAlgn="ctr"/>
                      <a:r>
                        <a:rPr lang="en-GB" sz="1200" b="0" i="0" u="none" strike="noStrike">
                          <a:solidFill>
                            <a:srgbClr val="000000"/>
                          </a:solidFill>
                          <a:effectLst/>
                          <a:latin typeface="Calibri" panose="020F0502020204030204" pitchFamily="34" charset="0"/>
                        </a:rPr>
                        <a:t>84.0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C2"/>
                    </a:solidFill>
                  </a:tcPr>
                </a:tc>
                <a:extLst>
                  <a:ext uri="{0D108BD9-81ED-4DB2-BD59-A6C34878D82A}">
                    <a16:rowId xmlns:a16="http://schemas.microsoft.com/office/drawing/2014/main" val="2907715239"/>
                  </a:ext>
                </a:extLst>
              </a:tr>
              <a:tr h="226007">
                <a:tc>
                  <a:txBody>
                    <a:bodyPr/>
                    <a:lstStyle/>
                    <a:p>
                      <a:pPr algn="l" fontAlgn="b"/>
                      <a:r>
                        <a:rPr lang="en-GB" sz="1200" b="0" i="0" u="none" strike="noStrike">
                          <a:solidFill>
                            <a:srgbClr val="000000"/>
                          </a:solidFill>
                          <a:effectLst/>
                          <a:latin typeface="Calibri" panose="020F0502020204030204" pitchFamily="34" charset="0"/>
                        </a:rPr>
                        <a:t>Binfield with Warfield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0" i="0" u="none" strike="noStrike">
                          <a:solidFill>
                            <a:srgbClr val="000000"/>
                          </a:solidFill>
                          <a:effectLst/>
                          <a:latin typeface="Calibri" panose="020F0502020204030204" pitchFamily="34" charset="0"/>
                        </a:rPr>
                        <a:t>82.7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AFB"/>
                    </a:solidFill>
                  </a:tcPr>
                </a:tc>
                <a:tc>
                  <a:txBody>
                    <a:bodyPr/>
                    <a:lstStyle/>
                    <a:p>
                      <a:pPr algn="ctr" fontAlgn="ctr"/>
                      <a:r>
                        <a:rPr lang="en-GB" sz="1200" b="0" i="0" u="none" strike="noStrike">
                          <a:solidFill>
                            <a:srgbClr val="000000"/>
                          </a:solidFill>
                          <a:effectLst/>
                          <a:latin typeface="Calibri" panose="020F0502020204030204" pitchFamily="34" charset="0"/>
                        </a:rPr>
                        <a:t>86.3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8E7D2"/>
                    </a:solidFill>
                  </a:tcPr>
                </a:tc>
                <a:extLst>
                  <a:ext uri="{0D108BD9-81ED-4DB2-BD59-A6C34878D82A}">
                    <a16:rowId xmlns:a16="http://schemas.microsoft.com/office/drawing/2014/main" val="3503105274"/>
                  </a:ext>
                </a:extLst>
              </a:tr>
              <a:tr h="226007">
                <a:tc>
                  <a:txBody>
                    <a:bodyPr/>
                    <a:lstStyle/>
                    <a:p>
                      <a:pPr algn="l" fontAlgn="b"/>
                      <a:r>
                        <a:rPr lang="en-GB" sz="1200" b="0" i="0" u="none" strike="noStrike">
                          <a:solidFill>
                            <a:srgbClr val="000000"/>
                          </a:solidFill>
                          <a:effectLst/>
                          <a:latin typeface="Calibri" panose="020F0502020204030204" pitchFamily="34" charset="0"/>
                        </a:rPr>
                        <a:t>Bullbrook</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0" i="0" u="none" strike="noStrike">
                          <a:solidFill>
                            <a:srgbClr val="000000"/>
                          </a:solidFill>
                          <a:effectLst/>
                          <a:latin typeface="Calibri" panose="020F0502020204030204" pitchFamily="34" charset="0"/>
                        </a:rPr>
                        <a:t>78.5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7577"/>
                    </a:solidFill>
                  </a:tcPr>
                </a:tc>
                <a:tc>
                  <a:txBody>
                    <a:bodyPr/>
                    <a:lstStyle/>
                    <a:p>
                      <a:pPr algn="ctr" fontAlgn="ctr"/>
                      <a:r>
                        <a:rPr lang="en-GB" sz="1200" b="0" i="0" u="none" strike="noStrike">
                          <a:solidFill>
                            <a:srgbClr val="000000"/>
                          </a:solidFill>
                          <a:effectLst/>
                          <a:latin typeface="Calibri" panose="020F0502020204030204" pitchFamily="34" charset="0"/>
                        </a:rPr>
                        <a:t>85.7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F4EE"/>
                    </a:solidFill>
                  </a:tcPr>
                </a:tc>
                <a:extLst>
                  <a:ext uri="{0D108BD9-81ED-4DB2-BD59-A6C34878D82A}">
                    <a16:rowId xmlns:a16="http://schemas.microsoft.com/office/drawing/2014/main" val="3187009160"/>
                  </a:ext>
                </a:extLst>
              </a:tr>
              <a:tr h="226007">
                <a:tc>
                  <a:txBody>
                    <a:bodyPr/>
                    <a:lstStyle/>
                    <a:p>
                      <a:pPr algn="l" fontAlgn="b"/>
                      <a:r>
                        <a:rPr lang="en-GB" sz="1200" b="0" i="0" u="none" strike="noStrike">
                          <a:solidFill>
                            <a:srgbClr val="000000"/>
                          </a:solidFill>
                          <a:effectLst/>
                          <a:latin typeface="Calibri" panose="020F0502020204030204" pitchFamily="34" charset="0"/>
                        </a:rPr>
                        <a:t>Central Sandhurst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0" i="0" u="none" strike="noStrike">
                          <a:solidFill>
                            <a:srgbClr val="000000"/>
                          </a:solidFill>
                          <a:effectLst/>
                          <a:latin typeface="Calibri" panose="020F0502020204030204" pitchFamily="34" charset="0"/>
                        </a:rPr>
                        <a:t>81.3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D4D6"/>
                    </a:solidFill>
                  </a:tcPr>
                </a:tc>
                <a:tc>
                  <a:txBody>
                    <a:bodyPr/>
                    <a:lstStyle/>
                    <a:p>
                      <a:pPr algn="ctr" fontAlgn="ctr"/>
                      <a:r>
                        <a:rPr lang="en-GB" sz="1200" b="0" i="0" u="none" strike="noStrike">
                          <a:solidFill>
                            <a:srgbClr val="000000"/>
                          </a:solidFill>
                          <a:effectLst/>
                          <a:latin typeface="Calibri" panose="020F0502020204030204" pitchFamily="34" charset="0"/>
                        </a:rPr>
                        <a:t>85.0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CEF"/>
                    </a:solidFill>
                  </a:tcPr>
                </a:tc>
                <a:extLst>
                  <a:ext uri="{0D108BD9-81ED-4DB2-BD59-A6C34878D82A}">
                    <a16:rowId xmlns:a16="http://schemas.microsoft.com/office/drawing/2014/main" val="757320009"/>
                  </a:ext>
                </a:extLst>
              </a:tr>
              <a:tr h="226007">
                <a:tc>
                  <a:txBody>
                    <a:bodyPr/>
                    <a:lstStyle/>
                    <a:p>
                      <a:pPr algn="l" fontAlgn="b"/>
                      <a:r>
                        <a:rPr lang="en-GB" sz="1200" b="0" i="0" u="none" strike="noStrike">
                          <a:solidFill>
                            <a:srgbClr val="000000"/>
                          </a:solidFill>
                          <a:effectLst/>
                          <a:latin typeface="Calibri" panose="020F0502020204030204" pitchFamily="34" charset="0"/>
                        </a:rPr>
                        <a:t>College Town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0" i="0" u="none" strike="noStrike">
                          <a:solidFill>
                            <a:srgbClr val="000000"/>
                          </a:solidFill>
                          <a:effectLst/>
                          <a:latin typeface="Calibri" panose="020F0502020204030204" pitchFamily="34" charset="0"/>
                        </a:rPr>
                        <a:t>82.6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CFE"/>
                    </a:solidFill>
                  </a:tcPr>
                </a:tc>
                <a:tc>
                  <a:txBody>
                    <a:bodyPr/>
                    <a:lstStyle/>
                    <a:p>
                      <a:pPr algn="ctr" fontAlgn="ctr"/>
                      <a:r>
                        <a:rPr lang="en-GB" sz="1200" b="0" i="0" u="none" strike="noStrike">
                          <a:solidFill>
                            <a:srgbClr val="000000"/>
                          </a:solidFill>
                          <a:effectLst/>
                          <a:latin typeface="Calibri" panose="020F0502020204030204" pitchFamily="34" charset="0"/>
                        </a:rPr>
                        <a:t>87.9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9C180"/>
                    </a:solidFill>
                  </a:tcPr>
                </a:tc>
                <a:extLst>
                  <a:ext uri="{0D108BD9-81ED-4DB2-BD59-A6C34878D82A}">
                    <a16:rowId xmlns:a16="http://schemas.microsoft.com/office/drawing/2014/main" val="3509758056"/>
                  </a:ext>
                </a:extLst>
              </a:tr>
              <a:tr h="226007">
                <a:tc>
                  <a:txBody>
                    <a:bodyPr/>
                    <a:lstStyle/>
                    <a:p>
                      <a:pPr algn="l" fontAlgn="b"/>
                      <a:r>
                        <a:rPr lang="en-GB" sz="1200" b="0" i="0" u="none" strike="noStrike">
                          <a:solidFill>
                            <a:srgbClr val="000000"/>
                          </a:solidFill>
                          <a:effectLst/>
                          <a:latin typeface="Calibri" panose="020F0502020204030204" pitchFamily="34" charset="0"/>
                        </a:rPr>
                        <a:t>Crown Wood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0" i="0" u="none" strike="noStrike">
                          <a:solidFill>
                            <a:srgbClr val="000000"/>
                          </a:solidFill>
                          <a:effectLst/>
                          <a:latin typeface="Calibri" panose="020F0502020204030204" pitchFamily="34" charset="0"/>
                        </a:rPr>
                        <a:t>84.2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1EBDA"/>
                    </a:solidFill>
                  </a:tcPr>
                </a:tc>
                <a:tc>
                  <a:txBody>
                    <a:bodyPr/>
                    <a:lstStyle/>
                    <a:p>
                      <a:pPr algn="ctr" fontAlgn="ctr"/>
                      <a:r>
                        <a:rPr lang="en-GB" sz="1200" b="0" i="0" u="none" strike="noStrike">
                          <a:solidFill>
                            <a:srgbClr val="000000"/>
                          </a:solidFill>
                          <a:effectLst/>
                          <a:latin typeface="Calibri" panose="020F0502020204030204" pitchFamily="34" charset="0"/>
                        </a:rPr>
                        <a:t>86.6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E0C4"/>
                    </a:solidFill>
                  </a:tcPr>
                </a:tc>
                <a:extLst>
                  <a:ext uri="{0D108BD9-81ED-4DB2-BD59-A6C34878D82A}">
                    <a16:rowId xmlns:a16="http://schemas.microsoft.com/office/drawing/2014/main" val="1364668805"/>
                  </a:ext>
                </a:extLst>
              </a:tr>
              <a:tr h="226007">
                <a:tc>
                  <a:txBody>
                    <a:bodyPr/>
                    <a:lstStyle/>
                    <a:p>
                      <a:pPr algn="l" fontAlgn="b"/>
                      <a:r>
                        <a:rPr lang="en-GB" sz="1200" b="0" i="0" u="none" strike="noStrike">
                          <a:solidFill>
                            <a:srgbClr val="000000"/>
                          </a:solidFill>
                          <a:effectLst/>
                          <a:latin typeface="Calibri" panose="020F0502020204030204" pitchFamily="34" charset="0"/>
                        </a:rPr>
                        <a:t>Crowthorne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0" i="0" u="none" strike="noStrike">
                          <a:solidFill>
                            <a:srgbClr val="000000"/>
                          </a:solidFill>
                          <a:effectLst/>
                          <a:latin typeface="Calibri" panose="020F0502020204030204" pitchFamily="34" charset="0"/>
                        </a:rPr>
                        <a:t>82.0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BEE"/>
                    </a:solidFill>
                  </a:tcPr>
                </a:tc>
                <a:tc>
                  <a:txBody>
                    <a:bodyPr/>
                    <a:lstStyle/>
                    <a:p>
                      <a:pPr algn="ctr" fontAlgn="ctr"/>
                      <a:r>
                        <a:rPr lang="en-GB" sz="1200" b="0" i="0" u="none" strike="noStrike">
                          <a:solidFill>
                            <a:srgbClr val="000000"/>
                          </a:solidFill>
                          <a:effectLst/>
                          <a:latin typeface="Calibri" panose="020F0502020204030204" pitchFamily="34" charset="0"/>
                        </a:rPr>
                        <a:t>84.5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D4D7"/>
                    </a:solidFill>
                  </a:tcPr>
                </a:tc>
                <a:extLst>
                  <a:ext uri="{0D108BD9-81ED-4DB2-BD59-A6C34878D82A}">
                    <a16:rowId xmlns:a16="http://schemas.microsoft.com/office/drawing/2014/main" val="3014684638"/>
                  </a:ext>
                </a:extLst>
              </a:tr>
              <a:tr h="226007">
                <a:tc>
                  <a:txBody>
                    <a:bodyPr/>
                    <a:lstStyle/>
                    <a:p>
                      <a:pPr algn="l" fontAlgn="b"/>
                      <a:r>
                        <a:rPr lang="en-GB" sz="1200" b="0" i="0" u="none" strike="noStrike">
                          <a:solidFill>
                            <a:srgbClr val="000000"/>
                          </a:solidFill>
                          <a:effectLst/>
                          <a:latin typeface="Calibri" panose="020F0502020204030204" pitchFamily="34" charset="0"/>
                        </a:rPr>
                        <a:t>Great Hollands North</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0" i="0" u="none" strike="noStrike">
                          <a:solidFill>
                            <a:srgbClr val="000000"/>
                          </a:solidFill>
                          <a:effectLst/>
                          <a:latin typeface="Calibri" panose="020F0502020204030204" pitchFamily="34" charset="0"/>
                        </a:rPr>
                        <a:t>78.8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7F81"/>
                    </a:solidFill>
                  </a:tcPr>
                </a:tc>
                <a:tc>
                  <a:txBody>
                    <a:bodyPr/>
                    <a:lstStyle/>
                    <a:p>
                      <a:pPr algn="ctr" fontAlgn="ctr"/>
                      <a:r>
                        <a:rPr lang="en-GB" sz="1200" b="0" i="0" u="none" strike="noStrike">
                          <a:solidFill>
                            <a:srgbClr val="000000"/>
                          </a:solidFill>
                          <a:effectLst/>
                          <a:latin typeface="Calibri" panose="020F0502020204030204" pitchFamily="34" charset="0"/>
                        </a:rPr>
                        <a:t>83.3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A0A3"/>
                    </a:solidFill>
                  </a:tcPr>
                </a:tc>
                <a:extLst>
                  <a:ext uri="{0D108BD9-81ED-4DB2-BD59-A6C34878D82A}">
                    <a16:rowId xmlns:a16="http://schemas.microsoft.com/office/drawing/2014/main" val="1275455492"/>
                  </a:ext>
                </a:extLst>
              </a:tr>
              <a:tr h="226007">
                <a:tc>
                  <a:txBody>
                    <a:bodyPr/>
                    <a:lstStyle/>
                    <a:p>
                      <a:pPr algn="l" fontAlgn="b"/>
                      <a:r>
                        <a:rPr lang="en-GB" sz="1200" b="0" i="0" u="none" strike="noStrike">
                          <a:solidFill>
                            <a:srgbClr val="000000"/>
                          </a:solidFill>
                          <a:effectLst/>
                          <a:latin typeface="Calibri" panose="020F0502020204030204" pitchFamily="34" charset="0"/>
                        </a:rPr>
                        <a:t>Great Hollands South</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0" i="0" u="none" strike="noStrike">
                          <a:solidFill>
                            <a:srgbClr val="000000"/>
                          </a:solidFill>
                          <a:effectLst/>
                          <a:latin typeface="Calibri" panose="020F0502020204030204" pitchFamily="34" charset="0"/>
                        </a:rPr>
                        <a:t>82.4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9FC"/>
                    </a:solidFill>
                  </a:tcPr>
                </a:tc>
                <a:tc>
                  <a:txBody>
                    <a:bodyPr/>
                    <a:lstStyle/>
                    <a:p>
                      <a:pPr algn="ctr" fontAlgn="ctr"/>
                      <a:r>
                        <a:rPr lang="en-GB" sz="1200" b="0" i="0" u="none" strike="noStrike">
                          <a:solidFill>
                            <a:srgbClr val="000000"/>
                          </a:solidFill>
                          <a:effectLst/>
                          <a:latin typeface="Calibri" panose="020F0502020204030204" pitchFamily="34" charset="0"/>
                        </a:rPr>
                        <a:t>83.4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A4A6"/>
                    </a:solidFill>
                  </a:tcPr>
                </a:tc>
                <a:extLst>
                  <a:ext uri="{0D108BD9-81ED-4DB2-BD59-A6C34878D82A}">
                    <a16:rowId xmlns:a16="http://schemas.microsoft.com/office/drawing/2014/main" val="1950351216"/>
                  </a:ext>
                </a:extLst>
              </a:tr>
              <a:tr h="226007">
                <a:tc>
                  <a:txBody>
                    <a:bodyPr/>
                    <a:lstStyle/>
                    <a:p>
                      <a:pPr algn="l" fontAlgn="b"/>
                      <a:r>
                        <a:rPr lang="en-GB" sz="1200" b="0" i="0" u="none" strike="noStrike">
                          <a:solidFill>
                            <a:srgbClr val="000000"/>
                          </a:solidFill>
                          <a:effectLst/>
                          <a:latin typeface="Calibri" panose="020F0502020204030204" pitchFamily="34" charset="0"/>
                        </a:rPr>
                        <a:t>Hanworth</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0" i="0" u="none" strike="noStrike">
                          <a:solidFill>
                            <a:srgbClr val="000000"/>
                          </a:solidFill>
                          <a:effectLst/>
                          <a:latin typeface="Calibri" panose="020F0502020204030204" pitchFamily="34" charset="0"/>
                        </a:rPr>
                        <a:t>78.9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8082"/>
                    </a:solidFill>
                  </a:tcPr>
                </a:tc>
                <a:tc>
                  <a:txBody>
                    <a:bodyPr/>
                    <a:lstStyle/>
                    <a:p>
                      <a:pPr algn="ctr" fontAlgn="ctr"/>
                      <a:r>
                        <a:rPr lang="en-GB" sz="1200" b="0" i="0" u="none" strike="noStrike">
                          <a:solidFill>
                            <a:srgbClr val="000000"/>
                          </a:solidFill>
                          <a:effectLst/>
                          <a:latin typeface="Calibri" panose="020F0502020204030204" pitchFamily="34" charset="0"/>
                        </a:rPr>
                        <a:t>85.9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1E6"/>
                    </a:solidFill>
                  </a:tcPr>
                </a:tc>
                <a:extLst>
                  <a:ext uri="{0D108BD9-81ED-4DB2-BD59-A6C34878D82A}">
                    <a16:rowId xmlns:a16="http://schemas.microsoft.com/office/drawing/2014/main" val="3943716226"/>
                  </a:ext>
                </a:extLst>
              </a:tr>
              <a:tr h="226007">
                <a:tc>
                  <a:txBody>
                    <a:bodyPr/>
                    <a:lstStyle/>
                    <a:p>
                      <a:pPr algn="l" fontAlgn="b"/>
                      <a:r>
                        <a:rPr lang="en-GB" sz="1200" b="0" i="0" u="none" strike="noStrike">
                          <a:solidFill>
                            <a:srgbClr val="000000"/>
                          </a:solidFill>
                          <a:effectLst/>
                          <a:latin typeface="Calibri" panose="020F0502020204030204" pitchFamily="34" charset="0"/>
                        </a:rPr>
                        <a:t>Harmans Water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0" i="0" u="none" strike="noStrike">
                          <a:solidFill>
                            <a:srgbClr val="000000"/>
                          </a:solidFill>
                          <a:effectLst/>
                          <a:latin typeface="Calibri" panose="020F0502020204030204" pitchFamily="34" charset="0"/>
                        </a:rPr>
                        <a:t>82.7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AFA"/>
                    </a:solidFill>
                  </a:tcPr>
                </a:tc>
                <a:tc>
                  <a:txBody>
                    <a:bodyPr/>
                    <a:lstStyle/>
                    <a:p>
                      <a:pPr algn="ctr" fontAlgn="ctr"/>
                      <a:r>
                        <a:rPr lang="en-GB" sz="1200" b="0" i="0" u="none" strike="noStrike">
                          <a:solidFill>
                            <a:srgbClr val="000000"/>
                          </a:solidFill>
                          <a:effectLst/>
                          <a:latin typeface="Calibri" panose="020F0502020204030204" pitchFamily="34" charset="0"/>
                        </a:rPr>
                        <a:t>88.0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3955038565"/>
                  </a:ext>
                </a:extLst>
              </a:tr>
              <a:tr h="425936">
                <a:tc>
                  <a:txBody>
                    <a:bodyPr/>
                    <a:lstStyle/>
                    <a:p>
                      <a:pPr algn="l" fontAlgn="b"/>
                      <a:r>
                        <a:rPr lang="en-GB" sz="1200" b="0" i="0" u="none" strike="noStrike">
                          <a:solidFill>
                            <a:srgbClr val="000000"/>
                          </a:solidFill>
                          <a:effectLst/>
                          <a:latin typeface="Calibri" panose="020F0502020204030204" pitchFamily="34" charset="0"/>
                        </a:rPr>
                        <a:t>Little Sandhurst and Wellington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0" i="0" u="none" strike="noStrike">
                          <a:solidFill>
                            <a:srgbClr val="000000"/>
                          </a:solidFill>
                          <a:effectLst/>
                          <a:latin typeface="Calibri" panose="020F0502020204030204" pitchFamily="34" charset="0"/>
                        </a:rPr>
                        <a:t>83.4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F3EC"/>
                    </a:solidFill>
                  </a:tcPr>
                </a:tc>
                <a:tc>
                  <a:txBody>
                    <a:bodyPr/>
                    <a:lstStyle/>
                    <a:p>
                      <a:pPr algn="ctr" fontAlgn="ctr"/>
                      <a:r>
                        <a:rPr lang="en-GB" sz="1200" b="0" i="0" u="none" strike="noStrike">
                          <a:solidFill>
                            <a:srgbClr val="000000"/>
                          </a:solidFill>
                          <a:effectLst/>
                          <a:latin typeface="Calibri" panose="020F0502020204030204" pitchFamily="34" charset="0"/>
                        </a:rPr>
                        <a:t>84.6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D9DB"/>
                    </a:solidFill>
                  </a:tcPr>
                </a:tc>
                <a:extLst>
                  <a:ext uri="{0D108BD9-81ED-4DB2-BD59-A6C34878D82A}">
                    <a16:rowId xmlns:a16="http://schemas.microsoft.com/office/drawing/2014/main" val="1532935603"/>
                  </a:ext>
                </a:extLst>
              </a:tr>
              <a:tr h="226007">
                <a:tc>
                  <a:txBody>
                    <a:bodyPr/>
                    <a:lstStyle/>
                    <a:p>
                      <a:pPr algn="l" fontAlgn="b"/>
                      <a:r>
                        <a:rPr lang="en-GB" sz="1200" b="0" i="0" u="none" strike="noStrike">
                          <a:solidFill>
                            <a:srgbClr val="000000"/>
                          </a:solidFill>
                          <a:effectLst/>
                          <a:latin typeface="Calibri" panose="020F0502020204030204" pitchFamily="34" charset="0"/>
                        </a:rPr>
                        <a:t>Old Bracknell</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0" i="0" u="none" strike="noStrike">
                          <a:solidFill>
                            <a:srgbClr val="000000"/>
                          </a:solidFill>
                          <a:effectLst/>
                          <a:latin typeface="Calibri" panose="020F0502020204030204" pitchFamily="34" charset="0"/>
                        </a:rPr>
                        <a:t>80.7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C1"/>
                    </a:solidFill>
                  </a:tcPr>
                </a:tc>
                <a:tc>
                  <a:txBody>
                    <a:bodyPr/>
                    <a:lstStyle/>
                    <a:p>
                      <a:pPr algn="ctr" fontAlgn="ctr"/>
                      <a:r>
                        <a:rPr lang="en-GB" sz="1200" b="0" i="0" u="none" strike="noStrike">
                          <a:solidFill>
                            <a:srgbClr val="000000"/>
                          </a:solidFill>
                          <a:effectLst/>
                          <a:latin typeface="Calibri" panose="020F0502020204030204" pitchFamily="34" charset="0"/>
                        </a:rPr>
                        <a:t>82.6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8385"/>
                    </a:solidFill>
                  </a:tcPr>
                </a:tc>
                <a:extLst>
                  <a:ext uri="{0D108BD9-81ED-4DB2-BD59-A6C34878D82A}">
                    <a16:rowId xmlns:a16="http://schemas.microsoft.com/office/drawing/2014/main" val="2323763686"/>
                  </a:ext>
                </a:extLst>
              </a:tr>
              <a:tr h="226007">
                <a:tc>
                  <a:txBody>
                    <a:bodyPr/>
                    <a:lstStyle/>
                    <a:p>
                      <a:pPr algn="l" fontAlgn="b"/>
                      <a:r>
                        <a:rPr lang="en-GB" sz="1200" b="0" i="0" u="none" strike="noStrike">
                          <a:solidFill>
                            <a:srgbClr val="000000"/>
                          </a:solidFill>
                          <a:effectLst/>
                          <a:latin typeface="Calibri" panose="020F0502020204030204" pitchFamily="34" charset="0"/>
                        </a:rPr>
                        <a:t>Owlsmoor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0" i="0" u="none" strike="noStrike">
                          <a:solidFill>
                            <a:srgbClr val="000000"/>
                          </a:solidFill>
                          <a:effectLst/>
                          <a:latin typeface="Calibri" panose="020F0502020204030204" pitchFamily="34" charset="0"/>
                        </a:rPr>
                        <a:t>83.6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F1E7"/>
                    </a:solidFill>
                  </a:tcPr>
                </a:tc>
                <a:tc>
                  <a:txBody>
                    <a:bodyPr/>
                    <a:lstStyle/>
                    <a:p>
                      <a:pPr algn="ctr" fontAlgn="ctr"/>
                      <a:r>
                        <a:rPr lang="en-GB" sz="1200" b="0" i="0" u="none" strike="noStrike">
                          <a:solidFill>
                            <a:srgbClr val="000000"/>
                          </a:solidFill>
                          <a:effectLst/>
                          <a:latin typeface="Calibri" panose="020F0502020204030204" pitchFamily="34" charset="0"/>
                        </a:rPr>
                        <a:t>85.7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F4EE"/>
                    </a:solidFill>
                  </a:tcPr>
                </a:tc>
                <a:extLst>
                  <a:ext uri="{0D108BD9-81ED-4DB2-BD59-A6C34878D82A}">
                    <a16:rowId xmlns:a16="http://schemas.microsoft.com/office/drawing/2014/main" val="716902403"/>
                  </a:ext>
                </a:extLst>
              </a:tr>
              <a:tr h="226007">
                <a:tc>
                  <a:txBody>
                    <a:bodyPr/>
                    <a:lstStyle/>
                    <a:p>
                      <a:pPr algn="l" fontAlgn="b"/>
                      <a:r>
                        <a:rPr lang="en-GB" sz="1200" b="0" i="0" u="none" strike="noStrike">
                          <a:solidFill>
                            <a:srgbClr val="000000"/>
                          </a:solidFill>
                          <a:effectLst/>
                          <a:latin typeface="Calibri" panose="020F0502020204030204" pitchFamily="34" charset="0"/>
                        </a:rPr>
                        <a:t>Priestwood and Garth</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0" i="0" u="none" strike="noStrike">
                          <a:solidFill>
                            <a:srgbClr val="000000"/>
                          </a:solidFill>
                          <a:effectLst/>
                          <a:latin typeface="Calibri" panose="020F0502020204030204" pitchFamily="34" charset="0"/>
                        </a:rPr>
                        <a:t>82.4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F9FC"/>
                    </a:solidFill>
                  </a:tcPr>
                </a:tc>
                <a:tc>
                  <a:txBody>
                    <a:bodyPr/>
                    <a:lstStyle/>
                    <a:p>
                      <a:pPr algn="ctr" fontAlgn="ctr"/>
                      <a:r>
                        <a:rPr lang="en-GB" sz="1200" b="0" i="0" u="none" strike="noStrike">
                          <a:solidFill>
                            <a:srgbClr val="000000"/>
                          </a:solidFill>
                          <a:effectLst/>
                          <a:latin typeface="Calibri" panose="020F0502020204030204" pitchFamily="34" charset="0"/>
                        </a:rPr>
                        <a:t>84.1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2C5"/>
                    </a:solidFill>
                  </a:tcPr>
                </a:tc>
                <a:extLst>
                  <a:ext uri="{0D108BD9-81ED-4DB2-BD59-A6C34878D82A}">
                    <a16:rowId xmlns:a16="http://schemas.microsoft.com/office/drawing/2014/main" val="1592034005"/>
                  </a:ext>
                </a:extLst>
              </a:tr>
              <a:tr h="226007">
                <a:tc>
                  <a:txBody>
                    <a:bodyPr/>
                    <a:lstStyle/>
                    <a:p>
                      <a:pPr algn="l" fontAlgn="b"/>
                      <a:r>
                        <a:rPr lang="en-GB" sz="1200" b="0" i="0" u="none" strike="noStrike">
                          <a:solidFill>
                            <a:srgbClr val="000000"/>
                          </a:solidFill>
                          <a:effectLst/>
                          <a:latin typeface="Calibri" panose="020F0502020204030204" pitchFamily="34" charset="0"/>
                        </a:rPr>
                        <a:t>Warfield Harvest Ride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0" i="0" u="none" strike="noStrike">
                          <a:solidFill>
                            <a:srgbClr val="000000"/>
                          </a:solidFill>
                          <a:effectLst/>
                          <a:latin typeface="Calibri" panose="020F0502020204030204" pitchFamily="34" charset="0"/>
                        </a:rPr>
                        <a:t>88.5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0" i="0" u="none" strike="noStrike">
                          <a:solidFill>
                            <a:srgbClr val="000000"/>
                          </a:solidFill>
                          <a:effectLst/>
                          <a:latin typeface="Calibri" panose="020F0502020204030204" pitchFamily="34" charset="0"/>
                        </a:rPr>
                        <a:t>87.0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AD5AB"/>
                    </a:solidFill>
                  </a:tcPr>
                </a:tc>
                <a:extLst>
                  <a:ext uri="{0D108BD9-81ED-4DB2-BD59-A6C34878D82A}">
                    <a16:rowId xmlns:a16="http://schemas.microsoft.com/office/drawing/2014/main" val="2738119940"/>
                  </a:ext>
                </a:extLst>
              </a:tr>
              <a:tr h="226007">
                <a:tc>
                  <a:txBody>
                    <a:bodyPr/>
                    <a:lstStyle/>
                    <a:p>
                      <a:pPr algn="l" fontAlgn="b"/>
                      <a:r>
                        <a:rPr lang="en-GB" sz="1200" b="0" i="0" u="none" strike="noStrike">
                          <a:solidFill>
                            <a:srgbClr val="000000"/>
                          </a:solidFill>
                          <a:effectLst/>
                          <a:latin typeface="Calibri" panose="020F0502020204030204" pitchFamily="34" charset="0"/>
                        </a:rPr>
                        <a:t>Wildridings and Central</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0" i="0" u="none" strike="noStrike">
                          <a:solidFill>
                            <a:srgbClr val="000000"/>
                          </a:solidFill>
                          <a:effectLst/>
                          <a:latin typeface="Calibri" panose="020F0502020204030204" pitchFamily="34" charset="0"/>
                        </a:rPr>
                        <a:t>78.2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ctr"/>
                      <a:r>
                        <a:rPr lang="en-GB" sz="1200" b="0" i="0" u="none" strike="noStrike">
                          <a:solidFill>
                            <a:srgbClr val="000000"/>
                          </a:solidFill>
                          <a:effectLst/>
                          <a:latin typeface="Calibri" panose="020F0502020204030204" pitchFamily="34" charset="0"/>
                        </a:rPr>
                        <a:t>82.0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1869130248"/>
                  </a:ext>
                </a:extLst>
              </a:tr>
              <a:tr h="226007">
                <a:tc>
                  <a:txBody>
                    <a:bodyPr/>
                    <a:lstStyle/>
                    <a:p>
                      <a:pPr algn="l" fontAlgn="b"/>
                      <a:r>
                        <a:rPr lang="en-GB" sz="1200" b="0" i="0" u="none" strike="noStrike">
                          <a:solidFill>
                            <a:srgbClr val="000000"/>
                          </a:solidFill>
                          <a:effectLst/>
                          <a:latin typeface="Calibri" panose="020F0502020204030204" pitchFamily="34" charset="0"/>
                        </a:rPr>
                        <a:t>Winkfield and Cranbourne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0" i="0" u="none" strike="noStrike">
                          <a:solidFill>
                            <a:srgbClr val="000000"/>
                          </a:solidFill>
                          <a:effectLst/>
                          <a:latin typeface="Calibri" panose="020F0502020204030204" pitchFamily="34" charset="0"/>
                        </a:rPr>
                        <a:t>83.1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F7F3"/>
                    </a:solidFill>
                  </a:tcPr>
                </a:tc>
                <a:tc>
                  <a:txBody>
                    <a:bodyPr/>
                    <a:lstStyle/>
                    <a:p>
                      <a:pPr algn="ctr" fontAlgn="ctr"/>
                      <a:r>
                        <a:rPr lang="en-GB" sz="1200" b="0" i="0" u="none" strike="noStrike">
                          <a:solidFill>
                            <a:srgbClr val="000000"/>
                          </a:solidFill>
                          <a:effectLst/>
                          <a:latin typeface="Calibri" panose="020F0502020204030204" pitchFamily="34" charset="0"/>
                        </a:rPr>
                        <a:t>86.6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DFC0"/>
                    </a:solidFill>
                  </a:tcPr>
                </a:tc>
                <a:extLst>
                  <a:ext uri="{0D108BD9-81ED-4DB2-BD59-A6C34878D82A}">
                    <a16:rowId xmlns:a16="http://schemas.microsoft.com/office/drawing/2014/main" val="900603395"/>
                  </a:ext>
                </a:extLst>
              </a:tr>
              <a:tr h="226007">
                <a:tc>
                  <a:txBody>
                    <a:bodyPr/>
                    <a:lstStyle/>
                    <a:p>
                      <a:pPr algn="l" fontAlgn="b"/>
                      <a:r>
                        <a:rPr lang="en-GB" sz="1200" b="0" i="0" u="none" strike="noStrike">
                          <a:solidFill>
                            <a:srgbClr val="000000"/>
                          </a:solidFill>
                          <a:effectLst/>
                          <a:latin typeface="Calibri" panose="020F0502020204030204" pitchFamily="34" charset="0"/>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GB" sz="1200" b="0" i="0" u="none" strike="noStrike">
                          <a:solidFill>
                            <a:srgbClr val="000000"/>
                          </a:solidFill>
                          <a:effectLst/>
                          <a:latin typeface="Calibri" panose="020F0502020204030204" pitchFamily="34" charset="0"/>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GB" sz="1200" b="0" i="0" u="none" strike="noStrike">
                          <a:solidFill>
                            <a:srgbClr val="000000"/>
                          </a:solidFill>
                          <a:effectLst/>
                          <a:latin typeface="Calibri" panose="020F0502020204030204" pitchFamily="34" charset="0"/>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26019385"/>
                  </a:ext>
                </a:extLst>
              </a:tr>
              <a:tr h="226007">
                <a:tc>
                  <a:txBody>
                    <a:bodyPr/>
                    <a:lstStyle/>
                    <a:p>
                      <a:pPr algn="l" fontAlgn="b"/>
                      <a:r>
                        <a:rPr lang="en-GB" sz="1200" b="1" i="0" u="none" strike="noStrike">
                          <a:solidFill>
                            <a:srgbClr val="000000"/>
                          </a:solidFill>
                          <a:effectLst/>
                          <a:latin typeface="Calibri" panose="020F0502020204030204" pitchFamily="34" charset="0"/>
                        </a:rPr>
                        <a:t>Bracknell Forest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Calibri" panose="020F0502020204030204" pitchFamily="34" charset="0"/>
                        </a:rPr>
                        <a:t>81.8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Calibri" panose="020F0502020204030204" pitchFamily="34" charset="0"/>
                        </a:rPr>
                        <a:t>85.0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10357614"/>
                  </a:ext>
                </a:extLst>
              </a:tr>
              <a:tr h="226007">
                <a:tc>
                  <a:txBody>
                    <a:bodyPr/>
                    <a:lstStyle/>
                    <a:p>
                      <a:pPr algn="l" fontAlgn="b"/>
                      <a:r>
                        <a:rPr lang="en-GB" sz="1200" b="1" i="0" u="none" strike="noStrike">
                          <a:solidFill>
                            <a:srgbClr val="000000"/>
                          </a:solidFill>
                          <a:effectLst/>
                          <a:latin typeface="Calibri" panose="020F0502020204030204" pitchFamily="34" charset="0"/>
                        </a:rPr>
                        <a:t>England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latin typeface="Calibri" panose="020F0502020204030204" pitchFamily="34" charset="0"/>
                        </a:rPr>
                        <a:t>79.5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dirty="0">
                          <a:solidFill>
                            <a:srgbClr val="000000"/>
                          </a:solidFill>
                          <a:effectLst/>
                          <a:latin typeface="Calibri" panose="020F0502020204030204" pitchFamily="34" charset="0"/>
                        </a:rPr>
                        <a:t>83.2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00774429"/>
                  </a:ext>
                </a:extLst>
              </a:tr>
            </a:tbl>
          </a:graphicData>
        </a:graphic>
      </p:graphicFrame>
    </p:spTree>
    <p:extLst>
      <p:ext uri="{BB962C8B-B14F-4D97-AF65-F5344CB8AC3E}">
        <p14:creationId xmlns:p14="http://schemas.microsoft.com/office/powerpoint/2010/main" val="4069429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5C0771B-5F50-4F8A-8E27-13F20AB80C7A}"/>
              </a:ext>
            </a:extLst>
          </p:cNvPr>
          <p:cNvSpPr txBox="1">
            <a:spLocks noGrp="1"/>
          </p:cNvSpPr>
          <p:nvPr>
            <p:ph type="title" idx="4294967295"/>
          </p:nvPr>
        </p:nvSpPr>
        <p:spPr>
          <a:xfrm>
            <a:off x="0" y="0"/>
            <a:ext cx="9144000" cy="527620"/>
          </a:xfrm>
          <a:prstGeom prst="rect">
            <a:avLst/>
          </a:prstGeom>
          <a:solidFill>
            <a:schemeClr val="accent3">
              <a:lumMod val="50000"/>
            </a:scheme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schemeClr val="bg1"/>
                </a:solidFill>
                <a:effectLst/>
                <a:uLnTx/>
                <a:uFillTx/>
                <a:latin typeface="+mj-lt"/>
                <a:ea typeface="+mj-ea"/>
                <a:cs typeface="+mj-cs"/>
              </a:rPr>
              <a:t>Child Health: A&amp;E Attendance and Admissions</a:t>
            </a:r>
          </a:p>
        </p:txBody>
      </p:sp>
      <p:sp>
        <p:nvSpPr>
          <p:cNvPr id="3" name="Rectangle 2">
            <a:extLst>
              <a:ext uri="{FF2B5EF4-FFF2-40B4-BE49-F238E27FC236}">
                <a16:creationId xmlns:a16="http://schemas.microsoft.com/office/drawing/2014/main" id="{245E1E01-CF63-4C43-AE95-9994FFEC85CE}"/>
              </a:ext>
              <a:ext uri="{C183D7F6-B498-43B3-948B-1728B52AA6E4}">
                <adec:decorative xmlns:adec="http://schemas.microsoft.com/office/drawing/2017/decorative" val="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9" name="TextBox 18">
            <a:extLst>
              <a:ext uri="{FF2B5EF4-FFF2-40B4-BE49-F238E27FC236}">
                <a16:creationId xmlns:a16="http://schemas.microsoft.com/office/drawing/2014/main" id="{4428D968-D66D-48D3-9E99-0E35EC4FCD1A}"/>
              </a:ext>
            </a:extLst>
          </p:cNvPr>
          <p:cNvSpPr txBox="1"/>
          <p:nvPr/>
        </p:nvSpPr>
        <p:spPr>
          <a:xfrm>
            <a:off x="52009" y="656301"/>
            <a:ext cx="5011058" cy="6001643"/>
          </a:xfrm>
          <a:prstGeom prst="rect">
            <a:avLst/>
          </a:prstGeom>
          <a:noFill/>
        </p:spPr>
        <p:txBody>
          <a:bodyPr wrap="square" rtlCol="0">
            <a:spAutoFit/>
          </a:bodyPr>
          <a:lstStyle/>
          <a:p>
            <a:pPr>
              <a:spcAft>
                <a:spcPts val="1200"/>
              </a:spcAft>
            </a:pPr>
            <a:r>
              <a:rPr lang="en-GB" sz="1600" b="1" dirty="0">
                <a:solidFill>
                  <a:schemeClr val="accent3">
                    <a:lumMod val="50000"/>
                  </a:schemeClr>
                </a:solidFill>
                <a:latin typeface="Calibri" panose="020F0502020204030204" pitchFamily="34" charset="0"/>
                <a:cs typeface="Calibri" panose="020F0502020204030204" pitchFamily="34" charset="0"/>
              </a:rPr>
              <a:t>A&amp;E Attendance and Emergency Admissions (0-4) </a:t>
            </a: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A&amp;E attendance rates per 1,000 were higher for children in Bracknell Forest than Frimley CCG (550) and nationally (673). Rates varying considerably between the three Primary Care Networks (PCN) servicing the Borough</a:t>
            </a: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Rates for children attending A&amp;E were highest for those registered to </a:t>
            </a:r>
            <a:r>
              <a:rPr lang="en-GB" sz="1400" b="1" dirty="0">
                <a:solidFill>
                  <a:schemeClr val="accent3">
                    <a:lumMod val="50000"/>
                  </a:schemeClr>
                </a:solidFill>
                <a:latin typeface="Calibri" panose="020F0502020204030204" pitchFamily="34" charset="0"/>
                <a:cs typeface="Calibri" panose="020F0502020204030204" pitchFamily="34" charset="0"/>
              </a:rPr>
              <a:t>Braccan Health Network</a:t>
            </a:r>
            <a:r>
              <a:rPr lang="en-GB" sz="1400" dirty="0">
                <a:latin typeface="Calibri" panose="020F0502020204030204" pitchFamily="34" charset="0"/>
                <a:cs typeface="Calibri" panose="020F0502020204030204" pitchFamily="34" charset="0"/>
              </a:rPr>
              <a:t> practices, where there were </a:t>
            </a:r>
            <a:r>
              <a:rPr lang="en-GB" sz="1400" b="1" dirty="0">
                <a:solidFill>
                  <a:schemeClr val="accent3">
                    <a:lumMod val="50000"/>
                  </a:schemeClr>
                </a:solidFill>
                <a:latin typeface="Calibri" panose="020F0502020204030204" pitchFamily="34" charset="0"/>
                <a:cs typeface="Calibri" panose="020F0502020204030204" pitchFamily="34" charset="0"/>
              </a:rPr>
              <a:t>907 per 1,000 aged 0 to 4 years, </a:t>
            </a:r>
            <a:r>
              <a:rPr lang="en-GB" sz="1400" dirty="0">
                <a:latin typeface="Calibri" panose="020F0502020204030204" pitchFamily="34" charset="0"/>
                <a:cs typeface="Calibri" panose="020F0502020204030204" pitchFamily="34" charset="0"/>
              </a:rPr>
              <a:t>followed by Bracknell and District (734 per 1,000) and the Health Triangle (713 per 1,000)</a:t>
            </a: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Among the GP practices, </a:t>
            </a:r>
            <a:r>
              <a:rPr lang="en-GB" sz="1400" b="1" dirty="0">
                <a:solidFill>
                  <a:schemeClr val="accent3">
                    <a:lumMod val="50000"/>
                  </a:schemeClr>
                </a:solidFill>
                <a:latin typeface="Calibri" panose="020F0502020204030204" pitchFamily="34" charset="0"/>
                <a:cs typeface="Calibri" panose="020F0502020204030204" pitchFamily="34" charset="0"/>
              </a:rPr>
              <a:t>Forest Health Group </a:t>
            </a:r>
            <a:r>
              <a:rPr lang="en-GB" sz="1400" dirty="0">
                <a:latin typeface="Calibri" panose="020F0502020204030204" pitchFamily="34" charset="0"/>
                <a:cs typeface="Calibri" panose="020F0502020204030204" pitchFamily="34" charset="0"/>
              </a:rPr>
              <a:t>(Braccan Health Network PCN) had the </a:t>
            </a:r>
            <a:r>
              <a:rPr lang="en-GB" sz="1400" b="1" dirty="0">
                <a:solidFill>
                  <a:schemeClr val="accent3">
                    <a:lumMod val="50000"/>
                  </a:schemeClr>
                </a:solidFill>
                <a:latin typeface="Calibri" panose="020F0502020204030204" pitchFamily="34" charset="0"/>
                <a:cs typeface="Calibri" panose="020F0502020204030204" pitchFamily="34" charset="0"/>
              </a:rPr>
              <a:t>highest rate of A&amp;E attendances (993.8 per 1,000 people aged 0 to 4)</a:t>
            </a: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Conversely, </a:t>
            </a:r>
            <a:r>
              <a:rPr lang="en-GB" sz="1400" b="1" dirty="0">
                <a:solidFill>
                  <a:schemeClr val="accent3">
                    <a:lumMod val="50000"/>
                  </a:schemeClr>
                </a:solidFill>
                <a:latin typeface="Calibri" panose="020F0502020204030204" pitchFamily="34" charset="0"/>
                <a:cs typeface="Calibri" panose="020F0502020204030204" pitchFamily="34" charset="0"/>
              </a:rPr>
              <a:t>emergency admissions rates </a:t>
            </a:r>
            <a:r>
              <a:rPr lang="en-GB" sz="1400" dirty="0">
                <a:latin typeface="Calibri" panose="020F0502020204030204" pitchFamily="34" charset="0"/>
                <a:cs typeface="Calibri" panose="020F0502020204030204" pitchFamily="34" charset="0"/>
              </a:rPr>
              <a:t>for children, aged 0-4, per 1,000 population, for the period 2017/18 to 2019/20 were </a:t>
            </a:r>
            <a:r>
              <a:rPr lang="en-GB" sz="1400" b="1" dirty="0">
                <a:solidFill>
                  <a:schemeClr val="accent3">
                    <a:lumMod val="50000"/>
                  </a:schemeClr>
                </a:solidFill>
                <a:latin typeface="Calibri" panose="020F0502020204030204" pitchFamily="34" charset="0"/>
                <a:cs typeface="Calibri" panose="020F0502020204030204" pitchFamily="34" charset="0"/>
              </a:rPr>
              <a:t>lower in Bracknell Forest </a:t>
            </a:r>
            <a:r>
              <a:rPr lang="en-GB" sz="1400" dirty="0">
                <a:latin typeface="Calibri" panose="020F0502020204030204" pitchFamily="34" charset="0"/>
                <a:cs typeface="Calibri" panose="020F0502020204030204" pitchFamily="34" charset="0"/>
              </a:rPr>
              <a:t>than the CGG (143.1) and national (165.2) rates</a:t>
            </a: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Emergency admission rates were similar between the three PCN’s, ranging between 93.1 and 99.9 per 1,000 population aged 0 to 4 years</a:t>
            </a:r>
          </a:p>
          <a:p>
            <a:pPr marL="285750" indent="-285750">
              <a:spcAft>
                <a:spcPts val="1200"/>
              </a:spcAft>
              <a:buFont typeface="Arial" panose="020B0604020202020204" pitchFamily="34" charset="0"/>
              <a:buChar char="•"/>
            </a:pPr>
            <a:r>
              <a:rPr lang="en-GB" sz="1400" b="1" dirty="0" err="1">
                <a:solidFill>
                  <a:schemeClr val="accent3">
                    <a:lumMod val="50000"/>
                  </a:schemeClr>
                </a:solidFill>
                <a:latin typeface="Calibri" panose="020F0502020204030204" pitchFamily="34" charset="0"/>
                <a:cs typeface="Calibri" panose="020F0502020204030204" pitchFamily="34" charset="0"/>
              </a:rPr>
              <a:t>Ringmead</a:t>
            </a:r>
            <a:r>
              <a:rPr lang="en-GB" sz="1400" b="1" dirty="0">
                <a:solidFill>
                  <a:schemeClr val="accent3">
                    <a:lumMod val="50000"/>
                  </a:schemeClr>
                </a:solidFill>
                <a:latin typeface="Calibri" panose="020F0502020204030204" pitchFamily="34" charset="0"/>
                <a:cs typeface="Calibri" panose="020F0502020204030204" pitchFamily="34" charset="0"/>
              </a:rPr>
              <a:t> medical practice </a:t>
            </a:r>
            <a:r>
              <a:rPr lang="en-GB" sz="1400" dirty="0">
                <a:latin typeface="Calibri" panose="020F0502020204030204" pitchFamily="34" charset="0"/>
                <a:cs typeface="Calibri" panose="020F0502020204030204" pitchFamily="34" charset="0"/>
              </a:rPr>
              <a:t>(Bracknell and District PCN) had the highest emergency admission rate (</a:t>
            </a:r>
            <a:r>
              <a:rPr lang="en-GB" sz="1400" b="1" dirty="0">
                <a:solidFill>
                  <a:schemeClr val="accent3">
                    <a:lumMod val="50000"/>
                  </a:schemeClr>
                </a:solidFill>
                <a:latin typeface="Calibri" panose="020F0502020204030204" pitchFamily="34" charset="0"/>
                <a:cs typeface="Calibri" panose="020F0502020204030204" pitchFamily="34" charset="0"/>
              </a:rPr>
              <a:t>115.29 per 1,000 aged 0-4</a:t>
            </a:r>
            <a:r>
              <a:rPr lang="en-GB" sz="1400" dirty="0">
                <a:latin typeface="Calibri" panose="020F0502020204030204" pitchFamily="34" charset="0"/>
                <a:cs typeface="Calibri" panose="020F0502020204030204" pitchFamily="34" charset="0"/>
              </a:rPr>
              <a:t>) during this period.</a:t>
            </a:r>
          </a:p>
        </p:txBody>
      </p:sp>
      <p:sp>
        <p:nvSpPr>
          <p:cNvPr id="7" name="TextBox 6">
            <a:extLst>
              <a:ext uri="{FF2B5EF4-FFF2-40B4-BE49-F238E27FC236}">
                <a16:creationId xmlns:a16="http://schemas.microsoft.com/office/drawing/2014/main" id="{87044C39-113C-4726-8B63-E3C9C997EE03}"/>
              </a:ext>
            </a:extLst>
          </p:cNvPr>
          <p:cNvSpPr txBox="1"/>
          <p:nvPr/>
        </p:nvSpPr>
        <p:spPr>
          <a:xfrm>
            <a:off x="4957011" y="656301"/>
            <a:ext cx="4186989" cy="492443"/>
          </a:xfrm>
          <a:prstGeom prst="rect">
            <a:avLst/>
          </a:prstGeom>
          <a:noFill/>
        </p:spPr>
        <p:txBody>
          <a:bodyPr wrap="square">
            <a:spAutoFit/>
          </a:bodyPr>
          <a:lstStyle/>
          <a:p>
            <a:pPr algn="ctr" rtl="0">
              <a:defRPr sz="1200" b="0" i="0" u="none" strike="noStrike" kern="1200" spc="0" baseline="0">
                <a:solidFill>
                  <a:sysClr val="windowText" lastClr="000000">
                    <a:lumMod val="65000"/>
                    <a:lumOff val="35000"/>
                  </a:sysClr>
                </a:solidFill>
                <a:latin typeface="+mn-lt"/>
                <a:ea typeface="+mn-ea"/>
                <a:cs typeface="+mn-cs"/>
              </a:defRPr>
            </a:pPr>
            <a:r>
              <a:rPr lang="en-US" sz="1300" b="1" dirty="0">
                <a:solidFill>
                  <a:schemeClr val="tx1">
                    <a:lumMod val="95000"/>
                    <a:lumOff val="5000"/>
                  </a:schemeClr>
                </a:solidFill>
                <a:latin typeface="Calibri" panose="020F0502020204030204" pitchFamily="34" charset="0"/>
                <a:cs typeface="Calibri" panose="020F0502020204030204" pitchFamily="34" charset="0"/>
              </a:rPr>
              <a:t>PCN A&amp;E attendance rate (0-4)</a:t>
            </a:r>
            <a:r>
              <a:rPr lang="en-US" sz="1300" b="1" baseline="0" dirty="0">
                <a:solidFill>
                  <a:schemeClr val="tx1">
                    <a:lumMod val="95000"/>
                    <a:lumOff val="5000"/>
                  </a:schemeClr>
                </a:solidFill>
                <a:latin typeface="Calibri" panose="020F0502020204030204" pitchFamily="34" charset="0"/>
                <a:cs typeface="Calibri" panose="020F0502020204030204" pitchFamily="34" charset="0"/>
              </a:rPr>
              <a:t> </a:t>
            </a:r>
            <a:r>
              <a:rPr lang="en-US" sz="1300" b="1" dirty="0">
                <a:solidFill>
                  <a:schemeClr val="tx1">
                    <a:lumMod val="95000"/>
                    <a:lumOff val="5000"/>
                  </a:schemeClr>
                </a:solidFill>
                <a:latin typeface="Calibri" panose="020F0502020204030204" pitchFamily="34" charset="0"/>
                <a:cs typeface="Calibri" panose="020F0502020204030204" pitchFamily="34" charset="0"/>
              </a:rPr>
              <a:t>per 1,000 population (2018/19)</a:t>
            </a:r>
          </a:p>
        </p:txBody>
      </p:sp>
      <p:graphicFrame>
        <p:nvGraphicFramePr>
          <p:cNvPr id="6" name="Chart 5" descr="A&amp;E attendance rates for children aged 0-4 per 1,000 population. A&amp;E attendance rates are presented for the three Bracknell Forest PCN's (Braccan, Bracknell and District, the Health Triangle) and ">
            <a:extLst>
              <a:ext uri="{FF2B5EF4-FFF2-40B4-BE49-F238E27FC236}">
                <a16:creationId xmlns:a16="http://schemas.microsoft.com/office/drawing/2014/main" id="{AF831CAB-CF06-4573-B3DB-C77BF3E0AEC6}"/>
              </a:ext>
            </a:extLst>
          </p:cNvPr>
          <p:cNvGraphicFramePr>
            <a:graphicFrameLocks/>
          </p:cNvGraphicFramePr>
          <p:nvPr>
            <p:extLst>
              <p:ext uri="{D42A27DB-BD31-4B8C-83A1-F6EECF244321}">
                <p14:modId xmlns:p14="http://schemas.microsoft.com/office/powerpoint/2010/main" val="1767431378"/>
              </p:ext>
            </p:extLst>
          </p:nvPr>
        </p:nvGraphicFramePr>
        <p:xfrm>
          <a:off x="5178391" y="1133355"/>
          <a:ext cx="3855821" cy="2412709"/>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770B0E1F-15AE-4CE3-9729-8F543909D6D9}"/>
              </a:ext>
            </a:extLst>
          </p:cNvPr>
          <p:cNvSpPr txBox="1"/>
          <p:nvPr/>
        </p:nvSpPr>
        <p:spPr>
          <a:xfrm>
            <a:off x="5063067" y="3616484"/>
            <a:ext cx="3971146" cy="492443"/>
          </a:xfrm>
          <a:prstGeom prst="rect">
            <a:avLst/>
          </a:prstGeom>
          <a:noFill/>
        </p:spPr>
        <p:txBody>
          <a:bodyPr wrap="square">
            <a:spAutoFit/>
          </a:bodyPr>
          <a:lstStyle/>
          <a:p>
            <a:pPr algn="ctr" rtl="0">
              <a:defRPr sz="1200" b="0" i="0" u="none" strike="noStrike" kern="1200" spc="0" baseline="0">
                <a:solidFill>
                  <a:sysClr val="windowText" lastClr="000000">
                    <a:lumMod val="65000"/>
                    <a:lumOff val="35000"/>
                  </a:sysClr>
                </a:solidFill>
                <a:latin typeface="+mn-lt"/>
                <a:ea typeface="+mn-ea"/>
                <a:cs typeface="+mn-cs"/>
              </a:defRPr>
            </a:pPr>
            <a:r>
              <a:rPr lang="en-US" sz="1300" b="1" dirty="0">
                <a:solidFill>
                  <a:schemeClr val="tx1">
                    <a:lumMod val="95000"/>
                    <a:lumOff val="5000"/>
                  </a:schemeClr>
                </a:solidFill>
                <a:latin typeface="Calibri" panose="020F0502020204030204" pitchFamily="34" charset="0"/>
                <a:cs typeface="Calibri" panose="020F0502020204030204" pitchFamily="34" charset="0"/>
              </a:rPr>
              <a:t>PCN Emergency admission rate (0-4)</a:t>
            </a:r>
            <a:r>
              <a:rPr lang="en-US" sz="1300" b="1" baseline="0" dirty="0">
                <a:solidFill>
                  <a:schemeClr val="tx1">
                    <a:lumMod val="95000"/>
                    <a:lumOff val="5000"/>
                  </a:schemeClr>
                </a:solidFill>
                <a:latin typeface="Calibri" panose="020F0502020204030204" pitchFamily="34" charset="0"/>
                <a:cs typeface="Calibri" panose="020F0502020204030204" pitchFamily="34" charset="0"/>
              </a:rPr>
              <a:t> </a:t>
            </a:r>
            <a:r>
              <a:rPr lang="en-US" sz="1300" b="1" dirty="0">
                <a:solidFill>
                  <a:schemeClr val="tx1">
                    <a:lumMod val="95000"/>
                    <a:lumOff val="5000"/>
                  </a:schemeClr>
                </a:solidFill>
                <a:latin typeface="Calibri" panose="020F0502020204030204" pitchFamily="34" charset="0"/>
                <a:cs typeface="Calibri" panose="020F0502020204030204" pitchFamily="34" charset="0"/>
              </a:rPr>
              <a:t>per 1,000 population (2017/18 to 2019/20)</a:t>
            </a:r>
          </a:p>
        </p:txBody>
      </p:sp>
      <p:graphicFrame>
        <p:nvGraphicFramePr>
          <p:cNvPr id="11" name="Chart 10" descr="Emergency admission rates per 1,000 population for children aged 0-4. Emergency admission rates are presented for the following Bracknell Forest PCN's: Braccan, Bracknell and District and The Health Triangle.">
            <a:extLst>
              <a:ext uri="{FF2B5EF4-FFF2-40B4-BE49-F238E27FC236}">
                <a16:creationId xmlns:a16="http://schemas.microsoft.com/office/drawing/2014/main" id="{49897CD9-D6B6-424A-A274-44956E36E444}"/>
              </a:ext>
            </a:extLst>
          </p:cNvPr>
          <p:cNvGraphicFramePr>
            <a:graphicFrameLocks/>
          </p:cNvGraphicFramePr>
          <p:nvPr>
            <p:extLst>
              <p:ext uri="{D42A27DB-BD31-4B8C-83A1-F6EECF244321}">
                <p14:modId xmlns:p14="http://schemas.microsoft.com/office/powerpoint/2010/main" val="3739677590"/>
              </p:ext>
            </p:extLst>
          </p:nvPr>
        </p:nvGraphicFramePr>
        <p:xfrm>
          <a:off x="5178391" y="4127391"/>
          <a:ext cx="3800927" cy="2523425"/>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C819822F-0FF2-4262-9F22-D418919D0B1D}"/>
              </a:ext>
            </a:extLst>
          </p:cNvPr>
          <p:cNvSpPr txBox="1"/>
          <p:nvPr/>
        </p:nvSpPr>
        <p:spPr>
          <a:xfrm>
            <a:off x="52009" y="6601645"/>
            <a:ext cx="5717210" cy="261610"/>
          </a:xfrm>
          <a:prstGeom prst="rect">
            <a:avLst/>
          </a:prstGeom>
          <a:noFill/>
        </p:spPr>
        <p:txBody>
          <a:bodyPr wrap="square" rtlCol="0">
            <a:spAutoFit/>
          </a:bodyPr>
          <a:lstStyle/>
          <a:p>
            <a:r>
              <a:rPr lang="en-GB" sz="1100" dirty="0"/>
              <a:t>Source: Office for Health Improvement and Disparities (2022), </a:t>
            </a:r>
            <a:r>
              <a:rPr lang="en-GB" sz="1100" dirty="0">
                <a:hlinkClick r:id="rId4"/>
              </a:rPr>
              <a:t>National General Practice Profile</a:t>
            </a:r>
            <a:endParaRPr lang="en-GB" sz="1100" dirty="0"/>
          </a:p>
        </p:txBody>
      </p:sp>
    </p:spTree>
    <p:extLst>
      <p:ext uri="{BB962C8B-B14F-4D97-AF65-F5344CB8AC3E}">
        <p14:creationId xmlns:p14="http://schemas.microsoft.com/office/powerpoint/2010/main" val="2454040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5C0771B-5F50-4F8A-8E27-13F20AB80C7A}"/>
              </a:ext>
            </a:extLst>
          </p:cNvPr>
          <p:cNvSpPr txBox="1">
            <a:spLocks noGrp="1"/>
          </p:cNvSpPr>
          <p:nvPr>
            <p:ph type="title" idx="4294967295"/>
          </p:nvPr>
        </p:nvSpPr>
        <p:spPr>
          <a:xfrm>
            <a:off x="0" y="0"/>
            <a:ext cx="9144000" cy="527620"/>
          </a:xfrm>
          <a:prstGeom prst="rect">
            <a:avLst/>
          </a:prstGeom>
          <a:solidFill>
            <a:schemeClr val="accent3">
              <a:lumMod val="50000"/>
            </a:scheme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schemeClr val="bg1"/>
                </a:solidFill>
                <a:effectLst/>
                <a:uLnTx/>
                <a:uFillTx/>
                <a:latin typeface="+mj-lt"/>
                <a:ea typeface="+mj-ea"/>
                <a:cs typeface="+mj-cs"/>
              </a:rPr>
              <a:t>Child Health</a:t>
            </a:r>
          </a:p>
        </p:txBody>
      </p:sp>
      <p:sp>
        <p:nvSpPr>
          <p:cNvPr id="3" name="Rectangle 2">
            <a:extLst>
              <a:ext uri="{FF2B5EF4-FFF2-40B4-BE49-F238E27FC236}">
                <a16:creationId xmlns:a16="http://schemas.microsoft.com/office/drawing/2014/main" id="{245E1E01-CF63-4C43-AE95-9994FFEC85CE}"/>
              </a:ext>
              <a:ext uri="{C183D7F6-B498-43B3-948B-1728B52AA6E4}">
                <adec:decorative xmlns:adec="http://schemas.microsoft.com/office/drawing/2017/decorative" val="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2" name="TextBox 1">
            <a:extLst>
              <a:ext uri="{FF2B5EF4-FFF2-40B4-BE49-F238E27FC236}">
                <a16:creationId xmlns:a16="http://schemas.microsoft.com/office/drawing/2014/main" id="{65A4A6CA-DBBF-4CC8-A38A-52531DE05AC3}"/>
              </a:ext>
            </a:extLst>
          </p:cNvPr>
          <p:cNvSpPr txBox="1"/>
          <p:nvPr/>
        </p:nvSpPr>
        <p:spPr>
          <a:xfrm>
            <a:off x="741045" y="636263"/>
            <a:ext cx="7112000" cy="492443"/>
          </a:xfrm>
          <a:prstGeom prst="rect">
            <a:avLst/>
          </a:prstGeom>
          <a:noFill/>
        </p:spPr>
        <p:txBody>
          <a:bodyPr wrap="square" rtlCol="0">
            <a:spAutoFit/>
          </a:bodyPr>
          <a:lstStyle/>
          <a:p>
            <a:pPr algn="ctr"/>
            <a:r>
              <a:rPr lang="en-GB" sz="1300" b="1" dirty="0"/>
              <a:t>Index of Multiple Deprivation (IMD) deciles by Lower Super Output Area (LSOA) in Bracknell Forest (September 2019)</a:t>
            </a:r>
          </a:p>
        </p:txBody>
      </p:sp>
      <p:pic>
        <p:nvPicPr>
          <p:cNvPr id="5" name="Picture 4" descr="Bracknell Forest map with ward and LSOA (neighbourhood) boundaries. Map is colour coded by deprivation decile.">
            <a:extLst>
              <a:ext uri="{FF2B5EF4-FFF2-40B4-BE49-F238E27FC236}">
                <a16:creationId xmlns:a16="http://schemas.microsoft.com/office/drawing/2014/main" id="{B0629D22-2F74-4267-8463-FAB927A1A329}"/>
              </a:ext>
              <a:ext uri="{C183D7F6-B498-43B3-948B-1728B52AA6E4}">
                <adec:decorative xmlns:adec="http://schemas.microsoft.com/office/drawing/2017/decorative" val="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888"/>
          <a:stretch/>
        </p:blipFill>
        <p:spPr>
          <a:xfrm>
            <a:off x="134753" y="1239169"/>
            <a:ext cx="8874493" cy="5415631"/>
          </a:xfrm>
          <a:prstGeom prst="rect">
            <a:avLst/>
          </a:prstGeom>
        </p:spPr>
      </p:pic>
    </p:spTree>
    <p:extLst>
      <p:ext uri="{BB962C8B-B14F-4D97-AF65-F5344CB8AC3E}">
        <p14:creationId xmlns:p14="http://schemas.microsoft.com/office/powerpoint/2010/main" val="1917670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5C0771B-5F50-4F8A-8E27-13F20AB80C7A}"/>
              </a:ext>
            </a:extLst>
          </p:cNvPr>
          <p:cNvSpPr txBox="1">
            <a:spLocks noGrp="1"/>
          </p:cNvSpPr>
          <p:nvPr>
            <p:ph type="title" idx="4294967295"/>
          </p:nvPr>
        </p:nvSpPr>
        <p:spPr>
          <a:xfrm>
            <a:off x="0" y="0"/>
            <a:ext cx="9144000" cy="527620"/>
          </a:xfrm>
          <a:prstGeom prst="rect">
            <a:avLst/>
          </a:prstGeom>
          <a:solidFill>
            <a:schemeClr val="accent3">
              <a:lumMod val="50000"/>
            </a:scheme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schemeClr val="bg1"/>
                </a:solidFill>
                <a:effectLst/>
                <a:uLnTx/>
                <a:uFillTx/>
                <a:latin typeface="+mj-lt"/>
                <a:ea typeface="+mj-ea"/>
                <a:cs typeface="+mj-cs"/>
              </a:rPr>
              <a:t>Healthy Weight: Reception</a:t>
            </a:r>
          </a:p>
        </p:txBody>
      </p:sp>
      <p:sp>
        <p:nvSpPr>
          <p:cNvPr id="19" name="TextBox 18">
            <a:extLst>
              <a:ext uri="{FF2B5EF4-FFF2-40B4-BE49-F238E27FC236}">
                <a16:creationId xmlns:a16="http://schemas.microsoft.com/office/drawing/2014/main" id="{4428D968-D66D-48D3-9E99-0E35EC4FCD1A}"/>
              </a:ext>
            </a:extLst>
          </p:cNvPr>
          <p:cNvSpPr txBox="1"/>
          <p:nvPr/>
        </p:nvSpPr>
        <p:spPr>
          <a:xfrm>
            <a:off x="123798" y="668915"/>
            <a:ext cx="3894020" cy="5078313"/>
          </a:xfrm>
          <a:prstGeom prst="rect">
            <a:avLst/>
          </a:prstGeom>
          <a:noFill/>
        </p:spPr>
        <p:txBody>
          <a:bodyPr wrap="square" rtlCol="0">
            <a:spAutoFit/>
          </a:bodyPr>
          <a:lstStyle/>
          <a:p>
            <a:pPr>
              <a:spcAft>
                <a:spcPts val="1200"/>
              </a:spcAft>
            </a:pPr>
            <a:r>
              <a:rPr lang="en-GB" sz="1600" b="1" dirty="0">
                <a:solidFill>
                  <a:schemeClr val="accent3">
                    <a:lumMod val="50000"/>
                  </a:schemeClr>
                </a:solidFill>
                <a:latin typeface="Calibri" panose="020F0502020204030204" pitchFamily="34" charset="0"/>
                <a:cs typeface="Calibri" panose="020F0502020204030204" pitchFamily="34" charset="0"/>
              </a:rPr>
              <a:t>Excess weight in children in reception (2017/18 - 19/20)</a:t>
            </a:r>
          </a:p>
          <a:p>
            <a:pPr marL="285750" indent="-285750">
              <a:spcAft>
                <a:spcPts val="1200"/>
              </a:spcAft>
              <a:buFont typeface="Arial" panose="020B0604020202020204" pitchFamily="34" charset="0"/>
              <a:buChar char="•"/>
            </a:pPr>
            <a:r>
              <a:rPr lang="en-GB" sz="1400" b="1" dirty="0">
                <a:solidFill>
                  <a:schemeClr val="accent3">
                    <a:lumMod val="50000"/>
                  </a:schemeClr>
                </a:solidFill>
                <a:latin typeface="Calibri" panose="020F0502020204030204" pitchFamily="34" charset="0"/>
                <a:cs typeface="Calibri" panose="020F0502020204030204" pitchFamily="34" charset="0"/>
              </a:rPr>
              <a:t>20.2% </a:t>
            </a:r>
            <a:r>
              <a:rPr lang="en-GB" sz="1400" dirty="0">
                <a:latin typeface="Calibri" panose="020F0502020204030204" pitchFamily="34" charset="0"/>
                <a:cs typeface="Calibri" panose="020F0502020204030204" pitchFamily="34" charset="0"/>
              </a:rPr>
              <a:t>of children in reception (aged 4-5) were classed as having excess weight (including obesity) in Bracknell Forest. This was similar to the South-East (21.2%) and national (22.6%) figures</a:t>
            </a:r>
            <a:endParaRPr lang="en-GB" sz="1400" b="1" dirty="0">
              <a:latin typeface="Calibri" panose="020F0502020204030204" pitchFamily="34" charset="0"/>
              <a:cs typeface="Calibri" panose="020F0502020204030204" pitchFamily="34" charset="0"/>
            </a:endParaRP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At ward level, prevalence was highest in children in reception living in </a:t>
            </a:r>
            <a:r>
              <a:rPr lang="en-GB" sz="1400" u="sng" dirty="0">
                <a:solidFill>
                  <a:schemeClr val="accent3">
                    <a:lumMod val="50000"/>
                  </a:schemeClr>
                </a:solidFill>
                <a:latin typeface="Calibri" panose="020F0502020204030204" pitchFamily="34" charset="0"/>
                <a:cs typeface="Calibri" panose="020F0502020204030204" pitchFamily="34" charset="0"/>
              </a:rPr>
              <a:t>Priestwood and Garth </a:t>
            </a:r>
            <a:r>
              <a:rPr lang="en-GB" sz="1400" dirty="0">
                <a:latin typeface="Calibri" panose="020F0502020204030204" pitchFamily="34" charset="0"/>
                <a:cs typeface="Calibri" panose="020F0502020204030204" pitchFamily="34" charset="0"/>
              </a:rPr>
              <a:t>(</a:t>
            </a:r>
            <a:r>
              <a:rPr lang="en-GB" sz="1400" b="1" dirty="0">
                <a:solidFill>
                  <a:schemeClr val="accent3">
                    <a:lumMod val="50000"/>
                  </a:schemeClr>
                </a:solidFill>
                <a:latin typeface="Calibri" panose="020F0502020204030204" pitchFamily="34" charset="0"/>
                <a:cs typeface="Calibri" panose="020F0502020204030204" pitchFamily="34" charset="0"/>
              </a:rPr>
              <a:t>24.4%</a:t>
            </a:r>
            <a:r>
              <a:rPr lang="en-GB" sz="1400" dirty="0">
                <a:latin typeface="Calibri" panose="020F0502020204030204" pitchFamily="34" charset="0"/>
                <a:cs typeface="Calibri" panose="020F0502020204030204" pitchFamily="34" charset="0"/>
              </a:rPr>
              <a:t>) and lowest in </a:t>
            </a:r>
            <a:r>
              <a:rPr lang="en-GB" sz="1400" u="sng" dirty="0">
                <a:solidFill>
                  <a:schemeClr val="accent3">
                    <a:lumMod val="50000"/>
                  </a:schemeClr>
                </a:solidFill>
                <a:latin typeface="Calibri" panose="020F0502020204030204" pitchFamily="34" charset="0"/>
                <a:cs typeface="Calibri" panose="020F0502020204030204" pitchFamily="34" charset="0"/>
              </a:rPr>
              <a:t>Little Sandhurst and Wellington</a:t>
            </a:r>
            <a:r>
              <a:rPr lang="en-GB" sz="1400" dirty="0">
                <a:latin typeface="Calibri" panose="020F0502020204030204" pitchFamily="34" charset="0"/>
                <a:cs typeface="Calibri" panose="020F0502020204030204" pitchFamily="34" charset="0"/>
              </a:rPr>
              <a:t> (</a:t>
            </a:r>
            <a:r>
              <a:rPr lang="en-GB" sz="1400" b="1" dirty="0">
                <a:solidFill>
                  <a:schemeClr val="accent3">
                    <a:lumMod val="50000"/>
                  </a:schemeClr>
                </a:solidFill>
                <a:latin typeface="Calibri" panose="020F0502020204030204" pitchFamily="34" charset="0"/>
                <a:cs typeface="Calibri" panose="020F0502020204030204" pitchFamily="34" charset="0"/>
              </a:rPr>
              <a:t>15.0%</a:t>
            </a:r>
            <a:r>
              <a:rPr lang="en-GB" sz="1400" dirty="0">
                <a:latin typeface="Calibri" panose="020F0502020204030204" pitchFamily="34" charset="0"/>
                <a:cs typeface="Calibri" panose="020F0502020204030204" pitchFamily="34" charset="0"/>
              </a:rPr>
              <a:t>) wards</a:t>
            </a:r>
          </a:p>
          <a:p>
            <a:pPr marL="285750" indent="-285750">
              <a:spcAft>
                <a:spcPts val="1200"/>
              </a:spcAft>
              <a:buFont typeface="Arial" panose="020B0604020202020204" pitchFamily="34" charset="0"/>
              <a:buChar char="•"/>
            </a:pPr>
            <a:r>
              <a:rPr lang="en-GB" sz="1400" b="1" dirty="0">
                <a:solidFill>
                  <a:schemeClr val="accent3">
                    <a:lumMod val="50000"/>
                  </a:schemeClr>
                </a:solidFill>
                <a:latin typeface="Calibri" panose="020F0502020204030204" pitchFamily="34" charset="0"/>
                <a:cs typeface="Calibri" panose="020F0502020204030204" pitchFamily="34" charset="0"/>
              </a:rPr>
              <a:t>8.4% </a:t>
            </a:r>
            <a:r>
              <a:rPr lang="en-GB" sz="1400" dirty="0">
                <a:latin typeface="Calibri" panose="020F0502020204030204" pitchFamily="34" charset="0"/>
                <a:cs typeface="Calibri" panose="020F0502020204030204" pitchFamily="34" charset="0"/>
              </a:rPr>
              <a:t>of children in reception were classes as being obese (including severe obesity) in Bracknell Forest, similar to the South-East (8.5%) and lower than the national (9.7%) figures</a:t>
            </a: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Obesity in children aged 4-5 was most prevalent in those living in </a:t>
            </a:r>
            <a:r>
              <a:rPr lang="en-GB" sz="1400" u="sng" dirty="0">
                <a:solidFill>
                  <a:schemeClr val="accent3">
                    <a:lumMod val="50000"/>
                  </a:schemeClr>
                </a:solidFill>
                <a:latin typeface="Calibri" panose="020F0502020204030204" pitchFamily="34" charset="0"/>
                <a:cs typeface="Calibri" panose="020F0502020204030204" pitchFamily="34" charset="0"/>
              </a:rPr>
              <a:t>Crowthorne </a:t>
            </a:r>
            <a:r>
              <a:rPr lang="en-GB" sz="1400" dirty="0">
                <a:latin typeface="Calibri" panose="020F0502020204030204" pitchFamily="34" charset="0"/>
                <a:cs typeface="Calibri" panose="020F0502020204030204" pitchFamily="34" charset="0"/>
              </a:rPr>
              <a:t>(</a:t>
            </a:r>
            <a:r>
              <a:rPr lang="en-GB" sz="1400" b="1" dirty="0">
                <a:solidFill>
                  <a:schemeClr val="accent3">
                    <a:lumMod val="50000"/>
                  </a:schemeClr>
                </a:solidFill>
                <a:latin typeface="Calibri" panose="020F0502020204030204" pitchFamily="34" charset="0"/>
                <a:cs typeface="Calibri" panose="020F0502020204030204" pitchFamily="34" charset="0"/>
              </a:rPr>
              <a:t>12.5%</a:t>
            </a:r>
            <a:r>
              <a:rPr lang="en-GB" sz="1400" dirty="0">
                <a:latin typeface="Calibri" panose="020F0502020204030204" pitchFamily="34" charset="0"/>
                <a:cs typeface="Calibri" panose="020F0502020204030204" pitchFamily="34" charset="0"/>
              </a:rPr>
              <a:t>) and least prevalent in </a:t>
            </a:r>
            <a:r>
              <a:rPr lang="en-GB" sz="1400" u="sng" dirty="0">
                <a:solidFill>
                  <a:schemeClr val="accent3">
                    <a:lumMod val="50000"/>
                  </a:schemeClr>
                </a:solidFill>
                <a:latin typeface="Calibri" panose="020F0502020204030204" pitchFamily="34" charset="0"/>
                <a:cs typeface="Calibri" panose="020F0502020204030204" pitchFamily="34" charset="0"/>
              </a:rPr>
              <a:t>Warfield Harvest Ride </a:t>
            </a:r>
            <a:r>
              <a:rPr lang="en-GB" sz="1400" dirty="0">
                <a:latin typeface="Calibri" panose="020F0502020204030204" pitchFamily="34" charset="0"/>
                <a:cs typeface="Calibri" panose="020F0502020204030204" pitchFamily="34" charset="0"/>
              </a:rPr>
              <a:t>(</a:t>
            </a:r>
            <a:r>
              <a:rPr lang="en-GB" sz="1400" b="1" dirty="0">
                <a:solidFill>
                  <a:schemeClr val="accent3">
                    <a:lumMod val="50000"/>
                  </a:schemeClr>
                </a:solidFill>
                <a:latin typeface="Calibri" panose="020F0502020204030204" pitchFamily="34" charset="0"/>
                <a:cs typeface="Calibri" panose="020F0502020204030204" pitchFamily="34" charset="0"/>
              </a:rPr>
              <a:t>6.3%</a:t>
            </a:r>
            <a:r>
              <a:rPr lang="en-GB" sz="1400" dirty="0">
                <a:latin typeface="Calibri" panose="020F0502020204030204" pitchFamily="34" charset="0"/>
                <a:cs typeface="Calibri" panose="020F0502020204030204" pitchFamily="34" charset="0"/>
              </a:rPr>
              <a:t>) wards.</a:t>
            </a:r>
          </a:p>
        </p:txBody>
      </p:sp>
      <p:sp>
        <p:nvSpPr>
          <p:cNvPr id="16" name="TextBox 15">
            <a:extLst>
              <a:ext uri="{FF2B5EF4-FFF2-40B4-BE49-F238E27FC236}">
                <a16:creationId xmlns:a16="http://schemas.microsoft.com/office/drawing/2014/main" id="{0E7DE175-F04A-4C93-B4AA-5C2FD55AF19F}"/>
              </a:ext>
            </a:extLst>
          </p:cNvPr>
          <p:cNvSpPr txBox="1"/>
          <p:nvPr/>
        </p:nvSpPr>
        <p:spPr>
          <a:xfrm>
            <a:off x="4257675" y="685096"/>
            <a:ext cx="465772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000000"/>
                </a:solidFill>
                <a:effectLst/>
                <a:uLnTx/>
                <a:uFillTx/>
                <a:latin typeface="Calibri"/>
                <a:ea typeface="+mn-ea"/>
                <a:cs typeface="+mn-cs"/>
              </a:rPr>
              <a:t>Prevalence of excess weight and obesity in reception by ward  (2017/18 to 2019/20)</a:t>
            </a:r>
          </a:p>
        </p:txBody>
      </p:sp>
      <p:sp>
        <p:nvSpPr>
          <p:cNvPr id="8" name="TextBox 7">
            <a:extLst>
              <a:ext uri="{FF2B5EF4-FFF2-40B4-BE49-F238E27FC236}">
                <a16:creationId xmlns:a16="http://schemas.microsoft.com/office/drawing/2014/main" id="{37A34E63-237B-4F58-8958-64D2A5E39CDC}"/>
              </a:ext>
            </a:extLst>
          </p:cNvPr>
          <p:cNvSpPr txBox="1"/>
          <p:nvPr/>
        </p:nvSpPr>
        <p:spPr>
          <a:xfrm>
            <a:off x="94246" y="6565690"/>
            <a:ext cx="5717210" cy="261610"/>
          </a:xfrm>
          <a:prstGeom prst="rect">
            <a:avLst/>
          </a:prstGeom>
          <a:noFill/>
        </p:spPr>
        <p:txBody>
          <a:bodyPr wrap="square" rtlCol="0">
            <a:spAutoFit/>
          </a:bodyPr>
          <a:lstStyle/>
          <a:p>
            <a:r>
              <a:rPr lang="en-GB" sz="1100" dirty="0"/>
              <a:t>Source: Office for Health Improvement and Disparities (2022). </a:t>
            </a:r>
            <a:r>
              <a:rPr lang="en-GB" sz="1100" dirty="0">
                <a:hlinkClick r:id="rId2"/>
              </a:rPr>
              <a:t>Local Health Fingertips Profile</a:t>
            </a:r>
            <a:endParaRPr lang="en-GB" sz="1100" dirty="0"/>
          </a:p>
        </p:txBody>
      </p:sp>
      <p:graphicFrame>
        <p:nvGraphicFramePr>
          <p:cNvPr id="3" name="Table 2">
            <a:extLst>
              <a:ext uri="{FF2B5EF4-FFF2-40B4-BE49-F238E27FC236}">
                <a16:creationId xmlns:a16="http://schemas.microsoft.com/office/drawing/2014/main" id="{FA292A5F-FF26-458D-BFC3-43EA5B02CD9C}"/>
              </a:ext>
            </a:extLst>
          </p:cNvPr>
          <p:cNvGraphicFramePr>
            <a:graphicFrameLocks noGrp="1"/>
          </p:cNvGraphicFramePr>
          <p:nvPr>
            <p:extLst>
              <p:ext uri="{D42A27DB-BD31-4B8C-83A1-F6EECF244321}">
                <p14:modId xmlns:p14="http://schemas.microsoft.com/office/powerpoint/2010/main" val="3939313447"/>
              </p:ext>
            </p:extLst>
          </p:nvPr>
        </p:nvGraphicFramePr>
        <p:xfrm>
          <a:off x="4257675" y="1365792"/>
          <a:ext cx="4657725" cy="4968340"/>
        </p:xfrm>
        <a:graphic>
          <a:graphicData uri="http://schemas.openxmlformats.org/drawingml/2006/table">
            <a:tbl>
              <a:tblPr firstRow="1"/>
              <a:tblGrid>
                <a:gridCol w="2030914">
                  <a:extLst>
                    <a:ext uri="{9D8B030D-6E8A-4147-A177-3AD203B41FA5}">
                      <a16:colId xmlns:a16="http://schemas.microsoft.com/office/drawing/2014/main" val="810347608"/>
                    </a:ext>
                  </a:extLst>
                </a:gridCol>
                <a:gridCol w="1228277">
                  <a:extLst>
                    <a:ext uri="{9D8B030D-6E8A-4147-A177-3AD203B41FA5}">
                      <a16:colId xmlns:a16="http://schemas.microsoft.com/office/drawing/2014/main" val="2967745684"/>
                    </a:ext>
                  </a:extLst>
                </a:gridCol>
                <a:gridCol w="1398534">
                  <a:extLst>
                    <a:ext uri="{9D8B030D-6E8A-4147-A177-3AD203B41FA5}">
                      <a16:colId xmlns:a16="http://schemas.microsoft.com/office/drawing/2014/main" val="1853976461"/>
                    </a:ext>
                  </a:extLst>
                </a:gridCol>
              </a:tblGrid>
              <a:tr h="797388">
                <a:tc>
                  <a:txBody>
                    <a:bodyPr/>
                    <a:lstStyle/>
                    <a:p>
                      <a:pPr algn="l" fontAlgn="ctr"/>
                      <a:r>
                        <a:rPr lang="en-GB" sz="1100" b="1" i="0" u="none" strike="noStrike" dirty="0">
                          <a:solidFill>
                            <a:srgbClr val="000000"/>
                          </a:solidFill>
                          <a:effectLst/>
                          <a:latin typeface="Calibri" panose="020F0502020204030204" pitchFamily="34" charset="0"/>
                        </a:rPr>
                        <a:t>Ward</a:t>
                      </a:r>
                    </a:p>
                  </a:txBody>
                  <a:tcPr marL="6985" marR="6985" marT="6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a:solidFill>
                            <a:srgbClr val="000000"/>
                          </a:solidFill>
                          <a:effectLst/>
                          <a:latin typeface="Calibri" panose="020F0502020204030204" pitchFamily="34" charset="0"/>
                        </a:rPr>
                        <a:t>Prevalence of children classed as overweight (including obese) </a:t>
                      </a:r>
                    </a:p>
                  </a:txBody>
                  <a:tcPr marL="6985" marR="6985" marT="6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a:solidFill>
                            <a:srgbClr val="000000"/>
                          </a:solidFill>
                          <a:effectLst/>
                          <a:latin typeface="Calibri" panose="020F0502020204030204" pitchFamily="34" charset="0"/>
                        </a:rPr>
                        <a:t>Prevalence of children classed as obese (including severe obesity)</a:t>
                      </a:r>
                    </a:p>
                  </a:txBody>
                  <a:tcPr marL="6985" marR="6985" marT="6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7525892"/>
                  </a:ext>
                </a:extLst>
              </a:tr>
              <a:tr h="199347">
                <a:tc>
                  <a:txBody>
                    <a:bodyPr/>
                    <a:lstStyle/>
                    <a:p>
                      <a:pPr algn="l" fontAlgn="t"/>
                      <a:r>
                        <a:rPr lang="en-GB" sz="1100" b="0" i="0" u="none" strike="noStrike">
                          <a:solidFill>
                            <a:srgbClr val="000000"/>
                          </a:solidFill>
                          <a:effectLst/>
                          <a:latin typeface="Calibri" panose="020F0502020204030204" pitchFamily="34" charset="0"/>
                        </a:rPr>
                        <a:t>Ascot</a:t>
                      </a:r>
                    </a:p>
                  </a:txBody>
                  <a:tcPr marL="6985" marR="6985" marT="698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17.2%</a:t>
                      </a:r>
                    </a:p>
                  </a:txBody>
                  <a:tcPr marL="6985" marR="6985" marT="6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D9B5"/>
                    </a:solidFill>
                  </a:tcPr>
                </a:tc>
                <a:tc>
                  <a:txBody>
                    <a:bodyPr/>
                    <a:lstStyle/>
                    <a:p>
                      <a:pPr algn="ctr" fontAlgn="b"/>
                      <a:r>
                        <a:rPr lang="en-GB" sz="1100" b="0" i="0" u="none" strike="noStrike">
                          <a:solidFill>
                            <a:srgbClr val="000000"/>
                          </a:solidFill>
                          <a:effectLst/>
                          <a:latin typeface="Calibri" panose="020F0502020204030204" pitchFamily="34" charset="0"/>
                        </a:rPr>
                        <a:t>6.9%</a:t>
                      </a:r>
                    </a:p>
                  </a:txBody>
                  <a:tcPr marL="6985" marR="6985" marT="69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7CC9A"/>
                    </a:solidFill>
                  </a:tcPr>
                </a:tc>
                <a:extLst>
                  <a:ext uri="{0D108BD9-81ED-4DB2-BD59-A6C34878D82A}">
                    <a16:rowId xmlns:a16="http://schemas.microsoft.com/office/drawing/2014/main" val="1069733052"/>
                  </a:ext>
                </a:extLst>
              </a:tr>
              <a:tr h="199347">
                <a:tc>
                  <a:txBody>
                    <a:bodyPr/>
                    <a:lstStyle/>
                    <a:p>
                      <a:pPr algn="l" fontAlgn="t"/>
                      <a:r>
                        <a:rPr lang="en-GB" sz="1100" b="0" i="0" u="none" strike="noStrike">
                          <a:solidFill>
                            <a:srgbClr val="000000"/>
                          </a:solidFill>
                          <a:effectLst/>
                          <a:latin typeface="Calibri" panose="020F0502020204030204" pitchFamily="34" charset="0"/>
                        </a:rPr>
                        <a:t>Binfield with Warfield</a:t>
                      </a:r>
                    </a:p>
                  </a:txBody>
                  <a:tcPr marL="6985" marR="6985" marT="698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22.0%</a:t>
                      </a:r>
                    </a:p>
                  </a:txBody>
                  <a:tcPr marL="6985" marR="6985" marT="6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BABC"/>
                    </a:solidFill>
                  </a:tcPr>
                </a:tc>
                <a:tc>
                  <a:txBody>
                    <a:bodyPr/>
                    <a:lstStyle/>
                    <a:p>
                      <a:pPr algn="ctr" fontAlgn="b"/>
                      <a:r>
                        <a:rPr lang="en-GB" sz="1100" b="0" i="0" u="none" strike="noStrike">
                          <a:solidFill>
                            <a:srgbClr val="000000"/>
                          </a:solidFill>
                          <a:effectLst/>
                          <a:latin typeface="Calibri" panose="020F0502020204030204" pitchFamily="34" charset="0"/>
                        </a:rPr>
                        <a:t>10.2%</a:t>
                      </a:r>
                    </a:p>
                  </a:txBody>
                  <a:tcPr marL="6985" marR="6985" marT="69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C5C8"/>
                    </a:solidFill>
                  </a:tcPr>
                </a:tc>
                <a:extLst>
                  <a:ext uri="{0D108BD9-81ED-4DB2-BD59-A6C34878D82A}">
                    <a16:rowId xmlns:a16="http://schemas.microsoft.com/office/drawing/2014/main" val="2137281772"/>
                  </a:ext>
                </a:extLst>
              </a:tr>
              <a:tr h="199347">
                <a:tc>
                  <a:txBody>
                    <a:bodyPr/>
                    <a:lstStyle/>
                    <a:p>
                      <a:pPr algn="l" fontAlgn="t"/>
                      <a:r>
                        <a:rPr lang="en-GB" sz="1100" b="0" i="0" u="none" strike="noStrike">
                          <a:solidFill>
                            <a:srgbClr val="000000"/>
                          </a:solidFill>
                          <a:effectLst/>
                          <a:latin typeface="Calibri" panose="020F0502020204030204" pitchFamily="34" charset="0"/>
                        </a:rPr>
                        <a:t>Bullbrook</a:t>
                      </a:r>
                    </a:p>
                  </a:txBody>
                  <a:tcPr marL="6985" marR="6985" marT="698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21.9%</a:t>
                      </a:r>
                    </a:p>
                  </a:txBody>
                  <a:tcPr marL="6985" marR="6985" marT="6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BDC0"/>
                    </a:solidFill>
                  </a:tcPr>
                </a:tc>
                <a:tc>
                  <a:txBody>
                    <a:bodyPr/>
                    <a:lstStyle/>
                    <a:p>
                      <a:pPr algn="ctr" fontAlgn="b"/>
                      <a:r>
                        <a:rPr lang="en-GB" sz="1100" b="0" i="0" u="none" strike="noStrike">
                          <a:solidFill>
                            <a:srgbClr val="000000"/>
                          </a:solidFill>
                          <a:effectLst/>
                          <a:latin typeface="Calibri" panose="020F0502020204030204" pitchFamily="34" charset="0"/>
                        </a:rPr>
                        <a:t>9.4%</a:t>
                      </a:r>
                    </a:p>
                  </a:txBody>
                  <a:tcPr marL="6985" marR="6985" marT="69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5E8"/>
                    </a:solidFill>
                  </a:tcPr>
                </a:tc>
                <a:extLst>
                  <a:ext uri="{0D108BD9-81ED-4DB2-BD59-A6C34878D82A}">
                    <a16:rowId xmlns:a16="http://schemas.microsoft.com/office/drawing/2014/main" val="107163574"/>
                  </a:ext>
                </a:extLst>
              </a:tr>
              <a:tr h="199347">
                <a:tc>
                  <a:txBody>
                    <a:bodyPr/>
                    <a:lstStyle/>
                    <a:p>
                      <a:pPr algn="l" fontAlgn="t"/>
                      <a:r>
                        <a:rPr lang="en-GB" sz="1100" b="0" i="0" u="none" strike="noStrike">
                          <a:solidFill>
                            <a:srgbClr val="000000"/>
                          </a:solidFill>
                          <a:effectLst/>
                          <a:latin typeface="Calibri" panose="020F0502020204030204" pitchFamily="34" charset="0"/>
                        </a:rPr>
                        <a:t>Central Sandhurst</a:t>
                      </a:r>
                    </a:p>
                  </a:txBody>
                  <a:tcPr marL="6985" marR="6985" marT="698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20.0%</a:t>
                      </a:r>
                    </a:p>
                  </a:txBody>
                  <a:tcPr marL="6985" marR="6985" marT="6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tc>
                  <a:txBody>
                    <a:bodyPr/>
                    <a:lstStyle/>
                    <a:p>
                      <a:pPr algn="ctr" fontAlgn="b"/>
                      <a:r>
                        <a:rPr lang="en-GB" sz="1100" b="0" i="0" u="none" strike="noStrike">
                          <a:solidFill>
                            <a:srgbClr val="000000"/>
                          </a:solidFill>
                          <a:effectLst/>
                          <a:latin typeface="Calibri" panose="020F0502020204030204" pitchFamily="34" charset="0"/>
                        </a:rPr>
                        <a:t>8.0%</a:t>
                      </a:r>
                    </a:p>
                  </a:txBody>
                  <a:tcPr marL="6985" marR="6985" marT="69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E8D4"/>
                    </a:solidFill>
                  </a:tcPr>
                </a:tc>
                <a:extLst>
                  <a:ext uri="{0D108BD9-81ED-4DB2-BD59-A6C34878D82A}">
                    <a16:rowId xmlns:a16="http://schemas.microsoft.com/office/drawing/2014/main" val="2709419826"/>
                  </a:ext>
                </a:extLst>
              </a:tr>
              <a:tr h="199347">
                <a:tc>
                  <a:txBody>
                    <a:bodyPr/>
                    <a:lstStyle/>
                    <a:p>
                      <a:pPr algn="l" fontAlgn="t"/>
                      <a:r>
                        <a:rPr lang="en-GB" sz="1100" b="0" i="0" u="none" strike="noStrike">
                          <a:solidFill>
                            <a:srgbClr val="000000"/>
                          </a:solidFill>
                          <a:effectLst/>
                          <a:latin typeface="Calibri" panose="020F0502020204030204" pitchFamily="34" charset="0"/>
                        </a:rPr>
                        <a:t>College Town</a:t>
                      </a:r>
                    </a:p>
                  </a:txBody>
                  <a:tcPr marL="6985" marR="6985" marT="698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23.5%</a:t>
                      </a:r>
                    </a:p>
                  </a:txBody>
                  <a:tcPr marL="6985" marR="6985" marT="6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88A"/>
                    </a:solidFill>
                  </a:tcPr>
                </a:tc>
                <a:tc>
                  <a:txBody>
                    <a:bodyPr/>
                    <a:lstStyle/>
                    <a:p>
                      <a:pPr algn="ctr" fontAlgn="b"/>
                      <a:r>
                        <a:rPr lang="en-GB" sz="1100" b="0" i="0" u="none" strike="noStrike">
                          <a:solidFill>
                            <a:srgbClr val="000000"/>
                          </a:solidFill>
                          <a:effectLst/>
                          <a:latin typeface="Calibri" panose="020F0502020204030204" pitchFamily="34" charset="0"/>
                        </a:rPr>
                        <a:t>8.8%</a:t>
                      </a:r>
                    </a:p>
                  </a:txBody>
                  <a:tcPr marL="6985" marR="6985" marT="69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extLst>
                  <a:ext uri="{0D108BD9-81ED-4DB2-BD59-A6C34878D82A}">
                    <a16:rowId xmlns:a16="http://schemas.microsoft.com/office/drawing/2014/main" val="3483697872"/>
                  </a:ext>
                </a:extLst>
              </a:tr>
              <a:tr h="199347">
                <a:tc>
                  <a:txBody>
                    <a:bodyPr/>
                    <a:lstStyle/>
                    <a:p>
                      <a:pPr algn="l" fontAlgn="t"/>
                      <a:r>
                        <a:rPr lang="en-GB" sz="1100" b="0" i="0" u="none" strike="noStrike">
                          <a:solidFill>
                            <a:srgbClr val="000000"/>
                          </a:solidFill>
                          <a:effectLst/>
                          <a:latin typeface="Calibri" panose="020F0502020204030204" pitchFamily="34" charset="0"/>
                        </a:rPr>
                        <a:t>Crown Wood</a:t>
                      </a:r>
                    </a:p>
                  </a:txBody>
                  <a:tcPr marL="6985" marR="6985" marT="698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22.9%</a:t>
                      </a:r>
                    </a:p>
                  </a:txBody>
                  <a:tcPr marL="6985" marR="6985" marT="6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C9E"/>
                    </a:solidFill>
                  </a:tcPr>
                </a:tc>
                <a:tc>
                  <a:txBody>
                    <a:bodyPr/>
                    <a:lstStyle/>
                    <a:p>
                      <a:pPr algn="ctr" fontAlgn="b"/>
                      <a:r>
                        <a:rPr lang="en-GB" sz="1100" b="0" i="0" u="none" strike="noStrike">
                          <a:solidFill>
                            <a:srgbClr val="000000"/>
                          </a:solidFill>
                          <a:effectLst/>
                          <a:latin typeface="Calibri" panose="020F0502020204030204" pitchFamily="34" charset="0"/>
                        </a:rPr>
                        <a:t>10.4%</a:t>
                      </a:r>
                    </a:p>
                  </a:txBody>
                  <a:tcPr marL="6985" marR="6985" marT="69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BDBF"/>
                    </a:solidFill>
                  </a:tcPr>
                </a:tc>
                <a:extLst>
                  <a:ext uri="{0D108BD9-81ED-4DB2-BD59-A6C34878D82A}">
                    <a16:rowId xmlns:a16="http://schemas.microsoft.com/office/drawing/2014/main" val="3859912"/>
                  </a:ext>
                </a:extLst>
              </a:tr>
              <a:tr h="199347">
                <a:tc>
                  <a:txBody>
                    <a:bodyPr/>
                    <a:lstStyle/>
                    <a:p>
                      <a:pPr algn="l" fontAlgn="t"/>
                      <a:r>
                        <a:rPr lang="en-GB" sz="1100" b="0" i="0" u="none" strike="noStrike">
                          <a:solidFill>
                            <a:srgbClr val="000000"/>
                          </a:solidFill>
                          <a:effectLst/>
                          <a:latin typeface="Calibri" panose="020F0502020204030204" pitchFamily="34" charset="0"/>
                        </a:rPr>
                        <a:t>Crowthorne</a:t>
                      </a:r>
                    </a:p>
                  </a:txBody>
                  <a:tcPr marL="6985" marR="6985" marT="698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20.8%</a:t>
                      </a:r>
                    </a:p>
                  </a:txBody>
                  <a:tcPr marL="6985" marR="6985" marT="6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2E5"/>
                    </a:solidFill>
                  </a:tcPr>
                </a:tc>
                <a:tc>
                  <a:txBody>
                    <a:bodyPr/>
                    <a:lstStyle/>
                    <a:p>
                      <a:pPr algn="ctr" fontAlgn="b"/>
                      <a:r>
                        <a:rPr lang="en-GB" sz="1100" b="0" i="0" u="none" strike="noStrike">
                          <a:solidFill>
                            <a:srgbClr val="000000"/>
                          </a:solidFill>
                          <a:effectLst/>
                          <a:latin typeface="Calibri" panose="020F0502020204030204" pitchFamily="34" charset="0"/>
                        </a:rPr>
                        <a:t>12.5%</a:t>
                      </a:r>
                    </a:p>
                  </a:txBody>
                  <a:tcPr marL="6985" marR="6985" marT="69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251047629"/>
                  </a:ext>
                </a:extLst>
              </a:tr>
              <a:tr h="199347">
                <a:tc>
                  <a:txBody>
                    <a:bodyPr/>
                    <a:lstStyle/>
                    <a:p>
                      <a:pPr algn="l" fontAlgn="t"/>
                      <a:r>
                        <a:rPr lang="en-GB" sz="1100" b="0" i="0" u="none" strike="noStrike">
                          <a:solidFill>
                            <a:srgbClr val="000000"/>
                          </a:solidFill>
                          <a:effectLst/>
                          <a:latin typeface="Calibri" panose="020F0502020204030204" pitchFamily="34" charset="0"/>
                        </a:rPr>
                        <a:t>Great Hollands North</a:t>
                      </a:r>
                    </a:p>
                  </a:txBody>
                  <a:tcPr marL="6985" marR="6985" marT="698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19.4%</a:t>
                      </a:r>
                    </a:p>
                  </a:txBody>
                  <a:tcPr marL="6985" marR="6985" marT="6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4EF"/>
                    </a:solidFill>
                  </a:tcPr>
                </a:tc>
                <a:tc>
                  <a:txBody>
                    <a:bodyPr/>
                    <a:lstStyle/>
                    <a:p>
                      <a:pPr algn="ctr" fontAlgn="b"/>
                      <a:r>
                        <a:rPr lang="en-GB" sz="1100" b="0" i="0" u="none" strike="noStrike">
                          <a:solidFill>
                            <a:srgbClr val="000000"/>
                          </a:solidFill>
                          <a:effectLst/>
                          <a:latin typeface="Calibri" panose="020F0502020204030204" pitchFamily="34" charset="0"/>
                        </a:rPr>
                        <a:t>7.5%</a:t>
                      </a:r>
                    </a:p>
                  </a:txBody>
                  <a:tcPr marL="6985" marR="6985" marT="69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DBBA"/>
                    </a:solidFill>
                  </a:tcPr>
                </a:tc>
                <a:extLst>
                  <a:ext uri="{0D108BD9-81ED-4DB2-BD59-A6C34878D82A}">
                    <a16:rowId xmlns:a16="http://schemas.microsoft.com/office/drawing/2014/main" val="1020562200"/>
                  </a:ext>
                </a:extLst>
              </a:tr>
              <a:tr h="199347">
                <a:tc>
                  <a:txBody>
                    <a:bodyPr/>
                    <a:lstStyle/>
                    <a:p>
                      <a:pPr algn="l" fontAlgn="t"/>
                      <a:r>
                        <a:rPr lang="en-GB" sz="1100" b="0" i="0" u="none" strike="noStrike">
                          <a:solidFill>
                            <a:srgbClr val="000000"/>
                          </a:solidFill>
                          <a:effectLst/>
                          <a:latin typeface="Calibri" panose="020F0502020204030204" pitchFamily="34" charset="0"/>
                        </a:rPr>
                        <a:t>Great Hollands South</a:t>
                      </a:r>
                    </a:p>
                  </a:txBody>
                  <a:tcPr marL="6985" marR="6985" marT="698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22.9%</a:t>
                      </a:r>
                    </a:p>
                  </a:txBody>
                  <a:tcPr marL="6985" marR="6985" marT="6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C9E"/>
                    </a:solidFill>
                  </a:tcPr>
                </a:tc>
                <a:tc>
                  <a:txBody>
                    <a:bodyPr/>
                    <a:lstStyle/>
                    <a:p>
                      <a:pPr algn="ctr" fontAlgn="b"/>
                      <a:r>
                        <a:rPr lang="en-GB" sz="1100" b="0" i="0" u="none" strike="noStrike">
                          <a:solidFill>
                            <a:srgbClr val="000000"/>
                          </a:solidFill>
                          <a:effectLst/>
                          <a:latin typeface="Calibri" panose="020F0502020204030204" pitchFamily="34" charset="0"/>
                        </a:rPr>
                        <a:t>8.6%</a:t>
                      </a:r>
                    </a:p>
                  </a:txBody>
                  <a:tcPr marL="6985" marR="6985" marT="69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7F4"/>
                    </a:solidFill>
                  </a:tcPr>
                </a:tc>
                <a:extLst>
                  <a:ext uri="{0D108BD9-81ED-4DB2-BD59-A6C34878D82A}">
                    <a16:rowId xmlns:a16="http://schemas.microsoft.com/office/drawing/2014/main" val="3103458785"/>
                  </a:ext>
                </a:extLst>
              </a:tr>
              <a:tr h="199347">
                <a:tc>
                  <a:txBody>
                    <a:bodyPr/>
                    <a:lstStyle/>
                    <a:p>
                      <a:pPr algn="l" fontAlgn="t"/>
                      <a:r>
                        <a:rPr lang="en-GB" sz="1100" b="0" i="0" u="none" strike="noStrike">
                          <a:solidFill>
                            <a:srgbClr val="000000"/>
                          </a:solidFill>
                          <a:effectLst/>
                          <a:latin typeface="Calibri" panose="020F0502020204030204" pitchFamily="34" charset="0"/>
                        </a:rPr>
                        <a:t>Hanworth</a:t>
                      </a:r>
                    </a:p>
                  </a:txBody>
                  <a:tcPr marL="6985" marR="6985" marT="698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23.1%</a:t>
                      </a:r>
                    </a:p>
                  </a:txBody>
                  <a:tcPr marL="6985" marR="6985" marT="6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597"/>
                    </a:solidFill>
                  </a:tcPr>
                </a:tc>
                <a:tc>
                  <a:txBody>
                    <a:bodyPr/>
                    <a:lstStyle/>
                    <a:p>
                      <a:pPr algn="ctr" fontAlgn="b"/>
                      <a:r>
                        <a:rPr lang="en-GB" sz="1100" b="0" i="0" u="none" strike="noStrike">
                          <a:solidFill>
                            <a:srgbClr val="000000"/>
                          </a:solidFill>
                          <a:effectLst/>
                          <a:latin typeface="Calibri" panose="020F0502020204030204" pitchFamily="34" charset="0"/>
                        </a:rPr>
                        <a:t>7.7%</a:t>
                      </a:r>
                    </a:p>
                  </a:txBody>
                  <a:tcPr marL="6985" marR="6985" marT="69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E0C4"/>
                    </a:solidFill>
                  </a:tcPr>
                </a:tc>
                <a:extLst>
                  <a:ext uri="{0D108BD9-81ED-4DB2-BD59-A6C34878D82A}">
                    <a16:rowId xmlns:a16="http://schemas.microsoft.com/office/drawing/2014/main" val="1734118543"/>
                  </a:ext>
                </a:extLst>
              </a:tr>
              <a:tr h="199347">
                <a:tc>
                  <a:txBody>
                    <a:bodyPr/>
                    <a:lstStyle/>
                    <a:p>
                      <a:pPr algn="l" fontAlgn="t"/>
                      <a:r>
                        <a:rPr lang="en-GB" sz="1100" b="0" i="0" u="none" strike="noStrike">
                          <a:solidFill>
                            <a:srgbClr val="000000"/>
                          </a:solidFill>
                          <a:effectLst/>
                          <a:latin typeface="Calibri" panose="020F0502020204030204" pitchFamily="34" charset="0"/>
                        </a:rPr>
                        <a:t>Harmans Water</a:t>
                      </a:r>
                    </a:p>
                  </a:txBody>
                  <a:tcPr marL="6985" marR="6985" marT="698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19.7%</a:t>
                      </a:r>
                    </a:p>
                  </a:txBody>
                  <a:tcPr marL="6985" marR="6985" marT="6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8F7"/>
                    </a:solidFill>
                  </a:tcPr>
                </a:tc>
                <a:tc>
                  <a:txBody>
                    <a:bodyPr/>
                    <a:lstStyle/>
                    <a:p>
                      <a:pPr algn="ctr" fontAlgn="b"/>
                      <a:r>
                        <a:rPr lang="en-GB" sz="1100" b="0" i="0" u="none" strike="noStrike">
                          <a:solidFill>
                            <a:srgbClr val="000000"/>
                          </a:solidFill>
                          <a:effectLst/>
                          <a:latin typeface="Calibri" panose="020F0502020204030204" pitchFamily="34" charset="0"/>
                        </a:rPr>
                        <a:t>8.2%</a:t>
                      </a:r>
                    </a:p>
                  </a:txBody>
                  <a:tcPr marL="6985" marR="6985" marT="69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DDF"/>
                    </a:solidFill>
                  </a:tcPr>
                </a:tc>
                <a:extLst>
                  <a:ext uri="{0D108BD9-81ED-4DB2-BD59-A6C34878D82A}">
                    <a16:rowId xmlns:a16="http://schemas.microsoft.com/office/drawing/2014/main" val="1999611316"/>
                  </a:ext>
                </a:extLst>
              </a:tr>
              <a:tr h="199347">
                <a:tc>
                  <a:txBody>
                    <a:bodyPr/>
                    <a:lstStyle/>
                    <a:p>
                      <a:pPr algn="l" fontAlgn="t"/>
                      <a:r>
                        <a:rPr lang="en-GB" sz="1100" b="0" i="0" u="none" strike="noStrike">
                          <a:solidFill>
                            <a:srgbClr val="000000"/>
                          </a:solidFill>
                          <a:effectLst/>
                          <a:latin typeface="Calibri" panose="020F0502020204030204" pitchFamily="34" charset="0"/>
                        </a:rPr>
                        <a:t>Little Sandhurst and Wellington</a:t>
                      </a:r>
                    </a:p>
                  </a:txBody>
                  <a:tcPr marL="6985" marR="6985" marT="698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15.0%</a:t>
                      </a:r>
                    </a:p>
                  </a:txBody>
                  <a:tcPr marL="6985" marR="6985" marT="6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100" b="0" i="0" u="none" strike="noStrike">
                          <a:solidFill>
                            <a:srgbClr val="000000"/>
                          </a:solidFill>
                          <a:effectLst/>
                          <a:latin typeface="Calibri" panose="020F0502020204030204" pitchFamily="34" charset="0"/>
                        </a:rPr>
                        <a:t>-</a:t>
                      </a:r>
                    </a:p>
                  </a:txBody>
                  <a:tcPr marL="6985" marR="6985" marT="6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722554"/>
                  </a:ext>
                </a:extLst>
              </a:tr>
              <a:tr h="199347">
                <a:tc>
                  <a:txBody>
                    <a:bodyPr/>
                    <a:lstStyle/>
                    <a:p>
                      <a:pPr algn="l" fontAlgn="t"/>
                      <a:r>
                        <a:rPr lang="en-GB" sz="1100" b="0" i="0" u="none" strike="noStrike">
                          <a:solidFill>
                            <a:srgbClr val="000000"/>
                          </a:solidFill>
                          <a:effectLst/>
                          <a:latin typeface="Calibri" panose="020F0502020204030204" pitchFamily="34" charset="0"/>
                        </a:rPr>
                        <a:t>Old Bracknell</a:t>
                      </a:r>
                    </a:p>
                  </a:txBody>
                  <a:tcPr marL="6985" marR="6985" marT="698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20.0%</a:t>
                      </a:r>
                    </a:p>
                  </a:txBody>
                  <a:tcPr marL="6985" marR="6985" marT="6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tc>
                  <a:txBody>
                    <a:bodyPr/>
                    <a:lstStyle/>
                    <a:p>
                      <a:pPr algn="ctr" fontAlgn="b"/>
                      <a:r>
                        <a:rPr lang="en-GB" sz="1100" b="0" i="0" u="none" strike="noStrike">
                          <a:solidFill>
                            <a:srgbClr val="000000"/>
                          </a:solidFill>
                          <a:effectLst/>
                          <a:latin typeface="Calibri" panose="020F0502020204030204" pitchFamily="34" charset="0"/>
                        </a:rPr>
                        <a:t>10.0%</a:t>
                      </a:r>
                    </a:p>
                  </a:txBody>
                  <a:tcPr marL="6985" marR="6985" marT="69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CDCF"/>
                    </a:solidFill>
                  </a:tcPr>
                </a:tc>
                <a:extLst>
                  <a:ext uri="{0D108BD9-81ED-4DB2-BD59-A6C34878D82A}">
                    <a16:rowId xmlns:a16="http://schemas.microsoft.com/office/drawing/2014/main" val="4066149723"/>
                  </a:ext>
                </a:extLst>
              </a:tr>
              <a:tr h="199347">
                <a:tc>
                  <a:txBody>
                    <a:bodyPr/>
                    <a:lstStyle/>
                    <a:p>
                      <a:pPr algn="l" fontAlgn="t"/>
                      <a:r>
                        <a:rPr lang="en-GB" sz="1100" b="0" i="0" u="none" strike="noStrike">
                          <a:solidFill>
                            <a:srgbClr val="000000"/>
                          </a:solidFill>
                          <a:effectLst/>
                          <a:latin typeface="Calibri" panose="020F0502020204030204" pitchFamily="34" charset="0"/>
                        </a:rPr>
                        <a:t>Owlsmoor</a:t>
                      </a:r>
                    </a:p>
                  </a:txBody>
                  <a:tcPr marL="6985" marR="6985" marT="698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16.7%</a:t>
                      </a:r>
                    </a:p>
                  </a:txBody>
                  <a:tcPr marL="6985" marR="6985" marT="6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D3A7"/>
                    </a:solidFill>
                  </a:tcPr>
                </a:tc>
                <a:tc>
                  <a:txBody>
                    <a:bodyPr/>
                    <a:lstStyle/>
                    <a:p>
                      <a:pPr algn="ctr" fontAlgn="b"/>
                      <a:r>
                        <a:rPr lang="en-GB" sz="1100" b="0" i="0" u="none" strike="noStrike">
                          <a:solidFill>
                            <a:srgbClr val="000000"/>
                          </a:solidFill>
                          <a:effectLst/>
                          <a:latin typeface="Calibri" panose="020F0502020204030204" pitchFamily="34" charset="0"/>
                        </a:rPr>
                        <a:t>-</a:t>
                      </a:r>
                    </a:p>
                  </a:txBody>
                  <a:tcPr marL="6985" marR="6985" marT="69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4057694"/>
                  </a:ext>
                </a:extLst>
              </a:tr>
              <a:tr h="199347">
                <a:tc>
                  <a:txBody>
                    <a:bodyPr/>
                    <a:lstStyle/>
                    <a:p>
                      <a:pPr algn="l" fontAlgn="t"/>
                      <a:r>
                        <a:rPr lang="en-GB" sz="1100" b="0" i="0" u="none" strike="noStrike">
                          <a:solidFill>
                            <a:srgbClr val="000000"/>
                          </a:solidFill>
                          <a:effectLst/>
                          <a:latin typeface="Calibri" panose="020F0502020204030204" pitchFamily="34" charset="0"/>
                        </a:rPr>
                        <a:t>Priestwood and Garth</a:t>
                      </a:r>
                    </a:p>
                  </a:txBody>
                  <a:tcPr marL="6985" marR="6985" marT="698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24.4%</a:t>
                      </a:r>
                    </a:p>
                  </a:txBody>
                  <a:tcPr marL="6985" marR="6985" marT="6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b"/>
                      <a:r>
                        <a:rPr lang="en-GB" sz="1100" b="0" i="0" u="none" strike="noStrike">
                          <a:solidFill>
                            <a:srgbClr val="000000"/>
                          </a:solidFill>
                          <a:effectLst/>
                          <a:latin typeface="Calibri" panose="020F0502020204030204" pitchFamily="34" charset="0"/>
                        </a:rPr>
                        <a:t>9.8%</a:t>
                      </a:r>
                    </a:p>
                  </a:txBody>
                  <a:tcPr marL="6985" marR="6985" marT="69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D5D8"/>
                    </a:solidFill>
                  </a:tcPr>
                </a:tc>
                <a:extLst>
                  <a:ext uri="{0D108BD9-81ED-4DB2-BD59-A6C34878D82A}">
                    <a16:rowId xmlns:a16="http://schemas.microsoft.com/office/drawing/2014/main" val="206585198"/>
                  </a:ext>
                </a:extLst>
              </a:tr>
              <a:tr h="199347">
                <a:tc>
                  <a:txBody>
                    <a:bodyPr/>
                    <a:lstStyle/>
                    <a:p>
                      <a:pPr algn="l" fontAlgn="t"/>
                      <a:r>
                        <a:rPr lang="en-GB" sz="1100" b="0" i="0" u="none" strike="noStrike">
                          <a:solidFill>
                            <a:srgbClr val="000000"/>
                          </a:solidFill>
                          <a:effectLst/>
                          <a:latin typeface="Calibri" panose="020F0502020204030204" pitchFamily="34" charset="0"/>
                        </a:rPr>
                        <a:t>Warfield Harvest Ride</a:t>
                      </a:r>
                    </a:p>
                  </a:txBody>
                  <a:tcPr marL="6985" marR="6985" marT="698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16.7%</a:t>
                      </a:r>
                    </a:p>
                  </a:txBody>
                  <a:tcPr marL="6985" marR="6985" marT="6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D3A7"/>
                    </a:solidFill>
                  </a:tcPr>
                </a:tc>
                <a:tc>
                  <a:txBody>
                    <a:bodyPr/>
                    <a:lstStyle/>
                    <a:p>
                      <a:pPr algn="ctr" fontAlgn="b"/>
                      <a:r>
                        <a:rPr lang="en-GB" sz="1100" b="0" i="0" u="none" strike="noStrike">
                          <a:solidFill>
                            <a:srgbClr val="000000"/>
                          </a:solidFill>
                          <a:effectLst/>
                          <a:latin typeface="Calibri" panose="020F0502020204030204" pitchFamily="34" charset="0"/>
                        </a:rPr>
                        <a:t>6.3%</a:t>
                      </a:r>
                    </a:p>
                  </a:txBody>
                  <a:tcPr marL="6985" marR="6985" marT="69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3424562768"/>
                  </a:ext>
                </a:extLst>
              </a:tr>
              <a:tr h="199347">
                <a:tc>
                  <a:txBody>
                    <a:bodyPr/>
                    <a:lstStyle/>
                    <a:p>
                      <a:pPr algn="l" fontAlgn="t"/>
                      <a:r>
                        <a:rPr lang="en-GB" sz="1100" b="0" i="0" u="none" strike="noStrike">
                          <a:solidFill>
                            <a:srgbClr val="000000"/>
                          </a:solidFill>
                          <a:effectLst/>
                          <a:latin typeface="Calibri" panose="020F0502020204030204" pitchFamily="34" charset="0"/>
                        </a:rPr>
                        <a:t>Wildridings and Central</a:t>
                      </a:r>
                    </a:p>
                  </a:txBody>
                  <a:tcPr marL="6985" marR="6985" marT="698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19.2%</a:t>
                      </a:r>
                    </a:p>
                  </a:txBody>
                  <a:tcPr marL="6985" marR="6985" marT="6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F2E9"/>
                    </a:solidFill>
                  </a:tcPr>
                </a:tc>
                <a:tc>
                  <a:txBody>
                    <a:bodyPr/>
                    <a:lstStyle/>
                    <a:p>
                      <a:pPr algn="ctr" fontAlgn="b"/>
                      <a:r>
                        <a:rPr lang="en-GB" sz="1100" b="0" i="0" u="none" strike="noStrike">
                          <a:solidFill>
                            <a:srgbClr val="000000"/>
                          </a:solidFill>
                          <a:effectLst/>
                          <a:latin typeface="Calibri" panose="020F0502020204030204" pitchFamily="34" charset="0"/>
                        </a:rPr>
                        <a:t>11.5%</a:t>
                      </a:r>
                    </a:p>
                  </a:txBody>
                  <a:tcPr marL="6985" marR="6985" marT="69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193"/>
                    </a:solidFill>
                  </a:tcPr>
                </a:tc>
                <a:extLst>
                  <a:ext uri="{0D108BD9-81ED-4DB2-BD59-A6C34878D82A}">
                    <a16:rowId xmlns:a16="http://schemas.microsoft.com/office/drawing/2014/main" val="700063931"/>
                  </a:ext>
                </a:extLst>
              </a:tr>
              <a:tr h="199347">
                <a:tc>
                  <a:txBody>
                    <a:bodyPr/>
                    <a:lstStyle/>
                    <a:p>
                      <a:pPr algn="l" fontAlgn="t"/>
                      <a:r>
                        <a:rPr lang="en-GB" sz="1100" b="0" i="0" u="none" strike="noStrike">
                          <a:solidFill>
                            <a:srgbClr val="000000"/>
                          </a:solidFill>
                          <a:effectLst/>
                          <a:latin typeface="Calibri" panose="020F0502020204030204" pitchFamily="34" charset="0"/>
                        </a:rPr>
                        <a:t>Winkfield and Cranbourne</a:t>
                      </a:r>
                    </a:p>
                  </a:txBody>
                  <a:tcPr marL="6985" marR="6985" marT="698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a:t>
                      </a:r>
                    </a:p>
                  </a:txBody>
                  <a:tcPr marL="6985" marR="6985" marT="6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a:t>
                      </a:r>
                    </a:p>
                  </a:txBody>
                  <a:tcPr marL="6985" marR="6985" marT="69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9204953"/>
                  </a:ext>
                </a:extLst>
              </a:tr>
              <a:tr h="184012">
                <a:tc>
                  <a:txBody>
                    <a:bodyPr/>
                    <a:lstStyle/>
                    <a:p>
                      <a:pPr algn="l" fontAlgn="b"/>
                      <a:endParaRPr lang="en-GB" sz="1000" b="0" i="0" u="none" strike="noStrike">
                        <a:solidFill>
                          <a:srgbClr val="000000"/>
                        </a:solidFill>
                        <a:effectLst/>
                        <a:latin typeface="Calibri" panose="020F0502020204030204" pitchFamily="34" charset="0"/>
                      </a:endParaRPr>
                    </a:p>
                  </a:txBody>
                  <a:tcPr marL="6985" marR="6985" marT="698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000" b="0" i="0" u="none" strike="noStrike">
                        <a:solidFill>
                          <a:srgbClr val="000000"/>
                        </a:solidFill>
                        <a:effectLst/>
                        <a:latin typeface="Calibri" panose="020F0502020204030204" pitchFamily="34" charset="0"/>
                      </a:endParaRPr>
                    </a:p>
                  </a:txBody>
                  <a:tcPr marL="6985" marR="6985" marT="698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000" b="0" i="0" u="none" strike="noStrike">
                        <a:solidFill>
                          <a:srgbClr val="000000"/>
                        </a:solidFill>
                        <a:effectLst/>
                        <a:latin typeface="Calibri" panose="020F0502020204030204" pitchFamily="34" charset="0"/>
                      </a:endParaRPr>
                    </a:p>
                  </a:txBody>
                  <a:tcPr marL="6985" marR="6985" marT="698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0366288"/>
                  </a:ext>
                </a:extLst>
              </a:tr>
              <a:tr h="199347">
                <a:tc>
                  <a:txBody>
                    <a:bodyPr/>
                    <a:lstStyle/>
                    <a:p>
                      <a:pPr algn="l" fontAlgn="t"/>
                      <a:r>
                        <a:rPr lang="en-GB" sz="1100" b="1" i="0" u="none" strike="noStrike">
                          <a:solidFill>
                            <a:srgbClr val="000000"/>
                          </a:solidFill>
                          <a:effectLst/>
                          <a:latin typeface="Calibri" panose="020F0502020204030204" pitchFamily="34" charset="0"/>
                        </a:rPr>
                        <a:t>Bracknell Forest</a:t>
                      </a:r>
                    </a:p>
                  </a:txBody>
                  <a:tcPr marL="6985" marR="6985" marT="698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a:solidFill>
                            <a:srgbClr val="000000"/>
                          </a:solidFill>
                          <a:effectLst/>
                          <a:latin typeface="Calibri" panose="020F0502020204030204" pitchFamily="34" charset="0"/>
                        </a:rPr>
                        <a:t>20.2%</a:t>
                      </a:r>
                    </a:p>
                  </a:txBody>
                  <a:tcPr marL="6985" marR="6985" marT="6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a:solidFill>
                            <a:srgbClr val="000000"/>
                          </a:solidFill>
                          <a:effectLst/>
                          <a:latin typeface="Calibri" panose="020F0502020204030204" pitchFamily="34" charset="0"/>
                        </a:rPr>
                        <a:t>8.4%</a:t>
                      </a:r>
                    </a:p>
                  </a:txBody>
                  <a:tcPr marL="6985" marR="6985" marT="69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781034"/>
                  </a:ext>
                </a:extLst>
              </a:tr>
              <a:tr h="199347">
                <a:tc>
                  <a:txBody>
                    <a:bodyPr/>
                    <a:lstStyle/>
                    <a:p>
                      <a:pPr algn="l" fontAlgn="t"/>
                      <a:r>
                        <a:rPr lang="en-GB" sz="1100" b="1" i="0" u="none" strike="noStrike">
                          <a:solidFill>
                            <a:srgbClr val="000000"/>
                          </a:solidFill>
                          <a:effectLst/>
                          <a:latin typeface="Calibri" panose="020F0502020204030204" pitchFamily="34" charset="0"/>
                        </a:rPr>
                        <a:t>England</a:t>
                      </a:r>
                    </a:p>
                  </a:txBody>
                  <a:tcPr marL="6985" marR="6985" marT="698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a:solidFill>
                            <a:srgbClr val="000000"/>
                          </a:solidFill>
                          <a:effectLst/>
                          <a:latin typeface="Calibri" panose="020F0502020204030204" pitchFamily="34" charset="0"/>
                        </a:rPr>
                        <a:t>22.6%</a:t>
                      </a:r>
                    </a:p>
                  </a:txBody>
                  <a:tcPr marL="6985" marR="6985" marT="69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dirty="0">
                          <a:solidFill>
                            <a:srgbClr val="000000"/>
                          </a:solidFill>
                          <a:effectLst/>
                          <a:latin typeface="Calibri" panose="020F0502020204030204" pitchFamily="34" charset="0"/>
                        </a:rPr>
                        <a:t>9.7%</a:t>
                      </a:r>
                    </a:p>
                  </a:txBody>
                  <a:tcPr marL="6985" marR="6985" marT="69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6387100"/>
                  </a:ext>
                </a:extLst>
              </a:tr>
            </a:tbl>
          </a:graphicData>
        </a:graphic>
      </p:graphicFrame>
    </p:spTree>
    <p:extLst>
      <p:ext uri="{BB962C8B-B14F-4D97-AF65-F5344CB8AC3E}">
        <p14:creationId xmlns:p14="http://schemas.microsoft.com/office/powerpoint/2010/main" val="4098373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5C0771B-5F50-4F8A-8E27-13F20AB80C7A}"/>
              </a:ext>
            </a:extLst>
          </p:cNvPr>
          <p:cNvSpPr txBox="1">
            <a:spLocks noGrp="1"/>
          </p:cNvSpPr>
          <p:nvPr>
            <p:ph type="title" idx="4294967295"/>
          </p:nvPr>
        </p:nvSpPr>
        <p:spPr>
          <a:xfrm>
            <a:off x="0" y="0"/>
            <a:ext cx="9144000" cy="527620"/>
          </a:xfrm>
          <a:prstGeom prst="rect">
            <a:avLst/>
          </a:prstGeom>
          <a:solidFill>
            <a:schemeClr val="accent3">
              <a:lumMod val="50000"/>
            </a:scheme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schemeClr val="bg1"/>
                </a:solidFill>
                <a:effectLst/>
                <a:uLnTx/>
                <a:uFillTx/>
                <a:latin typeface="+mj-lt"/>
                <a:ea typeface="+mj-ea"/>
                <a:cs typeface="+mj-cs"/>
              </a:rPr>
              <a:t>Healthy Weight: Reception</a:t>
            </a:r>
          </a:p>
        </p:txBody>
      </p:sp>
      <p:pic>
        <p:nvPicPr>
          <p:cNvPr id="9" name="Picture 8" descr="Map displaying the prevalence of obesity in children in reception at ward level in Bracknell Forest for the 3 year period  2017/18 to 2019/20. The map also includes the location of GP practices in Bracknell Forest.">
            <a:extLst>
              <a:ext uri="{FF2B5EF4-FFF2-40B4-BE49-F238E27FC236}">
                <a16:creationId xmlns:a16="http://schemas.microsoft.com/office/drawing/2014/main" id="{550633E4-388B-40C0-B6D4-D0D04A3D837B}"/>
              </a:ext>
            </a:extLst>
          </p:cNvPr>
          <p:cNvPicPr>
            <a:picLocks noChangeAspect="1"/>
          </p:cNvPicPr>
          <p:nvPr/>
        </p:nvPicPr>
        <p:blipFill rotWithShape="1">
          <a:blip r:embed="rId2"/>
          <a:srcRect t="8513"/>
          <a:stretch/>
        </p:blipFill>
        <p:spPr>
          <a:xfrm>
            <a:off x="134753" y="1184619"/>
            <a:ext cx="8874493" cy="5468306"/>
          </a:xfrm>
          <a:prstGeom prst="rect">
            <a:avLst/>
          </a:prstGeom>
        </p:spPr>
      </p:pic>
      <p:sp>
        <p:nvSpPr>
          <p:cNvPr id="5" name="TextBox 4">
            <a:extLst>
              <a:ext uri="{FF2B5EF4-FFF2-40B4-BE49-F238E27FC236}">
                <a16:creationId xmlns:a16="http://schemas.microsoft.com/office/drawing/2014/main" id="{CEF17699-9B05-4D62-B78E-71398092A8A9}"/>
              </a:ext>
              <a:ext uri="{C183D7F6-B498-43B3-948B-1728B52AA6E4}">
                <adec:decorative xmlns:adec="http://schemas.microsoft.com/office/drawing/2017/decorative" val="0"/>
              </a:ext>
            </a:extLst>
          </p:cNvPr>
          <p:cNvSpPr txBox="1"/>
          <p:nvPr/>
        </p:nvSpPr>
        <p:spPr>
          <a:xfrm>
            <a:off x="134753" y="609898"/>
            <a:ext cx="8874493" cy="492443"/>
          </a:xfrm>
          <a:prstGeom prst="rect">
            <a:avLst/>
          </a:prstGeom>
          <a:noFill/>
        </p:spPr>
        <p:txBody>
          <a:bodyPr wrap="square" rtlCol="0">
            <a:spAutoFit/>
          </a:bodyPr>
          <a:lstStyle/>
          <a:p>
            <a:pPr algn="ctr"/>
            <a:r>
              <a:rPr lang="en-GB" sz="1300" b="1" dirty="0"/>
              <a:t>Prevalence of Obesity in Reception at Ward Level in Bracknell Forest against GP practices </a:t>
            </a:r>
            <a:br>
              <a:rPr lang="en-GB" sz="1300" b="1" dirty="0"/>
            </a:br>
            <a:r>
              <a:rPr lang="en-GB" sz="1300" b="1" dirty="0"/>
              <a:t>(2017/18 -2019/20)</a:t>
            </a:r>
          </a:p>
        </p:txBody>
      </p:sp>
    </p:spTree>
    <p:extLst>
      <p:ext uri="{BB962C8B-B14F-4D97-AF65-F5344CB8AC3E}">
        <p14:creationId xmlns:p14="http://schemas.microsoft.com/office/powerpoint/2010/main" val="2140048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5C0771B-5F50-4F8A-8E27-13F20AB80C7A}"/>
              </a:ext>
            </a:extLst>
          </p:cNvPr>
          <p:cNvSpPr txBox="1">
            <a:spLocks noGrp="1"/>
          </p:cNvSpPr>
          <p:nvPr>
            <p:ph type="title" idx="4294967295"/>
          </p:nvPr>
        </p:nvSpPr>
        <p:spPr>
          <a:xfrm>
            <a:off x="0" y="0"/>
            <a:ext cx="9144000" cy="527620"/>
          </a:xfrm>
          <a:prstGeom prst="rect">
            <a:avLst/>
          </a:prstGeom>
          <a:solidFill>
            <a:schemeClr val="accent3">
              <a:lumMod val="50000"/>
            </a:scheme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schemeClr val="bg1"/>
                </a:solidFill>
                <a:effectLst/>
                <a:uLnTx/>
                <a:uFillTx/>
                <a:latin typeface="+mj-lt"/>
                <a:ea typeface="+mj-ea"/>
                <a:cs typeface="+mj-cs"/>
              </a:rPr>
              <a:t>Healthy Weight: Year 6</a:t>
            </a:r>
          </a:p>
        </p:txBody>
      </p:sp>
      <p:sp>
        <p:nvSpPr>
          <p:cNvPr id="19" name="TextBox 18">
            <a:extLst>
              <a:ext uri="{FF2B5EF4-FFF2-40B4-BE49-F238E27FC236}">
                <a16:creationId xmlns:a16="http://schemas.microsoft.com/office/drawing/2014/main" id="{4428D968-D66D-48D3-9E99-0E35EC4FCD1A}"/>
              </a:ext>
            </a:extLst>
          </p:cNvPr>
          <p:cNvSpPr txBox="1"/>
          <p:nvPr/>
        </p:nvSpPr>
        <p:spPr>
          <a:xfrm>
            <a:off x="123800" y="668915"/>
            <a:ext cx="3828090" cy="4862870"/>
          </a:xfrm>
          <a:prstGeom prst="rect">
            <a:avLst/>
          </a:prstGeom>
          <a:noFill/>
        </p:spPr>
        <p:txBody>
          <a:bodyPr wrap="square" rtlCol="0">
            <a:spAutoFit/>
          </a:bodyPr>
          <a:lstStyle/>
          <a:p>
            <a:pPr>
              <a:spcAft>
                <a:spcPts val="1200"/>
              </a:spcAft>
            </a:pPr>
            <a:r>
              <a:rPr lang="en-GB" sz="1600" b="1" dirty="0">
                <a:solidFill>
                  <a:schemeClr val="accent3">
                    <a:lumMod val="50000"/>
                  </a:schemeClr>
                </a:solidFill>
                <a:latin typeface="Calibri" panose="020F0502020204030204" pitchFamily="34" charset="0"/>
                <a:cs typeface="Calibri" panose="020F0502020204030204" pitchFamily="34" charset="0"/>
              </a:rPr>
              <a:t>Excess weight in children in year 6 </a:t>
            </a:r>
            <a:br>
              <a:rPr lang="en-GB" sz="1600" b="1" dirty="0">
                <a:solidFill>
                  <a:schemeClr val="accent3">
                    <a:lumMod val="50000"/>
                  </a:schemeClr>
                </a:solidFill>
                <a:latin typeface="Calibri" panose="020F0502020204030204" pitchFamily="34" charset="0"/>
                <a:cs typeface="Calibri" panose="020F0502020204030204" pitchFamily="34" charset="0"/>
              </a:rPr>
            </a:br>
            <a:r>
              <a:rPr lang="en-GB" sz="1600" b="1" dirty="0">
                <a:solidFill>
                  <a:schemeClr val="accent3">
                    <a:lumMod val="50000"/>
                  </a:schemeClr>
                </a:solidFill>
                <a:latin typeface="Calibri" panose="020F0502020204030204" pitchFamily="34" charset="0"/>
                <a:cs typeface="Calibri" panose="020F0502020204030204" pitchFamily="34" charset="0"/>
              </a:rPr>
              <a:t>(2017/18 - 19/20)</a:t>
            </a:r>
          </a:p>
          <a:p>
            <a:pPr marL="285750" indent="-285750">
              <a:spcAft>
                <a:spcPts val="1200"/>
              </a:spcAft>
              <a:buFont typeface="Arial" panose="020B0604020202020204" pitchFamily="34" charset="0"/>
              <a:buChar char="•"/>
            </a:pPr>
            <a:r>
              <a:rPr lang="en-GB" sz="1400" b="1" dirty="0">
                <a:solidFill>
                  <a:schemeClr val="accent3">
                    <a:lumMod val="50000"/>
                  </a:schemeClr>
                </a:solidFill>
                <a:latin typeface="Calibri" panose="020F0502020204030204" pitchFamily="34" charset="0"/>
                <a:cs typeface="Calibri" panose="020F0502020204030204" pitchFamily="34" charset="0"/>
              </a:rPr>
              <a:t>31.4% </a:t>
            </a:r>
            <a:r>
              <a:rPr lang="en-GB" sz="1400" dirty="0">
                <a:latin typeface="Calibri" panose="020F0502020204030204" pitchFamily="34" charset="0"/>
                <a:cs typeface="Calibri" panose="020F0502020204030204" pitchFamily="34" charset="0"/>
              </a:rPr>
              <a:t>of children in year 6 (aged 10-11) were classed as having excess weight (including obesity) in Bracknell Forest. This was higher than the South-East region rate (</a:t>
            </a:r>
            <a:r>
              <a:rPr lang="en-GB" sz="1400" b="1" dirty="0">
                <a:latin typeface="Calibri" panose="020F0502020204030204" pitchFamily="34" charset="0"/>
                <a:cs typeface="Calibri" panose="020F0502020204030204" pitchFamily="34" charset="0"/>
              </a:rPr>
              <a:t>30.9%</a:t>
            </a:r>
            <a:r>
              <a:rPr lang="en-GB" sz="1400" dirty="0">
                <a:latin typeface="Calibri" panose="020F0502020204030204" pitchFamily="34" charset="0"/>
                <a:cs typeface="Calibri" panose="020F0502020204030204" pitchFamily="34" charset="0"/>
              </a:rPr>
              <a:t>), but lower than the national (</a:t>
            </a:r>
            <a:r>
              <a:rPr lang="en-GB" sz="1400" b="1" dirty="0">
                <a:latin typeface="Calibri" panose="020F0502020204030204" pitchFamily="34" charset="0"/>
                <a:cs typeface="Calibri" panose="020F0502020204030204" pitchFamily="34" charset="0"/>
              </a:rPr>
              <a:t>34.6%</a:t>
            </a:r>
            <a:r>
              <a:rPr lang="en-GB" sz="1400" dirty="0">
                <a:latin typeface="Calibri" panose="020F0502020204030204" pitchFamily="34" charset="0"/>
                <a:cs typeface="Calibri" panose="020F0502020204030204" pitchFamily="34" charset="0"/>
              </a:rPr>
              <a:t>) rate</a:t>
            </a:r>
            <a:endParaRPr lang="en-GB" sz="1400" b="1" dirty="0">
              <a:latin typeface="Calibri" panose="020F0502020204030204" pitchFamily="34" charset="0"/>
              <a:cs typeface="Calibri" panose="020F0502020204030204" pitchFamily="34" charset="0"/>
            </a:endParaRP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At ward level, prevalence was highest in children in year 6 living in </a:t>
            </a:r>
            <a:r>
              <a:rPr lang="en-GB" sz="1400" u="sng" dirty="0">
                <a:solidFill>
                  <a:schemeClr val="accent3">
                    <a:lumMod val="50000"/>
                  </a:schemeClr>
                </a:solidFill>
                <a:latin typeface="Calibri" panose="020F0502020204030204" pitchFamily="34" charset="0"/>
                <a:cs typeface="Calibri" panose="020F0502020204030204" pitchFamily="34" charset="0"/>
              </a:rPr>
              <a:t>Wildridings and Central </a:t>
            </a:r>
            <a:r>
              <a:rPr lang="en-GB" sz="1400" dirty="0">
                <a:latin typeface="Calibri" panose="020F0502020204030204" pitchFamily="34" charset="0"/>
                <a:cs typeface="Calibri" panose="020F0502020204030204" pitchFamily="34" charset="0"/>
              </a:rPr>
              <a:t>(</a:t>
            </a:r>
            <a:r>
              <a:rPr lang="en-GB" sz="1400" b="1" dirty="0">
                <a:solidFill>
                  <a:schemeClr val="accent3">
                    <a:lumMod val="50000"/>
                  </a:schemeClr>
                </a:solidFill>
                <a:latin typeface="Calibri" panose="020F0502020204030204" pitchFamily="34" charset="0"/>
                <a:cs typeface="Calibri" panose="020F0502020204030204" pitchFamily="34" charset="0"/>
              </a:rPr>
              <a:t>41.9%</a:t>
            </a:r>
            <a:r>
              <a:rPr lang="en-GB" sz="1400" dirty="0">
                <a:latin typeface="Calibri" panose="020F0502020204030204" pitchFamily="34" charset="0"/>
                <a:cs typeface="Calibri" panose="020F0502020204030204" pitchFamily="34" charset="0"/>
              </a:rPr>
              <a:t>) and lowest in </a:t>
            </a:r>
            <a:r>
              <a:rPr lang="en-GB" sz="1400" u="sng" dirty="0">
                <a:solidFill>
                  <a:schemeClr val="accent3">
                    <a:lumMod val="50000"/>
                  </a:schemeClr>
                </a:solidFill>
                <a:latin typeface="Calibri" panose="020F0502020204030204" pitchFamily="34" charset="0"/>
                <a:cs typeface="Calibri" panose="020F0502020204030204" pitchFamily="34" charset="0"/>
              </a:rPr>
              <a:t>Ascot </a:t>
            </a:r>
            <a:r>
              <a:rPr lang="en-GB" sz="1400" dirty="0">
                <a:latin typeface="Calibri" panose="020F0502020204030204" pitchFamily="34" charset="0"/>
                <a:cs typeface="Calibri" panose="020F0502020204030204" pitchFamily="34" charset="0"/>
              </a:rPr>
              <a:t>(</a:t>
            </a:r>
            <a:r>
              <a:rPr lang="en-GB" sz="1400" b="1" dirty="0">
                <a:solidFill>
                  <a:schemeClr val="accent3">
                    <a:lumMod val="50000"/>
                  </a:schemeClr>
                </a:solidFill>
                <a:latin typeface="Calibri" panose="020F0502020204030204" pitchFamily="34" charset="0"/>
                <a:cs typeface="Calibri" panose="020F0502020204030204" pitchFamily="34" charset="0"/>
              </a:rPr>
              <a:t>21.2%</a:t>
            </a:r>
            <a:r>
              <a:rPr lang="en-GB" sz="1400" dirty="0">
                <a:latin typeface="Calibri" panose="020F0502020204030204" pitchFamily="34" charset="0"/>
                <a:cs typeface="Calibri" panose="020F0502020204030204" pitchFamily="34" charset="0"/>
              </a:rPr>
              <a:t>) wards</a:t>
            </a:r>
          </a:p>
          <a:p>
            <a:pPr marL="285750" indent="-285750">
              <a:spcAft>
                <a:spcPts val="1200"/>
              </a:spcAft>
              <a:buFont typeface="Arial" panose="020B0604020202020204" pitchFamily="34" charset="0"/>
              <a:buChar char="•"/>
            </a:pPr>
            <a:r>
              <a:rPr lang="en-GB" sz="1400" b="1" dirty="0">
                <a:solidFill>
                  <a:schemeClr val="accent3">
                    <a:lumMod val="50000"/>
                  </a:schemeClr>
                </a:solidFill>
                <a:latin typeface="Calibri" panose="020F0502020204030204" pitchFamily="34" charset="0"/>
                <a:cs typeface="Calibri" panose="020F0502020204030204" pitchFamily="34" charset="0"/>
              </a:rPr>
              <a:t>17.6% </a:t>
            </a:r>
            <a:r>
              <a:rPr lang="en-GB" sz="1400" dirty="0">
                <a:latin typeface="Calibri" panose="020F0502020204030204" pitchFamily="34" charset="0"/>
                <a:cs typeface="Calibri" panose="020F0502020204030204" pitchFamily="34" charset="0"/>
              </a:rPr>
              <a:t>of children in year 6 were classed as being obese (including severe obesity) in Bracknell Forest, similar to the South-East rate (</a:t>
            </a:r>
            <a:r>
              <a:rPr lang="en-GB" sz="1400" b="1" dirty="0">
                <a:latin typeface="Calibri" panose="020F0502020204030204" pitchFamily="34" charset="0"/>
                <a:cs typeface="Calibri" panose="020F0502020204030204" pitchFamily="34" charset="0"/>
              </a:rPr>
              <a:t>17.3%</a:t>
            </a:r>
            <a:r>
              <a:rPr lang="en-GB" sz="1400" dirty="0">
                <a:latin typeface="Calibri" panose="020F0502020204030204" pitchFamily="34" charset="0"/>
                <a:cs typeface="Calibri" panose="020F0502020204030204" pitchFamily="34" charset="0"/>
              </a:rPr>
              <a:t>) and significantly lower than the national rate (</a:t>
            </a:r>
            <a:r>
              <a:rPr lang="en-GB" sz="1400" b="1" dirty="0">
                <a:latin typeface="Calibri" panose="020F0502020204030204" pitchFamily="34" charset="0"/>
                <a:cs typeface="Calibri" panose="020F0502020204030204" pitchFamily="34" charset="0"/>
              </a:rPr>
              <a:t>20.4%</a:t>
            </a:r>
            <a:r>
              <a:rPr lang="en-GB" sz="1400" dirty="0">
                <a:latin typeface="Calibri" panose="020F0502020204030204" pitchFamily="34" charset="0"/>
                <a:cs typeface="Calibri" panose="020F0502020204030204" pitchFamily="34" charset="0"/>
              </a:rPr>
              <a:t>)</a:t>
            </a: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Obesity in children in year 6 was highest in those residing in </a:t>
            </a:r>
            <a:r>
              <a:rPr lang="en-GB" sz="1400" u="sng" dirty="0">
                <a:solidFill>
                  <a:schemeClr val="accent3">
                    <a:lumMod val="50000"/>
                  </a:schemeClr>
                </a:solidFill>
                <a:latin typeface="Calibri" panose="020F0502020204030204" pitchFamily="34" charset="0"/>
                <a:cs typeface="Calibri" panose="020F0502020204030204" pitchFamily="34" charset="0"/>
              </a:rPr>
              <a:t>Wildridings and Central </a:t>
            </a:r>
            <a:r>
              <a:rPr lang="en-GB" sz="1400" dirty="0">
                <a:latin typeface="Calibri" panose="020F0502020204030204" pitchFamily="34" charset="0"/>
                <a:cs typeface="Calibri" panose="020F0502020204030204" pitchFamily="34" charset="0"/>
              </a:rPr>
              <a:t>(</a:t>
            </a:r>
            <a:r>
              <a:rPr lang="en-GB" sz="1400" b="1" dirty="0">
                <a:solidFill>
                  <a:schemeClr val="accent3">
                    <a:lumMod val="50000"/>
                  </a:schemeClr>
                </a:solidFill>
                <a:latin typeface="Calibri" panose="020F0502020204030204" pitchFamily="34" charset="0"/>
                <a:cs typeface="Calibri" panose="020F0502020204030204" pitchFamily="34" charset="0"/>
              </a:rPr>
              <a:t>25.8%</a:t>
            </a:r>
            <a:r>
              <a:rPr lang="en-GB" sz="1400" dirty="0">
                <a:latin typeface="Calibri" panose="020F0502020204030204" pitchFamily="34" charset="0"/>
                <a:cs typeface="Calibri" panose="020F0502020204030204" pitchFamily="34" charset="0"/>
              </a:rPr>
              <a:t>) and lowest in </a:t>
            </a:r>
            <a:r>
              <a:rPr lang="en-GB" sz="1400" u="sng" dirty="0">
                <a:solidFill>
                  <a:schemeClr val="accent3">
                    <a:lumMod val="50000"/>
                  </a:schemeClr>
                </a:solidFill>
                <a:latin typeface="Calibri" panose="020F0502020204030204" pitchFamily="34" charset="0"/>
                <a:cs typeface="Calibri" panose="020F0502020204030204" pitchFamily="34" charset="0"/>
              </a:rPr>
              <a:t>Ascot </a:t>
            </a:r>
            <a:r>
              <a:rPr lang="en-GB" sz="1400" dirty="0">
                <a:latin typeface="Calibri" panose="020F0502020204030204" pitchFamily="34" charset="0"/>
                <a:cs typeface="Calibri" panose="020F0502020204030204" pitchFamily="34" charset="0"/>
              </a:rPr>
              <a:t>(</a:t>
            </a:r>
            <a:r>
              <a:rPr lang="en-GB" sz="1400" b="1" dirty="0">
                <a:solidFill>
                  <a:schemeClr val="accent3">
                    <a:lumMod val="50000"/>
                  </a:schemeClr>
                </a:solidFill>
                <a:latin typeface="Calibri" panose="020F0502020204030204" pitchFamily="34" charset="0"/>
                <a:cs typeface="Calibri" panose="020F0502020204030204" pitchFamily="34" charset="0"/>
              </a:rPr>
              <a:t>9.1%</a:t>
            </a:r>
            <a:r>
              <a:rPr lang="en-GB" sz="1400" dirty="0">
                <a:latin typeface="Calibri" panose="020F0502020204030204" pitchFamily="34" charset="0"/>
                <a:cs typeface="Calibri" panose="020F0502020204030204" pitchFamily="34" charset="0"/>
              </a:rPr>
              <a:t>) wards.</a:t>
            </a:r>
          </a:p>
        </p:txBody>
      </p:sp>
      <p:sp>
        <p:nvSpPr>
          <p:cNvPr id="9" name="TextBox 8">
            <a:extLst>
              <a:ext uri="{FF2B5EF4-FFF2-40B4-BE49-F238E27FC236}">
                <a16:creationId xmlns:a16="http://schemas.microsoft.com/office/drawing/2014/main" id="{EE8C7AA7-8D64-486D-A55D-3B6B07FD03B7}"/>
              </a:ext>
            </a:extLst>
          </p:cNvPr>
          <p:cNvSpPr txBox="1"/>
          <p:nvPr/>
        </p:nvSpPr>
        <p:spPr>
          <a:xfrm>
            <a:off x="4572000" y="741828"/>
            <a:ext cx="444713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000000"/>
                </a:solidFill>
                <a:effectLst/>
                <a:uLnTx/>
                <a:uFillTx/>
                <a:latin typeface="Calibri"/>
                <a:ea typeface="+mn-ea"/>
                <a:cs typeface="+mn-cs"/>
              </a:rPr>
              <a:t>Prevalence of excess weight and obesity in year 6 by ward  (2017/18 to 2019/20)</a:t>
            </a:r>
          </a:p>
        </p:txBody>
      </p:sp>
      <p:sp>
        <p:nvSpPr>
          <p:cNvPr id="7" name="TextBox 6">
            <a:extLst>
              <a:ext uri="{FF2B5EF4-FFF2-40B4-BE49-F238E27FC236}">
                <a16:creationId xmlns:a16="http://schemas.microsoft.com/office/drawing/2014/main" id="{4131A458-2046-4675-959D-E7EEB22EAA06}"/>
              </a:ext>
            </a:extLst>
          </p:cNvPr>
          <p:cNvSpPr txBox="1"/>
          <p:nvPr/>
        </p:nvSpPr>
        <p:spPr>
          <a:xfrm>
            <a:off x="94246" y="6565690"/>
            <a:ext cx="5717210" cy="261610"/>
          </a:xfrm>
          <a:prstGeom prst="rect">
            <a:avLst/>
          </a:prstGeom>
          <a:noFill/>
        </p:spPr>
        <p:txBody>
          <a:bodyPr wrap="square" rtlCol="0">
            <a:spAutoFit/>
          </a:bodyPr>
          <a:lstStyle/>
          <a:p>
            <a:r>
              <a:rPr lang="en-GB" sz="1100" dirty="0"/>
              <a:t>Source: Office for Health Improvement and Disparities (2022). </a:t>
            </a:r>
            <a:r>
              <a:rPr lang="en-GB" sz="1100" dirty="0">
                <a:hlinkClick r:id="rId2"/>
              </a:rPr>
              <a:t>Local Health Fingertips Profile</a:t>
            </a:r>
            <a:endParaRPr lang="en-GB" sz="1100" dirty="0"/>
          </a:p>
        </p:txBody>
      </p:sp>
      <p:graphicFrame>
        <p:nvGraphicFramePr>
          <p:cNvPr id="3" name="Table 2">
            <a:extLst>
              <a:ext uri="{FF2B5EF4-FFF2-40B4-BE49-F238E27FC236}">
                <a16:creationId xmlns:a16="http://schemas.microsoft.com/office/drawing/2014/main" id="{61C1098D-87C0-4365-A0A4-329FAA15C418}"/>
              </a:ext>
            </a:extLst>
          </p:cNvPr>
          <p:cNvGraphicFramePr>
            <a:graphicFrameLocks noGrp="1"/>
          </p:cNvGraphicFramePr>
          <p:nvPr>
            <p:extLst>
              <p:ext uri="{D42A27DB-BD31-4B8C-83A1-F6EECF244321}">
                <p14:modId xmlns:p14="http://schemas.microsoft.com/office/powerpoint/2010/main" val="1259127720"/>
              </p:ext>
            </p:extLst>
          </p:nvPr>
        </p:nvGraphicFramePr>
        <p:xfrm>
          <a:off x="4572000" y="1479256"/>
          <a:ext cx="4410798" cy="4852743"/>
        </p:xfrm>
        <a:graphic>
          <a:graphicData uri="http://schemas.openxmlformats.org/drawingml/2006/table">
            <a:tbl>
              <a:tblPr firstRow="1"/>
              <a:tblGrid>
                <a:gridCol w="1923246">
                  <a:extLst>
                    <a:ext uri="{9D8B030D-6E8A-4147-A177-3AD203B41FA5}">
                      <a16:colId xmlns:a16="http://schemas.microsoft.com/office/drawing/2014/main" val="961210267"/>
                    </a:ext>
                  </a:extLst>
                </a:gridCol>
                <a:gridCol w="1163161">
                  <a:extLst>
                    <a:ext uri="{9D8B030D-6E8A-4147-A177-3AD203B41FA5}">
                      <a16:colId xmlns:a16="http://schemas.microsoft.com/office/drawing/2014/main" val="2546450095"/>
                    </a:ext>
                  </a:extLst>
                </a:gridCol>
                <a:gridCol w="1324391">
                  <a:extLst>
                    <a:ext uri="{9D8B030D-6E8A-4147-A177-3AD203B41FA5}">
                      <a16:colId xmlns:a16="http://schemas.microsoft.com/office/drawing/2014/main" val="3061699961"/>
                    </a:ext>
                  </a:extLst>
                </a:gridCol>
              </a:tblGrid>
              <a:tr h="770511">
                <a:tc>
                  <a:txBody>
                    <a:bodyPr/>
                    <a:lstStyle/>
                    <a:p>
                      <a:pPr algn="l" fontAlgn="ctr"/>
                      <a:r>
                        <a:rPr lang="en-GB" sz="1100" b="1" i="0" u="none" strike="noStrike">
                          <a:solidFill>
                            <a:srgbClr val="000000"/>
                          </a:solidFill>
                          <a:effectLst/>
                          <a:latin typeface="Calibri" panose="020F0502020204030204" pitchFamily="34" charset="0"/>
                        </a:rPr>
                        <a:t>Ward</a:t>
                      </a:r>
                    </a:p>
                  </a:txBody>
                  <a:tcPr marL="6910" marR="6910" marT="6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a:solidFill>
                            <a:srgbClr val="000000"/>
                          </a:solidFill>
                          <a:effectLst/>
                          <a:latin typeface="Calibri" panose="020F0502020204030204" pitchFamily="34" charset="0"/>
                        </a:rPr>
                        <a:t>Prevalence of children classed as overweight (including obese) </a:t>
                      </a:r>
                    </a:p>
                  </a:txBody>
                  <a:tcPr marL="6910" marR="6910" marT="6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a:solidFill>
                            <a:srgbClr val="000000"/>
                          </a:solidFill>
                          <a:effectLst/>
                          <a:latin typeface="Calibri" panose="020F0502020204030204" pitchFamily="34" charset="0"/>
                        </a:rPr>
                        <a:t>Prevalence of children classed as obese (including severe obesity)</a:t>
                      </a:r>
                    </a:p>
                  </a:txBody>
                  <a:tcPr marL="6910" marR="6910" marT="6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7918123"/>
                  </a:ext>
                </a:extLst>
              </a:tr>
              <a:tr h="192628">
                <a:tc>
                  <a:txBody>
                    <a:bodyPr/>
                    <a:lstStyle/>
                    <a:p>
                      <a:pPr algn="l" fontAlgn="t"/>
                      <a:r>
                        <a:rPr lang="en-GB" sz="1100" b="0" i="0" u="none" strike="noStrike">
                          <a:solidFill>
                            <a:srgbClr val="000000"/>
                          </a:solidFill>
                          <a:effectLst/>
                          <a:latin typeface="Calibri" panose="020F0502020204030204" pitchFamily="34" charset="0"/>
                        </a:rPr>
                        <a:t>Ascot</a:t>
                      </a:r>
                    </a:p>
                  </a:txBody>
                  <a:tcPr marL="6910" marR="6910" marT="69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21.2%</a:t>
                      </a:r>
                    </a:p>
                  </a:txBody>
                  <a:tcPr marL="6910" marR="6910" marT="6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9.1%</a:t>
                      </a:r>
                    </a:p>
                  </a:txBody>
                  <a:tcPr marL="6910" marR="6910" marT="6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1813169009"/>
                  </a:ext>
                </a:extLst>
              </a:tr>
              <a:tr h="192628">
                <a:tc>
                  <a:txBody>
                    <a:bodyPr/>
                    <a:lstStyle/>
                    <a:p>
                      <a:pPr algn="l" fontAlgn="t"/>
                      <a:r>
                        <a:rPr lang="en-GB" sz="1100" b="0" i="0" u="none" strike="noStrike">
                          <a:solidFill>
                            <a:srgbClr val="000000"/>
                          </a:solidFill>
                          <a:effectLst/>
                          <a:latin typeface="Calibri" panose="020F0502020204030204" pitchFamily="34" charset="0"/>
                        </a:rPr>
                        <a:t>Binfield with Warfield</a:t>
                      </a:r>
                    </a:p>
                  </a:txBody>
                  <a:tcPr marL="6910" marR="6910" marT="69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27.3%</a:t>
                      </a:r>
                    </a:p>
                  </a:txBody>
                  <a:tcPr marL="6910" marR="6910" marT="6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E2C7"/>
                    </a:solidFill>
                  </a:tcPr>
                </a:tc>
                <a:tc>
                  <a:txBody>
                    <a:bodyPr/>
                    <a:lstStyle/>
                    <a:p>
                      <a:pPr algn="ctr" fontAlgn="b"/>
                      <a:r>
                        <a:rPr lang="en-GB" sz="1100" b="0" i="0" u="none" strike="noStrike">
                          <a:solidFill>
                            <a:srgbClr val="000000"/>
                          </a:solidFill>
                          <a:effectLst/>
                          <a:latin typeface="Calibri" panose="020F0502020204030204" pitchFamily="34" charset="0"/>
                        </a:rPr>
                        <a:t>16.4%</a:t>
                      </a:r>
                    </a:p>
                  </a:txBody>
                  <a:tcPr marL="6910" marR="6910" marT="6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AFC"/>
                    </a:solidFill>
                  </a:tcPr>
                </a:tc>
                <a:extLst>
                  <a:ext uri="{0D108BD9-81ED-4DB2-BD59-A6C34878D82A}">
                    <a16:rowId xmlns:a16="http://schemas.microsoft.com/office/drawing/2014/main" val="1911377634"/>
                  </a:ext>
                </a:extLst>
              </a:tr>
              <a:tr h="192628">
                <a:tc>
                  <a:txBody>
                    <a:bodyPr/>
                    <a:lstStyle/>
                    <a:p>
                      <a:pPr algn="l" fontAlgn="t"/>
                      <a:r>
                        <a:rPr lang="en-GB" sz="1100" b="0" i="0" u="none" strike="noStrike">
                          <a:solidFill>
                            <a:srgbClr val="000000"/>
                          </a:solidFill>
                          <a:effectLst/>
                          <a:latin typeface="Calibri" panose="020F0502020204030204" pitchFamily="34" charset="0"/>
                        </a:rPr>
                        <a:t>Bullbrook</a:t>
                      </a:r>
                    </a:p>
                  </a:txBody>
                  <a:tcPr marL="6910" marR="6910" marT="69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29.8%</a:t>
                      </a:r>
                    </a:p>
                  </a:txBody>
                  <a:tcPr marL="6910" marR="6910" marT="6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F0E7"/>
                    </a:solidFill>
                  </a:tcPr>
                </a:tc>
                <a:tc>
                  <a:txBody>
                    <a:bodyPr/>
                    <a:lstStyle/>
                    <a:p>
                      <a:pPr algn="ctr" fontAlgn="b"/>
                      <a:r>
                        <a:rPr lang="en-GB" sz="1100" b="0" i="0" u="none" strike="noStrike">
                          <a:solidFill>
                            <a:srgbClr val="000000"/>
                          </a:solidFill>
                          <a:effectLst/>
                          <a:latin typeface="Calibri" panose="020F0502020204030204" pitchFamily="34" charset="0"/>
                        </a:rPr>
                        <a:t>17.0%</a:t>
                      </a:r>
                    </a:p>
                  </a:txBody>
                  <a:tcPr marL="6910" marR="6910" marT="6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5F8"/>
                    </a:solidFill>
                  </a:tcPr>
                </a:tc>
                <a:extLst>
                  <a:ext uri="{0D108BD9-81ED-4DB2-BD59-A6C34878D82A}">
                    <a16:rowId xmlns:a16="http://schemas.microsoft.com/office/drawing/2014/main" val="3497067683"/>
                  </a:ext>
                </a:extLst>
              </a:tr>
              <a:tr h="192628">
                <a:tc>
                  <a:txBody>
                    <a:bodyPr/>
                    <a:lstStyle/>
                    <a:p>
                      <a:pPr algn="l" fontAlgn="t"/>
                      <a:r>
                        <a:rPr lang="en-GB" sz="1100" b="0" i="0" u="none" strike="noStrike">
                          <a:solidFill>
                            <a:srgbClr val="000000"/>
                          </a:solidFill>
                          <a:effectLst/>
                          <a:latin typeface="Calibri" panose="020F0502020204030204" pitchFamily="34" charset="0"/>
                        </a:rPr>
                        <a:t>Central Sandhurst</a:t>
                      </a:r>
                    </a:p>
                  </a:txBody>
                  <a:tcPr marL="6910" marR="6910" marT="69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37.5%</a:t>
                      </a:r>
                    </a:p>
                  </a:txBody>
                  <a:tcPr marL="6910" marR="6910" marT="6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A9AB"/>
                    </a:solidFill>
                  </a:tcPr>
                </a:tc>
                <a:tc>
                  <a:txBody>
                    <a:bodyPr/>
                    <a:lstStyle/>
                    <a:p>
                      <a:pPr algn="ctr" fontAlgn="b"/>
                      <a:r>
                        <a:rPr lang="en-GB" sz="1100" b="0" i="0" u="none" strike="noStrike">
                          <a:solidFill>
                            <a:srgbClr val="000000"/>
                          </a:solidFill>
                          <a:effectLst/>
                          <a:latin typeface="Calibri" panose="020F0502020204030204" pitchFamily="34" charset="0"/>
                        </a:rPr>
                        <a:t>15.6%</a:t>
                      </a:r>
                    </a:p>
                  </a:txBody>
                  <a:tcPr marL="6910" marR="6910" marT="6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F4EE"/>
                    </a:solidFill>
                  </a:tcPr>
                </a:tc>
                <a:extLst>
                  <a:ext uri="{0D108BD9-81ED-4DB2-BD59-A6C34878D82A}">
                    <a16:rowId xmlns:a16="http://schemas.microsoft.com/office/drawing/2014/main" val="609668716"/>
                  </a:ext>
                </a:extLst>
              </a:tr>
              <a:tr h="192628">
                <a:tc>
                  <a:txBody>
                    <a:bodyPr/>
                    <a:lstStyle/>
                    <a:p>
                      <a:pPr algn="l" fontAlgn="t"/>
                      <a:r>
                        <a:rPr lang="en-GB" sz="1100" b="0" i="0" u="none" strike="noStrike">
                          <a:solidFill>
                            <a:srgbClr val="000000"/>
                          </a:solidFill>
                          <a:effectLst/>
                          <a:latin typeface="Calibri" panose="020F0502020204030204" pitchFamily="34" charset="0"/>
                        </a:rPr>
                        <a:t>College Town</a:t>
                      </a:r>
                    </a:p>
                  </a:txBody>
                  <a:tcPr marL="6910" marR="6910" marT="69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37.9%</a:t>
                      </a:r>
                    </a:p>
                  </a:txBody>
                  <a:tcPr marL="6910" marR="6910" marT="6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A3A6"/>
                    </a:solidFill>
                  </a:tcPr>
                </a:tc>
                <a:tc>
                  <a:txBody>
                    <a:bodyPr/>
                    <a:lstStyle/>
                    <a:p>
                      <a:pPr algn="ctr" fontAlgn="b"/>
                      <a:r>
                        <a:rPr lang="en-GB" sz="1100" b="0" i="0" u="none" strike="noStrike">
                          <a:solidFill>
                            <a:srgbClr val="000000"/>
                          </a:solidFill>
                          <a:effectLst/>
                          <a:latin typeface="Calibri" panose="020F0502020204030204" pitchFamily="34" charset="0"/>
                        </a:rPr>
                        <a:t>17.2%</a:t>
                      </a:r>
                    </a:p>
                  </a:txBody>
                  <a:tcPr marL="6910" marR="6910" marT="6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2F5"/>
                    </a:solidFill>
                  </a:tcPr>
                </a:tc>
                <a:extLst>
                  <a:ext uri="{0D108BD9-81ED-4DB2-BD59-A6C34878D82A}">
                    <a16:rowId xmlns:a16="http://schemas.microsoft.com/office/drawing/2014/main" val="462606900"/>
                  </a:ext>
                </a:extLst>
              </a:tr>
              <a:tr h="192628">
                <a:tc>
                  <a:txBody>
                    <a:bodyPr/>
                    <a:lstStyle/>
                    <a:p>
                      <a:pPr algn="l" fontAlgn="t"/>
                      <a:r>
                        <a:rPr lang="en-GB" sz="1100" b="0" i="0" u="none" strike="noStrike">
                          <a:solidFill>
                            <a:srgbClr val="000000"/>
                          </a:solidFill>
                          <a:effectLst/>
                          <a:latin typeface="Calibri" panose="020F0502020204030204" pitchFamily="34" charset="0"/>
                        </a:rPr>
                        <a:t>Crown Wood</a:t>
                      </a:r>
                    </a:p>
                  </a:txBody>
                  <a:tcPr marL="6910" marR="6910" marT="69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29.5%</a:t>
                      </a:r>
                    </a:p>
                  </a:txBody>
                  <a:tcPr marL="6910" marR="6910" marT="6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FE3"/>
                    </a:solidFill>
                  </a:tcPr>
                </a:tc>
                <a:tc>
                  <a:txBody>
                    <a:bodyPr/>
                    <a:lstStyle/>
                    <a:p>
                      <a:pPr algn="ctr" fontAlgn="b"/>
                      <a:r>
                        <a:rPr lang="en-GB" sz="1100" b="0" i="0" u="none" strike="noStrike">
                          <a:solidFill>
                            <a:srgbClr val="000000"/>
                          </a:solidFill>
                          <a:effectLst/>
                          <a:latin typeface="Calibri" panose="020F0502020204030204" pitchFamily="34" charset="0"/>
                        </a:rPr>
                        <a:t>15.9%</a:t>
                      </a:r>
                    </a:p>
                  </a:txBody>
                  <a:tcPr marL="6910" marR="6910" marT="6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F6F3"/>
                    </a:solidFill>
                  </a:tcPr>
                </a:tc>
                <a:extLst>
                  <a:ext uri="{0D108BD9-81ED-4DB2-BD59-A6C34878D82A}">
                    <a16:rowId xmlns:a16="http://schemas.microsoft.com/office/drawing/2014/main" val="1383969495"/>
                  </a:ext>
                </a:extLst>
              </a:tr>
              <a:tr h="192628">
                <a:tc>
                  <a:txBody>
                    <a:bodyPr/>
                    <a:lstStyle/>
                    <a:p>
                      <a:pPr algn="l" fontAlgn="t"/>
                      <a:r>
                        <a:rPr lang="en-GB" sz="1100" b="0" i="0" u="none" strike="noStrike">
                          <a:solidFill>
                            <a:srgbClr val="000000"/>
                          </a:solidFill>
                          <a:effectLst/>
                          <a:latin typeface="Calibri" panose="020F0502020204030204" pitchFamily="34" charset="0"/>
                        </a:rPr>
                        <a:t>Crowthorne</a:t>
                      </a:r>
                    </a:p>
                  </a:txBody>
                  <a:tcPr marL="6910" marR="6910" marT="69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28.1%</a:t>
                      </a:r>
                    </a:p>
                  </a:txBody>
                  <a:tcPr marL="6910" marR="6910" marT="6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7E6D1"/>
                    </a:solidFill>
                  </a:tcPr>
                </a:tc>
                <a:tc>
                  <a:txBody>
                    <a:bodyPr/>
                    <a:lstStyle/>
                    <a:p>
                      <a:pPr algn="ctr" fontAlgn="b"/>
                      <a:r>
                        <a:rPr lang="en-GB" sz="1100" b="0" i="0" u="none" strike="noStrike">
                          <a:solidFill>
                            <a:srgbClr val="000000"/>
                          </a:solidFill>
                          <a:effectLst/>
                          <a:latin typeface="Calibri" panose="020F0502020204030204" pitchFamily="34" charset="0"/>
                        </a:rPr>
                        <a:t>15.6%</a:t>
                      </a:r>
                    </a:p>
                  </a:txBody>
                  <a:tcPr marL="6910" marR="6910" marT="6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F4EE"/>
                    </a:solidFill>
                  </a:tcPr>
                </a:tc>
                <a:extLst>
                  <a:ext uri="{0D108BD9-81ED-4DB2-BD59-A6C34878D82A}">
                    <a16:rowId xmlns:a16="http://schemas.microsoft.com/office/drawing/2014/main" val="1958247433"/>
                  </a:ext>
                </a:extLst>
              </a:tr>
              <a:tr h="192628">
                <a:tc>
                  <a:txBody>
                    <a:bodyPr/>
                    <a:lstStyle/>
                    <a:p>
                      <a:pPr algn="l" fontAlgn="t"/>
                      <a:r>
                        <a:rPr lang="en-GB" sz="1100" b="0" i="0" u="none" strike="noStrike">
                          <a:solidFill>
                            <a:srgbClr val="000000"/>
                          </a:solidFill>
                          <a:effectLst/>
                          <a:latin typeface="Calibri" panose="020F0502020204030204" pitchFamily="34" charset="0"/>
                        </a:rPr>
                        <a:t>Great Hollands North</a:t>
                      </a:r>
                    </a:p>
                  </a:txBody>
                  <a:tcPr marL="6910" marR="6910" marT="69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32.0%</a:t>
                      </a:r>
                    </a:p>
                  </a:txBody>
                  <a:tcPr marL="6910" marR="6910" marT="6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8FB"/>
                    </a:solidFill>
                  </a:tcPr>
                </a:tc>
                <a:tc>
                  <a:txBody>
                    <a:bodyPr/>
                    <a:lstStyle/>
                    <a:p>
                      <a:pPr algn="ctr" fontAlgn="b"/>
                      <a:r>
                        <a:rPr lang="en-GB" sz="1100" b="0" i="0" u="none" strike="noStrike">
                          <a:solidFill>
                            <a:srgbClr val="000000"/>
                          </a:solidFill>
                          <a:effectLst/>
                          <a:latin typeface="Calibri" panose="020F0502020204030204" pitchFamily="34" charset="0"/>
                        </a:rPr>
                        <a:t>20.0%</a:t>
                      </a:r>
                    </a:p>
                  </a:txBody>
                  <a:tcPr marL="6910" marR="6910" marT="6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C6C8"/>
                    </a:solidFill>
                  </a:tcPr>
                </a:tc>
                <a:extLst>
                  <a:ext uri="{0D108BD9-81ED-4DB2-BD59-A6C34878D82A}">
                    <a16:rowId xmlns:a16="http://schemas.microsoft.com/office/drawing/2014/main" val="2948896870"/>
                  </a:ext>
                </a:extLst>
              </a:tr>
              <a:tr h="192628">
                <a:tc>
                  <a:txBody>
                    <a:bodyPr/>
                    <a:lstStyle/>
                    <a:p>
                      <a:pPr algn="l" fontAlgn="t"/>
                      <a:r>
                        <a:rPr lang="en-GB" sz="1100" b="0" i="0" u="none" strike="noStrike">
                          <a:solidFill>
                            <a:srgbClr val="000000"/>
                          </a:solidFill>
                          <a:effectLst/>
                          <a:latin typeface="Calibri" panose="020F0502020204030204" pitchFamily="34" charset="0"/>
                        </a:rPr>
                        <a:t>Great Hollands South</a:t>
                      </a:r>
                    </a:p>
                  </a:txBody>
                  <a:tcPr marL="6910" marR="6910" marT="69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28.9%</a:t>
                      </a:r>
                    </a:p>
                  </a:txBody>
                  <a:tcPr marL="6910" marR="6910" marT="6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EBDB"/>
                    </a:solidFill>
                  </a:tcPr>
                </a:tc>
                <a:tc>
                  <a:txBody>
                    <a:bodyPr/>
                    <a:lstStyle/>
                    <a:p>
                      <a:pPr algn="ctr" fontAlgn="b"/>
                      <a:r>
                        <a:rPr lang="en-GB" sz="1100" b="0" i="0" u="none" strike="noStrike">
                          <a:solidFill>
                            <a:srgbClr val="000000"/>
                          </a:solidFill>
                          <a:effectLst/>
                          <a:latin typeface="Calibri" panose="020F0502020204030204" pitchFamily="34" charset="0"/>
                        </a:rPr>
                        <a:t>15.8%</a:t>
                      </a:r>
                    </a:p>
                  </a:txBody>
                  <a:tcPr marL="6910" marR="6910" marT="6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F5F1"/>
                    </a:solidFill>
                  </a:tcPr>
                </a:tc>
                <a:extLst>
                  <a:ext uri="{0D108BD9-81ED-4DB2-BD59-A6C34878D82A}">
                    <a16:rowId xmlns:a16="http://schemas.microsoft.com/office/drawing/2014/main" val="3511827494"/>
                  </a:ext>
                </a:extLst>
              </a:tr>
              <a:tr h="192628">
                <a:tc>
                  <a:txBody>
                    <a:bodyPr/>
                    <a:lstStyle/>
                    <a:p>
                      <a:pPr algn="l" fontAlgn="t"/>
                      <a:r>
                        <a:rPr lang="en-GB" sz="1100" b="0" i="0" u="none" strike="noStrike">
                          <a:solidFill>
                            <a:srgbClr val="000000"/>
                          </a:solidFill>
                          <a:effectLst/>
                          <a:latin typeface="Calibri" panose="020F0502020204030204" pitchFamily="34" charset="0"/>
                        </a:rPr>
                        <a:t>Hanworth</a:t>
                      </a:r>
                    </a:p>
                  </a:txBody>
                  <a:tcPr marL="6910" marR="6910" marT="69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38.2%</a:t>
                      </a:r>
                    </a:p>
                  </a:txBody>
                  <a:tcPr marL="6910" marR="6910" marT="6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FA1"/>
                    </a:solidFill>
                  </a:tcPr>
                </a:tc>
                <a:tc>
                  <a:txBody>
                    <a:bodyPr/>
                    <a:lstStyle/>
                    <a:p>
                      <a:pPr algn="ctr" fontAlgn="b"/>
                      <a:r>
                        <a:rPr lang="en-GB" sz="1100" b="0" i="0" u="none" strike="noStrike">
                          <a:solidFill>
                            <a:srgbClr val="000000"/>
                          </a:solidFill>
                          <a:effectLst/>
                          <a:latin typeface="Calibri" panose="020F0502020204030204" pitchFamily="34" charset="0"/>
                        </a:rPr>
                        <a:t>23.6%</a:t>
                      </a:r>
                    </a:p>
                  </a:txBody>
                  <a:tcPr marL="6910" marR="6910" marT="6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C8F"/>
                    </a:solidFill>
                  </a:tcPr>
                </a:tc>
                <a:extLst>
                  <a:ext uri="{0D108BD9-81ED-4DB2-BD59-A6C34878D82A}">
                    <a16:rowId xmlns:a16="http://schemas.microsoft.com/office/drawing/2014/main" val="3433464003"/>
                  </a:ext>
                </a:extLst>
              </a:tr>
              <a:tr h="192628">
                <a:tc>
                  <a:txBody>
                    <a:bodyPr/>
                    <a:lstStyle/>
                    <a:p>
                      <a:pPr algn="l" fontAlgn="t"/>
                      <a:r>
                        <a:rPr lang="en-GB" sz="1100" b="0" i="0" u="none" strike="noStrike">
                          <a:solidFill>
                            <a:srgbClr val="000000"/>
                          </a:solidFill>
                          <a:effectLst/>
                          <a:latin typeface="Calibri" panose="020F0502020204030204" pitchFamily="34" charset="0"/>
                        </a:rPr>
                        <a:t>Harmans Water</a:t>
                      </a:r>
                    </a:p>
                  </a:txBody>
                  <a:tcPr marL="6910" marR="6910" marT="69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34.7%</a:t>
                      </a:r>
                    </a:p>
                  </a:txBody>
                  <a:tcPr marL="6910" marR="6910" marT="6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D1D4"/>
                    </a:solidFill>
                  </a:tcPr>
                </a:tc>
                <a:tc>
                  <a:txBody>
                    <a:bodyPr/>
                    <a:lstStyle/>
                    <a:p>
                      <a:pPr algn="ctr" fontAlgn="b"/>
                      <a:r>
                        <a:rPr lang="en-GB" sz="1100" b="0" i="0" u="none" strike="noStrike">
                          <a:solidFill>
                            <a:srgbClr val="000000"/>
                          </a:solidFill>
                          <a:effectLst/>
                          <a:latin typeface="Calibri" panose="020F0502020204030204" pitchFamily="34" charset="0"/>
                        </a:rPr>
                        <a:t>21.3%</a:t>
                      </a:r>
                    </a:p>
                  </a:txBody>
                  <a:tcPr marL="6910" marR="6910" marT="6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1B3"/>
                    </a:solidFill>
                  </a:tcPr>
                </a:tc>
                <a:extLst>
                  <a:ext uri="{0D108BD9-81ED-4DB2-BD59-A6C34878D82A}">
                    <a16:rowId xmlns:a16="http://schemas.microsoft.com/office/drawing/2014/main" val="1105837568"/>
                  </a:ext>
                </a:extLst>
              </a:tr>
              <a:tr h="244490">
                <a:tc>
                  <a:txBody>
                    <a:bodyPr/>
                    <a:lstStyle/>
                    <a:p>
                      <a:pPr algn="l" fontAlgn="ctr"/>
                      <a:r>
                        <a:rPr lang="en-GB" sz="1100" b="0" i="0" u="none" strike="noStrike">
                          <a:solidFill>
                            <a:srgbClr val="000000"/>
                          </a:solidFill>
                          <a:effectLst/>
                          <a:latin typeface="Calibri" panose="020F0502020204030204" pitchFamily="34" charset="0"/>
                        </a:rPr>
                        <a:t>Little Sandhurst and Wellington</a:t>
                      </a:r>
                    </a:p>
                  </a:txBody>
                  <a:tcPr marL="6910" marR="6910" marT="6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24.2%</a:t>
                      </a:r>
                    </a:p>
                  </a:txBody>
                  <a:tcPr marL="6910" marR="6910" marT="6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CFA0"/>
                    </a:solidFill>
                  </a:tcPr>
                </a:tc>
                <a:tc>
                  <a:txBody>
                    <a:bodyPr/>
                    <a:lstStyle/>
                    <a:p>
                      <a:pPr algn="ctr" fontAlgn="ctr"/>
                      <a:r>
                        <a:rPr lang="en-GB" sz="1100" b="0" i="0" u="none" strike="noStrike">
                          <a:solidFill>
                            <a:srgbClr val="000000"/>
                          </a:solidFill>
                          <a:effectLst/>
                          <a:latin typeface="Calibri" panose="020F0502020204030204" pitchFamily="34" charset="0"/>
                        </a:rPr>
                        <a:t>12.1%</a:t>
                      </a:r>
                    </a:p>
                  </a:txBody>
                  <a:tcPr marL="6910" marR="6910" marT="6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0D6B0"/>
                    </a:solidFill>
                  </a:tcPr>
                </a:tc>
                <a:extLst>
                  <a:ext uri="{0D108BD9-81ED-4DB2-BD59-A6C34878D82A}">
                    <a16:rowId xmlns:a16="http://schemas.microsoft.com/office/drawing/2014/main" val="906690348"/>
                  </a:ext>
                </a:extLst>
              </a:tr>
              <a:tr h="192628">
                <a:tc>
                  <a:txBody>
                    <a:bodyPr/>
                    <a:lstStyle/>
                    <a:p>
                      <a:pPr algn="l" fontAlgn="t"/>
                      <a:r>
                        <a:rPr lang="en-GB" sz="1100" b="0" i="0" u="none" strike="noStrike">
                          <a:solidFill>
                            <a:srgbClr val="000000"/>
                          </a:solidFill>
                          <a:effectLst/>
                          <a:latin typeface="Calibri" panose="020F0502020204030204" pitchFamily="34" charset="0"/>
                        </a:rPr>
                        <a:t>Old Bracknell</a:t>
                      </a:r>
                    </a:p>
                  </a:txBody>
                  <a:tcPr marL="6910" marR="6910" marT="69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31.8%</a:t>
                      </a:r>
                    </a:p>
                  </a:txBody>
                  <a:tcPr marL="6910" marR="6910" marT="6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BFE"/>
                    </a:solidFill>
                  </a:tcPr>
                </a:tc>
                <a:tc>
                  <a:txBody>
                    <a:bodyPr/>
                    <a:lstStyle/>
                    <a:p>
                      <a:pPr algn="ctr" fontAlgn="b"/>
                      <a:r>
                        <a:rPr lang="en-GB" sz="1100" b="0" i="0" u="none" strike="noStrike">
                          <a:solidFill>
                            <a:srgbClr val="000000"/>
                          </a:solidFill>
                          <a:effectLst/>
                          <a:latin typeface="Calibri" panose="020F0502020204030204" pitchFamily="34" charset="0"/>
                        </a:rPr>
                        <a:t>22.7%</a:t>
                      </a:r>
                    </a:p>
                  </a:txBody>
                  <a:tcPr marL="6910" marR="6910" marT="6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B9D"/>
                    </a:solidFill>
                  </a:tcPr>
                </a:tc>
                <a:extLst>
                  <a:ext uri="{0D108BD9-81ED-4DB2-BD59-A6C34878D82A}">
                    <a16:rowId xmlns:a16="http://schemas.microsoft.com/office/drawing/2014/main" val="4060389789"/>
                  </a:ext>
                </a:extLst>
              </a:tr>
              <a:tr h="192628">
                <a:tc>
                  <a:txBody>
                    <a:bodyPr/>
                    <a:lstStyle/>
                    <a:p>
                      <a:pPr algn="l" fontAlgn="t"/>
                      <a:r>
                        <a:rPr lang="en-GB" sz="1100" b="0" i="0" u="none" strike="noStrike">
                          <a:solidFill>
                            <a:srgbClr val="000000"/>
                          </a:solidFill>
                          <a:effectLst/>
                          <a:latin typeface="Calibri" panose="020F0502020204030204" pitchFamily="34" charset="0"/>
                        </a:rPr>
                        <a:t>Owlsmoor</a:t>
                      </a:r>
                    </a:p>
                  </a:txBody>
                  <a:tcPr marL="6910" marR="6910" marT="69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31.6%</a:t>
                      </a:r>
                    </a:p>
                  </a:txBody>
                  <a:tcPr marL="6910" marR="6910" marT="6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BFD"/>
                    </a:solidFill>
                  </a:tcPr>
                </a:tc>
                <a:tc>
                  <a:txBody>
                    <a:bodyPr/>
                    <a:lstStyle/>
                    <a:p>
                      <a:pPr algn="ctr" fontAlgn="b"/>
                      <a:r>
                        <a:rPr lang="en-GB" sz="1100" b="0" i="0" u="none" strike="noStrike">
                          <a:solidFill>
                            <a:srgbClr val="000000"/>
                          </a:solidFill>
                          <a:effectLst/>
                          <a:latin typeface="Calibri" panose="020F0502020204030204" pitchFamily="34" charset="0"/>
                        </a:rPr>
                        <a:t>18.4%</a:t>
                      </a:r>
                    </a:p>
                  </a:txBody>
                  <a:tcPr marL="6910" marR="6910" marT="6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FE2"/>
                    </a:solidFill>
                  </a:tcPr>
                </a:tc>
                <a:extLst>
                  <a:ext uri="{0D108BD9-81ED-4DB2-BD59-A6C34878D82A}">
                    <a16:rowId xmlns:a16="http://schemas.microsoft.com/office/drawing/2014/main" val="3830820467"/>
                  </a:ext>
                </a:extLst>
              </a:tr>
              <a:tr h="192628">
                <a:tc>
                  <a:txBody>
                    <a:bodyPr/>
                    <a:lstStyle/>
                    <a:p>
                      <a:pPr algn="l" fontAlgn="t"/>
                      <a:r>
                        <a:rPr lang="en-GB" sz="1100" b="0" i="0" u="none" strike="noStrike">
                          <a:solidFill>
                            <a:srgbClr val="000000"/>
                          </a:solidFill>
                          <a:effectLst/>
                          <a:latin typeface="Calibri" panose="020F0502020204030204" pitchFamily="34" charset="0"/>
                        </a:rPr>
                        <a:t>Priestwood and Garth</a:t>
                      </a:r>
                    </a:p>
                  </a:txBody>
                  <a:tcPr marL="6910" marR="6910" marT="69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31.8%</a:t>
                      </a:r>
                    </a:p>
                  </a:txBody>
                  <a:tcPr marL="6910" marR="6910" marT="6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BFE"/>
                    </a:solidFill>
                  </a:tcPr>
                </a:tc>
                <a:tc>
                  <a:txBody>
                    <a:bodyPr/>
                    <a:lstStyle/>
                    <a:p>
                      <a:pPr algn="ctr" fontAlgn="b"/>
                      <a:r>
                        <a:rPr lang="en-GB" sz="1100" b="0" i="0" u="none" strike="noStrike">
                          <a:solidFill>
                            <a:srgbClr val="000000"/>
                          </a:solidFill>
                          <a:effectLst/>
                          <a:latin typeface="Calibri" panose="020F0502020204030204" pitchFamily="34" charset="0"/>
                        </a:rPr>
                        <a:t>16.7%</a:t>
                      </a:r>
                    </a:p>
                  </a:txBody>
                  <a:tcPr marL="6910" marR="6910" marT="6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AFD"/>
                    </a:solidFill>
                  </a:tcPr>
                </a:tc>
                <a:extLst>
                  <a:ext uri="{0D108BD9-81ED-4DB2-BD59-A6C34878D82A}">
                    <a16:rowId xmlns:a16="http://schemas.microsoft.com/office/drawing/2014/main" val="1882989727"/>
                  </a:ext>
                </a:extLst>
              </a:tr>
              <a:tr h="192628">
                <a:tc>
                  <a:txBody>
                    <a:bodyPr/>
                    <a:lstStyle/>
                    <a:p>
                      <a:pPr algn="l" fontAlgn="t"/>
                      <a:r>
                        <a:rPr lang="en-GB" sz="1100" b="0" i="0" u="none" strike="noStrike">
                          <a:solidFill>
                            <a:srgbClr val="000000"/>
                          </a:solidFill>
                          <a:effectLst/>
                          <a:latin typeface="Calibri" panose="020F0502020204030204" pitchFamily="34" charset="0"/>
                        </a:rPr>
                        <a:t>Warfield Harvest Ride</a:t>
                      </a:r>
                    </a:p>
                  </a:txBody>
                  <a:tcPr marL="6910" marR="6910" marT="69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27.1%</a:t>
                      </a:r>
                    </a:p>
                  </a:txBody>
                  <a:tcPr marL="6910" marR="6910" marT="6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E0C5"/>
                    </a:solidFill>
                  </a:tcPr>
                </a:tc>
                <a:tc>
                  <a:txBody>
                    <a:bodyPr/>
                    <a:lstStyle/>
                    <a:p>
                      <a:pPr algn="ctr" fontAlgn="b"/>
                      <a:r>
                        <a:rPr lang="en-GB" sz="1100" b="0" i="0" u="none" strike="noStrike">
                          <a:solidFill>
                            <a:srgbClr val="000000"/>
                          </a:solidFill>
                          <a:effectLst/>
                          <a:latin typeface="Calibri" panose="020F0502020204030204" pitchFamily="34" charset="0"/>
                        </a:rPr>
                        <a:t>13.6%</a:t>
                      </a:r>
                    </a:p>
                  </a:txBody>
                  <a:tcPr marL="6910" marR="6910" marT="6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E3CA"/>
                    </a:solidFill>
                  </a:tcPr>
                </a:tc>
                <a:extLst>
                  <a:ext uri="{0D108BD9-81ED-4DB2-BD59-A6C34878D82A}">
                    <a16:rowId xmlns:a16="http://schemas.microsoft.com/office/drawing/2014/main" val="744437992"/>
                  </a:ext>
                </a:extLst>
              </a:tr>
              <a:tr h="192628">
                <a:tc>
                  <a:txBody>
                    <a:bodyPr/>
                    <a:lstStyle/>
                    <a:p>
                      <a:pPr algn="l" fontAlgn="t"/>
                      <a:r>
                        <a:rPr lang="en-GB" sz="1100" b="0" i="0" u="none" strike="noStrike">
                          <a:solidFill>
                            <a:srgbClr val="000000"/>
                          </a:solidFill>
                          <a:effectLst/>
                          <a:latin typeface="Calibri" panose="020F0502020204030204" pitchFamily="34" charset="0"/>
                        </a:rPr>
                        <a:t>Wildridings and Central</a:t>
                      </a:r>
                    </a:p>
                  </a:txBody>
                  <a:tcPr marL="6910" marR="6910" marT="69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41.9%</a:t>
                      </a:r>
                    </a:p>
                  </a:txBody>
                  <a:tcPr marL="6910" marR="6910" marT="6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b"/>
                      <a:r>
                        <a:rPr lang="en-GB" sz="1100" b="0" i="0" u="none" strike="noStrike">
                          <a:solidFill>
                            <a:srgbClr val="000000"/>
                          </a:solidFill>
                          <a:effectLst/>
                          <a:latin typeface="Calibri" panose="020F0502020204030204" pitchFamily="34" charset="0"/>
                        </a:rPr>
                        <a:t>25.8%</a:t>
                      </a:r>
                    </a:p>
                  </a:txBody>
                  <a:tcPr marL="6910" marR="6910" marT="6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1019950659"/>
                  </a:ext>
                </a:extLst>
              </a:tr>
              <a:tr h="192628">
                <a:tc>
                  <a:txBody>
                    <a:bodyPr/>
                    <a:lstStyle/>
                    <a:p>
                      <a:pPr algn="l" fontAlgn="t"/>
                      <a:r>
                        <a:rPr lang="en-GB" sz="1100" b="0" i="0" u="none" strike="noStrike">
                          <a:solidFill>
                            <a:srgbClr val="000000"/>
                          </a:solidFill>
                          <a:effectLst/>
                          <a:latin typeface="Calibri" panose="020F0502020204030204" pitchFamily="34" charset="0"/>
                        </a:rPr>
                        <a:t>Winkfield and Cranbourne</a:t>
                      </a:r>
                    </a:p>
                  </a:txBody>
                  <a:tcPr marL="6910" marR="6910" marT="69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31.8%</a:t>
                      </a:r>
                    </a:p>
                  </a:txBody>
                  <a:tcPr marL="6910" marR="6910" marT="6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BFE"/>
                    </a:solidFill>
                  </a:tcPr>
                </a:tc>
                <a:tc>
                  <a:txBody>
                    <a:bodyPr/>
                    <a:lstStyle/>
                    <a:p>
                      <a:pPr algn="ctr" fontAlgn="b"/>
                      <a:r>
                        <a:rPr lang="en-GB" sz="1100" b="0" i="0" u="none" strike="noStrike">
                          <a:solidFill>
                            <a:srgbClr val="000000"/>
                          </a:solidFill>
                          <a:effectLst/>
                          <a:latin typeface="Calibri" panose="020F0502020204030204" pitchFamily="34" charset="0"/>
                        </a:rPr>
                        <a:t>13.6%</a:t>
                      </a:r>
                    </a:p>
                  </a:txBody>
                  <a:tcPr marL="6910" marR="6910" marT="6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E3CA"/>
                    </a:solidFill>
                  </a:tcPr>
                </a:tc>
                <a:extLst>
                  <a:ext uri="{0D108BD9-81ED-4DB2-BD59-A6C34878D82A}">
                    <a16:rowId xmlns:a16="http://schemas.microsoft.com/office/drawing/2014/main" val="87198061"/>
                  </a:ext>
                </a:extLst>
              </a:tr>
              <a:tr h="177810">
                <a:tc>
                  <a:txBody>
                    <a:bodyPr/>
                    <a:lstStyle/>
                    <a:p>
                      <a:pPr algn="l" fontAlgn="b"/>
                      <a:endParaRPr lang="en-GB" sz="1000" b="0" i="0" u="none" strike="noStrike">
                        <a:solidFill>
                          <a:srgbClr val="000000"/>
                        </a:solidFill>
                        <a:effectLst/>
                        <a:latin typeface="Calibri" panose="020F0502020204030204" pitchFamily="34" charset="0"/>
                      </a:endParaRPr>
                    </a:p>
                  </a:txBody>
                  <a:tcPr marL="6910" marR="6910" marT="69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000" b="0" i="0" u="none" strike="noStrike">
                        <a:solidFill>
                          <a:srgbClr val="000000"/>
                        </a:solidFill>
                        <a:effectLst/>
                        <a:latin typeface="Calibri" panose="020F0502020204030204" pitchFamily="34" charset="0"/>
                      </a:endParaRPr>
                    </a:p>
                  </a:txBody>
                  <a:tcPr marL="6910" marR="6910" marT="69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000" b="0" i="0" u="none" strike="noStrike">
                        <a:solidFill>
                          <a:srgbClr val="000000"/>
                        </a:solidFill>
                        <a:effectLst/>
                        <a:latin typeface="Calibri" panose="020F0502020204030204" pitchFamily="34" charset="0"/>
                      </a:endParaRPr>
                    </a:p>
                  </a:txBody>
                  <a:tcPr marL="6910" marR="6910" marT="691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2017227"/>
                  </a:ext>
                </a:extLst>
              </a:tr>
              <a:tr h="192628">
                <a:tc>
                  <a:txBody>
                    <a:bodyPr/>
                    <a:lstStyle/>
                    <a:p>
                      <a:pPr algn="l" fontAlgn="t"/>
                      <a:r>
                        <a:rPr lang="en-GB" sz="1100" b="1" i="0" u="none" strike="noStrike">
                          <a:solidFill>
                            <a:srgbClr val="000000"/>
                          </a:solidFill>
                          <a:effectLst/>
                          <a:latin typeface="Calibri" panose="020F0502020204030204" pitchFamily="34" charset="0"/>
                        </a:rPr>
                        <a:t>Bracknell Forest</a:t>
                      </a:r>
                    </a:p>
                  </a:txBody>
                  <a:tcPr marL="6910" marR="6910" marT="69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a:solidFill>
                            <a:srgbClr val="000000"/>
                          </a:solidFill>
                          <a:effectLst/>
                          <a:latin typeface="Calibri" panose="020F0502020204030204" pitchFamily="34" charset="0"/>
                        </a:rPr>
                        <a:t>31.4%</a:t>
                      </a:r>
                    </a:p>
                  </a:txBody>
                  <a:tcPr marL="6910" marR="6910" marT="6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a:solidFill>
                            <a:srgbClr val="000000"/>
                          </a:solidFill>
                          <a:effectLst/>
                          <a:latin typeface="Calibri" panose="020F0502020204030204" pitchFamily="34" charset="0"/>
                        </a:rPr>
                        <a:t>17.6%</a:t>
                      </a:r>
                    </a:p>
                  </a:txBody>
                  <a:tcPr marL="6910" marR="6910" marT="6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7964075"/>
                  </a:ext>
                </a:extLst>
              </a:tr>
              <a:tr h="192628">
                <a:tc>
                  <a:txBody>
                    <a:bodyPr/>
                    <a:lstStyle/>
                    <a:p>
                      <a:pPr algn="l" fontAlgn="t"/>
                      <a:r>
                        <a:rPr lang="en-GB" sz="1100" b="1" i="0" u="none" strike="noStrike">
                          <a:solidFill>
                            <a:srgbClr val="000000"/>
                          </a:solidFill>
                          <a:effectLst/>
                          <a:latin typeface="Calibri" panose="020F0502020204030204" pitchFamily="34" charset="0"/>
                        </a:rPr>
                        <a:t>England</a:t>
                      </a:r>
                    </a:p>
                  </a:txBody>
                  <a:tcPr marL="6910" marR="6910" marT="69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a:solidFill>
                            <a:srgbClr val="000000"/>
                          </a:solidFill>
                          <a:effectLst/>
                          <a:latin typeface="Calibri" panose="020F0502020204030204" pitchFamily="34" charset="0"/>
                        </a:rPr>
                        <a:t>34.6%</a:t>
                      </a:r>
                    </a:p>
                  </a:txBody>
                  <a:tcPr marL="6910" marR="6910" marT="69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dirty="0">
                          <a:solidFill>
                            <a:srgbClr val="000000"/>
                          </a:solidFill>
                          <a:effectLst/>
                          <a:latin typeface="Calibri" panose="020F0502020204030204" pitchFamily="34" charset="0"/>
                        </a:rPr>
                        <a:t>20.4%</a:t>
                      </a:r>
                    </a:p>
                  </a:txBody>
                  <a:tcPr marL="6910" marR="6910" marT="69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8132248"/>
                  </a:ext>
                </a:extLst>
              </a:tr>
            </a:tbl>
          </a:graphicData>
        </a:graphic>
      </p:graphicFrame>
    </p:spTree>
    <p:extLst>
      <p:ext uri="{BB962C8B-B14F-4D97-AF65-F5344CB8AC3E}">
        <p14:creationId xmlns:p14="http://schemas.microsoft.com/office/powerpoint/2010/main" val="2460737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5C0771B-5F50-4F8A-8E27-13F20AB80C7A}"/>
              </a:ext>
            </a:extLst>
          </p:cNvPr>
          <p:cNvSpPr txBox="1">
            <a:spLocks noGrp="1"/>
          </p:cNvSpPr>
          <p:nvPr>
            <p:ph type="title" idx="4294967295"/>
          </p:nvPr>
        </p:nvSpPr>
        <p:spPr>
          <a:xfrm>
            <a:off x="0" y="0"/>
            <a:ext cx="9144000" cy="527620"/>
          </a:xfrm>
          <a:prstGeom prst="rect">
            <a:avLst/>
          </a:prstGeom>
          <a:solidFill>
            <a:schemeClr val="accent3">
              <a:lumMod val="50000"/>
            </a:scheme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schemeClr val="bg1"/>
                </a:solidFill>
                <a:effectLst/>
                <a:uLnTx/>
                <a:uFillTx/>
                <a:latin typeface="+mj-lt"/>
                <a:ea typeface="+mj-ea"/>
                <a:cs typeface="+mj-cs"/>
              </a:rPr>
              <a:t>Healthy Weight: Year 6</a:t>
            </a:r>
          </a:p>
        </p:txBody>
      </p:sp>
      <p:pic>
        <p:nvPicPr>
          <p:cNvPr id="2" name="Picture 1" descr="Map displays the prevalence of obesity in Bracknell Forest at ward level for children in Year 6. The map also plots the location of GP practices in Bracknell Forest.&#10;The data covers ">
            <a:extLst>
              <a:ext uri="{FF2B5EF4-FFF2-40B4-BE49-F238E27FC236}">
                <a16:creationId xmlns:a16="http://schemas.microsoft.com/office/drawing/2014/main" id="{F38D563A-48D6-44E2-B1BC-F6BA75AD1BCD}"/>
              </a:ext>
            </a:extLst>
          </p:cNvPr>
          <p:cNvPicPr>
            <a:picLocks noChangeAspect="1"/>
          </p:cNvPicPr>
          <p:nvPr/>
        </p:nvPicPr>
        <p:blipFill rotWithShape="1">
          <a:blip r:embed="rId2"/>
          <a:srcRect t="8306"/>
          <a:stretch/>
        </p:blipFill>
        <p:spPr>
          <a:xfrm>
            <a:off x="0" y="1102341"/>
            <a:ext cx="9144000" cy="5588000"/>
          </a:xfrm>
          <a:prstGeom prst="rect">
            <a:avLst/>
          </a:prstGeom>
        </p:spPr>
      </p:pic>
      <p:sp>
        <p:nvSpPr>
          <p:cNvPr id="5" name="TextBox 4">
            <a:extLst>
              <a:ext uri="{FF2B5EF4-FFF2-40B4-BE49-F238E27FC236}">
                <a16:creationId xmlns:a16="http://schemas.microsoft.com/office/drawing/2014/main" id="{69AE5346-46BD-4C6B-A0D0-20EB2611E17B}"/>
              </a:ext>
              <a:ext uri="{C183D7F6-B498-43B3-948B-1728B52AA6E4}">
                <adec:decorative xmlns:adec="http://schemas.microsoft.com/office/drawing/2017/decorative" val="0"/>
              </a:ext>
            </a:extLst>
          </p:cNvPr>
          <p:cNvSpPr txBox="1"/>
          <p:nvPr/>
        </p:nvSpPr>
        <p:spPr>
          <a:xfrm>
            <a:off x="134753" y="609898"/>
            <a:ext cx="8874493" cy="492443"/>
          </a:xfrm>
          <a:prstGeom prst="rect">
            <a:avLst/>
          </a:prstGeom>
          <a:noFill/>
        </p:spPr>
        <p:txBody>
          <a:bodyPr wrap="square" rtlCol="0">
            <a:spAutoFit/>
          </a:bodyPr>
          <a:lstStyle/>
          <a:p>
            <a:pPr algn="ctr"/>
            <a:r>
              <a:rPr lang="en-GB" sz="1300" b="1" dirty="0"/>
              <a:t>Prevalence of Obesity in Year 6 at Ward Level in Bracknell Forest against GP practices </a:t>
            </a:r>
            <a:br>
              <a:rPr lang="en-GB" sz="1300" b="1" dirty="0"/>
            </a:br>
            <a:r>
              <a:rPr lang="en-GB" sz="1300" b="1" dirty="0"/>
              <a:t>(2017/18 -2019/20)</a:t>
            </a:r>
          </a:p>
        </p:txBody>
      </p:sp>
    </p:spTree>
    <p:extLst>
      <p:ext uri="{BB962C8B-B14F-4D97-AF65-F5344CB8AC3E}">
        <p14:creationId xmlns:p14="http://schemas.microsoft.com/office/powerpoint/2010/main" val="1168842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5602868-10FC-4493-A32D-A90DBA0EF5C7}"/>
              </a:ext>
            </a:extLst>
          </p:cNvPr>
          <p:cNvSpPr txBox="1">
            <a:spLocks noGrp="1"/>
          </p:cNvSpPr>
          <p:nvPr>
            <p:ph type="title" idx="4294967295"/>
          </p:nvPr>
        </p:nvSpPr>
        <p:spPr>
          <a:xfrm>
            <a:off x="0" y="0"/>
            <a:ext cx="9144000" cy="527620"/>
          </a:xfrm>
          <a:prstGeom prst="rect">
            <a:avLst/>
          </a:prstGeom>
          <a:solidFill>
            <a:schemeClr val="accent3">
              <a:lumMod val="50000"/>
            </a:scheme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schemeClr val="bg1"/>
                </a:solidFill>
                <a:effectLst/>
                <a:uLnTx/>
                <a:uFillTx/>
                <a:latin typeface="+mj-lt"/>
                <a:ea typeface="+mj-ea"/>
                <a:cs typeface="+mj-cs"/>
              </a:rPr>
              <a:t>Purpose of the 0-19 HNA Deep Dive Document</a:t>
            </a:r>
          </a:p>
        </p:txBody>
      </p:sp>
      <p:sp>
        <p:nvSpPr>
          <p:cNvPr id="3" name="Content Placeholder 2">
            <a:extLst>
              <a:ext uri="{FF2B5EF4-FFF2-40B4-BE49-F238E27FC236}">
                <a16:creationId xmlns:a16="http://schemas.microsoft.com/office/drawing/2014/main" id="{CDBE3632-DE41-445F-9902-EA707B54F8A8}"/>
              </a:ext>
            </a:extLst>
          </p:cNvPr>
          <p:cNvSpPr>
            <a:spLocks noGrp="1"/>
          </p:cNvSpPr>
          <p:nvPr>
            <p:ph idx="1"/>
          </p:nvPr>
        </p:nvSpPr>
        <p:spPr>
          <a:xfrm>
            <a:off x="123826" y="845082"/>
            <a:ext cx="5373416" cy="5694263"/>
          </a:xfrm>
        </p:spPr>
        <p:txBody>
          <a:bodyPr>
            <a:noAutofit/>
          </a:bodyPr>
          <a:lstStyle/>
          <a:p>
            <a:pPr>
              <a:spcAft>
                <a:spcPts val="2400"/>
              </a:spcAft>
            </a:pPr>
            <a:r>
              <a:rPr lang="en-GB" sz="1700" dirty="0"/>
              <a:t>The 0-19 Health Needs Assessment (HNA) was jointly developed by the Public Health Teams in Berkshire East: Bracknell Forest Council, Slough Borough Council, the Royal Borough of Windsor and Maidenhead and the overarching Berkshire East Public Health Hub</a:t>
            </a:r>
          </a:p>
          <a:p>
            <a:pPr>
              <a:spcAft>
                <a:spcPts val="2400"/>
              </a:spcAft>
            </a:pPr>
            <a:r>
              <a:rPr lang="en-GB" sz="1700" dirty="0"/>
              <a:t>Children and Young People (CYP) aged 0 to 19 were identified as the first priority area following the creation of the new Berkshire East Public Health System in April 2021</a:t>
            </a:r>
          </a:p>
          <a:p>
            <a:pPr>
              <a:spcAft>
                <a:spcPts val="2400"/>
              </a:spcAft>
            </a:pPr>
            <a:r>
              <a:rPr lang="en-GB" sz="1700" dirty="0"/>
              <a:t>The </a:t>
            </a:r>
            <a:r>
              <a:rPr lang="en-GB" sz="1700" dirty="0">
                <a:hlinkClick r:id="rId2"/>
              </a:rPr>
              <a:t>high-level summary </a:t>
            </a:r>
            <a:r>
              <a:rPr lang="en-GB" sz="1700" dirty="0"/>
              <a:t>produced by the 0-19 HNA provides a more general overview of these topic areas, presenting data at a Berkshire East, local authority or national level</a:t>
            </a:r>
          </a:p>
          <a:p>
            <a:r>
              <a:rPr lang="en-GB" sz="1700" dirty="0"/>
              <a:t>In order to better understand the health needs of the local 0-19 population and identify areas of inequalities, there is a need for a more detailed, Bracknell Forest specific, analysis of granular, ward level data.</a:t>
            </a:r>
          </a:p>
        </p:txBody>
      </p:sp>
      <p:pic>
        <p:nvPicPr>
          <p:cNvPr id="11" name="Picture 5">
            <a:extLst>
              <a:ext uri="{FF2B5EF4-FFF2-40B4-BE49-F238E27FC236}">
                <a16:creationId xmlns:a16="http://schemas.microsoft.com/office/drawing/2014/main" id="{D9A091E9-092D-4FDC-A2A9-F3B4B123E19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878" y="2491625"/>
            <a:ext cx="931169" cy="9311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2F6F99D-ECBE-4295-A52E-7DD9A1D0744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64666" y="2356092"/>
            <a:ext cx="1113656" cy="1113656"/>
          </a:xfrm>
          <a:prstGeom prst="rect">
            <a:avLst/>
          </a:prstGeom>
        </p:spPr>
      </p:pic>
      <p:pic>
        <p:nvPicPr>
          <p:cNvPr id="14" name="Picture 13">
            <a:extLst>
              <a:ext uri="{FF2B5EF4-FFF2-40B4-BE49-F238E27FC236}">
                <a16:creationId xmlns:a16="http://schemas.microsoft.com/office/drawing/2014/main" id="{522A9FF0-75CD-48FC-9E29-B22912394C8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131520" y="3854295"/>
            <a:ext cx="985201" cy="985201"/>
          </a:xfrm>
          <a:prstGeom prst="rect">
            <a:avLst/>
          </a:prstGeom>
        </p:spPr>
      </p:pic>
      <p:pic>
        <p:nvPicPr>
          <p:cNvPr id="16" name="Picture 15">
            <a:extLst>
              <a:ext uri="{FF2B5EF4-FFF2-40B4-BE49-F238E27FC236}">
                <a16:creationId xmlns:a16="http://schemas.microsoft.com/office/drawing/2014/main" id="{2B735D4C-0653-42B8-8D11-9F0655C3B42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642608" y="3854295"/>
            <a:ext cx="931169" cy="931169"/>
          </a:xfrm>
          <a:prstGeom prst="rect">
            <a:avLst/>
          </a:prstGeom>
        </p:spPr>
      </p:pic>
      <p:pic>
        <p:nvPicPr>
          <p:cNvPr id="17" name="Picture 16">
            <a:extLst>
              <a:ext uri="{FF2B5EF4-FFF2-40B4-BE49-F238E27FC236}">
                <a16:creationId xmlns:a16="http://schemas.microsoft.com/office/drawing/2014/main" id="{C1CBA68F-8D4A-4A93-BB7C-92811E2F494E}"/>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185551" y="5502813"/>
            <a:ext cx="931170" cy="931170"/>
          </a:xfrm>
          <a:prstGeom prst="rect">
            <a:avLst/>
          </a:prstGeom>
        </p:spPr>
      </p:pic>
      <p:pic>
        <p:nvPicPr>
          <p:cNvPr id="19" name="Picture 18">
            <a:extLst>
              <a:ext uri="{FF2B5EF4-FFF2-40B4-BE49-F238E27FC236}">
                <a16:creationId xmlns:a16="http://schemas.microsoft.com/office/drawing/2014/main" id="{9D993065-5F8A-4774-9F89-EAC425316494}"/>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642608" y="5456288"/>
            <a:ext cx="1137575" cy="1137575"/>
          </a:xfrm>
          <a:prstGeom prst="rect">
            <a:avLst/>
          </a:prstGeom>
        </p:spPr>
      </p:pic>
      <p:pic>
        <p:nvPicPr>
          <p:cNvPr id="20" name="Picture 12">
            <a:extLst>
              <a:ext uri="{FF2B5EF4-FFF2-40B4-BE49-F238E27FC236}">
                <a16:creationId xmlns:a16="http://schemas.microsoft.com/office/drawing/2014/main" id="{7090E4B9-EA8B-482D-AE60-FC09B3C88419}"/>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42608" y="832924"/>
            <a:ext cx="1174759" cy="11747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F7F6A1CD-AF46-4075-A3C6-FADDE3F5A164}"/>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6005878" y="821044"/>
            <a:ext cx="1103547" cy="1103547"/>
          </a:xfrm>
          <a:prstGeom prst="rect">
            <a:avLst/>
          </a:prstGeom>
        </p:spPr>
      </p:pic>
    </p:spTree>
    <p:extLst>
      <p:ext uri="{BB962C8B-B14F-4D97-AF65-F5344CB8AC3E}">
        <p14:creationId xmlns:p14="http://schemas.microsoft.com/office/powerpoint/2010/main" val="4132909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5C0771B-5F50-4F8A-8E27-13F20AB80C7A}"/>
              </a:ext>
            </a:extLst>
          </p:cNvPr>
          <p:cNvSpPr txBox="1">
            <a:spLocks noGrp="1"/>
          </p:cNvSpPr>
          <p:nvPr>
            <p:ph type="title" idx="4294967295"/>
          </p:nvPr>
        </p:nvSpPr>
        <p:spPr>
          <a:xfrm>
            <a:off x="0" y="0"/>
            <a:ext cx="9144000" cy="527620"/>
          </a:xfrm>
          <a:prstGeom prst="rect">
            <a:avLst/>
          </a:prstGeom>
          <a:solidFill>
            <a:schemeClr val="accent3">
              <a:lumMod val="50000"/>
            </a:scheme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schemeClr val="bg1"/>
                </a:solidFill>
                <a:effectLst/>
                <a:uLnTx/>
                <a:uFillTx/>
                <a:latin typeface="+mj-lt"/>
                <a:ea typeface="+mj-ea"/>
                <a:cs typeface="+mj-cs"/>
              </a:rPr>
              <a:t>Children in Need</a:t>
            </a:r>
          </a:p>
        </p:txBody>
      </p:sp>
      <p:sp>
        <p:nvSpPr>
          <p:cNvPr id="5" name="TextBox 4">
            <a:extLst>
              <a:ext uri="{FF2B5EF4-FFF2-40B4-BE49-F238E27FC236}">
                <a16:creationId xmlns:a16="http://schemas.microsoft.com/office/drawing/2014/main" id="{86A97258-2EEF-4853-874F-92B97FF14C9C}"/>
              </a:ext>
            </a:extLst>
          </p:cNvPr>
          <p:cNvSpPr txBox="1"/>
          <p:nvPr/>
        </p:nvSpPr>
        <p:spPr>
          <a:xfrm>
            <a:off x="100262" y="626764"/>
            <a:ext cx="3957388" cy="5693866"/>
          </a:xfrm>
          <a:prstGeom prst="rect">
            <a:avLst/>
          </a:prstGeom>
          <a:noFill/>
        </p:spPr>
        <p:txBody>
          <a:bodyPr wrap="square" rtlCol="0">
            <a:spAutoFit/>
          </a:bodyPr>
          <a:lstStyle/>
          <a:p>
            <a:pPr>
              <a:spcAft>
                <a:spcPts val="1200"/>
              </a:spcAft>
            </a:pPr>
            <a:r>
              <a:rPr lang="en-GB" sz="1600" b="1" dirty="0">
                <a:solidFill>
                  <a:schemeClr val="accent3">
                    <a:lumMod val="50000"/>
                  </a:schemeClr>
                </a:solidFill>
                <a:latin typeface="Calibri" panose="020F0502020204030204" pitchFamily="34" charset="0"/>
                <a:cs typeface="Calibri" panose="020F0502020204030204" pitchFamily="34" charset="0"/>
              </a:rPr>
              <a:t>Children in Need</a:t>
            </a: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Children are considered to be in need if they are unlikely to reach or maintain a satisfactory level of health or development, their health or development is significantly impaired without the provision of services, or if they are disabled (Children Act 1989; Department of Education 2020)</a:t>
            </a:r>
          </a:p>
          <a:p>
            <a:pPr marL="285750" indent="-285750">
              <a:spcAft>
                <a:spcPts val="1200"/>
              </a:spcAft>
              <a:buFont typeface="Arial" panose="020B0604020202020204" pitchFamily="34" charset="0"/>
              <a:buChar char="•"/>
            </a:pPr>
            <a:r>
              <a:rPr lang="en-GB" sz="1400" dirty="0"/>
              <a:t>The rate of children in need in Bracknell Forest has increased from 280.9 to 330.9 per 10,000 population between the years 2013 and 2021. The children in need rate now exceeds the South-East region and national rates</a:t>
            </a:r>
          </a:p>
          <a:p>
            <a:pPr marL="285750" indent="-285750">
              <a:spcAft>
                <a:spcPts val="1200"/>
              </a:spcAft>
              <a:buFont typeface="Arial" panose="020B0604020202020204" pitchFamily="34" charset="0"/>
              <a:buChar char="•"/>
            </a:pPr>
            <a:r>
              <a:rPr lang="en-GB" sz="1400" dirty="0"/>
              <a:t>The main primary need group for children in need in Bracknell Forest in 2021 was </a:t>
            </a:r>
            <a:r>
              <a:rPr lang="en-GB" sz="1400" b="1" u="sng" dirty="0"/>
              <a:t>Abuse or Neglect</a:t>
            </a:r>
            <a:r>
              <a:rPr lang="en-GB" sz="1400" dirty="0"/>
              <a:t>, in line with regional and national picture</a:t>
            </a:r>
          </a:p>
          <a:p>
            <a:pPr marL="285750" indent="-285750">
              <a:spcAft>
                <a:spcPts val="1200"/>
              </a:spcAft>
              <a:buFont typeface="Arial" panose="020B0604020202020204" pitchFamily="34" charset="0"/>
              <a:buChar char="•"/>
            </a:pPr>
            <a:r>
              <a:rPr lang="en-GB" sz="1400" dirty="0"/>
              <a:t>In 2013, Family dysfunction was the main primary need. Since then, a steady decrease  for this need group was observed. This is mirrored by a steady increase in the proportion of children for whom abuse or neglect was the primary need.</a:t>
            </a:r>
          </a:p>
        </p:txBody>
      </p:sp>
      <p:graphicFrame>
        <p:nvGraphicFramePr>
          <p:cNvPr id="6" name="Chart 5" descr="Chart displaying the rate of children in per 10,000 population in Bracknell Forest, the South-East and England between 2013 and 2021">
            <a:extLst>
              <a:ext uri="{FF2B5EF4-FFF2-40B4-BE49-F238E27FC236}">
                <a16:creationId xmlns:a16="http://schemas.microsoft.com/office/drawing/2014/main" id="{DCA21709-D20A-4AF9-A5DA-652BCF4271E2}"/>
              </a:ext>
            </a:extLst>
          </p:cNvPr>
          <p:cNvGraphicFramePr>
            <a:graphicFrameLocks/>
          </p:cNvGraphicFramePr>
          <p:nvPr>
            <p:extLst>
              <p:ext uri="{D42A27DB-BD31-4B8C-83A1-F6EECF244321}">
                <p14:modId xmlns:p14="http://schemas.microsoft.com/office/powerpoint/2010/main" val="1905804612"/>
              </p:ext>
            </p:extLst>
          </p:nvPr>
        </p:nvGraphicFramePr>
        <p:xfrm>
          <a:off x="4057650" y="739923"/>
          <a:ext cx="4986087" cy="192118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descr="The chart captures the increase in the proportion of children in need for whom abuse or neglect was their primary need in the period 2013 to 2021 ">
            <a:extLst>
              <a:ext uri="{FF2B5EF4-FFF2-40B4-BE49-F238E27FC236}">
                <a16:creationId xmlns:a16="http://schemas.microsoft.com/office/drawing/2014/main" id="{0E4E4FA8-B1CD-4013-AF39-DABFDB70E0F8}"/>
              </a:ext>
            </a:extLst>
          </p:cNvPr>
          <p:cNvGraphicFramePr>
            <a:graphicFrameLocks/>
          </p:cNvGraphicFramePr>
          <p:nvPr>
            <p:extLst>
              <p:ext uri="{D42A27DB-BD31-4B8C-83A1-F6EECF244321}">
                <p14:modId xmlns:p14="http://schemas.microsoft.com/office/powerpoint/2010/main" val="3315274240"/>
              </p:ext>
            </p:extLst>
          </p:nvPr>
        </p:nvGraphicFramePr>
        <p:xfrm>
          <a:off x="4171949" y="2752190"/>
          <a:ext cx="4871787" cy="191869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descr="Chart capturing the decrease in the proportion of children in need where family dysfunction is the primary need in Bracknell Forest, the South-East region and England">
            <a:extLst>
              <a:ext uri="{FF2B5EF4-FFF2-40B4-BE49-F238E27FC236}">
                <a16:creationId xmlns:a16="http://schemas.microsoft.com/office/drawing/2014/main" id="{2672EADB-8C2F-44AD-9EB3-A35CD12531F7}"/>
              </a:ext>
            </a:extLst>
          </p:cNvPr>
          <p:cNvGraphicFramePr>
            <a:graphicFrameLocks/>
          </p:cNvGraphicFramePr>
          <p:nvPr>
            <p:extLst>
              <p:ext uri="{D42A27DB-BD31-4B8C-83A1-F6EECF244321}">
                <p14:modId xmlns:p14="http://schemas.microsoft.com/office/powerpoint/2010/main" val="2082247512"/>
              </p:ext>
            </p:extLst>
          </p:nvPr>
        </p:nvGraphicFramePr>
        <p:xfrm>
          <a:off x="4171950" y="4761965"/>
          <a:ext cx="4871786" cy="1921185"/>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BEE113D5-3A3E-43C4-8095-594442B20D3C}"/>
              </a:ext>
            </a:extLst>
          </p:cNvPr>
          <p:cNvSpPr txBox="1"/>
          <p:nvPr/>
        </p:nvSpPr>
        <p:spPr>
          <a:xfrm>
            <a:off x="94246" y="6565690"/>
            <a:ext cx="5717210" cy="261610"/>
          </a:xfrm>
          <a:prstGeom prst="rect">
            <a:avLst/>
          </a:prstGeom>
          <a:noFill/>
        </p:spPr>
        <p:txBody>
          <a:bodyPr wrap="square" rtlCol="0">
            <a:spAutoFit/>
          </a:bodyPr>
          <a:lstStyle/>
          <a:p>
            <a:r>
              <a:rPr lang="en-GB" sz="1100" dirty="0"/>
              <a:t>Source: Department for Education, </a:t>
            </a:r>
            <a:r>
              <a:rPr lang="en-GB" sz="1100" dirty="0">
                <a:hlinkClick r:id="rId5"/>
              </a:rPr>
              <a:t>Characteristics for Children in Need 2021</a:t>
            </a:r>
            <a:endParaRPr lang="en-GB" sz="1100" dirty="0"/>
          </a:p>
        </p:txBody>
      </p:sp>
    </p:spTree>
    <p:extLst>
      <p:ext uri="{BB962C8B-B14F-4D97-AF65-F5344CB8AC3E}">
        <p14:creationId xmlns:p14="http://schemas.microsoft.com/office/powerpoint/2010/main" val="3525717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5C0771B-5F50-4F8A-8E27-13F20AB80C7A}"/>
              </a:ext>
            </a:extLst>
          </p:cNvPr>
          <p:cNvSpPr txBox="1">
            <a:spLocks noGrp="1"/>
          </p:cNvSpPr>
          <p:nvPr>
            <p:ph type="title" idx="4294967295"/>
          </p:nvPr>
        </p:nvSpPr>
        <p:spPr>
          <a:xfrm>
            <a:off x="0" y="0"/>
            <a:ext cx="9144000" cy="527620"/>
          </a:xfrm>
          <a:prstGeom prst="rect">
            <a:avLst/>
          </a:prstGeom>
          <a:solidFill>
            <a:schemeClr val="accent3">
              <a:lumMod val="50000"/>
            </a:scheme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schemeClr val="bg1"/>
                </a:solidFill>
                <a:effectLst/>
                <a:uLnTx/>
                <a:uFillTx/>
                <a:latin typeface="+mj-lt"/>
                <a:ea typeface="+mj-ea"/>
                <a:cs typeface="+mj-cs"/>
              </a:rPr>
              <a:t>Children in Need: Child Protection Plan</a:t>
            </a:r>
          </a:p>
        </p:txBody>
      </p:sp>
      <p:sp>
        <p:nvSpPr>
          <p:cNvPr id="3" name="Rectangle 2">
            <a:extLst>
              <a:ext uri="{FF2B5EF4-FFF2-40B4-BE49-F238E27FC236}">
                <a16:creationId xmlns:a16="http://schemas.microsoft.com/office/drawing/2014/main" id="{245E1E01-CF63-4C43-AE95-9994FFEC85CE}"/>
              </a:ext>
              <a:ext uri="{C183D7F6-B498-43B3-948B-1728B52AA6E4}">
                <adec:decorative xmlns:adec="http://schemas.microsoft.com/office/drawing/2017/decorative" val="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5" name="TextBox 4">
            <a:extLst>
              <a:ext uri="{FF2B5EF4-FFF2-40B4-BE49-F238E27FC236}">
                <a16:creationId xmlns:a16="http://schemas.microsoft.com/office/drawing/2014/main" id="{86A97258-2EEF-4853-874F-92B97FF14C9C}"/>
              </a:ext>
            </a:extLst>
          </p:cNvPr>
          <p:cNvSpPr txBox="1"/>
          <p:nvPr/>
        </p:nvSpPr>
        <p:spPr>
          <a:xfrm>
            <a:off x="119311" y="652573"/>
            <a:ext cx="3366839" cy="5478423"/>
          </a:xfrm>
          <a:prstGeom prst="rect">
            <a:avLst/>
          </a:prstGeom>
          <a:noFill/>
        </p:spPr>
        <p:txBody>
          <a:bodyPr wrap="square" rtlCol="0">
            <a:spAutoFit/>
          </a:bodyPr>
          <a:lstStyle/>
          <a:p>
            <a:pPr>
              <a:spcAft>
                <a:spcPts val="1200"/>
              </a:spcAft>
            </a:pPr>
            <a:r>
              <a:rPr lang="en-GB" sz="1600" b="1" dirty="0">
                <a:solidFill>
                  <a:schemeClr val="accent3">
                    <a:lumMod val="50000"/>
                  </a:schemeClr>
                </a:solidFill>
                <a:latin typeface="Calibri" panose="020F0502020204030204" pitchFamily="34" charset="0"/>
                <a:cs typeface="Calibri" panose="020F0502020204030204" pitchFamily="34" charset="0"/>
              </a:rPr>
              <a:t>Child Protection Plan</a:t>
            </a: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The rate of children with a child protection plan (CPP) in Bracknell Forest was </a:t>
            </a:r>
            <a:r>
              <a:rPr lang="en-GB" sz="1400" b="1" dirty="0">
                <a:solidFill>
                  <a:schemeClr val="accent3">
                    <a:lumMod val="50000"/>
                  </a:schemeClr>
                </a:solidFill>
                <a:latin typeface="Calibri" panose="020F0502020204030204" pitchFamily="34" charset="0"/>
                <a:cs typeface="Calibri" panose="020F0502020204030204" pitchFamily="34" charset="0"/>
              </a:rPr>
              <a:t>64.2 </a:t>
            </a:r>
            <a:r>
              <a:rPr lang="en-GB" sz="1400" dirty="0">
                <a:latin typeface="Calibri" panose="020F0502020204030204" pitchFamily="34" charset="0"/>
                <a:cs typeface="Calibri" panose="020F0502020204030204" pitchFamily="34" charset="0"/>
              </a:rPr>
              <a:t>per 10,000 population in 2022. This exceeded the rate for the South-East (40.2) and England (41.4) in 2021</a:t>
            </a: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Between 2013 and 2022, CPP rates regionally (South-East) and nationally hovered around 41 per 10,000 population. In contrast, the CPP rate in Bracknell Forest has recently been increasing</a:t>
            </a:r>
          </a:p>
          <a:p>
            <a:pPr marL="285750" indent="-285750">
              <a:spcAft>
                <a:spcPts val="1200"/>
              </a:spcAft>
              <a:buFont typeface="Arial" panose="020B0604020202020204" pitchFamily="34" charset="0"/>
              <a:buChar char="•"/>
            </a:pPr>
            <a:r>
              <a:rPr lang="en-GB" sz="1400" dirty="0"/>
              <a:t>At ward level, the rate of children with CPP per 10,000 population varied greatly year to year. Data suppression (&lt;6 CPPs) meant that ward level rates were not available every year</a:t>
            </a:r>
          </a:p>
          <a:p>
            <a:pPr marL="285750" indent="-285750">
              <a:buFont typeface="Arial" panose="020B0604020202020204" pitchFamily="34" charset="0"/>
              <a:buChar char="•"/>
            </a:pPr>
            <a:r>
              <a:rPr lang="en-GB" sz="1400" dirty="0"/>
              <a:t>In 2022, CPP ward rates ranged between </a:t>
            </a:r>
            <a:r>
              <a:rPr lang="en-GB" sz="1400" b="1" dirty="0">
                <a:solidFill>
                  <a:schemeClr val="accent3">
                    <a:lumMod val="50000"/>
                  </a:schemeClr>
                </a:solidFill>
              </a:rPr>
              <a:t>25.8 per 10,000</a:t>
            </a:r>
            <a:r>
              <a:rPr lang="en-GB" sz="1400" dirty="0"/>
              <a:t> in</a:t>
            </a:r>
            <a:r>
              <a:rPr lang="en-GB" sz="1400" dirty="0">
                <a:solidFill>
                  <a:schemeClr val="accent3">
                    <a:lumMod val="50000"/>
                  </a:schemeClr>
                </a:solidFill>
              </a:rPr>
              <a:t> </a:t>
            </a:r>
            <a:r>
              <a:rPr lang="en-GB" sz="1400" u="sng" dirty="0">
                <a:solidFill>
                  <a:schemeClr val="accent3">
                    <a:lumMod val="50000"/>
                  </a:schemeClr>
                </a:solidFill>
              </a:rPr>
              <a:t>Great Hollands North </a:t>
            </a:r>
            <a:r>
              <a:rPr lang="en-GB" sz="1400" dirty="0"/>
              <a:t>and </a:t>
            </a:r>
            <a:r>
              <a:rPr lang="en-GB" sz="1400" b="1" dirty="0">
                <a:solidFill>
                  <a:schemeClr val="accent3">
                    <a:lumMod val="50000"/>
                  </a:schemeClr>
                </a:solidFill>
              </a:rPr>
              <a:t>226.2 per 10,000 </a:t>
            </a:r>
            <a:r>
              <a:rPr lang="en-GB" sz="1400" dirty="0"/>
              <a:t>in </a:t>
            </a:r>
            <a:r>
              <a:rPr lang="en-GB" sz="1400" u="sng" dirty="0">
                <a:solidFill>
                  <a:schemeClr val="accent3">
                    <a:lumMod val="50000"/>
                  </a:schemeClr>
                </a:solidFill>
              </a:rPr>
              <a:t>Great Holland South.</a:t>
            </a:r>
          </a:p>
        </p:txBody>
      </p:sp>
      <p:graphicFrame>
        <p:nvGraphicFramePr>
          <p:cNvPr id="6" name="Chart 5" descr="Chart showing the increase in rate of children with a child protection plan in Bracknell Forest compared with the South-East region and England for the period 2013 to 2022.">
            <a:extLst>
              <a:ext uri="{FF2B5EF4-FFF2-40B4-BE49-F238E27FC236}">
                <a16:creationId xmlns:a16="http://schemas.microsoft.com/office/drawing/2014/main" id="{FEB5745D-A4A2-4292-AABB-F8AAA8A7CE02}"/>
              </a:ext>
            </a:extLst>
          </p:cNvPr>
          <p:cNvGraphicFramePr>
            <a:graphicFrameLocks/>
          </p:cNvGraphicFramePr>
          <p:nvPr>
            <p:extLst>
              <p:ext uri="{D42A27DB-BD31-4B8C-83A1-F6EECF244321}">
                <p14:modId xmlns:p14="http://schemas.microsoft.com/office/powerpoint/2010/main" val="3842506204"/>
              </p:ext>
            </p:extLst>
          </p:nvPr>
        </p:nvGraphicFramePr>
        <p:xfrm>
          <a:off x="3685753" y="685781"/>
          <a:ext cx="5154449" cy="226695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923EB351-0FF1-40BE-BA76-82319F15FE4A}"/>
              </a:ext>
            </a:extLst>
          </p:cNvPr>
          <p:cNvSpPr txBox="1"/>
          <p:nvPr/>
        </p:nvSpPr>
        <p:spPr>
          <a:xfrm>
            <a:off x="3685753" y="3102748"/>
            <a:ext cx="5338936" cy="292388"/>
          </a:xfrm>
          <a:prstGeom prst="rect">
            <a:avLst/>
          </a:prstGeom>
          <a:solidFill>
            <a:schemeClr val="bg1"/>
          </a:solidFill>
        </p:spPr>
        <p:txBody>
          <a:bodyPr wrap="square" rtlCol="0">
            <a:spAutoFit/>
          </a:bodyPr>
          <a:lstStyle/>
          <a:p>
            <a:pPr algn="ctr"/>
            <a:r>
              <a:rPr lang="en-GB" sz="1300" b="1" dirty="0">
                <a:latin typeface="Calibri" panose="020F0502020204030204" pitchFamily="34" charset="0"/>
                <a:cs typeface="Calibri" panose="020F0502020204030204" pitchFamily="34" charset="0"/>
              </a:rPr>
              <a:t>Child protection plan at 31</a:t>
            </a:r>
            <a:r>
              <a:rPr lang="en-GB" sz="1300" b="1" baseline="30000" dirty="0">
                <a:latin typeface="Calibri" panose="020F0502020204030204" pitchFamily="34" charset="0"/>
                <a:cs typeface="Calibri" panose="020F0502020204030204" pitchFamily="34" charset="0"/>
              </a:rPr>
              <a:t>st</a:t>
            </a:r>
            <a:r>
              <a:rPr lang="en-GB" sz="1300" b="1" dirty="0">
                <a:latin typeface="Calibri" panose="020F0502020204030204" pitchFamily="34" charset="0"/>
                <a:cs typeface="Calibri" panose="020F0502020204030204" pitchFamily="34" charset="0"/>
              </a:rPr>
              <a:t> March: Rate per 10,000 population (0-17)</a:t>
            </a:r>
          </a:p>
        </p:txBody>
      </p:sp>
      <p:pic>
        <p:nvPicPr>
          <p:cNvPr id="7" name="Picture 6" descr="Table capturing the annual rate of child protection plans per 10,000 population at ward level in Bracknell Forest between 2018 and 2022. ">
            <a:extLst>
              <a:ext uri="{FF2B5EF4-FFF2-40B4-BE49-F238E27FC236}">
                <a16:creationId xmlns:a16="http://schemas.microsoft.com/office/drawing/2014/main" id="{C35C54AB-6318-41BA-A803-AEC699D8A462}"/>
              </a:ext>
            </a:extLst>
          </p:cNvPr>
          <p:cNvPicPr>
            <a:picLocks noChangeAspect="1"/>
          </p:cNvPicPr>
          <p:nvPr/>
        </p:nvPicPr>
        <p:blipFill rotWithShape="1">
          <a:blip r:embed="rId3"/>
          <a:srcRect b="7700"/>
          <a:stretch/>
        </p:blipFill>
        <p:spPr>
          <a:xfrm>
            <a:off x="3819524" y="3484032"/>
            <a:ext cx="5205165" cy="2885491"/>
          </a:xfrm>
          <a:prstGeom prst="rect">
            <a:avLst/>
          </a:prstGeom>
          <a:solidFill>
            <a:schemeClr val="bg1"/>
          </a:solidFill>
        </p:spPr>
      </p:pic>
      <p:sp>
        <p:nvSpPr>
          <p:cNvPr id="9" name="TextBox 8">
            <a:extLst>
              <a:ext uri="{FF2B5EF4-FFF2-40B4-BE49-F238E27FC236}">
                <a16:creationId xmlns:a16="http://schemas.microsoft.com/office/drawing/2014/main" id="{DF15723C-BBF5-4F72-8E0E-C1097E7774EE}"/>
              </a:ext>
            </a:extLst>
          </p:cNvPr>
          <p:cNvSpPr txBox="1"/>
          <p:nvPr/>
        </p:nvSpPr>
        <p:spPr>
          <a:xfrm>
            <a:off x="0" y="6583248"/>
            <a:ext cx="5717210" cy="261610"/>
          </a:xfrm>
          <a:prstGeom prst="rect">
            <a:avLst/>
          </a:prstGeom>
          <a:noFill/>
        </p:spPr>
        <p:txBody>
          <a:bodyPr wrap="square" rtlCol="0">
            <a:spAutoFit/>
          </a:bodyPr>
          <a:lstStyle/>
          <a:p>
            <a:r>
              <a:rPr lang="en-GB" sz="1100" dirty="0"/>
              <a:t>Source: Department for Education, </a:t>
            </a:r>
            <a:r>
              <a:rPr lang="en-GB" sz="1100" dirty="0">
                <a:hlinkClick r:id="rId4"/>
              </a:rPr>
              <a:t>Characteristics for Children in Need 2021</a:t>
            </a:r>
            <a:endParaRPr lang="en-GB" sz="1100" dirty="0"/>
          </a:p>
        </p:txBody>
      </p:sp>
    </p:spTree>
    <p:extLst>
      <p:ext uri="{BB962C8B-B14F-4D97-AF65-F5344CB8AC3E}">
        <p14:creationId xmlns:p14="http://schemas.microsoft.com/office/powerpoint/2010/main" val="2081279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5C0771B-5F50-4F8A-8E27-13F20AB80C7A}"/>
              </a:ext>
            </a:extLst>
          </p:cNvPr>
          <p:cNvSpPr txBox="1">
            <a:spLocks noGrp="1"/>
          </p:cNvSpPr>
          <p:nvPr>
            <p:ph type="title" idx="4294967295"/>
          </p:nvPr>
        </p:nvSpPr>
        <p:spPr>
          <a:xfrm>
            <a:off x="0" y="0"/>
            <a:ext cx="9144000" cy="527620"/>
          </a:xfrm>
          <a:prstGeom prst="rect">
            <a:avLst/>
          </a:prstGeom>
          <a:solidFill>
            <a:schemeClr val="accent3">
              <a:lumMod val="50000"/>
            </a:scheme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schemeClr val="bg1"/>
                </a:solidFill>
                <a:effectLst/>
                <a:uLnTx/>
                <a:uFillTx/>
                <a:latin typeface="+mj-lt"/>
                <a:ea typeface="+mj-ea"/>
                <a:cs typeface="+mj-cs"/>
              </a:rPr>
              <a:t>Children in Need: Children Looked After</a:t>
            </a:r>
          </a:p>
        </p:txBody>
      </p:sp>
      <p:sp>
        <p:nvSpPr>
          <p:cNvPr id="5" name="TextBox 4">
            <a:extLst>
              <a:ext uri="{FF2B5EF4-FFF2-40B4-BE49-F238E27FC236}">
                <a16:creationId xmlns:a16="http://schemas.microsoft.com/office/drawing/2014/main" id="{86A97258-2EEF-4853-874F-92B97FF14C9C}"/>
              </a:ext>
            </a:extLst>
          </p:cNvPr>
          <p:cNvSpPr txBox="1"/>
          <p:nvPr/>
        </p:nvSpPr>
        <p:spPr>
          <a:xfrm>
            <a:off x="100261" y="626764"/>
            <a:ext cx="3880611" cy="5786199"/>
          </a:xfrm>
          <a:prstGeom prst="rect">
            <a:avLst/>
          </a:prstGeom>
          <a:noFill/>
        </p:spPr>
        <p:txBody>
          <a:bodyPr wrap="square" rtlCol="0">
            <a:spAutoFit/>
          </a:bodyPr>
          <a:lstStyle/>
          <a:p>
            <a:pPr>
              <a:spcAft>
                <a:spcPts val="1200"/>
              </a:spcAft>
            </a:pPr>
            <a:r>
              <a:rPr lang="en-GB" sz="1600" b="1" dirty="0">
                <a:solidFill>
                  <a:schemeClr val="accent3">
                    <a:lumMod val="50000"/>
                  </a:schemeClr>
                </a:solidFill>
                <a:latin typeface="Calibri" panose="020F0502020204030204" pitchFamily="34" charset="0"/>
                <a:cs typeface="Calibri" panose="020F0502020204030204" pitchFamily="34" charset="0"/>
              </a:rPr>
              <a:t>Children Looked After</a:t>
            </a:r>
          </a:p>
          <a:p>
            <a:pPr marL="285750" indent="-285750">
              <a:spcAft>
                <a:spcPts val="1200"/>
              </a:spcAft>
              <a:buFont typeface="Arial" panose="020B0604020202020204" pitchFamily="34" charset="0"/>
              <a:buChar char="•"/>
            </a:pPr>
            <a:r>
              <a:rPr lang="en-GB" sz="1400" dirty="0"/>
              <a:t>The rate of Children Looked After (CLA) in Bracknell Forest was </a:t>
            </a:r>
            <a:r>
              <a:rPr lang="en-GB" sz="1400" b="1" dirty="0">
                <a:solidFill>
                  <a:schemeClr val="accent3">
                    <a:lumMod val="50000"/>
                  </a:schemeClr>
                </a:solidFill>
              </a:rPr>
              <a:t>45.3</a:t>
            </a:r>
            <a:r>
              <a:rPr lang="en-GB" sz="1400" dirty="0"/>
              <a:t> per 10,000 population in 2022</a:t>
            </a:r>
          </a:p>
          <a:p>
            <a:pPr marL="285750" indent="-285750">
              <a:spcAft>
                <a:spcPts val="1200"/>
              </a:spcAft>
              <a:buFont typeface="Arial" panose="020B0604020202020204" pitchFamily="34" charset="0"/>
              <a:buChar char="•"/>
            </a:pPr>
            <a:r>
              <a:rPr lang="en-GB" sz="1400" dirty="0"/>
              <a:t>The regional (South-East) and national trends between 2013 and 2021 indicate plateauing CLA rates. However, CLA rates in Bracknell Forest have been decreasing since 2019</a:t>
            </a:r>
          </a:p>
          <a:p>
            <a:pPr marL="285750" indent="-285750">
              <a:spcAft>
                <a:spcPts val="1200"/>
              </a:spcAft>
              <a:buFont typeface="Arial" panose="020B0604020202020204" pitchFamily="34" charset="0"/>
              <a:buChar char="•"/>
            </a:pPr>
            <a:r>
              <a:rPr lang="en-GB" sz="1400" dirty="0"/>
              <a:t>At Ward level, CLA rates varied due to the small number of children in the borough and data suppression (&lt;6 children) rules mean that rates were not available for every ward</a:t>
            </a:r>
          </a:p>
          <a:p>
            <a:pPr marL="285750" indent="-285750">
              <a:spcAft>
                <a:spcPts val="1200"/>
              </a:spcAft>
              <a:buFont typeface="Arial" panose="020B0604020202020204" pitchFamily="34" charset="0"/>
              <a:buChar char="•"/>
            </a:pPr>
            <a:r>
              <a:rPr lang="en-GB" sz="1400" dirty="0"/>
              <a:t>In 2022, Bullbrook (</a:t>
            </a:r>
            <a:r>
              <a:rPr lang="en-GB" sz="1400" b="1" dirty="0">
                <a:solidFill>
                  <a:schemeClr val="accent3">
                    <a:lumMod val="50000"/>
                  </a:schemeClr>
                </a:solidFill>
              </a:rPr>
              <a:t>124.1</a:t>
            </a:r>
            <a:r>
              <a:rPr lang="en-GB" sz="1400" dirty="0"/>
              <a:t>), Old Bracknell (</a:t>
            </a:r>
            <a:r>
              <a:rPr lang="en-GB" sz="1400" b="1" dirty="0">
                <a:solidFill>
                  <a:schemeClr val="accent3">
                    <a:lumMod val="50000"/>
                  </a:schemeClr>
                </a:solidFill>
              </a:rPr>
              <a:t>99.9</a:t>
            </a:r>
            <a:r>
              <a:rPr lang="en-GB" sz="1400" dirty="0"/>
              <a:t>) and Hanworth (</a:t>
            </a:r>
            <a:r>
              <a:rPr lang="en-GB" sz="1400" b="1" dirty="0">
                <a:solidFill>
                  <a:schemeClr val="accent3">
                    <a:lumMod val="50000"/>
                  </a:schemeClr>
                </a:solidFill>
              </a:rPr>
              <a:t>73.5</a:t>
            </a:r>
            <a:r>
              <a:rPr lang="en-GB" sz="1400" dirty="0"/>
              <a:t>) stood out having the highest rates of CLA per 10,000 population</a:t>
            </a:r>
          </a:p>
          <a:p>
            <a:pPr marL="285750" indent="-285750">
              <a:spcAft>
                <a:spcPts val="1200"/>
              </a:spcAft>
              <a:buFont typeface="Arial" panose="020B0604020202020204" pitchFamily="34" charset="0"/>
              <a:buChar char="•"/>
            </a:pPr>
            <a:r>
              <a:rPr lang="en-GB" sz="1400" dirty="0"/>
              <a:t>Over the period 2018-2022,  these three  wards consistently had the highest CLA rates in the borough</a:t>
            </a:r>
          </a:p>
          <a:p>
            <a:pPr marL="285750" indent="-285750">
              <a:spcAft>
                <a:spcPts val="1200"/>
              </a:spcAft>
              <a:buFont typeface="Arial" panose="020B0604020202020204" pitchFamily="34" charset="0"/>
              <a:buChar char="•"/>
            </a:pPr>
            <a:r>
              <a:rPr lang="en-GB" sz="1400" dirty="0"/>
              <a:t>There seems to be a relationship between ward deprivation, represented by the IMD score, and CLA rates. The more deprived ward have greater number of children with CLA.</a:t>
            </a:r>
          </a:p>
        </p:txBody>
      </p:sp>
      <p:graphicFrame>
        <p:nvGraphicFramePr>
          <p:cNvPr id="6" name="Chart 5" descr="Chart displaying the changes in the rate of children looked after per 10,000 population in Bracknell Forest, the South-East region and England. Data covers the period 2013 to 2022.">
            <a:extLst>
              <a:ext uri="{FF2B5EF4-FFF2-40B4-BE49-F238E27FC236}">
                <a16:creationId xmlns:a16="http://schemas.microsoft.com/office/drawing/2014/main" id="{88689294-C880-4078-B013-26EE493AF484}"/>
              </a:ext>
            </a:extLst>
          </p:cNvPr>
          <p:cNvGraphicFramePr>
            <a:graphicFrameLocks/>
          </p:cNvGraphicFramePr>
          <p:nvPr>
            <p:extLst>
              <p:ext uri="{D42A27DB-BD31-4B8C-83A1-F6EECF244321}">
                <p14:modId xmlns:p14="http://schemas.microsoft.com/office/powerpoint/2010/main" val="3853969688"/>
              </p:ext>
            </p:extLst>
          </p:nvPr>
        </p:nvGraphicFramePr>
        <p:xfrm>
          <a:off x="4095750" y="709824"/>
          <a:ext cx="4947988" cy="2004801"/>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descr="Table displaying the annual rate of children looked after per 10,000 population at ward level in Bracknell Forest. Data covers the period 2018 to 2022">
            <a:extLst>
              <a:ext uri="{FF2B5EF4-FFF2-40B4-BE49-F238E27FC236}">
                <a16:creationId xmlns:a16="http://schemas.microsoft.com/office/drawing/2014/main" id="{F4563C0A-7776-4270-81DF-183382C5D332}"/>
              </a:ext>
            </a:extLst>
          </p:cNvPr>
          <p:cNvPicPr>
            <a:picLocks noChangeAspect="1"/>
          </p:cNvPicPr>
          <p:nvPr/>
        </p:nvPicPr>
        <p:blipFill>
          <a:blip r:embed="rId3"/>
          <a:stretch>
            <a:fillRect/>
          </a:stretch>
        </p:blipFill>
        <p:spPr>
          <a:xfrm>
            <a:off x="4095750" y="2929764"/>
            <a:ext cx="4947989" cy="3528186"/>
          </a:xfrm>
          <a:prstGeom prst="rect">
            <a:avLst/>
          </a:prstGeom>
          <a:solidFill>
            <a:schemeClr val="bg1"/>
          </a:solidFill>
        </p:spPr>
      </p:pic>
      <p:sp>
        <p:nvSpPr>
          <p:cNvPr id="7" name="TextBox 6">
            <a:extLst>
              <a:ext uri="{FF2B5EF4-FFF2-40B4-BE49-F238E27FC236}">
                <a16:creationId xmlns:a16="http://schemas.microsoft.com/office/drawing/2014/main" id="{1A7BCFC2-A5A7-46E0-983E-9ECE0952BF30}"/>
              </a:ext>
            </a:extLst>
          </p:cNvPr>
          <p:cNvSpPr txBox="1"/>
          <p:nvPr/>
        </p:nvSpPr>
        <p:spPr>
          <a:xfrm>
            <a:off x="0" y="6566852"/>
            <a:ext cx="5717210" cy="261610"/>
          </a:xfrm>
          <a:prstGeom prst="rect">
            <a:avLst/>
          </a:prstGeom>
          <a:noFill/>
        </p:spPr>
        <p:txBody>
          <a:bodyPr wrap="square" rtlCol="0">
            <a:spAutoFit/>
          </a:bodyPr>
          <a:lstStyle/>
          <a:p>
            <a:r>
              <a:rPr lang="en-GB" sz="1100" dirty="0"/>
              <a:t>Source: Department for Education, </a:t>
            </a:r>
            <a:r>
              <a:rPr lang="en-GB" sz="1100" dirty="0">
                <a:hlinkClick r:id="rId4"/>
              </a:rPr>
              <a:t>Characteristics for Children in Need 2021</a:t>
            </a:r>
            <a:endParaRPr lang="en-GB" sz="1100" dirty="0"/>
          </a:p>
        </p:txBody>
      </p:sp>
    </p:spTree>
    <p:extLst>
      <p:ext uri="{BB962C8B-B14F-4D97-AF65-F5344CB8AC3E}">
        <p14:creationId xmlns:p14="http://schemas.microsoft.com/office/powerpoint/2010/main" val="1643047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5C0771B-5F50-4F8A-8E27-13F20AB80C7A}"/>
              </a:ext>
            </a:extLst>
          </p:cNvPr>
          <p:cNvSpPr txBox="1">
            <a:spLocks noGrp="1"/>
          </p:cNvSpPr>
          <p:nvPr>
            <p:ph type="title" idx="4294967295"/>
          </p:nvPr>
        </p:nvSpPr>
        <p:spPr>
          <a:xfrm>
            <a:off x="0" y="0"/>
            <a:ext cx="9144000" cy="527620"/>
          </a:xfrm>
          <a:prstGeom prst="rect">
            <a:avLst/>
          </a:prstGeom>
          <a:solidFill>
            <a:schemeClr val="accent3">
              <a:lumMod val="50000"/>
            </a:scheme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schemeClr val="bg1"/>
                </a:solidFill>
                <a:effectLst/>
                <a:uLnTx/>
                <a:uFillTx/>
                <a:latin typeface="+mj-lt"/>
                <a:ea typeface="+mj-ea"/>
                <a:cs typeface="+mj-cs"/>
              </a:rPr>
              <a:t>Early Help</a:t>
            </a:r>
          </a:p>
        </p:txBody>
      </p:sp>
      <p:sp>
        <p:nvSpPr>
          <p:cNvPr id="19" name="TextBox 18">
            <a:extLst>
              <a:ext uri="{FF2B5EF4-FFF2-40B4-BE49-F238E27FC236}">
                <a16:creationId xmlns:a16="http://schemas.microsoft.com/office/drawing/2014/main" id="{4428D968-D66D-48D3-9E99-0E35EC4FCD1A}"/>
              </a:ext>
            </a:extLst>
          </p:cNvPr>
          <p:cNvSpPr txBox="1"/>
          <p:nvPr/>
        </p:nvSpPr>
        <p:spPr>
          <a:xfrm>
            <a:off x="100264" y="626764"/>
            <a:ext cx="3662112" cy="5632311"/>
          </a:xfrm>
          <a:prstGeom prst="rect">
            <a:avLst/>
          </a:prstGeom>
          <a:noFill/>
        </p:spPr>
        <p:txBody>
          <a:bodyPr wrap="square" rtlCol="0">
            <a:spAutoFit/>
          </a:bodyPr>
          <a:lstStyle/>
          <a:p>
            <a:pPr>
              <a:spcAft>
                <a:spcPts val="1200"/>
              </a:spcAft>
            </a:pPr>
            <a:r>
              <a:rPr lang="en-GB" sz="1600" b="1" dirty="0">
                <a:solidFill>
                  <a:schemeClr val="accent3">
                    <a:lumMod val="50000"/>
                  </a:schemeClr>
                </a:solidFill>
                <a:latin typeface="Calibri" panose="020F0502020204030204" pitchFamily="34" charset="0"/>
                <a:cs typeface="Calibri" panose="020F0502020204030204" pitchFamily="34" charset="0"/>
              </a:rPr>
              <a:t>Early Help Services</a:t>
            </a: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Between 2014 and 2020, the number of families referred to the early help services </a:t>
            </a:r>
            <a:r>
              <a:rPr lang="en-GB" sz="1400" b="1" dirty="0">
                <a:solidFill>
                  <a:schemeClr val="accent3">
                    <a:lumMod val="50000"/>
                  </a:schemeClr>
                </a:solidFill>
                <a:latin typeface="Calibri" panose="020F0502020204030204" pitchFamily="34" charset="0"/>
                <a:cs typeface="Calibri" panose="020F0502020204030204" pitchFamily="34" charset="0"/>
              </a:rPr>
              <a:t>increased from 30 to 210</a:t>
            </a:r>
            <a:r>
              <a:rPr lang="en-GB" sz="1400" dirty="0">
                <a:latin typeface="Calibri" panose="020F0502020204030204" pitchFamily="34" charset="0"/>
                <a:cs typeface="Calibri" panose="020F0502020204030204" pitchFamily="34" charset="0"/>
              </a:rPr>
              <a:t> </a:t>
            </a: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The rate of families accessing the service also </a:t>
            </a:r>
            <a:r>
              <a:rPr lang="en-GB" sz="1400" b="1" dirty="0">
                <a:solidFill>
                  <a:schemeClr val="accent3">
                    <a:lumMod val="50000"/>
                  </a:schemeClr>
                </a:solidFill>
                <a:latin typeface="Calibri" panose="020F0502020204030204" pitchFamily="34" charset="0"/>
                <a:cs typeface="Calibri" panose="020F0502020204030204" pitchFamily="34" charset="0"/>
              </a:rPr>
              <a:t>increased from 0.6 to 4.1 per 1,000 household </a:t>
            </a:r>
            <a:r>
              <a:rPr lang="en-GB" sz="1400" dirty="0">
                <a:latin typeface="Calibri" panose="020F0502020204030204" pitchFamily="34" charset="0"/>
                <a:cs typeface="Calibri" panose="020F0502020204030204" pitchFamily="34" charset="0"/>
              </a:rPr>
              <a:t>during the same period</a:t>
            </a: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However, the number and rate of families referred and accessing the service decreased by 50% between 2020 and 2021, likely due to pandemic-related restrictions</a:t>
            </a: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The most common </a:t>
            </a:r>
            <a:r>
              <a:rPr lang="en-GB" sz="1400" dirty="0">
                <a:latin typeface="Calibri" panose="020F0502020204030204" pitchFamily="34" charset="0"/>
                <a:cs typeface="Calibri" panose="020F0502020204030204" pitchFamily="34" charset="0"/>
                <a:hlinkClick r:id="rId2"/>
              </a:rPr>
              <a:t>areas of need </a:t>
            </a:r>
            <a:r>
              <a:rPr lang="en-GB" sz="1400" dirty="0">
                <a:latin typeface="Calibri" panose="020F0502020204030204" pitchFamily="34" charset="0"/>
                <a:cs typeface="Calibri" panose="020F0502020204030204" pitchFamily="34" charset="0"/>
              </a:rPr>
              <a:t>for families accessing the service were </a:t>
            </a:r>
            <a:r>
              <a:rPr lang="en-GB" sz="1400" b="1" dirty="0">
                <a:solidFill>
                  <a:schemeClr val="accent3">
                    <a:lumMod val="50000"/>
                  </a:schemeClr>
                </a:solidFill>
                <a:latin typeface="Calibri" panose="020F0502020204030204" pitchFamily="34" charset="0"/>
                <a:cs typeface="Calibri" panose="020F0502020204030204" pitchFamily="34" charset="0"/>
              </a:rPr>
              <a:t>health</a:t>
            </a:r>
            <a:r>
              <a:rPr lang="en-GB" sz="1400" dirty="0">
                <a:latin typeface="Calibri" panose="020F0502020204030204" pitchFamily="34" charset="0"/>
                <a:cs typeface="Calibri" panose="020F0502020204030204" pitchFamily="34" charset="0"/>
              </a:rPr>
              <a:t> (mental and physical) was the primary reason for referral (</a:t>
            </a:r>
            <a:r>
              <a:rPr lang="en-GB" sz="1400" b="1" dirty="0">
                <a:solidFill>
                  <a:schemeClr val="accent3">
                    <a:lumMod val="50000"/>
                  </a:schemeClr>
                </a:solidFill>
                <a:latin typeface="Calibri" panose="020F0502020204030204" pitchFamily="34" charset="0"/>
                <a:cs typeface="Calibri" panose="020F0502020204030204" pitchFamily="34" charset="0"/>
              </a:rPr>
              <a:t>28%</a:t>
            </a:r>
            <a:r>
              <a:rPr lang="en-GB" sz="1400" dirty="0">
                <a:latin typeface="Calibri" panose="020F0502020204030204" pitchFamily="34" charset="0"/>
                <a:cs typeface="Calibri" panose="020F0502020204030204" pitchFamily="34" charset="0"/>
              </a:rPr>
              <a:t>) closely followed by children needing help (from abuse and exploitation) at </a:t>
            </a:r>
            <a:r>
              <a:rPr lang="en-GB" sz="1400" b="1" dirty="0">
                <a:solidFill>
                  <a:schemeClr val="accent3">
                    <a:lumMod val="50000"/>
                  </a:schemeClr>
                </a:solidFill>
                <a:latin typeface="Calibri" panose="020F0502020204030204" pitchFamily="34" charset="0"/>
                <a:cs typeface="Calibri" panose="020F0502020204030204" pitchFamily="34" charset="0"/>
              </a:rPr>
              <a:t>26% </a:t>
            </a:r>
            <a:r>
              <a:rPr lang="en-GB" sz="1400" dirty="0">
                <a:latin typeface="Calibri" panose="020F0502020204030204" pitchFamily="34" charset="0"/>
                <a:cs typeface="Calibri" panose="020F0502020204030204" pitchFamily="34" charset="0"/>
              </a:rPr>
              <a:t>between 2014 and 2021</a:t>
            </a: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The number of families accessing the service for the categories crime, education and children needing help have gradually decreased between 2014 and 2020. </a:t>
            </a:r>
          </a:p>
        </p:txBody>
      </p:sp>
      <p:graphicFrame>
        <p:nvGraphicFramePr>
          <p:cNvPr id="5" name="Chart 4" descr="Chart displays the rate of families accessing early help service per 1,000 households for the period 2014 to 2021.">
            <a:extLst>
              <a:ext uri="{FF2B5EF4-FFF2-40B4-BE49-F238E27FC236}">
                <a16:creationId xmlns:a16="http://schemas.microsoft.com/office/drawing/2014/main" id="{548D80D6-EA63-4726-9E7E-51177BFF7599}"/>
              </a:ext>
            </a:extLst>
          </p:cNvPr>
          <p:cNvGraphicFramePr>
            <a:graphicFrameLocks/>
          </p:cNvGraphicFramePr>
          <p:nvPr>
            <p:extLst>
              <p:ext uri="{D42A27DB-BD31-4B8C-83A1-F6EECF244321}">
                <p14:modId xmlns:p14="http://schemas.microsoft.com/office/powerpoint/2010/main" val="3336823837"/>
              </p:ext>
            </p:extLst>
          </p:nvPr>
        </p:nvGraphicFramePr>
        <p:xfrm>
          <a:off x="4027370" y="654635"/>
          <a:ext cx="5025190" cy="195103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descr="Chart showing the decrease in the number of families referred to the early help services where the category of need were crime, education or children needing help">
            <a:extLst>
              <a:ext uri="{FF2B5EF4-FFF2-40B4-BE49-F238E27FC236}">
                <a16:creationId xmlns:a16="http://schemas.microsoft.com/office/drawing/2014/main" id="{C198E43A-DBD7-4D14-9236-513BECC8CB02}"/>
              </a:ext>
            </a:extLst>
          </p:cNvPr>
          <p:cNvGraphicFramePr>
            <a:graphicFrameLocks/>
          </p:cNvGraphicFramePr>
          <p:nvPr>
            <p:extLst>
              <p:ext uri="{D42A27DB-BD31-4B8C-83A1-F6EECF244321}">
                <p14:modId xmlns:p14="http://schemas.microsoft.com/office/powerpoint/2010/main" val="1227392381"/>
              </p:ext>
            </p:extLst>
          </p:nvPr>
        </p:nvGraphicFramePr>
        <p:xfrm>
          <a:off x="4027370" y="2732690"/>
          <a:ext cx="5016367" cy="195103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descr="Chart showing the increase in the number of families referred to the early help services where the category of need were worklessness or health">
            <a:extLst>
              <a:ext uri="{FF2B5EF4-FFF2-40B4-BE49-F238E27FC236}">
                <a16:creationId xmlns:a16="http://schemas.microsoft.com/office/drawing/2014/main" id="{FFDF1B8D-7C75-413B-B04D-7333DAA262A7}"/>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839058588"/>
              </p:ext>
            </p:extLst>
          </p:nvPr>
        </p:nvGraphicFramePr>
        <p:xfrm>
          <a:off x="4027370" y="4683728"/>
          <a:ext cx="5116630" cy="2025080"/>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a:extLst>
              <a:ext uri="{FF2B5EF4-FFF2-40B4-BE49-F238E27FC236}">
                <a16:creationId xmlns:a16="http://schemas.microsoft.com/office/drawing/2014/main" id="{656DD64E-0748-4466-A094-DE7939643AFC}"/>
              </a:ext>
            </a:extLst>
          </p:cNvPr>
          <p:cNvSpPr txBox="1"/>
          <p:nvPr/>
        </p:nvSpPr>
        <p:spPr>
          <a:xfrm>
            <a:off x="100263" y="6572882"/>
            <a:ext cx="5717210" cy="261610"/>
          </a:xfrm>
          <a:prstGeom prst="rect">
            <a:avLst/>
          </a:prstGeom>
          <a:noFill/>
        </p:spPr>
        <p:txBody>
          <a:bodyPr wrap="square" rtlCol="0">
            <a:spAutoFit/>
          </a:bodyPr>
          <a:lstStyle/>
          <a:p>
            <a:r>
              <a:rPr lang="en-GB" sz="1100" dirty="0"/>
              <a:t>Source: Early Help and Communities, Bracknell Forest Council (2022)</a:t>
            </a:r>
          </a:p>
        </p:txBody>
      </p:sp>
    </p:spTree>
    <p:extLst>
      <p:ext uri="{BB962C8B-B14F-4D97-AF65-F5344CB8AC3E}">
        <p14:creationId xmlns:p14="http://schemas.microsoft.com/office/powerpoint/2010/main" val="580905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5C0771B-5F50-4F8A-8E27-13F20AB80C7A}"/>
              </a:ext>
            </a:extLst>
          </p:cNvPr>
          <p:cNvSpPr txBox="1">
            <a:spLocks noGrp="1"/>
          </p:cNvSpPr>
          <p:nvPr>
            <p:ph type="title" idx="4294967295"/>
          </p:nvPr>
        </p:nvSpPr>
        <p:spPr>
          <a:xfrm>
            <a:off x="0" y="0"/>
            <a:ext cx="9144000" cy="527620"/>
          </a:xfrm>
          <a:prstGeom prst="rect">
            <a:avLst/>
          </a:prstGeom>
          <a:solidFill>
            <a:schemeClr val="accent3">
              <a:lumMod val="50000"/>
            </a:scheme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schemeClr val="bg1"/>
                </a:solidFill>
                <a:effectLst/>
                <a:uLnTx/>
                <a:uFillTx/>
                <a:latin typeface="+mj-lt"/>
                <a:ea typeface="+mj-ea"/>
                <a:cs typeface="+mj-cs"/>
              </a:rPr>
              <a:t>Early Help</a:t>
            </a:r>
          </a:p>
        </p:txBody>
      </p:sp>
      <p:sp>
        <p:nvSpPr>
          <p:cNvPr id="19" name="TextBox 18">
            <a:extLst>
              <a:ext uri="{FF2B5EF4-FFF2-40B4-BE49-F238E27FC236}">
                <a16:creationId xmlns:a16="http://schemas.microsoft.com/office/drawing/2014/main" id="{4428D968-D66D-48D3-9E99-0E35EC4FCD1A}"/>
              </a:ext>
            </a:extLst>
          </p:cNvPr>
          <p:cNvSpPr txBox="1"/>
          <p:nvPr/>
        </p:nvSpPr>
        <p:spPr>
          <a:xfrm>
            <a:off x="100263" y="730248"/>
            <a:ext cx="4017810" cy="5632311"/>
          </a:xfrm>
          <a:prstGeom prst="rect">
            <a:avLst/>
          </a:prstGeom>
          <a:noFill/>
        </p:spPr>
        <p:txBody>
          <a:bodyPr wrap="square" rtlCol="0">
            <a:spAutoFit/>
          </a:bodyPr>
          <a:lstStyle/>
          <a:p>
            <a:pPr>
              <a:spcAft>
                <a:spcPts val="1200"/>
              </a:spcAft>
            </a:pPr>
            <a:r>
              <a:rPr lang="en-GB" sz="1600" b="1" dirty="0">
                <a:solidFill>
                  <a:schemeClr val="accent3">
                    <a:lumMod val="50000"/>
                  </a:schemeClr>
                </a:solidFill>
                <a:latin typeface="Calibri" panose="020F0502020204030204" pitchFamily="34" charset="0"/>
                <a:cs typeface="Calibri" panose="020F0502020204030204" pitchFamily="34" charset="0"/>
              </a:rPr>
              <a:t>Early Help Services</a:t>
            </a: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Families accessing the early help services between 2017 and 2021 came from every ward. The greatest proportion resided in the most deprived wards in Bracknell Forest</a:t>
            </a:r>
          </a:p>
          <a:p>
            <a:pPr marL="285750" indent="-285750">
              <a:spcAft>
                <a:spcPts val="1200"/>
              </a:spcAft>
              <a:buFont typeface="Arial" panose="020B0604020202020204" pitchFamily="34" charset="0"/>
              <a:buChar char="•"/>
            </a:pPr>
            <a:r>
              <a:rPr lang="en-GB" sz="1400" b="1" dirty="0">
                <a:solidFill>
                  <a:schemeClr val="accent3">
                    <a:lumMod val="50000"/>
                  </a:schemeClr>
                </a:solidFill>
                <a:latin typeface="Calibri" panose="020F0502020204030204" pitchFamily="34" charset="0"/>
                <a:cs typeface="Calibri" panose="020F0502020204030204" pitchFamily="34" charset="0"/>
              </a:rPr>
              <a:t>36.8% </a:t>
            </a:r>
            <a:r>
              <a:rPr lang="en-GB" sz="1400" dirty="0">
                <a:latin typeface="Calibri" panose="020F0502020204030204" pitchFamily="34" charset="0"/>
                <a:cs typeface="Calibri" panose="020F0502020204030204" pitchFamily="34" charset="0"/>
              </a:rPr>
              <a:t>of families accessing the service resided in four wards: </a:t>
            </a:r>
            <a:r>
              <a:rPr lang="en-GB" sz="1400" u="sng" dirty="0">
                <a:latin typeface="Calibri" panose="020F0502020204030204" pitchFamily="34" charset="0"/>
                <a:cs typeface="Calibri" panose="020F0502020204030204" pitchFamily="34" charset="0"/>
              </a:rPr>
              <a:t>Wildridings and Central,</a:t>
            </a:r>
            <a:r>
              <a:rPr lang="en-GB" sz="1400" dirty="0">
                <a:latin typeface="Calibri" panose="020F0502020204030204" pitchFamily="34" charset="0"/>
                <a:cs typeface="Calibri" panose="020F0502020204030204" pitchFamily="34" charset="0"/>
              </a:rPr>
              <a:t> </a:t>
            </a:r>
            <a:r>
              <a:rPr lang="en-GB" sz="1400" u="sng" dirty="0">
                <a:latin typeface="Calibri" panose="020F0502020204030204" pitchFamily="34" charset="0"/>
                <a:cs typeface="Calibri" panose="020F0502020204030204" pitchFamily="34" charset="0"/>
              </a:rPr>
              <a:t>Priestwood and Garth</a:t>
            </a:r>
            <a:r>
              <a:rPr lang="en-GB" sz="1400" dirty="0">
                <a:latin typeface="Calibri" panose="020F0502020204030204" pitchFamily="34" charset="0"/>
                <a:cs typeface="Calibri" panose="020F0502020204030204" pitchFamily="34" charset="0"/>
              </a:rPr>
              <a:t>, </a:t>
            </a:r>
            <a:r>
              <a:rPr lang="en-GB" sz="1400" u="sng" dirty="0">
                <a:latin typeface="Calibri" panose="020F0502020204030204" pitchFamily="34" charset="0"/>
                <a:cs typeface="Calibri" panose="020F0502020204030204" pitchFamily="34" charset="0"/>
              </a:rPr>
              <a:t>Old Bracknell</a:t>
            </a:r>
            <a:r>
              <a:rPr lang="en-GB" sz="1400" dirty="0">
                <a:latin typeface="Calibri" panose="020F0502020204030204" pitchFamily="34" charset="0"/>
                <a:cs typeface="Calibri" panose="020F0502020204030204" pitchFamily="34" charset="0"/>
              </a:rPr>
              <a:t> and </a:t>
            </a:r>
            <a:r>
              <a:rPr lang="en-GB" sz="1400" u="sng" dirty="0" err="1">
                <a:latin typeface="Calibri" panose="020F0502020204030204" pitchFamily="34" charset="0"/>
                <a:cs typeface="Calibri" panose="020F0502020204030204" pitchFamily="34" charset="0"/>
              </a:rPr>
              <a:t>Bullbrook</a:t>
            </a:r>
            <a:endParaRPr lang="en-GB" sz="1400" dirty="0">
              <a:latin typeface="Calibri" panose="020F0502020204030204" pitchFamily="34" charset="0"/>
              <a:cs typeface="Calibri" panose="020F0502020204030204" pitchFamily="34" charset="0"/>
            </a:endParaRP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The primary</a:t>
            </a:r>
            <a:r>
              <a:rPr lang="en-GB" sz="1400" dirty="0">
                <a:latin typeface="Calibri" panose="020F0502020204030204" pitchFamily="34" charset="0"/>
                <a:cs typeface="Calibri" panose="020F0502020204030204" pitchFamily="34" charset="0"/>
                <a:hlinkClick r:id="rId2"/>
              </a:rPr>
              <a:t> areas of need </a:t>
            </a:r>
            <a:r>
              <a:rPr lang="en-GB" sz="1400" dirty="0">
                <a:latin typeface="Calibri" panose="020F0502020204030204" pitchFamily="34" charset="0"/>
                <a:cs typeface="Calibri" panose="020F0502020204030204" pitchFamily="34" charset="0"/>
              </a:rPr>
              <a:t>for families referred to the service, at ward level, were </a:t>
            </a:r>
            <a:r>
              <a:rPr lang="en-GB" sz="1400" b="1" dirty="0">
                <a:solidFill>
                  <a:schemeClr val="accent3">
                    <a:lumMod val="50000"/>
                  </a:schemeClr>
                </a:solidFill>
                <a:latin typeface="Calibri" panose="020F0502020204030204" pitchFamily="34" charset="0"/>
                <a:cs typeface="Calibri" panose="020F0502020204030204" pitchFamily="34" charset="0"/>
              </a:rPr>
              <a:t>health</a:t>
            </a:r>
            <a:r>
              <a:rPr lang="en-GB" sz="1400" dirty="0">
                <a:latin typeface="Calibri" panose="020F0502020204030204" pitchFamily="34" charset="0"/>
                <a:cs typeface="Calibri" panose="020F0502020204030204" pitchFamily="34" charset="0"/>
              </a:rPr>
              <a:t> (physical and mental) and </a:t>
            </a:r>
            <a:r>
              <a:rPr lang="en-GB" sz="1400" b="1" dirty="0">
                <a:solidFill>
                  <a:schemeClr val="accent3">
                    <a:lumMod val="50000"/>
                  </a:schemeClr>
                </a:solidFill>
                <a:latin typeface="Calibri" panose="020F0502020204030204" pitchFamily="34" charset="0"/>
                <a:cs typeface="Calibri" panose="020F0502020204030204" pitchFamily="34" charset="0"/>
              </a:rPr>
              <a:t>children needing help</a:t>
            </a:r>
            <a:r>
              <a:rPr lang="en-GB" sz="1400" b="1" dirty="0">
                <a:latin typeface="Calibri" panose="020F0502020204030204" pitchFamily="34" charset="0"/>
                <a:cs typeface="Calibri" panose="020F0502020204030204" pitchFamily="34" charset="0"/>
              </a:rPr>
              <a:t> </a:t>
            </a:r>
            <a:r>
              <a:rPr lang="en-GB" sz="1400" dirty="0">
                <a:latin typeface="Calibri" panose="020F0502020204030204" pitchFamily="34" charset="0"/>
                <a:cs typeface="Calibri" panose="020F0502020204030204" pitchFamily="34" charset="0"/>
              </a:rPr>
              <a:t>(abuse and exploitation) in almost all of the wards.</a:t>
            </a:r>
          </a:p>
          <a:p>
            <a:pPr marL="285750" indent="-285750">
              <a:spcAft>
                <a:spcPts val="1200"/>
              </a:spcAft>
              <a:buFont typeface="Arial" panose="020B0604020202020204" pitchFamily="34" charset="0"/>
              <a:buChar char="•"/>
            </a:pPr>
            <a:r>
              <a:rPr lang="en-GB" sz="1400" b="1" dirty="0">
                <a:solidFill>
                  <a:schemeClr val="accent3">
                    <a:lumMod val="50000"/>
                  </a:schemeClr>
                </a:solidFill>
                <a:latin typeface="Calibri" panose="020F0502020204030204" pitchFamily="34" charset="0"/>
                <a:cs typeface="Calibri" panose="020F0502020204030204" pitchFamily="34" charset="0"/>
              </a:rPr>
              <a:t>Domestic violence </a:t>
            </a:r>
            <a:r>
              <a:rPr lang="en-GB" sz="1400" dirty="0">
                <a:latin typeface="Calibri" panose="020F0502020204030204" pitchFamily="34" charset="0"/>
                <a:cs typeface="Calibri" panose="020F0502020204030204" pitchFamily="34" charset="0"/>
              </a:rPr>
              <a:t>was the primary area of need for families living in </a:t>
            </a:r>
            <a:r>
              <a:rPr lang="en-GB" sz="1400" b="1" dirty="0">
                <a:solidFill>
                  <a:schemeClr val="accent3">
                    <a:lumMod val="50000"/>
                  </a:schemeClr>
                </a:solidFill>
                <a:latin typeface="Calibri" panose="020F0502020204030204" pitchFamily="34" charset="0"/>
                <a:cs typeface="Calibri" panose="020F0502020204030204" pitchFamily="34" charset="0"/>
              </a:rPr>
              <a:t>Binfield and Warfield (23%)</a:t>
            </a:r>
            <a:r>
              <a:rPr lang="en-GB" sz="1400" b="1" dirty="0">
                <a:latin typeface="Calibri" panose="020F0502020204030204" pitchFamily="34" charset="0"/>
                <a:cs typeface="Calibri" panose="020F0502020204030204" pitchFamily="34" charset="0"/>
              </a:rPr>
              <a:t> </a:t>
            </a:r>
            <a:r>
              <a:rPr lang="en-GB" sz="1400" dirty="0">
                <a:latin typeface="Calibri" panose="020F0502020204030204" pitchFamily="34" charset="0"/>
                <a:cs typeface="Calibri" panose="020F0502020204030204" pitchFamily="34" charset="0"/>
              </a:rPr>
              <a:t>with </a:t>
            </a:r>
            <a:r>
              <a:rPr lang="en-GB" sz="1400" b="1" dirty="0">
                <a:solidFill>
                  <a:schemeClr val="accent3">
                    <a:lumMod val="50000"/>
                  </a:schemeClr>
                </a:solidFill>
                <a:latin typeface="Calibri" panose="020F0502020204030204" pitchFamily="34" charset="0"/>
                <a:cs typeface="Calibri" panose="020F0502020204030204" pitchFamily="34" charset="0"/>
              </a:rPr>
              <a:t>education </a:t>
            </a:r>
            <a:r>
              <a:rPr lang="en-GB" sz="1400" dirty="0">
                <a:latin typeface="Calibri" panose="020F0502020204030204" pitchFamily="34" charset="0"/>
                <a:cs typeface="Calibri" panose="020F0502020204030204" pitchFamily="34" charset="0"/>
              </a:rPr>
              <a:t>the primary need for families in </a:t>
            </a:r>
            <a:r>
              <a:rPr lang="en-GB" sz="1400" b="1" dirty="0">
                <a:solidFill>
                  <a:schemeClr val="accent3">
                    <a:lumMod val="50000"/>
                  </a:schemeClr>
                </a:solidFill>
                <a:latin typeface="Calibri" panose="020F0502020204030204" pitchFamily="34" charset="0"/>
                <a:cs typeface="Calibri" panose="020F0502020204030204" pitchFamily="34" charset="0"/>
              </a:rPr>
              <a:t>College Town (24%)</a:t>
            </a:r>
            <a:endParaRPr lang="en-GB" sz="1400" dirty="0">
              <a:latin typeface="Calibri" panose="020F0502020204030204" pitchFamily="34" charset="0"/>
              <a:cs typeface="Calibri" panose="020F0502020204030204" pitchFamily="34" charset="0"/>
            </a:endParaRP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The proportion of families requiring </a:t>
            </a:r>
            <a:r>
              <a:rPr lang="en-GB" sz="1400" u="sng" dirty="0">
                <a:latin typeface="Calibri" panose="020F0502020204030204" pitchFamily="34" charset="0"/>
                <a:cs typeface="Calibri" panose="020F0502020204030204" pitchFamily="34" charset="0"/>
              </a:rPr>
              <a:t>intensive support </a:t>
            </a:r>
            <a:r>
              <a:rPr lang="en-GB" sz="1400" dirty="0">
                <a:latin typeface="Calibri" panose="020F0502020204030204" pitchFamily="34" charset="0"/>
                <a:cs typeface="Calibri" panose="020F0502020204030204" pitchFamily="34" charset="0"/>
              </a:rPr>
              <a:t>ranged between </a:t>
            </a:r>
            <a:r>
              <a:rPr lang="en-GB" sz="1400" b="1" dirty="0">
                <a:solidFill>
                  <a:schemeClr val="accent3">
                    <a:lumMod val="50000"/>
                  </a:schemeClr>
                </a:solidFill>
                <a:latin typeface="Calibri" panose="020F0502020204030204" pitchFamily="34" charset="0"/>
                <a:cs typeface="Calibri" panose="020F0502020204030204" pitchFamily="34" charset="0"/>
              </a:rPr>
              <a:t>65%</a:t>
            </a:r>
            <a:r>
              <a:rPr lang="en-GB" sz="1400" dirty="0">
                <a:latin typeface="Calibri" panose="020F0502020204030204" pitchFamily="34" charset="0"/>
                <a:cs typeface="Calibri" panose="020F0502020204030204" pitchFamily="34" charset="0"/>
              </a:rPr>
              <a:t> (</a:t>
            </a:r>
            <a:r>
              <a:rPr lang="en-GB" sz="1400" b="1" dirty="0">
                <a:solidFill>
                  <a:schemeClr val="accent3">
                    <a:lumMod val="50000"/>
                  </a:schemeClr>
                </a:solidFill>
                <a:latin typeface="Calibri" panose="020F0502020204030204" pitchFamily="34" charset="0"/>
                <a:cs typeface="Calibri" panose="020F0502020204030204" pitchFamily="34" charset="0"/>
              </a:rPr>
              <a:t>College Town</a:t>
            </a:r>
            <a:r>
              <a:rPr lang="en-GB" sz="1400" dirty="0">
                <a:latin typeface="Calibri" panose="020F0502020204030204" pitchFamily="34" charset="0"/>
                <a:cs typeface="Calibri" panose="020F0502020204030204" pitchFamily="34" charset="0"/>
              </a:rPr>
              <a:t>) and </a:t>
            </a:r>
            <a:r>
              <a:rPr lang="en-GB" sz="1400" b="1" dirty="0">
                <a:solidFill>
                  <a:schemeClr val="accent3">
                    <a:lumMod val="50000"/>
                  </a:schemeClr>
                </a:solidFill>
                <a:latin typeface="Calibri" panose="020F0502020204030204" pitchFamily="34" charset="0"/>
                <a:cs typeface="Calibri" panose="020F0502020204030204" pitchFamily="34" charset="0"/>
              </a:rPr>
              <a:t>84%</a:t>
            </a:r>
            <a:r>
              <a:rPr lang="en-GB" sz="1400" dirty="0">
                <a:solidFill>
                  <a:schemeClr val="accent3">
                    <a:lumMod val="50000"/>
                  </a:schemeClr>
                </a:solidFill>
                <a:latin typeface="Calibri" panose="020F0502020204030204" pitchFamily="34" charset="0"/>
                <a:cs typeface="Calibri" panose="020F0502020204030204" pitchFamily="34" charset="0"/>
              </a:rPr>
              <a:t> </a:t>
            </a:r>
            <a:r>
              <a:rPr lang="en-GB" sz="1400" dirty="0">
                <a:latin typeface="Calibri" panose="020F0502020204030204" pitchFamily="34" charset="0"/>
                <a:cs typeface="Calibri" panose="020F0502020204030204" pitchFamily="34" charset="0"/>
              </a:rPr>
              <a:t>(</a:t>
            </a:r>
            <a:r>
              <a:rPr lang="en-GB" sz="1400" b="1" dirty="0">
                <a:solidFill>
                  <a:schemeClr val="accent3">
                    <a:lumMod val="50000"/>
                  </a:schemeClr>
                </a:solidFill>
                <a:latin typeface="Calibri" panose="020F0502020204030204" pitchFamily="34" charset="0"/>
                <a:cs typeface="Calibri" panose="020F0502020204030204" pitchFamily="34" charset="0"/>
              </a:rPr>
              <a:t>Crowthorne</a:t>
            </a:r>
            <a:r>
              <a:rPr lang="en-GB" sz="1400" dirty="0">
                <a:latin typeface="Calibri" panose="020F0502020204030204" pitchFamily="34" charset="0"/>
                <a:cs typeface="Calibri" panose="020F0502020204030204" pitchFamily="34" charset="0"/>
              </a:rPr>
              <a:t>).</a:t>
            </a:r>
            <a:r>
              <a:rPr lang="en-GB" sz="1400" dirty="0">
                <a:solidFill>
                  <a:schemeClr val="accent3">
                    <a:lumMod val="50000"/>
                  </a:schemeClr>
                </a:solidFill>
                <a:latin typeface="Calibri" panose="020F0502020204030204" pitchFamily="34" charset="0"/>
                <a:cs typeface="Calibri" panose="020F0502020204030204" pitchFamily="34" charset="0"/>
              </a:rPr>
              <a:t> </a:t>
            </a:r>
            <a:r>
              <a:rPr lang="en-GB" sz="1400" dirty="0">
                <a:latin typeface="Calibri" panose="020F0502020204030204" pitchFamily="34" charset="0"/>
                <a:cs typeface="Calibri" panose="020F0502020204030204" pitchFamily="34" charset="0"/>
              </a:rPr>
              <a:t>Families residing in the most deprived wards were also more likely to require intensive support.</a:t>
            </a:r>
          </a:p>
        </p:txBody>
      </p:sp>
      <p:sp>
        <p:nvSpPr>
          <p:cNvPr id="5" name="TextBox 4">
            <a:extLst>
              <a:ext uri="{FF2B5EF4-FFF2-40B4-BE49-F238E27FC236}">
                <a16:creationId xmlns:a16="http://schemas.microsoft.com/office/drawing/2014/main" id="{631E2209-C16D-436D-AB38-BD8B36A57973}"/>
              </a:ext>
            </a:extLst>
          </p:cNvPr>
          <p:cNvSpPr txBox="1"/>
          <p:nvPr/>
        </p:nvSpPr>
        <p:spPr>
          <a:xfrm>
            <a:off x="4118073" y="730248"/>
            <a:ext cx="4925664" cy="292388"/>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black"/>
                </a:solidFill>
                <a:effectLst/>
                <a:uLnTx/>
                <a:uFillTx/>
                <a:latin typeface="Calibri"/>
                <a:ea typeface="+mn-ea"/>
                <a:cs typeface="+mn-cs"/>
              </a:rPr>
              <a:t>Number and rate of families </a:t>
            </a:r>
            <a:r>
              <a:rPr lang="en-GB" sz="1300" b="1" dirty="0">
                <a:solidFill>
                  <a:prstClr val="black"/>
                </a:solidFill>
                <a:latin typeface="Calibri"/>
              </a:rPr>
              <a:t>accessing the early help service (2021) </a:t>
            </a:r>
            <a:r>
              <a:rPr kumimoji="0" lang="en-GB" sz="1300" b="1" i="0" u="none" strike="noStrike" kern="1200" cap="none" spc="0" normalizeH="0" baseline="0" noProof="0" dirty="0">
                <a:ln>
                  <a:noFill/>
                </a:ln>
                <a:solidFill>
                  <a:prstClr val="black"/>
                </a:solidFill>
                <a:effectLst/>
                <a:uLnTx/>
                <a:uFillTx/>
                <a:latin typeface="Calibri"/>
                <a:ea typeface="+mn-ea"/>
                <a:cs typeface="+mn-cs"/>
              </a:rPr>
              <a:t> </a:t>
            </a:r>
          </a:p>
        </p:txBody>
      </p:sp>
      <p:graphicFrame>
        <p:nvGraphicFramePr>
          <p:cNvPr id="6" name="Object 5" descr="Table displaying the number and rate of families accessing the early help services in 2021.">
            <a:extLst>
              <a:ext uri="{FF2B5EF4-FFF2-40B4-BE49-F238E27FC236}">
                <a16:creationId xmlns:a16="http://schemas.microsoft.com/office/drawing/2014/main" id="{B0518666-9B82-48C1-858D-1153C7DBAE99}"/>
              </a:ext>
            </a:extLst>
          </p:cNvPr>
          <p:cNvGraphicFramePr>
            <a:graphicFrameLocks noChangeAspect="1"/>
          </p:cNvGraphicFramePr>
          <p:nvPr>
            <p:extLst>
              <p:ext uri="{D42A27DB-BD31-4B8C-83A1-F6EECF244321}">
                <p14:modId xmlns:p14="http://schemas.microsoft.com/office/powerpoint/2010/main" val="231404587"/>
              </p:ext>
            </p:extLst>
          </p:nvPr>
        </p:nvGraphicFramePr>
        <p:xfrm>
          <a:off x="4358307" y="1310564"/>
          <a:ext cx="4648200" cy="5223253"/>
        </p:xfrm>
        <a:graphic>
          <a:graphicData uri="http://schemas.openxmlformats.org/presentationml/2006/ole">
            <mc:AlternateContent xmlns:mc="http://schemas.openxmlformats.org/markup-compatibility/2006">
              <mc:Choice xmlns:v="urn:schemas-microsoft-com:vml" Requires="v">
                <p:oleObj name="Worksheet" r:id="rId3" imgW="4311662" imgH="4445061" progId="Excel.Sheet.12">
                  <p:embed/>
                </p:oleObj>
              </mc:Choice>
              <mc:Fallback>
                <p:oleObj name="Worksheet" r:id="rId3" imgW="4311662" imgH="4445061" progId="Excel.Sheet.12">
                  <p:embed/>
                  <p:pic>
                    <p:nvPicPr>
                      <p:cNvPr id="6" name="Object 5" descr="Table displaying the number and rate of families accessing the early help services in 2021.">
                        <a:extLst>
                          <a:ext uri="{FF2B5EF4-FFF2-40B4-BE49-F238E27FC236}">
                            <a16:creationId xmlns:a16="http://schemas.microsoft.com/office/drawing/2014/main" id="{B0518666-9B82-48C1-858D-1153C7DBAE99}"/>
                          </a:ext>
                        </a:extLst>
                      </p:cNvPr>
                      <p:cNvPicPr/>
                      <p:nvPr/>
                    </p:nvPicPr>
                    <p:blipFill>
                      <a:blip r:embed="rId4"/>
                      <a:stretch>
                        <a:fillRect/>
                      </a:stretch>
                    </p:blipFill>
                    <p:spPr>
                      <a:xfrm>
                        <a:off x="4358307" y="1310564"/>
                        <a:ext cx="4648200" cy="5223253"/>
                      </a:xfrm>
                      <a:prstGeom prst="rect">
                        <a:avLst/>
                      </a:prstGeom>
                      <a:solidFill>
                        <a:schemeClr val="bg1"/>
                      </a:solidFill>
                    </p:spPr>
                  </p:pic>
                </p:oleObj>
              </mc:Fallback>
            </mc:AlternateContent>
          </a:graphicData>
        </a:graphic>
      </p:graphicFrame>
      <p:sp>
        <p:nvSpPr>
          <p:cNvPr id="7" name="TextBox 6">
            <a:extLst>
              <a:ext uri="{FF2B5EF4-FFF2-40B4-BE49-F238E27FC236}">
                <a16:creationId xmlns:a16="http://schemas.microsoft.com/office/drawing/2014/main" id="{76F041F8-3BBF-4155-9707-57BB1985C5C3}"/>
              </a:ext>
            </a:extLst>
          </p:cNvPr>
          <p:cNvSpPr txBox="1"/>
          <p:nvPr/>
        </p:nvSpPr>
        <p:spPr>
          <a:xfrm>
            <a:off x="100263" y="6572882"/>
            <a:ext cx="5717210" cy="261610"/>
          </a:xfrm>
          <a:prstGeom prst="rect">
            <a:avLst/>
          </a:prstGeom>
          <a:noFill/>
        </p:spPr>
        <p:txBody>
          <a:bodyPr wrap="square" rtlCol="0">
            <a:spAutoFit/>
          </a:bodyPr>
          <a:lstStyle/>
          <a:p>
            <a:r>
              <a:rPr lang="en-GB" sz="1100" dirty="0"/>
              <a:t>Source: Early Help and Communities, Bracknell Forest Council (2022)</a:t>
            </a:r>
          </a:p>
        </p:txBody>
      </p:sp>
    </p:spTree>
    <p:extLst>
      <p:ext uri="{BB962C8B-B14F-4D97-AF65-F5344CB8AC3E}">
        <p14:creationId xmlns:p14="http://schemas.microsoft.com/office/powerpoint/2010/main" val="1464144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5C0771B-5F50-4F8A-8E27-13F20AB80C7A}"/>
              </a:ext>
            </a:extLst>
          </p:cNvPr>
          <p:cNvSpPr txBox="1">
            <a:spLocks noGrp="1"/>
          </p:cNvSpPr>
          <p:nvPr>
            <p:ph type="title" idx="4294967295"/>
          </p:nvPr>
        </p:nvSpPr>
        <p:spPr>
          <a:xfrm>
            <a:off x="0" y="0"/>
            <a:ext cx="9144000" cy="527620"/>
          </a:xfrm>
          <a:prstGeom prst="rect">
            <a:avLst/>
          </a:prstGeom>
          <a:solidFill>
            <a:schemeClr val="accent3">
              <a:lumMod val="50000"/>
            </a:scheme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schemeClr val="bg1"/>
                </a:solidFill>
                <a:effectLst/>
                <a:uLnTx/>
                <a:uFillTx/>
                <a:latin typeface="+mj-lt"/>
                <a:ea typeface="+mj-ea"/>
                <a:cs typeface="+mj-cs"/>
              </a:rPr>
              <a:t>Mental Health</a:t>
            </a:r>
          </a:p>
        </p:txBody>
      </p:sp>
      <p:sp>
        <p:nvSpPr>
          <p:cNvPr id="3" name="Rectangle 2">
            <a:extLst>
              <a:ext uri="{FF2B5EF4-FFF2-40B4-BE49-F238E27FC236}">
                <a16:creationId xmlns:a16="http://schemas.microsoft.com/office/drawing/2014/main" id="{245E1E01-CF63-4C43-AE95-9994FFEC85CE}"/>
              </a:ext>
              <a:ext uri="{C183D7F6-B498-43B3-948B-1728B52AA6E4}">
                <adec:decorative xmlns:adec="http://schemas.microsoft.com/office/drawing/2017/decorative" val="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9" name="TextBox 18">
            <a:extLst>
              <a:ext uri="{FF2B5EF4-FFF2-40B4-BE49-F238E27FC236}">
                <a16:creationId xmlns:a16="http://schemas.microsoft.com/office/drawing/2014/main" id="{4428D968-D66D-48D3-9E99-0E35EC4FCD1A}"/>
              </a:ext>
            </a:extLst>
          </p:cNvPr>
          <p:cNvSpPr txBox="1"/>
          <p:nvPr/>
        </p:nvSpPr>
        <p:spPr>
          <a:xfrm>
            <a:off x="100262" y="579862"/>
            <a:ext cx="4404813" cy="5847755"/>
          </a:xfrm>
          <a:prstGeom prst="rect">
            <a:avLst/>
          </a:prstGeom>
          <a:noFill/>
        </p:spPr>
        <p:txBody>
          <a:bodyPr wrap="square" rtlCol="0">
            <a:spAutoFit/>
          </a:bodyPr>
          <a:lstStyle/>
          <a:p>
            <a:pPr>
              <a:spcAft>
                <a:spcPts val="1200"/>
              </a:spcAft>
            </a:pPr>
            <a:r>
              <a:rPr lang="en-GB" sz="1600" b="1" dirty="0">
                <a:solidFill>
                  <a:schemeClr val="accent3">
                    <a:lumMod val="50000"/>
                  </a:schemeClr>
                </a:solidFill>
                <a:latin typeface="Calibri" panose="020F0502020204030204" pitchFamily="34" charset="0"/>
                <a:cs typeface="Calibri" panose="020F0502020204030204" pitchFamily="34" charset="0"/>
              </a:rPr>
              <a:t>Prevalence of Mental Health Conditions</a:t>
            </a: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hlinkClick r:id="rId2"/>
              </a:rPr>
              <a:t>The 2017 Mental Health of Children and Young People Survey </a:t>
            </a:r>
            <a:r>
              <a:rPr lang="en-GB" sz="1400" dirty="0">
                <a:latin typeface="Calibri" panose="020F0502020204030204" pitchFamily="34" charset="0"/>
                <a:cs typeface="Calibri" panose="020F0502020204030204" pitchFamily="34" charset="0"/>
              </a:rPr>
              <a:t>estimated that nationally </a:t>
            </a:r>
            <a:r>
              <a:rPr lang="en-GB" sz="1400" b="1" dirty="0">
                <a:solidFill>
                  <a:schemeClr val="accent3">
                    <a:lumMod val="50000"/>
                  </a:schemeClr>
                </a:solidFill>
                <a:latin typeface="Calibri" panose="020F0502020204030204" pitchFamily="34" charset="0"/>
                <a:cs typeface="Calibri" panose="020F0502020204030204" pitchFamily="34" charset="0"/>
              </a:rPr>
              <a:t>1 in 8 </a:t>
            </a:r>
            <a:r>
              <a:rPr lang="en-GB" sz="1400" dirty="0">
                <a:latin typeface="Calibri" panose="020F0502020204030204" pitchFamily="34" charset="0"/>
                <a:cs typeface="Calibri" panose="020F0502020204030204" pitchFamily="34" charset="0"/>
              </a:rPr>
              <a:t>children had </a:t>
            </a:r>
            <a:r>
              <a:rPr lang="en-GB" sz="1400" b="1" dirty="0">
                <a:solidFill>
                  <a:schemeClr val="accent3">
                    <a:lumMod val="50000"/>
                  </a:schemeClr>
                </a:solidFill>
                <a:latin typeface="Calibri" panose="020F0502020204030204" pitchFamily="34" charset="0"/>
                <a:cs typeface="Calibri" panose="020F0502020204030204" pitchFamily="34" charset="0"/>
              </a:rPr>
              <a:t>at least one mental health disorder </a:t>
            </a:r>
            <a:r>
              <a:rPr lang="en-GB" sz="1400" dirty="0">
                <a:latin typeface="Calibri" panose="020F0502020204030204" pitchFamily="34" charset="0"/>
                <a:cs typeface="Calibri" panose="020F0502020204030204" pitchFamily="34" charset="0"/>
              </a:rPr>
              <a:t>when assessed.  Specific mental health disorders were grouped into four categories: emotional, behavioural, hyperactive and other less common disorders. </a:t>
            </a:r>
            <a:r>
              <a:rPr lang="en-GB" sz="1400" b="1" u="sng" dirty="0">
                <a:solidFill>
                  <a:schemeClr val="accent3">
                    <a:lumMod val="50000"/>
                  </a:schemeClr>
                </a:solidFill>
                <a:latin typeface="Calibri" panose="020F0502020204030204" pitchFamily="34" charset="0"/>
                <a:cs typeface="Calibri" panose="020F0502020204030204" pitchFamily="34" charset="0"/>
              </a:rPr>
              <a:t>Emotional disorders</a:t>
            </a:r>
            <a:r>
              <a:rPr lang="en-GB" sz="1400" b="1" dirty="0">
                <a:latin typeface="Calibri" panose="020F0502020204030204" pitchFamily="34" charset="0"/>
                <a:cs typeface="Calibri" panose="020F0502020204030204" pitchFamily="34" charset="0"/>
              </a:rPr>
              <a:t> </a:t>
            </a:r>
            <a:r>
              <a:rPr lang="en-GB" sz="1400" dirty="0">
                <a:latin typeface="Calibri" panose="020F0502020204030204" pitchFamily="34" charset="0"/>
                <a:cs typeface="Calibri" panose="020F0502020204030204" pitchFamily="34" charset="0"/>
              </a:rPr>
              <a:t>were the most prevalent type (</a:t>
            </a:r>
            <a:r>
              <a:rPr lang="en-GB" sz="1400" b="1" dirty="0">
                <a:solidFill>
                  <a:schemeClr val="accent3">
                    <a:lumMod val="50000"/>
                  </a:schemeClr>
                </a:solidFill>
                <a:latin typeface="Calibri" panose="020F0502020204030204" pitchFamily="34" charset="0"/>
                <a:cs typeface="Calibri" panose="020F0502020204030204" pitchFamily="34" charset="0"/>
              </a:rPr>
              <a:t>8.1%</a:t>
            </a:r>
            <a:r>
              <a:rPr lang="en-GB" sz="1400" dirty="0">
                <a:latin typeface="Calibri" panose="020F0502020204030204" pitchFamily="34" charset="0"/>
                <a:cs typeface="Calibri" panose="020F0502020204030204" pitchFamily="34" charset="0"/>
              </a:rPr>
              <a:t>)</a:t>
            </a: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The number of children and young people in Bracknell Forest with mental health disorders, based on modelled estimates using the national figures, was around 3,040 in 2020</a:t>
            </a:r>
            <a:endParaRPr lang="en-GB" sz="1400" b="1" dirty="0">
              <a:latin typeface="Calibri" panose="020F0502020204030204" pitchFamily="34" charset="0"/>
              <a:cs typeface="Calibri" panose="020F0502020204030204" pitchFamily="34" charset="0"/>
            </a:endParaRP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At ward level, this ranged between 254 in Little Sandhurst and Wellington and 94 in Winkfield and Cranbourne</a:t>
            </a: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The prevalence of mental health conditions in Bracknell Forest has </a:t>
            </a:r>
            <a:r>
              <a:rPr lang="en-GB" sz="1400" u="sng" dirty="0">
                <a:latin typeface="Calibri" panose="020F0502020204030204" pitchFamily="34" charset="0"/>
                <a:cs typeface="Calibri" panose="020F0502020204030204" pitchFamily="34" charset="0"/>
              </a:rPr>
              <a:t>likely risen since the 2017 </a:t>
            </a:r>
            <a:r>
              <a:rPr lang="en-GB" sz="1400" dirty="0">
                <a:latin typeface="Calibri" panose="020F0502020204030204" pitchFamily="34" charset="0"/>
                <a:cs typeface="Calibri" panose="020F0502020204030204" pitchFamily="34" charset="0"/>
              </a:rPr>
              <a:t>survey. </a:t>
            </a:r>
            <a:r>
              <a:rPr lang="en-GB" sz="1400" b="1" dirty="0">
                <a:solidFill>
                  <a:schemeClr val="accent3">
                    <a:lumMod val="50000"/>
                  </a:schemeClr>
                </a:solidFill>
                <a:latin typeface="Calibri" panose="020F0502020204030204" pitchFamily="34" charset="0"/>
                <a:cs typeface="Calibri" panose="020F0502020204030204" pitchFamily="34" charset="0"/>
              </a:rPr>
              <a:t>Hospital admissions for mental health conditions </a:t>
            </a:r>
            <a:r>
              <a:rPr lang="en-GB" sz="1400" dirty="0">
                <a:latin typeface="Calibri" panose="020F0502020204030204" pitchFamily="34" charset="0"/>
                <a:cs typeface="Calibri" panose="020F0502020204030204" pitchFamily="34" charset="0"/>
              </a:rPr>
              <a:t>(&lt;18 yrs.) rose from 88.7 to 138.7 per 100,000 population between 2016/17 and 2020/21</a:t>
            </a: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This was </a:t>
            </a:r>
            <a:r>
              <a:rPr lang="en-GB" sz="1400" b="1" dirty="0">
                <a:solidFill>
                  <a:schemeClr val="accent3">
                    <a:lumMod val="50000"/>
                  </a:schemeClr>
                </a:solidFill>
                <a:latin typeface="Calibri" panose="020F0502020204030204" pitchFamily="34" charset="0"/>
                <a:cs typeface="Calibri" panose="020F0502020204030204" pitchFamily="34" charset="0"/>
              </a:rPr>
              <a:t>significantly higher </a:t>
            </a:r>
            <a:r>
              <a:rPr lang="en-GB" sz="1400" dirty="0">
                <a:latin typeface="Calibri" panose="020F0502020204030204" pitchFamily="34" charset="0"/>
                <a:cs typeface="Calibri" panose="020F0502020204030204" pitchFamily="34" charset="0"/>
              </a:rPr>
              <a:t>than the South-East (99.4 per 100K) and national (87.5 per 100K) admission rates for 2020/21.</a:t>
            </a:r>
          </a:p>
        </p:txBody>
      </p:sp>
      <p:sp>
        <p:nvSpPr>
          <p:cNvPr id="7" name="TextBox 6">
            <a:extLst>
              <a:ext uri="{FF2B5EF4-FFF2-40B4-BE49-F238E27FC236}">
                <a16:creationId xmlns:a16="http://schemas.microsoft.com/office/drawing/2014/main" id="{4550B1F2-E1FF-47EE-A91D-90DE644CFB07}"/>
              </a:ext>
            </a:extLst>
          </p:cNvPr>
          <p:cNvSpPr txBox="1"/>
          <p:nvPr/>
        </p:nvSpPr>
        <p:spPr>
          <a:xfrm>
            <a:off x="4572000" y="687242"/>
            <a:ext cx="4295775" cy="492443"/>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black"/>
                </a:solidFill>
                <a:effectLst/>
                <a:uLnTx/>
                <a:uFillTx/>
                <a:latin typeface="Calibri"/>
                <a:ea typeface="+mn-ea"/>
                <a:cs typeface="+mn-cs"/>
              </a:rPr>
              <a:t>Modelled prevalence of mental health disorders in children and young people (5-19) in Bracknell Forest (mid-2020)</a:t>
            </a:r>
          </a:p>
        </p:txBody>
      </p:sp>
      <p:graphicFrame>
        <p:nvGraphicFramePr>
          <p:cNvPr id="5" name="Table 4">
            <a:extLst>
              <a:ext uri="{FF2B5EF4-FFF2-40B4-BE49-F238E27FC236}">
                <a16:creationId xmlns:a16="http://schemas.microsoft.com/office/drawing/2014/main" id="{E6E84295-89C6-42A9-943E-9E2C9EE203A8}"/>
              </a:ext>
            </a:extLst>
          </p:cNvPr>
          <p:cNvGraphicFramePr>
            <a:graphicFrameLocks noGrp="1"/>
          </p:cNvGraphicFramePr>
          <p:nvPr>
            <p:extLst>
              <p:ext uri="{D42A27DB-BD31-4B8C-83A1-F6EECF244321}">
                <p14:modId xmlns:p14="http://schemas.microsoft.com/office/powerpoint/2010/main" val="2739012037"/>
              </p:ext>
            </p:extLst>
          </p:nvPr>
        </p:nvGraphicFramePr>
        <p:xfrm>
          <a:off x="4638926" y="1231927"/>
          <a:ext cx="4271712" cy="5100985"/>
        </p:xfrm>
        <a:graphic>
          <a:graphicData uri="http://schemas.openxmlformats.org/drawingml/2006/table">
            <a:tbl>
              <a:tblPr firstRow="1"/>
              <a:tblGrid>
                <a:gridCol w="2327673">
                  <a:extLst>
                    <a:ext uri="{9D8B030D-6E8A-4147-A177-3AD203B41FA5}">
                      <a16:colId xmlns:a16="http://schemas.microsoft.com/office/drawing/2014/main" val="3527656501"/>
                    </a:ext>
                  </a:extLst>
                </a:gridCol>
                <a:gridCol w="1944039">
                  <a:extLst>
                    <a:ext uri="{9D8B030D-6E8A-4147-A177-3AD203B41FA5}">
                      <a16:colId xmlns:a16="http://schemas.microsoft.com/office/drawing/2014/main" val="57049913"/>
                    </a:ext>
                  </a:extLst>
                </a:gridCol>
              </a:tblGrid>
              <a:tr h="538895">
                <a:tc>
                  <a:txBody>
                    <a:bodyPr/>
                    <a:lstStyle/>
                    <a:p>
                      <a:pPr algn="l" fontAlgn="ctr"/>
                      <a:r>
                        <a:rPr lang="en-GB" sz="1400" b="1" i="0" u="none" strike="noStrike" dirty="0">
                          <a:solidFill>
                            <a:srgbClr val="000000"/>
                          </a:solidFill>
                          <a:effectLst/>
                          <a:latin typeface="Calibri" panose="020F0502020204030204" pitchFamily="34" charset="0"/>
                          <a:cs typeface="Calibri" panose="020F0502020204030204" pitchFamily="34" charset="0"/>
                        </a:rPr>
                        <a:t>Ward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GB" sz="1400" b="1" i="0" u="none" strike="noStrike" dirty="0">
                          <a:solidFill>
                            <a:srgbClr val="000000"/>
                          </a:solidFill>
                          <a:effectLst/>
                          <a:latin typeface="Calibri" panose="020F0502020204030204" pitchFamily="34" charset="0"/>
                          <a:cs typeface="Calibri" panose="020F0502020204030204" pitchFamily="34" charset="0"/>
                        </a:rPr>
                        <a:t>Number of children and young people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1075249"/>
                  </a:ext>
                </a:extLst>
              </a:tr>
              <a:tr h="240110">
                <a:tc>
                  <a:txBody>
                    <a:bodyPr/>
                    <a:lstStyle/>
                    <a:p>
                      <a:pPr algn="l" fontAlgn="b"/>
                      <a:r>
                        <a:rPr lang="en-GB" sz="1400" b="0" i="0" u="none" strike="noStrike" dirty="0">
                          <a:solidFill>
                            <a:srgbClr val="000000"/>
                          </a:solidFill>
                          <a:effectLst/>
                          <a:latin typeface="Calibri" panose="020F0502020204030204" pitchFamily="34" charset="0"/>
                          <a:cs typeface="Calibri" panose="020F0502020204030204" pitchFamily="34" charset="0"/>
                        </a:rPr>
                        <a:t>Little Sandhurst and Wellington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dirty="0">
                          <a:solidFill>
                            <a:srgbClr val="000000"/>
                          </a:solidFill>
                          <a:effectLst/>
                          <a:latin typeface="Calibri" panose="020F0502020204030204" pitchFamily="34" charset="0"/>
                          <a:cs typeface="Calibri" panose="020F0502020204030204" pitchFamily="34" charset="0"/>
                        </a:rPr>
                        <a:t>254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3218641711"/>
                  </a:ext>
                </a:extLst>
              </a:tr>
              <a:tr h="240110">
                <a:tc>
                  <a:txBody>
                    <a:bodyPr/>
                    <a:lstStyle/>
                    <a:p>
                      <a:pPr algn="l" fontAlgn="b"/>
                      <a:r>
                        <a:rPr lang="en-GB" sz="1400" b="0" i="0" u="none" strike="noStrike" dirty="0">
                          <a:solidFill>
                            <a:srgbClr val="000000"/>
                          </a:solidFill>
                          <a:effectLst/>
                          <a:latin typeface="Calibri" panose="020F0502020204030204" pitchFamily="34" charset="0"/>
                          <a:cs typeface="Calibri" panose="020F0502020204030204" pitchFamily="34" charset="0"/>
                        </a:rPr>
                        <a:t>Harmans Water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dirty="0">
                          <a:solidFill>
                            <a:srgbClr val="000000"/>
                          </a:solidFill>
                          <a:effectLst/>
                          <a:latin typeface="Calibri" panose="020F0502020204030204" pitchFamily="34" charset="0"/>
                          <a:cs typeface="Calibri" panose="020F0502020204030204" pitchFamily="34" charset="0"/>
                        </a:rPr>
                        <a:t>242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7C7E"/>
                    </a:solidFill>
                  </a:tcPr>
                </a:tc>
                <a:extLst>
                  <a:ext uri="{0D108BD9-81ED-4DB2-BD59-A6C34878D82A}">
                    <a16:rowId xmlns:a16="http://schemas.microsoft.com/office/drawing/2014/main" val="1845505510"/>
                  </a:ext>
                </a:extLst>
              </a:tr>
              <a:tr h="240110">
                <a:tc>
                  <a:txBody>
                    <a:bodyPr/>
                    <a:lstStyle/>
                    <a:p>
                      <a:pPr algn="l" fontAlgn="b"/>
                      <a:r>
                        <a:rPr lang="en-GB" sz="1400" b="0" i="0" u="none" strike="noStrike" dirty="0">
                          <a:solidFill>
                            <a:srgbClr val="000000"/>
                          </a:solidFill>
                          <a:effectLst/>
                          <a:latin typeface="Calibri" panose="020F0502020204030204" pitchFamily="34" charset="0"/>
                          <a:cs typeface="Calibri" panose="020F0502020204030204" pitchFamily="34" charset="0"/>
                        </a:rPr>
                        <a:t>Great Hollands North</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dirty="0">
                          <a:solidFill>
                            <a:srgbClr val="000000"/>
                          </a:solidFill>
                          <a:effectLst/>
                          <a:latin typeface="Calibri" panose="020F0502020204030204" pitchFamily="34" charset="0"/>
                          <a:cs typeface="Calibri" panose="020F0502020204030204" pitchFamily="34" charset="0"/>
                        </a:rPr>
                        <a:t>237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385"/>
                    </a:solidFill>
                  </a:tcPr>
                </a:tc>
                <a:extLst>
                  <a:ext uri="{0D108BD9-81ED-4DB2-BD59-A6C34878D82A}">
                    <a16:rowId xmlns:a16="http://schemas.microsoft.com/office/drawing/2014/main" val="3483677834"/>
                  </a:ext>
                </a:extLst>
              </a:tr>
              <a:tr h="240110">
                <a:tc>
                  <a:txBody>
                    <a:bodyPr/>
                    <a:lstStyle/>
                    <a:p>
                      <a:pPr algn="l" fontAlgn="b"/>
                      <a:r>
                        <a:rPr lang="en-GB" sz="1400" b="0" i="0" u="none" strike="noStrike" dirty="0">
                          <a:solidFill>
                            <a:srgbClr val="000000"/>
                          </a:solidFill>
                          <a:effectLst/>
                          <a:latin typeface="Calibri" panose="020F0502020204030204" pitchFamily="34" charset="0"/>
                          <a:cs typeface="Calibri" panose="020F0502020204030204" pitchFamily="34" charset="0"/>
                        </a:rPr>
                        <a:t>Binfield with Warfield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dirty="0">
                          <a:solidFill>
                            <a:srgbClr val="000000"/>
                          </a:solidFill>
                          <a:effectLst/>
                          <a:latin typeface="Calibri" panose="020F0502020204030204" pitchFamily="34" charset="0"/>
                          <a:cs typeface="Calibri" panose="020F0502020204030204" pitchFamily="34" charset="0"/>
                        </a:rPr>
                        <a:t>233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98B"/>
                    </a:solidFill>
                  </a:tcPr>
                </a:tc>
                <a:extLst>
                  <a:ext uri="{0D108BD9-81ED-4DB2-BD59-A6C34878D82A}">
                    <a16:rowId xmlns:a16="http://schemas.microsoft.com/office/drawing/2014/main" val="1599691326"/>
                  </a:ext>
                </a:extLst>
              </a:tr>
              <a:tr h="240110">
                <a:tc>
                  <a:txBody>
                    <a:bodyPr/>
                    <a:lstStyle/>
                    <a:p>
                      <a:pPr algn="l" fontAlgn="b"/>
                      <a:r>
                        <a:rPr lang="en-GB" sz="1400" b="0" i="0" u="none" strike="noStrike" dirty="0">
                          <a:solidFill>
                            <a:srgbClr val="000000"/>
                          </a:solidFill>
                          <a:effectLst/>
                          <a:latin typeface="Calibri" panose="020F0502020204030204" pitchFamily="34" charset="0"/>
                          <a:cs typeface="Calibri" panose="020F0502020204030204" pitchFamily="34" charset="0"/>
                        </a:rPr>
                        <a:t>Priestwood and Garth</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dirty="0">
                          <a:solidFill>
                            <a:srgbClr val="000000"/>
                          </a:solidFill>
                          <a:effectLst/>
                          <a:latin typeface="Calibri" panose="020F0502020204030204" pitchFamily="34" charset="0"/>
                          <a:cs typeface="Calibri" panose="020F0502020204030204" pitchFamily="34" charset="0"/>
                        </a:rPr>
                        <a:t>211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ABAE"/>
                    </a:solidFill>
                  </a:tcPr>
                </a:tc>
                <a:extLst>
                  <a:ext uri="{0D108BD9-81ED-4DB2-BD59-A6C34878D82A}">
                    <a16:rowId xmlns:a16="http://schemas.microsoft.com/office/drawing/2014/main" val="1914170801"/>
                  </a:ext>
                </a:extLst>
              </a:tr>
              <a:tr h="240110">
                <a:tc>
                  <a:txBody>
                    <a:bodyPr/>
                    <a:lstStyle/>
                    <a:p>
                      <a:pPr algn="l" fontAlgn="b"/>
                      <a:r>
                        <a:rPr lang="en-GB" sz="1400" b="0" i="0" u="none" strike="noStrike" dirty="0">
                          <a:solidFill>
                            <a:srgbClr val="000000"/>
                          </a:solidFill>
                          <a:effectLst/>
                          <a:latin typeface="Calibri" panose="020F0502020204030204" pitchFamily="34" charset="0"/>
                          <a:cs typeface="Calibri" panose="020F0502020204030204" pitchFamily="34" charset="0"/>
                        </a:rPr>
                        <a:t>Warfield Harvest Ride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dirty="0">
                          <a:solidFill>
                            <a:srgbClr val="000000"/>
                          </a:solidFill>
                          <a:effectLst/>
                          <a:latin typeface="Calibri" panose="020F0502020204030204" pitchFamily="34" charset="0"/>
                          <a:cs typeface="Calibri" panose="020F0502020204030204" pitchFamily="34" charset="0"/>
                        </a:rPr>
                        <a:t>210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ACAF"/>
                    </a:solidFill>
                  </a:tcPr>
                </a:tc>
                <a:extLst>
                  <a:ext uri="{0D108BD9-81ED-4DB2-BD59-A6C34878D82A}">
                    <a16:rowId xmlns:a16="http://schemas.microsoft.com/office/drawing/2014/main" val="451625922"/>
                  </a:ext>
                </a:extLst>
              </a:tr>
              <a:tr h="240110">
                <a:tc>
                  <a:txBody>
                    <a:bodyPr/>
                    <a:lstStyle/>
                    <a:p>
                      <a:pPr algn="l" fontAlgn="b"/>
                      <a:r>
                        <a:rPr lang="en-GB" sz="1400" b="0" i="0" u="none" strike="noStrike" dirty="0">
                          <a:solidFill>
                            <a:srgbClr val="000000"/>
                          </a:solidFill>
                          <a:effectLst/>
                          <a:latin typeface="Calibri" panose="020F0502020204030204" pitchFamily="34" charset="0"/>
                          <a:cs typeface="Calibri" panose="020F0502020204030204" pitchFamily="34" charset="0"/>
                        </a:rPr>
                        <a:t>Hanworth</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dirty="0">
                          <a:solidFill>
                            <a:srgbClr val="000000"/>
                          </a:solidFill>
                          <a:effectLst/>
                          <a:latin typeface="Calibri" panose="020F0502020204030204" pitchFamily="34" charset="0"/>
                          <a:cs typeface="Calibri" panose="020F0502020204030204" pitchFamily="34" charset="0"/>
                        </a:rPr>
                        <a:t>186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D0D3"/>
                    </a:solidFill>
                  </a:tcPr>
                </a:tc>
                <a:extLst>
                  <a:ext uri="{0D108BD9-81ED-4DB2-BD59-A6C34878D82A}">
                    <a16:rowId xmlns:a16="http://schemas.microsoft.com/office/drawing/2014/main" val="3764016364"/>
                  </a:ext>
                </a:extLst>
              </a:tr>
              <a:tr h="240110">
                <a:tc>
                  <a:txBody>
                    <a:bodyPr/>
                    <a:lstStyle/>
                    <a:p>
                      <a:pPr algn="l" fontAlgn="b"/>
                      <a:r>
                        <a:rPr lang="en-GB" sz="1400" b="0" i="0" u="none" strike="noStrike" dirty="0">
                          <a:solidFill>
                            <a:srgbClr val="000000"/>
                          </a:solidFill>
                          <a:effectLst/>
                          <a:latin typeface="Calibri" panose="020F0502020204030204" pitchFamily="34" charset="0"/>
                          <a:cs typeface="Calibri" panose="020F0502020204030204" pitchFamily="34" charset="0"/>
                        </a:rPr>
                        <a:t>Ascot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dirty="0">
                          <a:solidFill>
                            <a:srgbClr val="000000"/>
                          </a:solidFill>
                          <a:effectLst/>
                          <a:latin typeface="Calibri" panose="020F0502020204030204" pitchFamily="34" charset="0"/>
                          <a:cs typeface="Calibri" panose="020F0502020204030204" pitchFamily="34" charset="0"/>
                        </a:rPr>
                        <a:t>169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AED"/>
                    </a:solidFill>
                  </a:tcPr>
                </a:tc>
                <a:extLst>
                  <a:ext uri="{0D108BD9-81ED-4DB2-BD59-A6C34878D82A}">
                    <a16:rowId xmlns:a16="http://schemas.microsoft.com/office/drawing/2014/main" val="2555275055"/>
                  </a:ext>
                </a:extLst>
              </a:tr>
              <a:tr h="240110">
                <a:tc>
                  <a:txBody>
                    <a:bodyPr/>
                    <a:lstStyle/>
                    <a:p>
                      <a:pPr algn="l" fontAlgn="b"/>
                      <a:r>
                        <a:rPr lang="en-GB" sz="1400" b="0" i="0" u="none" strike="noStrike" dirty="0">
                          <a:solidFill>
                            <a:srgbClr val="000000"/>
                          </a:solidFill>
                          <a:effectLst/>
                          <a:latin typeface="Calibri" panose="020F0502020204030204" pitchFamily="34" charset="0"/>
                          <a:cs typeface="Calibri" panose="020F0502020204030204" pitchFamily="34" charset="0"/>
                        </a:rPr>
                        <a:t>Old Bracknell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dirty="0">
                          <a:solidFill>
                            <a:srgbClr val="000000"/>
                          </a:solidFill>
                          <a:effectLst/>
                          <a:latin typeface="Calibri" panose="020F0502020204030204" pitchFamily="34" charset="0"/>
                          <a:cs typeface="Calibri" panose="020F0502020204030204" pitchFamily="34" charset="0"/>
                        </a:rPr>
                        <a:t>161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7FA"/>
                    </a:solidFill>
                  </a:tcPr>
                </a:tc>
                <a:extLst>
                  <a:ext uri="{0D108BD9-81ED-4DB2-BD59-A6C34878D82A}">
                    <a16:rowId xmlns:a16="http://schemas.microsoft.com/office/drawing/2014/main" val="2476242808"/>
                  </a:ext>
                </a:extLst>
              </a:tr>
              <a:tr h="240110">
                <a:tc>
                  <a:txBody>
                    <a:bodyPr/>
                    <a:lstStyle/>
                    <a:p>
                      <a:pPr algn="l" fontAlgn="b"/>
                      <a:r>
                        <a:rPr lang="en-GB" sz="1400" b="0" i="0" u="none" strike="noStrike" dirty="0">
                          <a:solidFill>
                            <a:srgbClr val="000000"/>
                          </a:solidFill>
                          <a:effectLst/>
                          <a:latin typeface="Calibri" panose="020F0502020204030204" pitchFamily="34" charset="0"/>
                          <a:cs typeface="Calibri" panose="020F0502020204030204" pitchFamily="34" charset="0"/>
                        </a:rPr>
                        <a:t>Bullbrook</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dirty="0">
                          <a:solidFill>
                            <a:srgbClr val="000000"/>
                          </a:solidFill>
                          <a:effectLst/>
                          <a:latin typeface="Calibri" panose="020F0502020204030204" pitchFamily="34" charset="0"/>
                          <a:cs typeface="Calibri" panose="020F0502020204030204" pitchFamily="34" charset="0"/>
                        </a:rPr>
                        <a:t>153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8F7"/>
                    </a:solidFill>
                  </a:tcPr>
                </a:tc>
                <a:extLst>
                  <a:ext uri="{0D108BD9-81ED-4DB2-BD59-A6C34878D82A}">
                    <a16:rowId xmlns:a16="http://schemas.microsoft.com/office/drawing/2014/main" val="3200732837"/>
                  </a:ext>
                </a:extLst>
              </a:tr>
              <a:tr h="240110">
                <a:tc>
                  <a:txBody>
                    <a:bodyPr/>
                    <a:lstStyle/>
                    <a:p>
                      <a:pPr algn="l" fontAlgn="b"/>
                      <a:r>
                        <a:rPr lang="en-GB" sz="1400" b="0" i="0" u="none" strike="noStrike" dirty="0">
                          <a:solidFill>
                            <a:srgbClr val="000000"/>
                          </a:solidFill>
                          <a:effectLst/>
                          <a:latin typeface="Calibri" panose="020F0502020204030204" pitchFamily="34" charset="0"/>
                          <a:cs typeface="Calibri" panose="020F0502020204030204" pitchFamily="34" charset="0"/>
                        </a:rPr>
                        <a:t>Crown Wood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dirty="0">
                          <a:solidFill>
                            <a:srgbClr val="000000"/>
                          </a:solidFill>
                          <a:effectLst/>
                          <a:latin typeface="Calibri" panose="020F0502020204030204" pitchFamily="34" charset="0"/>
                          <a:cs typeface="Calibri" panose="020F0502020204030204" pitchFamily="34" charset="0"/>
                        </a:rPr>
                        <a:t>150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4EF"/>
                    </a:solidFill>
                  </a:tcPr>
                </a:tc>
                <a:extLst>
                  <a:ext uri="{0D108BD9-81ED-4DB2-BD59-A6C34878D82A}">
                    <a16:rowId xmlns:a16="http://schemas.microsoft.com/office/drawing/2014/main" val="3870584549"/>
                  </a:ext>
                </a:extLst>
              </a:tr>
              <a:tr h="240110">
                <a:tc>
                  <a:txBody>
                    <a:bodyPr/>
                    <a:lstStyle/>
                    <a:p>
                      <a:pPr algn="l" fontAlgn="b"/>
                      <a:r>
                        <a:rPr lang="en-GB" sz="1400" b="0" i="0" u="none" strike="noStrike" dirty="0">
                          <a:solidFill>
                            <a:srgbClr val="000000"/>
                          </a:solidFill>
                          <a:effectLst/>
                          <a:latin typeface="Calibri" panose="020F0502020204030204" pitchFamily="34" charset="0"/>
                          <a:cs typeface="Calibri" panose="020F0502020204030204" pitchFamily="34" charset="0"/>
                        </a:rPr>
                        <a:t>Crowthorne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dirty="0">
                          <a:solidFill>
                            <a:srgbClr val="000000"/>
                          </a:solidFill>
                          <a:effectLst/>
                          <a:latin typeface="Calibri" panose="020F0502020204030204" pitchFamily="34" charset="0"/>
                          <a:cs typeface="Calibri" panose="020F0502020204030204" pitchFamily="34" charset="0"/>
                        </a:rPr>
                        <a:t>138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8D6"/>
                    </a:solidFill>
                  </a:tcPr>
                </a:tc>
                <a:extLst>
                  <a:ext uri="{0D108BD9-81ED-4DB2-BD59-A6C34878D82A}">
                    <a16:rowId xmlns:a16="http://schemas.microsoft.com/office/drawing/2014/main" val="1850988186"/>
                  </a:ext>
                </a:extLst>
              </a:tr>
              <a:tr h="240110">
                <a:tc>
                  <a:txBody>
                    <a:bodyPr/>
                    <a:lstStyle/>
                    <a:p>
                      <a:pPr algn="l" fontAlgn="b"/>
                      <a:r>
                        <a:rPr lang="en-GB" sz="1400" b="0" i="0" u="none" strike="noStrike" dirty="0">
                          <a:solidFill>
                            <a:srgbClr val="000000"/>
                          </a:solidFill>
                          <a:effectLst/>
                          <a:latin typeface="Calibri" panose="020F0502020204030204" pitchFamily="34" charset="0"/>
                          <a:cs typeface="Calibri" panose="020F0502020204030204" pitchFamily="34" charset="0"/>
                        </a:rPr>
                        <a:t>Great Hollands South</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dirty="0">
                          <a:solidFill>
                            <a:srgbClr val="000000"/>
                          </a:solidFill>
                          <a:effectLst/>
                          <a:latin typeface="Calibri" panose="020F0502020204030204" pitchFamily="34" charset="0"/>
                          <a:cs typeface="Calibri" panose="020F0502020204030204" pitchFamily="34" charset="0"/>
                        </a:rPr>
                        <a:t>128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DFC2"/>
                    </a:solidFill>
                  </a:tcPr>
                </a:tc>
                <a:extLst>
                  <a:ext uri="{0D108BD9-81ED-4DB2-BD59-A6C34878D82A}">
                    <a16:rowId xmlns:a16="http://schemas.microsoft.com/office/drawing/2014/main" val="444549910"/>
                  </a:ext>
                </a:extLst>
              </a:tr>
              <a:tr h="240110">
                <a:tc>
                  <a:txBody>
                    <a:bodyPr/>
                    <a:lstStyle/>
                    <a:p>
                      <a:pPr algn="l" fontAlgn="b"/>
                      <a:r>
                        <a:rPr lang="en-GB" sz="1400" b="0" i="0" u="none" strike="noStrike" dirty="0">
                          <a:solidFill>
                            <a:srgbClr val="000000"/>
                          </a:solidFill>
                          <a:effectLst/>
                          <a:latin typeface="Calibri" panose="020F0502020204030204" pitchFamily="34" charset="0"/>
                          <a:cs typeface="Calibri" panose="020F0502020204030204" pitchFamily="34" charset="0"/>
                        </a:rPr>
                        <a:t>Wildridings and Central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dirty="0">
                          <a:solidFill>
                            <a:srgbClr val="000000"/>
                          </a:solidFill>
                          <a:effectLst/>
                          <a:latin typeface="Calibri" panose="020F0502020204030204" pitchFamily="34" charset="0"/>
                          <a:cs typeface="Calibri" panose="020F0502020204030204" pitchFamily="34" charset="0"/>
                        </a:rPr>
                        <a:t>124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DBBA"/>
                    </a:solidFill>
                  </a:tcPr>
                </a:tc>
                <a:extLst>
                  <a:ext uri="{0D108BD9-81ED-4DB2-BD59-A6C34878D82A}">
                    <a16:rowId xmlns:a16="http://schemas.microsoft.com/office/drawing/2014/main" val="131376395"/>
                  </a:ext>
                </a:extLst>
              </a:tr>
              <a:tr h="240110">
                <a:tc>
                  <a:txBody>
                    <a:bodyPr/>
                    <a:lstStyle/>
                    <a:p>
                      <a:pPr algn="l" fontAlgn="b"/>
                      <a:r>
                        <a:rPr lang="en-GB" sz="1400" b="0" i="0" u="none" strike="noStrike" dirty="0">
                          <a:solidFill>
                            <a:srgbClr val="000000"/>
                          </a:solidFill>
                          <a:effectLst/>
                          <a:latin typeface="Calibri" panose="020F0502020204030204" pitchFamily="34" charset="0"/>
                          <a:cs typeface="Calibri" panose="020F0502020204030204" pitchFamily="34" charset="0"/>
                        </a:rPr>
                        <a:t>Owlsmoor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dirty="0">
                          <a:solidFill>
                            <a:srgbClr val="000000"/>
                          </a:solidFill>
                          <a:effectLst/>
                          <a:latin typeface="Calibri" panose="020F0502020204030204" pitchFamily="34" charset="0"/>
                          <a:cs typeface="Calibri" panose="020F0502020204030204" pitchFamily="34" charset="0"/>
                        </a:rPr>
                        <a:t>123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ADAB8"/>
                    </a:solidFill>
                  </a:tcPr>
                </a:tc>
                <a:extLst>
                  <a:ext uri="{0D108BD9-81ED-4DB2-BD59-A6C34878D82A}">
                    <a16:rowId xmlns:a16="http://schemas.microsoft.com/office/drawing/2014/main" val="4075973991"/>
                  </a:ext>
                </a:extLst>
              </a:tr>
              <a:tr h="240110">
                <a:tc>
                  <a:txBody>
                    <a:bodyPr/>
                    <a:lstStyle/>
                    <a:p>
                      <a:pPr algn="l" fontAlgn="b"/>
                      <a:r>
                        <a:rPr lang="en-GB" sz="1400" b="0" i="0" u="none" strike="noStrike" dirty="0">
                          <a:solidFill>
                            <a:srgbClr val="000000"/>
                          </a:solidFill>
                          <a:effectLst/>
                          <a:latin typeface="Calibri" panose="020F0502020204030204" pitchFamily="34" charset="0"/>
                          <a:cs typeface="Calibri" panose="020F0502020204030204" pitchFamily="34" charset="0"/>
                        </a:rPr>
                        <a:t>College Town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dirty="0">
                          <a:solidFill>
                            <a:srgbClr val="000000"/>
                          </a:solidFill>
                          <a:effectLst/>
                          <a:latin typeface="Calibri" panose="020F0502020204030204" pitchFamily="34" charset="0"/>
                          <a:cs typeface="Calibri" panose="020F0502020204030204" pitchFamily="34" charset="0"/>
                        </a:rPr>
                        <a:t>118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DD5AD"/>
                    </a:solidFill>
                  </a:tcPr>
                </a:tc>
                <a:extLst>
                  <a:ext uri="{0D108BD9-81ED-4DB2-BD59-A6C34878D82A}">
                    <a16:rowId xmlns:a16="http://schemas.microsoft.com/office/drawing/2014/main" val="1315877215"/>
                  </a:ext>
                </a:extLst>
              </a:tr>
              <a:tr h="240110">
                <a:tc>
                  <a:txBody>
                    <a:bodyPr/>
                    <a:lstStyle/>
                    <a:p>
                      <a:pPr algn="l" fontAlgn="b"/>
                      <a:r>
                        <a:rPr lang="en-GB" sz="1400" b="0" i="0" u="none" strike="noStrike" dirty="0">
                          <a:solidFill>
                            <a:srgbClr val="000000"/>
                          </a:solidFill>
                          <a:effectLst/>
                          <a:latin typeface="Calibri" panose="020F0502020204030204" pitchFamily="34" charset="0"/>
                          <a:cs typeface="Calibri" panose="020F0502020204030204" pitchFamily="34" charset="0"/>
                        </a:rPr>
                        <a:t>Central Sandhurst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dirty="0">
                          <a:solidFill>
                            <a:srgbClr val="000000"/>
                          </a:solidFill>
                          <a:effectLst/>
                          <a:latin typeface="Calibri" panose="020F0502020204030204" pitchFamily="34" charset="0"/>
                          <a:cs typeface="Calibri" panose="020F0502020204030204" pitchFamily="34" charset="0"/>
                        </a:rPr>
                        <a:t>110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ACD9C"/>
                    </a:solidFill>
                  </a:tcPr>
                </a:tc>
                <a:extLst>
                  <a:ext uri="{0D108BD9-81ED-4DB2-BD59-A6C34878D82A}">
                    <a16:rowId xmlns:a16="http://schemas.microsoft.com/office/drawing/2014/main" val="1556281574"/>
                  </a:ext>
                </a:extLst>
              </a:tr>
              <a:tr h="240110">
                <a:tc>
                  <a:txBody>
                    <a:bodyPr/>
                    <a:lstStyle/>
                    <a:p>
                      <a:pPr algn="l" fontAlgn="b"/>
                      <a:r>
                        <a:rPr lang="en-GB" sz="1400" b="0" i="0" u="none" strike="noStrike" dirty="0">
                          <a:solidFill>
                            <a:srgbClr val="000000"/>
                          </a:solidFill>
                          <a:effectLst/>
                          <a:latin typeface="Calibri" panose="020F0502020204030204" pitchFamily="34" charset="0"/>
                          <a:cs typeface="Calibri" panose="020F0502020204030204" pitchFamily="34" charset="0"/>
                        </a:rPr>
                        <a:t>Winkfield and Cranbourne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dirty="0">
                          <a:solidFill>
                            <a:srgbClr val="000000"/>
                          </a:solidFill>
                          <a:effectLst/>
                          <a:latin typeface="Calibri" panose="020F0502020204030204" pitchFamily="34" charset="0"/>
                          <a:cs typeface="Calibri" panose="020F0502020204030204" pitchFamily="34" charset="0"/>
                        </a:rPr>
                        <a:t>94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3995825925"/>
                  </a:ext>
                </a:extLst>
              </a:tr>
              <a:tr h="240110">
                <a:tc>
                  <a:txBody>
                    <a:bodyPr/>
                    <a:lstStyle/>
                    <a:p>
                      <a:pPr algn="l" fontAlgn="b"/>
                      <a:r>
                        <a:rPr lang="en-GB" sz="1400" b="1" i="0" u="none" strike="noStrike" dirty="0">
                          <a:solidFill>
                            <a:srgbClr val="000000"/>
                          </a:solidFill>
                          <a:effectLst/>
                          <a:latin typeface="Calibri" panose="020F0502020204030204" pitchFamily="34" charset="0"/>
                          <a:cs typeface="Calibri" panose="020F0502020204030204" pitchFamily="34" charset="0"/>
                        </a:rPr>
                        <a:t>Bracknell Forest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1" i="0" u="none" strike="noStrike" dirty="0">
                          <a:solidFill>
                            <a:srgbClr val="000000"/>
                          </a:solidFill>
                          <a:effectLst/>
                          <a:latin typeface="Calibri" panose="020F0502020204030204" pitchFamily="34" charset="0"/>
                          <a:cs typeface="Calibri" panose="020F0502020204030204" pitchFamily="34" charset="0"/>
                        </a:rPr>
                        <a:t>3,040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8822783"/>
                  </a:ext>
                </a:extLst>
              </a:tr>
            </a:tbl>
          </a:graphicData>
        </a:graphic>
      </p:graphicFrame>
      <p:sp>
        <p:nvSpPr>
          <p:cNvPr id="9" name="TextBox 8">
            <a:extLst>
              <a:ext uri="{FF2B5EF4-FFF2-40B4-BE49-F238E27FC236}">
                <a16:creationId xmlns:a16="http://schemas.microsoft.com/office/drawing/2014/main" id="{758DC516-3F52-42F8-883B-46F9B451D613}"/>
              </a:ext>
            </a:extLst>
          </p:cNvPr>
          <p:cNvSpPr txBox="1"/>
          <p:nvPr/>
        </p:nvSpPr>
        <p:spPr>
          <a:xfrm>
            <a:off x="0" y="6556803"/>
            <a:ext cx="6496050" cy="261610"/>
          </a:xfrm>
          <a:prstGeom prst="rect">
            <a:avLst/>
          </a:prstGeom>
          <a:noFill/>
        </p:spPr>
        <p:txBody>
          <a:bodyPr wrap="square" rtlCol="0">
            <a:spAutoFit/>
          </a:bodyPr>
          <a:lstStyle/>
          <a:p>
            <a:r>
              <a:rPr lang="en-GB" sz="1100" dirty="0"/>
              <a:t>Source: Office for Health Improvement and Disparities (2022). </a:t>
            </a:r>
            <a:r>
              <a:rPr lang="en-GB" sz="1100" dirty="0">
                <a:hlinkClick r:id="rId3"/>
              </a:rPr>
              <a:t>Child and Maternal Health Profile</a:t>
            </a:r>
            <a:endParaRPr lang="en-GB" sz="1100" dirty="0"/>
          </a:p>
        </p:txBody>
      </p:sp>
    </p:spTree>
    <p:extLst>
      <p:ext uri="{BB962C8B-B14F-4D97-AF65-F5344CB8AC3E}">
        <p14:creationId xmlns:p14="http://schemas.microsoft.com/office/powerpoint/2010/main" val="1409125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5C0771B-5F50-4F8A-8E27-13F20AB80C7A}"/>
              </a:ext>
            </a:extLst>
          </p:cNvPr>
          <p:cNvSpPr txBox="1">
            <a:spLocks noGrp="1"/>
          </p:cNvSpPr>
          <p:nvPr>
            <p:ph type="title" idx="4294967295"/>
          </p:nvPr>
        </p:nvSpPr>
        <p:spPr>
          <a:xfrm>
            <a:off x="0" y="0"/>
            <a:ext cx="9144000" cy="527620"/>
          </a:xfrm>
          <a:prstGeom prst="rect">
            <a:avLst/>
          </a:prstGeom>
          <a:solidFill>
            <a:schemeClr val="accent3">
              <a:lumMod val="50000"/>
            </a:scheme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schemeClr val="bg1"/>
                </a:solidFill>
                <a:effectLst/>
                <a:uLnTx/>
                <a:uFillTx/>
                <a:latin typeface="+mj-lt"/>
                <a:ea typeface="+mj-ea"/>
                <a:cs typeface="+mj-cs"/>
              </a:rPr>
              <a:t>Mental Health</a:t>
            </a:r>
          </a:p>
        </p:txBody>
      </p:sp>
      <p:sp>
        <p:nvSpPr>
          <p:cNvPr id="3" name="Rectangle 2">
            <a:extLst>
              <a:ext uri="{FF2B5EF4-FFF2-40B4-BE49-F238E27FC236}">
                <a16:creationId xmlns:a16="http://schemas.microsoft.com/office/drawing/2014/main" id="{245E1E01-CF63-4C43-AE95-9994FFEC85CE}"/>
              </a:ext>
              <a:ext uri="{C183D7F6-B498-43B3-948B-1728B52AA6E4}">
                <adec:decorative xmlns:adec="http://schemas.microsoft.com/office/drawing/2017/decorative" val="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9" name="TextBox 18">
            <a:extLst>
              <a:ext uri="{FF2B5EF4-FFF2-40B4-BE49-F238E27FC236}">
                <a16:creationId xmlns:a16="http://schemas.microsoft.com/office/drawing/2014/main" id="{4428D968-D66D-48D3-9E99-0E35EC4FCD1A}"/>
              </a:ext>
            </a:extLst>
          </p:cNvPr>
          <p:cNvSpPr txBox="1"/>
          <p:nvPr/>
        </p:nvSpPr>
        <p:spPr>
          <a:xfrm>
            <a:off x="100262" y="626764"/>
            <a:ext cx="4221482" cy="5632311"/>
          </a:xfrm>
          <a:prstGeom prst="rect">
            <a:avLst/>
          </a:prstGeom>
          <a:noFill/>
        </p:spPr>
        <p:txBody>
          <a:bodyPr wrap="square" rtlCol="0">
            <a:spAutoFit/>
          </a:bodyPr>
          <a:lstStyle/>
          <a:p>
            <a:pPr>
              <a:spcAft>
                <a:spcPts val="1200"/>
              </a:spcAft>
            </a:pPr>
            <a:r>
              <a:rPr lang="en-GB" sz="1600" b="1" dirty="0">
                <a:solidFill>
                  <a:schemeClr val="accent3">
                    <a:lumMod val="50000"/>
                  </a:schemeClr>
                </a:solidFill>
                <a:latin typeface="Calibri" panose="020F0502020204030204" pitchFamily="34" charset="0"/>
                <a:cs typeface="Calibri" panose="020F0502020204030204" pitchFamily="34" charset="0"/>
              </a:rPr>
              <a:t>CAMHS and Neurodiversity (ND) referrals</a:t>
            </a:r>
          </a:p>
          <a:p>
            <a:pPr marL="285750" indent="-285750">
              <a:spcAft>
                <a:spcPts val="1200"/>
              </a:spcAft>
              <a:buFont typeface="Arial" panose="020B0604020202020204" pitchFamily="34" charset="0"/>
              <a:buChar char="•"/>
            </a:pPr>
            <a:r>
              <a:rPr lang="en-GB" sz="1400" b="1" dirty="0">
                <a:solidFill>
                  <a:schemeClr val="accent3">
                    <a:lumMod val="50000"/>
                  </a:schemeClr>
                </a:solidFill>
                <a:latin typeface="Calibri" panose="020F0502020204030204" pitchFamily="34" charset="0"/>
                <a:cs typeface="Calibri" panose="020F0502020204030204" pitchFamily="34" charset="0"/>
              </a:rPr>
              <a:t>The Child and Adolescent Mental Health Services (CAMHS) </a:t>
            </a:r>
            <a:r>
              <a:rPr lang="en-GB" sz="1400" dirty="0">
                <a:latin typeface="Calibri" panose="020F0502020204030204" pitchFamily="34" charset="0"/>
                <a:cs typeface="Calibri" panose="020F0502020204030204" pitchFamily="34" charset="0"/>
              </a:rPr>
              <a:t>is an NHS service that assesses and treats young people with emotional, behavioural or mental health difficulties</a:t>
            </a:r>
            <a:r>
              <a:rPr lang="en-GB" sz="1400" dirty="0">
                <a:solidFill>
                  <a:schemeClr val="accent3">
                    <a:lumMod val="50000"/>
                  </a:schemeClr>
                </a:solidFill>
                <a:latin typeface="Calibri" panose="020F0502020204030204" pitchFamily="34" charset="0"/>
                <a:cs typeface="Calibri" panose="020F0502020204030204" pitchFamily="34" charset="0"/>
              </a:rPr>
              <a:t>. </a:t>
            </a: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In the period covering June 2021 and May 2022 there were a total of 1,375 children and young people in Bracknell Forest referred to the CAMHS (878) and ND (497) and service.</a:t>
            </a: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There were overall more referrals for female (54%) than male clients for both services. Almost  1 in every 2 referrals (46.3%) for the services were for children aged 11 to 15 with a third of referrals (34.2%)for children aged 6-10. </a:t>
            </a:r>
          </a:p>
          <a:p>
            <a:pPr marL="285750" indent="-285750">
              <a:spcAft>
                <a:spcPts val="1200"/>
              </a:spcAft>
              <a:buFont typeface="Arial" panose="020B0604020202020204" pitchFamily="34" charset="0"/>
              <a:buChar char="•"/>
            </a:pPr>
            <a:r>
              <a:rPr lang="en-GB" sz="1400" b="1" dirty="0">
                <a:solidFill>
                  <a:schemeClr val="accent3">
                    <a:lumMod val="50000"/>
                  </a:schemeClr>
                </a:solidFill>
                <a:latin typeface="Calibri" panose="020F0502020204030204" pitchFamily="34" charset="0"/>
                <a:cs typeface="Calibri" panose="020F0502020204030204" pitchFamily="34" charset="0"/>
              </a:rPr>
              <a:t>66% </a:t>
            </a:r>
            <a:r>
              <a:rPr lang="en-GB" sz="1400" dirty="0">
                <a:latin typeface="Calibri" panose="020F0502020204030204" pitchFamily="34" charset="0"/>
                <a:cs typeface="Calibri" panose="020F0502020204030204" pitchFamily="34" charset="0"/>
              </a:rPr>
              <a:t>of referrals with ethnicity data were for </a:t>
            </a:r>
            <a:r>
              <a:rPr lang="en-GB" sz="1400" b="1" dirty="0">
                <a:solidFill>
                  <a:schemeClr val="accent3">
                    <a:lumMod val="50000"/>
                  </a:schemeClr>
                </a:solidFill>
                <a:latin typeface="Calibri" panose="020F0502020204030204" pitchFamily="34" charset="0"/>
                <a:cs typeface="Calibri" panose="020F0502020204030204" pitchFamily="34" charset="0"/>
              </a:rPr>
              <a:t>white </a:t>
            </a:r>
            <a:r>
              <a:rPr lang="en-GB" sz="1400" dirty="0">
                <a:latin typeface="Calibri" panose="020F0502020204030204" pitchFamily="34" charset="0"/>
                <a:cs typeface="Calibri" panose="020F0502020204030204" pitchFamily="34" charset="0"/>
              </a:rPr>
              <a:t>clients. </a:t>
            </a:r>
            <a:r>
              <a:rPr lang="en-GB" sz="1400" b="1" dirty="0">
                <a:solidFill>
                  <a:schemeClr val="accent3">
                    <a:lumMod val="50000"/>
                  </a:schemeClr>
                </a:solidFill>
                <a:latin typeface="Calibri" panose="020F0502020204030204" pitchFamily="34" charset="0"/>
                <a:cs typeface="Calibri" panose="020F0502020204030204" pitchFamily="34" charset="0"/>
              </a:rPr>
              <a:t>BAME</a:t>
            </a:r>
            <a:r>
              <a:rPr lang="en-GB" sz="1400" dirty="0">
                <a:latin typeface="Calibri" panose="020F0502020204030204" pitchFamily="34" charset="0"/>
                <a:cs typeface="Calibri" panose="020F0502020204030204" pitchFamily="34" charset="0"/>
              </a:rPr>
              <a:t> referrals represented on </a:t>
            </a:r>
            <a:r>
              <a:rPr lang="en-GB" sz="1400" b="1" dirty="0">
                <a:solidFill>
                  <a:schemeClr val="accent3">
                    <a:lumMod val="50000"/>
                  </a:schemeClr>
                </a:solidFill>
                <a:latin typeface="Calibri" panose="020F0502020204030204" pitchFamily="34" charset="0"/>
                <a:cs typeface="Calibri" panose="020F0502020204030204" pitchFamily="34" charset="0"/>
              </a:rPr>
              <a:t>6.5%</a:t>
            </a:r>
            <a:r>
              <a:rPr lang="en-GB" sz="1400" dirty="0">
                <a:latin typeface="Calibri" panose="020F0502020204030204" pitchFamily="34" charset="0"/>
                <a:cs typeface="Calibri" panose="020F0502020204030204" pitchFamily="34" charset="0"/>
              </a:rPr>
              <a:t>. Of note is that </a:t>
            </a:r>
            <a:r>
              <a:rPr lang="en-GB" sz="1400" u="sng" dirty="0">
                <a:latin typeface="Calibri" panose="020F0502020204030204" pitchFamily="34" charset="0"/>
                <a:cs typeface="Calibri" panose="020F0502020204030204" pitchFamily="34" charset="0"/>
              </a:rPr>
              <a:t>27% of referrals did not include ethnicity</a:t>
            </a:r>
            <a:r>
              <a:rPr lang="en-GB" sz="1400" dirty="0">
                <a:latin typeface="Calibri" panose="020F0502020204030204" pitchFamily="34" charset="0"/>
                <a:cs typeface="Calibri" panose="020F0502020204030204" pitchFamily="34" charset="0"/>
              </a:rPr>
              <a:t>.</a:t>
            </a: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The primary source of referral </a:t>
            </a:r>
            <a:r>
              <a:rPr lang="en-GB" sz="1400" b="1" dirty="0">
                <a:solidFill>
                  <a:schemeClr val="accent3">
                    <a:lumMod val="50000"/>
                  </a:schemeClr>
                </a:solidFill>
                <a:latin typeface="Calibri" panose="020F0502020204030204" pitchFamily="34" charset="0"/>
                <a:cs typeface="Calibri" panose="020F0502020204030204" pitchFamily="34" charset="0"/>
              </a:rPr>
              <a:t>were GP practices </a:t>
            </a:r>
            <a:r>
              <a:rPr lang="en-GB" sz="1400" dirty="0">
                <a:latin typeface="Calibri" panose="020F0502020204030204" pitchFamily="34" charset="0"/>
                <a:cs typeface="Calibri" panose="020F0502020204030204" pitchFamily="34" charset="0"/>
              </a:rPr>
              <a:t>(34.8%) and </a:t>
            </a:r>
            <a:r>
              <a:rPr lang="en-GB" sz="1400" b="1" dirty="0">
                <a:solidFill>
                  <a:schemeClr val="accent3">
                    <a:lumMod val="50000"/>
                  </a:schemeClr>
                </a:solidFill>
                <a:latin typeface="Calibri" panose="020F0502020204030204" pitchFamily="34" charset="0"/>
                <a:cs typeface="Calibri" panose="020F0502020204030204" pitchFamily="34" charset="0"/>
              </a:rPr>
              <a:t>Education Services </a:t>
            </a:r>
            <a:r>
              <a:rPr lang="en-GB" sz="1400" dirty="0">
                <a:latin typeface="Calibri" panose="020F0502020204030204" pitchFamily="34" charset="0"/>
                <a:cs typeface="Calibri" panose="020F0502020204030204" pitchFamily="34" charset="0"/>
              </a:rPr>
              <a:t>(29.7%). The primary reasons for referral were </a:t>
            </a:r>
            <a:r>
              <a:rPr lang="en-GB" sz="1400" b="1" dirty="0">
                <a:solidFill>
                  <a:schemeClr val="accent3">
                    <a:lumMod val="50000"/>
                  </a:schemeClr>
                </a:solidFill>
                <a:latin typeface="Calibri" panose="020F0502020204030204" pitchFamily="34" charset="0"/>
                <a:cs typeface="Calibri" panose="020F0502020204030204" pitchFamily="34" charset="0"/>
              </a:rPr>
              <a:t>Anxiety</a:t>
            </a:r>
            <a:r>
              <a:rPr lang="en-GB" sz="1400" dirty="0">
                <a:latin typeface="Calibri" panose="020F0502020204030204" pitchFamily="34" charset="0"/>
                <a:cs typeface="Calibri" panose="020F0502020204030204" pitchFamily="34" charset="0"/>
              </a:rPr>
              <a:t> (33.6%), </a:t>
            </a:r>
            <a:r>
              <a:rPr lang="en-GB" sz="1400" b="1" dirty="0">
                <a:solidFill>
                  <a:schemeClr val="accent3">
                    <a:lumMod val="50000"/>
                  </a:schemeClr>
                </a:solidFill>
                <a:latin typeface="Calibri" panose="020F0502020204030204" pitchFamily="34" charset="0"/>
                <a:cs typeface="Calibri" panose="020F0502020204030204" pitchFamily="34" charset="0"/>
              </a:rPr>
              <a:t>Self-harm behaviours </a:t>
            </a:r>
            <a:r>
              <a:rPr lang="en-GB" sz="1400" dirty="0">
                <a:latin typeface="Calibri" panose="020F0502020204030204" pitchFamily="34" charset="0"/>
                <a:cs typeface="Calibri" panose="020F0502020204030204" pitchFamily="34" charset="0"/>
              </a:rPr>
              <a:t>(23.8%) and </a:t>
            </a:r>
            <a:r>
              <a:rPr lang="en-GB" sz="1400" b="1" dirty="0">
                <a:solidFill>
                  <a:schemeClr val="accent3">
                    <a:lumMod val="50000"/>
                  </a:schemeClr>
                </a:solidFill>
                <a:latin typeface="Calibri" panose="020F0502020204030204" pitchFamily="34" charset="0"/>
                <a:cs typeface="Calibri" panose="020F0502020204030204" pitchFamily="34" charset="0"/>
              </a:rPr>
              <a:t>Depression.</a:t>
            </a:r>
          </a:p>
        </p:txBody>
      </p:sp>
      <p:graphicFrame>
        <p:nvGraphicFramePr>
          <p:cNvPr id="6" name="Chart 5" descr="Chart displaying the number of children and young people referred to CAMHS &amp; ND by age-band for the period June 2021 to May 2022. Age bands were 0-5, 6-10, 11-15 and 16-17.">
            <a:extLst>
              <a:ext uri="{FF2B5EF4-FFF2-40B4-BE49-F238E27FC236}">
                <a16:creationId xmlns:a16="http://schemas.microsoft.com/office/drawing/2014/main" id="{ADCDF01D-AABB-4082-8D41-03281BEC7808}"/>
              </a:ext>
            </a:extLst>
          </p:cNvPr>
          <p:cNvGraphicFramePr>
            <a:graphicFrameLocks/>
          </p:cNvGraphicFramePr>
          <p:nvPr>
            <p:extLst>
              <p:ext uri="{D42A27DB-BD31-4B8C-83A1-F6EECF244321}">
                <p14:modId xmlns:p14="http://schemas.microsoft.com/office/powerpoint/2010/main" val="1804937562"/>
              </p:ext>
            </p:extLst>
          </p:nvPr>
        </p:nvGraphicFramePr>
        <p:xfrm>
          <a:off x="4321744" y="777392"/>
          <a:ext cx="4514125" cy="288396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descr="Chart displaying the primary referral sources for CAMHS &amp; ND for the period covering June 2021 to May 2022. The majority were from GPs (34.8%) and Education Services (29.7%).">
            <a:extLst>
              <a:ext uri="{FF2B5EF4-FFF2-40B4-BE49-F238E27FC236}">
                <a16:creationId xmlns:a16="http://schemas.microsoft.com/office/drawing/2014/main" id="{5AF22F78-158E-4078-BC83-76906C374BD5}"/>
              </a:ext>
            </a:extLst>
          </p:cNvPr>
          <p:cNvGraphicFramePr>
            <a:graphicFrameLocks/>
          </p:cNvGraphicFramePr>
          <p:nvPr>
            <p:extLst>
              <p:ext uri="{D42A27DB-BD31-4B8C-83A1-F6EECF244321}">
                <p14:modId xmlns:p14="http://schemas.microsoft.com/office/powerpoint/2010/main" val="618107337"/>
              </p:ext>
            </p:extLst>
          </p:nvPr>
        </p:nvGraphicFramePr>
        <p:xfrm>
          <a:off x="4210050" y="3754822"/>
          <a:ext cx="4833688" cy="288396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0E0D396E-0E8A-40FA-B64B-F53C727465F3}"/>
              </a:ext>
            </a:extLst>
          </p:cNvPr>
          <p:cNvSpPr txBox="1"/>
          <p:nvPr/>
        </p:nvSpPr>
        <p:spPr>
          <a:xfrm>
            <a:off x="37081" y="6614153"/>
            <a:ext cx="8569326" cy="261610"/>
          </a:xfrm>
          <a:prstGeom prst="rect">
            <a:avLst/>
          </a:prstGeom>
          <a:noFill/>
        </p:spPr>
        <p:txBody>
          <a:bodyPr wrap="square">
            <a:spAutoFit/>
          </a:bodyPr>
          <a:lstStyle/>
          <a:p>
            <a:r>
              <a:rPr lang="en-GB" sz="1100" b="0" u="none" strike="noStrike" baseline="0" dirty="0">
                <a:solidFill>
                  <a:srgbClr val="000000"/>
                </a:solidFill>
                <a:latin typeface="Calibri" panose="020F0502020204030204" pitchFamily="34" charset="0"/>
                <a:cs typeface="Calibri" panose="020F0502020204030204" pitchFamily="34" charset="0"/>
              </a:rPr>
              <a:t>Source: Berkshire Healthcare Foundation Trust (2022</a:t>
            </a:r>
            <a:r>
              <a:rPr lang="en-GB" sz="1100" dirty="0">
                <a:solidFill>
                  <a:srgbClr val="000000"/>
                </a:solidFill>
                <a:latin typeface="Calibri" panose="020F0502020204030204" pitchFamily="34" charset="0"/>
                <a:cs typeface="Calibri" panose="020F0502020204030204" pitchFamily="34" charset="0"/>
              </a:rPr>
              <a:t>)</a:t>
            </a:r>
            <a:endParaRPr lang="en-GB"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10379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5C0771B-5F50-4F8A-8E27-13F20AB80C7A}"/>
              </a:ext>
            </a:extLst>
          </p:cNvPr>
          <p:cNvSpPr txBox="1">
            <a:spLocks noGrp="1"/>
          </p:cNvSpPr>
          <p:nvPr>
            <p:ph type="title" idx="4294967295"/>
          </p:nvPr>
        </p:nvSpPr>
        <p:spPr>
          <a:xfrm>
            <a:off x="0" y="0"/>
            <a:ext cx="9144000" cy="527620"/>
          </a:xfrm>
          <a:prstGeom prst="rect">
            <a:avLst/>
          </a:prstGeom>
          <a:solidFill>
            <a:schemeClr val="accent3">
              <a:lumMod val="50000"/>
            </a:scheme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schemeClr val="bg1"/>
                </a:solidFill>
                <a:effectLst/>
                <a:uLnTx/>
                <a:uFillTx/>
                <a:latin typeface="+mj-lt"/>
                <a:ea typeface="+mj-ea"/>
                <a:cs typeface="+mj-cs"/>
              </a:rPr>
              <a:t>Mental Health</a:t>
            </a:r>
          </a:p>
        </p:txBody>
      </p:sp>
      <p:sp>
        <p:nvSpPr>
          <p:cNvPr id="3" name="Rectangle 2">
            <a:extLst>
              <a:ext uri="{FF2B5EF4-FFF2-40B4-BE49-F238E27FC236}">
                <a16:creationId xmlns:a16="http://schemas.microsoft.com/office/drawing/2014/main" id="{245E1E01-CF63-4C43-AE95-9994FFEC85CE}"/>
              </a:ext>
              <a:ext uri="{C183D7F6-B498-43B3-948B-1728B52AA6E4}">
                <adec:decorative xmlns:adec="http://schemas.microsoft.com/office/drawing/2017/decorative" val="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9" name="TextBox 18">
            <a:extLst>
              <a:ext uri="{FF2B5EF4-FFF2-40B4-BE49-F238E27FC236}">
                <a16:creationId xmlns:a16="http://schemas.microsoft.com/office/drawing/2014/main" id="{4428D968-D66D-48D3-9E99-0E35EC4FCD1A}"/>
              </a:ext>
            </a:extLst>
          </p:cNvPr>
          <p:cNvSpPr txBox="1"/>
          <p:nvPr/>
        </p:nvSpPr>
        <p:spPr>
          <a:xfrm>
            <a:off x="90205" y="651316"/>
            <a:ext cx="4034120" cy="6063198"/>
          </a:xfrm>
          <a:prstGeom prst="rect">
            <a:avLst/>
          </a:prstGeom>
          <a:noFill/>
        </p:spPr>
        <p:txBody>
          <a:bodyPr wrap="square" rtlCol="0">
            <a:spAutoFit/>
          </a:bodyPr>
          <a:lstStyle/>
          <a:p>
            <a:pPr>
              <a:spcAft>
                <a:spcPts val="1200"/>
              </a:spcAft>
            </a:pPr>
            <a:r>
              <a:rPr lang="en-GB" sz="1600" b="1" dirty="0">
                <a:solidFill>
                  <a:schemeClr val="accent3">
                    <a:lumMod val="50000"/>
                  </a:schemeClr>
                </a:solidFill>
                <a:latin typeface="Calibri" panose="020F0502020204030204" pitchFamily="34" charset="0"/>
                <a:cs typeface="Calibri" panose="020F0502020204030204" pitchFamily="34" charset="0"/>
              </a:rPr>
              <a:t>CAMHS and Neurodiversity (ND) referrals</a:t>
            </a: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At ward level, for the period July 2021 to August 2022, the greatest number of children referred to the CAMHS and ND services lived in </a:t>
            </a:r>
            <a:r>
              <a:rPr lang="en-GB" sz="1400" u="sng" dirty="0">
                <a:latin typeface="Calibri" panose="020F0502020204030204" pitchFamily="34" charset="0"/>
                <a:cs typeface="Calibri" panose="020F0502020204030204" pitchFamily="34" charset="0"/>
              </a:rPr>
              <a:t>Harmans Water</a:t>
            </a:r>
            <a:r>
              <a:rPr lang="en-GB" sz="1400" dirty="0">
                <a:latin typeface="Calibri" panose="020F0502020204030204" pitchFamily="34" charset="0"/>
                <a:cs typeface="Calibri" panose="020F0502020204030204" pitchFamily="34" charset="0"/>
              </a:rPr>
              <a:t> (</a:t>
            </a:r>
            <a:r>
              <a:rPr lang="en-GB" sz="1400" b="1" dirty="0">
                <a:solidFill>
                  <a:schemeClr val="accent3">
                    <a:lumMod val="50000"/>
                  </a:schemeClr>
                </a:solidFill>
                <a:latin typeface="Calibri" panose="020F0502020204030204" pitchFamily="34" charset="0"/>
                <a:cs typeface="Calibri" panose="020F0502020204030204" pitchFamily="34" charset="0"/>
              </a:rPr>
              <a:t>10.3%</a:t>
            </a:r>
            <a:r>
              <a:rPr lang="en-GB" sz="1400" dirty="0">
                <a:latin typeface="Calibri" panose="020F0502020204030204" pitchFamily="34" charset="0"/>
                <a:cs typeface="Calibri" panose="020F0502020204030204" pitchFamily="34" charset="0"/>
              </a:rPr>
              <a:t>), </a:t>
            </a:r>
            <a:r>
              <a:rPr lang="en-GB" sz="1400" u="sng" dirty="0">
                <a:latin typeface="Calibri" panose="020F0502020204030204" pitchFamily="34" charset="0"/>
                <a:cs typeface="Calibri" panose="020F0502020204030204" pitchFamily="34" charset="0"/>
              </a:rPr>
              <a:t>Hanworth </a:t>
            </a:r>
            <a:r>
              <a:rPr lang="en-GB" sz="1400" dirty="0">
                <a:latin typeface="Calibri" panose="020F0502020204030204" pitchFamily="34" charset="0"/>
                <a:cs typeface="Calibri" panose="020F0502020204030204" pitchFamily="34" charset="0"/>
              </a:rPr>
              <a:t>(</a:t>
            </a:r>
            <a:r>
              <a:rPr lang="en-GB" sz="1400" b="1" dirty="0">
                <a:solidFill>
                  <a:schemeClr val="accent3">
                    <a:lumMod val="50000"/>
                  </a:schemeClr>
                </a:solidFill>
                <a:latin typeface="Calibri" panose="020F0502020204030204" pitchFamily="34" charset="0"/>
                <a:cs typeface="Calibri" panose="020F0502020204030204" pitchFamily="34" charset="0"/>
              </a:rPr>
              <a:t>9.7%</a:t>
            </a:r>
            <a:r>
              <a:rPr lang="en-GB" sz="1400" dirty="0">
                <a:latin typeface="Calibri" panose="020F0502020204030204" pitchFamily="34" charset="0"/>
                <a:cs typeface="Calibri" panose="020F0502020204030204" pitchFamily="34" charset="0"/>
              </a:rPr>
              <a:t>) and </a:t>
            </a:r>
            <a:r>
              <a:rPr lang="en-GB" sz="1400" u="sng" dirty="0">
                <a:latin typeface="Calibri" panose="020F0502020204030204" pitchFamily="34" charset="0"/>
                <a:cs typeface="Calibri" panose="020F0502020204030204" pitchFamily="34" charset="0"/>
              </a:rPr>
              <a:t>Priestwood and Garth</a:t>
            </a:r>
            <a:r>
              <a:rPr lang="en-GB" sz="1400" dirty="0">
                <a:latin typeface="Calibri" panose="020F0502020204030204" pitchFamily="34" charset="0"/>
                <a:cs typeface="Calibri" panose="020F0502020204030204" pitchFamily="34" charset="0"/>
              </a:rPr>
              <a:t> (</a:t>
            </a:r>
            <a:r>
              <a:rPr lang="en-GB" sz="1400" b="1" dirty="0">
                <a:solidFill>
                  <a:schemeClr val="accent3">
                    <a:lumMod val="50000"/>
                  </a:schemeClr>
                </a:solidFill>
                <a:latin typeface="Calibri" panose="020F0502020204030204" pitchFamily="34" charset="0"/>
                <a:cs typeface="Calibri" panose="020F0502020204030204" pitchFamily="34" charset="0"/>
              </a:rPr>
              <a:t>9.3%</a:t>
            </a:r>
            <a:r>
              <a:rPr lang="en-GB" sz="1400" dirty="0">
                <a:latin typeface="Calibri" panose="020F0502020204030204" pitchFamily="34" charset="0"/>
                <a:cs typeface="Calibri" panose="020F0502020204030204" pitchFamily="34" charset="0"/>
              </a:rPr>
              <a:t>)</a:t>
            </a: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The rate of referral to these was highest for residents in Hanworth at 72.5 per 1,000 population and lowest in Little Sandhurst and Wellington at 15.8 per 1,000 population</a:t>
            </a: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The data indicates that the referral rate is highest for children and young people living in wards with greater childhood deprivation, associated with </a:t>
            </a:r>
            <a:r>
              <a:rPr lang="en-GB" sz="1400" dirty="0">
                <a:latin typeface="Calibri" panose="020F0502020204030204" pitchFamily="34" charset="0"/>
                <a:cs typeface="Calibri" panose="020F0502020204030204" pitchFamily="34" charset="0"/>
                <a:hlinkClick r:id="rId2"/>
              </a:rPr>
              <a:t>poor mental health</a:t>
            </a:r>
            <a:endParaRPr lang="en-GB" sz="1400" dirty="0">
              <a:latin typeface="Calibri" panose="020F0502020204030204" pitchFamily="34" charset="0"/>
              <a:cs typeface="Calibri" panose="020F0502020204030204" pitchFamily="34" charset="0"/>
            </a:endParaRP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The proportion of patients referred to the services was similar between the three PCNs in Bracknell Forest, the rate of referral per 1,000 patients ranged between 47.2 (The Health Triangle) and 60.6 (Braccan Health Network)</a:t>
            </a: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At GP practice level, the rate of referrals ranged between 31.7 per 1,000 patients (Binfield Surgery) and 68.9 per 1,000 patients (The Waterfield Practice).</a:t>
            </a:r>
          </a:p>
        </p:txBody>
      </p:sp>
      <p:sp>
        <p:nvSpPr>
          <p:cNvPr id="7" name="TextBox 6">
            <a:extLst>
              <a:ext uri="{FF2B5EF4-FFF2-40B4-BE49-F238E27FC236}">
                <a16:creationId xmlns:a16="http://schemas.microsoft.com/office/drawing/2014/main" id="{753F7E2E-3402-4CC3-B607-B904E3DA9F7C}"/>
              </a:ext>
            </a:extLst>
          </p:cNvPr>
          <p:cNvSpPr txBox="1"/>
          <p:nvPr/>
        </p:nvSpPr>
        <p:spPr>
          <a:xfrm>
            <a:off x="4124325" y="689101"/>
            <a:ext cx="4929471" cy="492443"/>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black"/>
                </a:solidFill>
                <a:effectLst/>
                <a:uLnTx/>
                <a:uFillTx/>
                <a:latin typeface="Calibri"/>
                <a:ea typeface="+mn-ea"/>
                <a:cs typeface="+mn-cs"/>
              </a:rPr>
              <a:t>Estimated rate of referrals to CAMHS and ND for Bracknell Forest </a:t>
            </a:r>
            <a:r>
              <a:rPr lang="en-GB" sz="1300" b="1" dirty="0">
                <a:solidFill>
                  <a:prstClr val="black"/>
                </a:solidFill>
                <a:latin typeface="Calibri"/>
              </a:rPr>
              <a:t>residents aged under 18, by Ward (2021-22)</a:t>
            </a:r>
            <a:endParaRPr kumimoji="0" lang="en-GB" sz="1300" b="1"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5" name="Table 4">
            <a:extLst>
              <a:ext uri="{FF2B5EF4-FFF2-40B4-BE49-F238E27FC236}">
                <a16:creationId xmlns:a16="http://schemas.microsoft.com/office/drawing/2014/main" id="{A4CCEABE-D7C6-4646-A846-5F56BF5CFB02}"/>
              </a:ext>
            </a:extLst>
          </p:cNvPr>
          <p:cNvGraphicFramePr>
            <a:graphicFrameLocks noGrp="1"/>
          </p:cNvGraphicFramePr>
          <p:nvPr>
            <p:extLst>
              <p:ext uri="{D42A27DB-BD31-4B8C-83A1-F6EECF244321}">
                <p14:modId xmlns:p14="http://schemas.microsoft.com/office/powerpoint/2010/main" val="288355804"/>
              </p:ext>
            </p:extLst>
          </p:nvPr>
        </p:nvGraphicFramePr>
        <p:xfrm>
          <a:off x="4362449" y="1343025"/>
          <a:ext cx="4610100" cy="4933941"/>
        </p:xfrm>
        <a:graphic>
          <a:graphicData uri="http://schemas.openxmlformats.org/drawingml/2006/table">
            <a:tbl>
              <a:tblPr firstRow="1"/>
              <a:tblGrid>
                <a:gridCol w="1994191">
                  <a:extLst>
                    <a:ext uri="{9D8B030D-6E8A-4147-A177-3AD203B41FA5}">
                      <a16:colId xmlns:a16="http://schemas.microsoft.com/office/drawing/2014/main" val="3188111988"/>
                    </a:ext>
                  </a:extLst>
                </a:gridCol>
                <a:gridCol w="997095">
                  <a:extLst>
                    <a:ext uri="{9D8B030D-6E8A-4147-A177-3AD203B41FA5}">
                      <a16:colId xmlns:a16="http://schemas.microsoft.com/office/drawing/2014/main" val="1203390715"/>
                    </a:ext>
                  </a:extLst>
                </a:gridCol>
                <a:gridCol w="1618814">
                  <a:extLst>
                    <a:ext uri="{9D8B030D-6E8A-4147-A177-3AD203B41FA5}">
                      <a16:colId xmlns:a16="http://schemas.microsoft.com/office/drawing/2014/main" val="3996233674"/>
                    </a:ext>
                  </a:extLst>
                </a:gridCol>
              </a:tblGrid>
              <a:tr h="448541">
                <a:tc>
                  <a:txBody>
                    <a:bodyPr/>
                    <a:lstStyle/>
                    <a:p>
                      <a:pPr algn="ctr" fontAlgn="ctr"/>
                      <a:r>
                        <a:rPr lang="en-GB" sz="1200" b="0" i="0" u="none" strike="noStrike">
                          <a:solidFill>
                            <a:srgbClr val="000000"/>
                          </a:solidFill>
                          <a:effectLst/>
                          <a:latin typeface="Calibri" panose="020F0502020204030204" pitchFamily="34" charset="0"/>
                        </a:rPr>
                        <a:t>Ward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IDACI</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Rate per 1,000 population (0-17)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3391946"/>
                  </a:ext>
                </a:extLst>
              </a:tr>
              <a:tr h="224270">
                <a:tc>
                  <a:txBody>
                    <a:bodyPr/>
                    <a:lstStyle/>
                    <a:p>
                      <a:pPr algn="l" fontAlgn="b"/>
                      <a:r>
                        <a:rPr lang="en-GB" sz="1200" b="0" i="0" u="none" strike="noStrike">
                          <a:solidFill>
                            <a:srgbClr val="000000"/>
                          </a:solidFill>
                          <a:effectLst/>
                          <a:latin typeface="Calibri" panose="020F0502020204030204" pitchFamily="34" charset="0"/>
                        </a:rPr>
                        <a:t>Hanworth</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12.1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72.5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3755535854"/>
                  </a:ext>
                </a:extLst>
              </a:tr>
              <a:tr h="224270">
                <a:tc>
                  <a:txBody>
                    <a:bodyPr/>
                    <a:lstStyle/>
                    <a:p>
                      <a:pPr algn="l" fontAlgn="b"/>
                      <a:r>
                        <a:rPr lang="en-GB" sz="1200" b="0" i="0" u="none" strike="noStrike">
                          <a:solidFill>
                            <a:srgbClr val="000000"/>
                          </a:solidFill>
                          <a:effectLst/>
                          <a:latin typeface="Calibri" panose="020F0502020204030204" pitchFamily="34" charset="0"/>
                        </a:rPr>
                        <a:t>Great Hollands South</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13.1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66.2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D8F"/>
                    </a:solidFill>
                  </a:tcPr>
                </a:tc>
                <a:extLst>
                  <a:ext uri="{0D108BD9-81ED-4DB2-BD59-A6C34878D82A}">
                    <a16:rowId xmlns:a16="http://schemas.microsoft.com/office/drawing/2014/main" val="3170230678"/>
                  </a:ext>
                </a:extLst>
              </a:tr>
              <a:tr h="224270">
                <a:tc>
                  <a:txBody>
                    <a:bodyPr/>
                    <a:lstStyle/>
                    <a:p>
                      <a:pPr algn="l" fontAlgn="b"/>
                      <a:r>
                        <a:rPr lang="en-GB" sz="1200" b="0" i="0" u="none" strike="noStrike" dirty="0">
                          <a:solidFill>
                            <a:srgbClr val="000000"/>
                          </a:solidFill>
                          <a:effectLst/>
                          <a:latin typeface="Calibri" panose="020F0502020204030204" pitchFamily="34" charset="0"/>
                        </a:rPr>
                        <a:t>Priestwood and Garth</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14.8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65.0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496"/>
                    </a:solidFill>
                  </a:tcPr>
                </a:tc>
                <a:extLst>
                  <a:ext uri="{0D108BD9-81ED-4DB2-BD59-A6C34878D82A}">
                    <a16:rowId xmlns:a16="http://schemas.microsoft.com/office/drawing/2014/main" val="973782212"/>
                  </a:ext>
                </a:extLst>
              </a:tr>
              <a:tr h="224270">
                <a:tc>
                  <a:txBody>
                    <a:bodyPr/>
                    <a:lstStyle/>
                    <a:p>
                      <a:pPr algn="l" fontAlgn="b"/>
                      <a:r>
                        <a:rPr lang="en-GB" sz="1200" b="0" i="0" u="none" strike="noStrike">
                          <a:solidFill>
                            <a:srgbClr val="000000"/>
                          </a:solidFill>
                          <a:effectLst/>
                          <a:latin typeface="Calibri" panose="020F0502020204030204" pitchFamily="34" charset="0"/>
                        </a:rPr>
                        <a:t>Owlsmoor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5.9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59.6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1B4"/>
                    </a:solidFill>
                  </a:tcPr>
                </a:tc>
                <a:extLst>
                  <a:ext uri="{0D108BD9-81ED-4DB2-BD59-A6C34878D82A}">
                    <a16:rowId xmlns:a16="http://schemas.microsoft.com/office/drawing/2014/main" val="2097661033"/>
                  </a:ext>
                </a:extLst>
              </a:tr>
              <a:tr h="224270">
                <a:tc>
                  <a:txBody>
                    <a:bodyPr/>
                    <a:lstStyle/>
                    <a:p>
                      <a:pPr algn="l" fontAlgn="b"/>
                      <a:r>
                        <a:rPr lang="en-GB" sz="1200" b="0" i="0" u="none" strike="noStrike">
                          <a:solidFill>
                            <a:srgbClr val="000000"/>
                          </a:solidFill>
                          <a:effectLst/>
                          <a:latin typeface="Calibri" panose="020F0502020204030204" pitchFamily="34" charset="0"/>
                        </a:rPr>
                        <a:t>Harmans Water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12.7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58.5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B8BA"/>
                    </a:solidFill>
                  </a:tcPr>
                </a:tc>
                <a:extLst>
                  <a:ext uri="{0D108BD9-81ED-4DB2-BD59-A6C34878D82A}">
                    <a16:rowId xmlns:a16="http://schemas.microsoft.com/office/drawing/2014/main" val="1882374681"/>
                  </a:ext>
                </a:extLst>
              </a:tr>
              <a:tr h="224270">
                <a:tc>
                  <a:txBody>
                    <a:bodyPr/>
                    <a:lstStyle/>
                    <a:p>
                      <a:pPr algn="l" fontAlgn="b"/>
                      <a:r>
                        <a:rPr lang="en-GB" sz="1200" b="0" i="0" u="none" strike="noStrike" dirty="0">
                          <a:solidFill>
                            <a:srgbClr val="000000"/>
                          </a:solidFill>
                          <a:effectLst/>
                          <a:latin typeface="Calibri" panose="020F0502020204030204" pitchFamily="34" charset="0"/>
                        </a:rPr>
                        <a:t>Great Hollands North</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14.0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53.4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D4D7"/>
                    </a:solidFill>
                  </a:tcPr>
                </a:tc>
                <a:extLst>
                  <a:ext uri="{0D108BD9-81ED-4DB2-BD59-A6C34878D82A}">
                    <a16:rowId xmlns:a16="http://schemas.microsoft.com/office/drawing/2014/main" val="3325118567"/>
                  </a:ext>
                </a:extLst>
              </a:tr>
              <a:tr h="224270">
                <a:tc>
                  <a:txBody>
                    <a:bodyPr/>
                    <a:lstStyle/>
                    <a:p>
                      <a:pPr algn="l" fontAlgn="b"/>
                      <a:r>
                        <a:rPr lang="en-GB" sz="1200" b="0" i="0" u="none" strike="noStrike">
                          <a:solidFill>
                            <a:srgbClr val="000000"/>
                          </a:solidFill>
                          <a:effectLst/>
                          <a:latin typeface="Calibri" panose="020F0502020204030204" pitchFamily="34" charset="0"/>
                        </a:rPr>
                        <a:t>Old Bracknell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13.5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53.3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D5D8"/>
                    </a:solidFill>
                  </a:tcPr>
                </a:tc>
                <a:extLst>
                  <a:ext uri="{0D108BD9-81ED-4DB2-BD59-A6C34878D82A}">
                    <a16:rowId xmlns:a16="http://schemas.microsoft.com/office/drawing/2014/main" val="103840572"/>
                  </a:ext>
                </a:extLst>
              </a:tr>
              <a:tr h="224270">
                <a:tc>
                  <a:txBody>
                    <a:bodyPr/>
                    <a:lstStyle/>
                    <a:p>
                      <a:pPr algn="l" fontAlgn="b"/>
                      <a:r>
                        <a:rPr lang="en-GB" sz="1200" b="0" i="0" u="none" strike="noStrike">
                          <a:solidFill>
                            <a:srgbClr val="000000"/>
                          </a:solidFill>
                          <a:effectLst/>
                          <a:latin typeface="Calibri" panose="020F0502020204030204" pitchFamily="34" charset="0"/>
                        </a:rPr>
                        <a:t>Wildridings and Central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12.7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51.3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0E3"/>
                    </a:solidFill>
                  </a:tcPr>
                </a:tc>
                <a:extLst>
                  <a:ext uri="{0D108BD9-81ED-4DB2-BD59-A6C34878D82A}">
                    <a16:rowId xmlns:a16="http://schemas.microsoft.com/office/drawing/2014/main" val="1729839217"/>
                  </a:ext>
                </a:extLst>
              </a:tr>
              <a:tr h="224270">
                <a:tc>
                  <a:txBody>
                    <a:bodyPr/>
                    <a:lstStyle/>
                    <a:p>
                      <a:pPr algn="l" fontAlgn="b"/>
                      <a:r>
                        <a:rPr lang="en-GB" sz="1200" b="0" i="0" u="none" strike="noStrike">
                          <a:solidFill>
                            <a:srgbClr val="000000"/>
                          </a:solidFill>
                          <a:effectLst/>
                          <a:latin typeface="Calibri" panose="020F0502020204030204" pitchFamily="34" charset="0"/>
                        </a:rPr>
                        <a:t>Bullbrook</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11.8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46.9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9FB"/>
                    </a:solidFill>
                  </a:tcPr>
                </a:tc>
                <a:extLst>
                  <a:ext uri="{0D108BD9-81ED-4DB2-BD59-A6C34878D82A}">
                    <a16:rowId xmlns:a16="http://schemas.microsoft.com/office/drawing/2014/main" val="900941435"/>
                  </a:ext>
                </a:extLst>
              </a:tr>
              <a:tr h="224270">
                <a:tc>
                  <a:txBody>
                    <a:bodyPr/>
                    <a:lstStyle/>
                    <a:p>
                      <a:pPr algn="l" fontAlgn="b"/>
                      <a:r>
                        <a:rPr lang="en-GB" sz="1200" b="0" i="0" u="none" strike="noStrike">
                          <a:solidFill>
                            <a:srgbClr val="000000"/>
                          </a:solidFill>
                          <a:effectLst/>
                          <a:latin typeface="Calibri" panose="020F0502020204030204" pitchFamily="34" charset="0"/>
                        </a:rPr>
                        <a:t>Ascot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3.3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45.5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AFB"/>
                    </a:solidFill>
                  </a:tcPr>
                </a:tc>
                <a:extLst>
                  <a:ext uri="{0D108BD9-81ED-4DB2-BD59-A6C34878D82A}">
                    <a16:rowId xmlns:a16="http://schemas.microsoft.com/office/drawing/2014/main" val="1412152207"/>
                  </a:ext>
                </a:extLst>
              </a:tr>
              <a:tr h="224270">
                <a:tc>
                  <a:txBody>
                    <a:bodyPr/>
                    <a:lstStyle/>
                    <a:p>
                      <a:pPr algn="l" fontAlgn="b"/>
                      <a:r>
                        <a:rPr lang="en-GB" sz="1200" b="0" i="0" u="none" strike="noStrike">
                          <a:solidFill>
                            <a:srgbClr val="000000"/>
                          </a:solidFill>
                          <a:effectLst/>
                          <a:latin typeface="Calibri" panose="020F0502020204030204" pitchFamily="34" charset="0"/>
                        </a:rPr>
                        <a:t>Central Sandhurst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6.6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43.4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6F2"/>
                    </a:solidFill>
                  </a:tcPr>
                </a:tc>
                <a:extLst>
                  <a:ext uri="{0D108BD9-81ED-4DB2-BD59-A6C34878D82A}">
                    <a16:rowId xmlns:a16="http://schemas.microsoft.com/office/drawing/2014/main" val="2272341706"/>
                  </a:ext>
                </a:extLst>
              </a:tr>
              <a:tr h="224270">
                <a:tc>
                  <a:txBody>
                    <a:bodyPr/>
                    <a:lstStyle/>
                    <a:p>
                      <a:pPr algn="l" fontAlgn="b"/>
                      <a:r>
                        <a:rPr lang="en-GB" sz="1200" b="0" i="0" u="none" strike="noStrike">
                          <a:solidFill>
                            <a:srgbClr val="000000"/>
                          </a:solidFill>
                          <a:effectLst/>
                          <a:latin typeface="Calibri" panose="020F0502020204030204" pitchFamily="34" charset="0"/>
                        </a:rPr>
                        <a:t>College Town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5.8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39.2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DE0"/>
                    </a:solidFill>
                  </a:tcPr>
                </a:tc>
                <a:extLst>
                  <a:ext uri="{0D108BD9-81ED-4DB2-BD59-A6C34878D82A}">
                    <a16:rowId xmlns:a16="http://schemas.microsoft.com/office/drawing/2014/main" val="3017006936"/>
                  </a:ext>
                </a:extLst>
              </a:tr>
              <a:tr h="224270">
                <a:tc>
                  <a:txBody>
                    <a:bodyPr/>
                    <a:lstStyle/>
                    <a:p>
                      <a:pPr algn="l" fontAlgn="b"/>
                      <a:r>
                        <a:rPr lang="en-GB" sz="1200" b="0" i="0" u="none" strike="noStrike">
                          <a:solidFill>
                            <a:srgbClr val="000000"/>
                          </a:solidFill>
                          <a:effectLst/>
                          <a:latin typeface="Calibri" panose="020F0502020204030204" pitchFamily="34" charset="0"/>
                        </a:rPr>
                        <a:t>Crowthorne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5.5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39.1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DE0"/>
                    </a:solidFill>
                  </a:tcPr>
                </a:tc>
                <a:extLst>
                  <a:ext uri="{0D108BD9-81ED-4DB2-BD59-A6C34878D82A}">
                    <a16:rowId xmlns:a16="http://schemas.microsoft.com/office/drawing/2014/main" val="4213963031"/>
                  </a:ext>
                </a:extLst>
              </a:tr>
              <a:tr h="224270">
                <a:tc>
                  <a:txBody>
                    <a:bodyPr/>
                    <a:lstStyle/>
                    <a:p>
                      <a:pPr algn="l" fontAlgn="b"/>
                      <a:r>
                        <a:rPr lang="en-GB" sz="1200" b="0" i="0" u="none" strike="noStrike">
                          <a:solidFill>
                            <a:srgbClr val="000000"/>
                          </a:solidFill>
                          <a:effectLst/>
                          <a:latin typeface="Calibri" panose="020F0502020204030204" pitchFamily="34" charset="0"/>
                        </a:rPr>
                        <a:t>Crown Wood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8.7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37.9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EBDB"/>
                    </a:solidFill>
                  </a:tcPr>
                </a:tc>
                <a:extLst>
                  <a:ext uri="{0D108BD9-81ED-4DB2-BD59-A6C34878D82A}">
                    <a16:rowId xmlns:a16="http://schemas.microsoft.com/office/drawing/2014/main" val="3454213579"/>
                  </a:ext>
                </a:extLst>
              </a:tr>
              <a:tr h="224270">
                <a:tc>
                  <a:txBody>
                    <a:bodyPr/>
                    <a:lstStyle/>
                    <a:p>
                      <a:pPr algn="l" fontAlgn="b"/>
                      <a:r>
                        <a:rPr lang="en-GB" sz="1200" b="0" i="0" u="none" strike="noStrike">
                          <a:solidFill>
                            <a:srgbClr val="000000"/>
                          </a:solidFill>
                          <a:effectLst/>
                          <a:latin typeface="Calibri" panose="020F0502020204030204" pitchFamily="34" charset="0"/>
                        </a:rPr>
                        <a:t>Warfield Harvest Ride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3.8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35.8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7E6D1"/>
                    </a:solidFill>
                  </a:tcPr>
                </a:tc>
                <a:extLst>
                  <a:ext uri="{0D108BD9-81ED-4DB2-BD59-A6C34878D82A}">
                    <a16:rowId xmlns:a16="http://schemas.microsoft.com/office/drawing/2014/main" val="3877641510"/>
                  </a:ext>
                </a:extLst>
              </a:tr>
              <a:tr h="224270">
                <a:tc>
                  <a:txBody>
                    <a:bodyPr/>
                    <a:lstStyle/>
                    <a:p>
                      <a:pPr algn="l" fontAlgn="b"/>
                      <a:r>
                        <a:rPr lang="en-GB" sz="1200" b="0" i="0" u="none" strike="noStrike">
                          <a:solidFill>
                            <a:srgbClr val="000000"/>
                          </a:solidFill>
                          <a:effectLst/>
                          <a:latin typeface="Calibri" panose="020F0502020204030204" pitchFamily="34" charset="0"/>
                        </a:rPr>
                        <a:t>Binfield with Warfield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3.7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34.7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E4CD"/>
                    </a:solidFill>
                  </a:tcPr>
                </a:tc>
                <a:extLst>
                  <a:ext uri="{0D108BD9-81ED-4DB2-BD59-A6C34878D82A}">
                    <a16:rowId xmlns:a16="http://schemas.microsoft.com/office/drawing/2014/main" val="1497481851"/>
                  </a:ext>
                </a:extLst>
              </a:tr>
              <a:tr h="224270">
                <a:tc>
                  <a:txBody>
                    <a:bodyPr/>
                    <a:lstStyle/>
                    <a:p>
                      <a:pPr algn="l" fontAlgn="b"/>
                      <a:r>
                        <a:rPr lang="en-GB" sz="1200" b="0" i="0" u="none" strike="noStrike">
                          <a:solidFill>
                            <a:srgbClr val="000000"/>
                          </a:solidFill>
                          <a:effectLst/>
                          <a:latin typeface="Calibri" panose="020F0502020204030204" pitchFamily="34" charset="0"/>
                        </a:rPr>
                        <a:t>Winkfield and Cranbourne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3.4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34.3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3CB"/>
                    </a:solidFill>
                  </a:tcPr>
                </a:tc>
                <a:extLst>
                  <a:ext uri="{0D108BD9-81ED-4DB2-BD59-A6C34878D82A}">
                    <a16:rowId xmlns:a16="http://schemas.microsoft.com/office/drawing/2014/main" val="2750926866"/>
                  </a:ext>
                </a:extLst>
              </a:tr>
              <a:tr h="224270">
                <a:tc>
                  <a:txBody>
                    <a:bodyPr/>
                    <a:lstStyle/>
                    <a:p>
                      <a:pPr algn="l" fontAlgn="b"/>
                      <a:r>
                        <a:rPr lang="en-GB" sz="1200" b="0" i="0" u="none" strike="noStrike">
                          <a:solidFill>
                            <a:srgbClr val="000000"/>
                          </a:solidFill>
                          <a:effectLst/>
                          <a:latin typeface="Calibri" panose="020F0502020204030204" pitchFamily="34" charset="0"/>
                        </a:rPr>
                        <a:t>Little Sandhurst and Wellington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2.6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15.8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940933818"/>
                  </a:ext>
                </a:extLst>
              </a:tr>
              <a:tr h="224270">
                <a:tc>
                  <a:txBody>
                    <a:bodyPr/>
                    <a:lstStyle/>
                    <a:p>
                      <a:pPr algn="l" fontAlgn="b"/>
                      <a:endParaRPr lang="en-GB" sz="1200" b="0" i="0" u="none" strike="noStrike">
                        <a:solidFill>
                          <a:srgbClr val="000000"/>
                        </a:solidFill>
                        <a:effectLst/>
                        <a:latin typeface="Calibri" panose="020F0502020204030204" pitchFamily="34" charset="0"/>
                      </a:endParaRPr>
                    </a:p>
                  </a:txBody>
                  <a:tcPr marL="6350" marR="6350" marT="635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GB" sz="1200" b="0" i="0" u="none" strike="noStrike">
                        <a:solidFill>
                          <a:srgbClr val="000000"/>
                        </a:solidFill>
                        <a:effectLst/>
                        <a:latin typeface="Calibri" panose="020F0502020204030204" pitchFamily="34" charset="0"/>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GB" sz="1200" b="0" i="0" u="none" strike="noStrike">
                        <a:solidFill>
                          <a:srgbClr val="000000"/>
                        </a:solidFill>
                        <a:effectLst/>
                        <a:latin typeface="Calibri" panose="020F0502020204030204" pitchFamily="34" charset="0"/>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4273450"/>
                  </a:ext>
                </a:extLst>
              </a:tr>
              <a:tr h="224270">
                <a:tc>
                  <a:txBody>
                    <a:bodyPr/>
                    <a:lstStyle/>
                    <a:p>
                      <a:pPr algn="l" fontAlgn="b"/>
                      <a:r>
                        <a:rPr lang="en-GB" sz="1200" b="1" i="0" u="none" strike="noStrike">
                          <a:solidFill>
                            <a:srgbClr val="000000"/>
                          </a:solidFill>
                          <a:effectLst/>
                          <a:latin typeface="Calibri" panose="020F0502020204030204" pitchFamily="34" charset="0"/>
                        </a:rPr>
                        <a:t>Bracknell Forest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a:solidFill>
                            <a:srgbClr val="000000"/>
                          </a:solidFill>
                          <a:effectLst/>
                          <a:latin typeface="Calibri" panose="020F0502020204030204" pitchFamily="34" charset="0"/>
                        </a:rPr>
                        <a:t>8.9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Calibri" panose="020F0502020204030204" pitchFamily="34" charset="0"/>
                        </a:rPr>
                        <a:t>47.5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8430593"/>
                  </a:ext>
                </a:extLst>
              </a:tr>
            </a:tbl>
          </a:graphicData>
        </a:graphic>
      </p:graphicFrame>
      <p:sp>
        <p:nvSpPr>
          <p:cNvPr id="8" name="TextBox 7">
            <a:extLst>
              <a:ext uri="{FF2B5EF4-FFF2-40B4-BE49-F238E27FC236}">
                <a16:creationId xmlns:a16="http://schemas.microsoft.com/office/drawing/2014/main" id="{DC564F84-3D38-4757-A86C-3CADCC71F4BF}"/>
              </a:ext>
            </a:extLst>
          </p:cNvPr>
          <p:cNvSpPr txBox="1"/>
          <p:nvPr/>
        </p:nvSpPr>
        <p:spPr>
          <a:xfrm>
            <a:off x="90204" y="6596390"/>
            <a:ext cx="3829536" cy="261610"/>
          </a:xfrm>
          <a:prstGeom prst="rect">
            <a:avLst/>
          </a:prstGeom>
          <a:noFill/>
        </p:spPr>
        <p:txBody>
          <a:bodyPr wrap="square">
            <a:spAutoFit/>
          </a:bodyPr>
          <a:lstStyle/>
          <a:p>
            <a:r>
              <a:rPr lang="en-GB" sz="1100" b="0" u="none" strike="noStrike" baseline="0" dirty="0">
                <a:solidFill>
                  <a:srgbClr val="000000"/>
                </a:solidFill>
                <a:latin typeface="Calibri" panose="020F0502020204030204" pitchFamily="34" charset="0"/>
                <a:cs typeface="Calibri" panose="020F0502020204030204" pitchFamily="34" charset="0"/>
              </a:rPr>
              <a:t>Source: Berkshire Healthcare Foundation Trust (2022</a:t>
            </a:r>
            <a:r>
              <a:rPr lang="en-GB" sz="1100" dirty="0">
                <a:solidFill>
                  <a:srgbClr val="000000"/>
                </a:solidFill>
                <a:latin typeface="Calibri" panose="020F0502020204030204" pitchFamily="34" charset="0"/>
                <a:cs typeface="Calibri" panose="020F0502020204030204" pitchFamily="34" charset="0"/>
              </a:rPr>
              <a:t>)</a:t>
            </a:r>
            <a:endParaRPr lang="en-GB"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2892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5C0771B-5F50-4F8A-8E27-13F20AB80C7A}"/>
              </a:ext>
            </a:extLst>
          </p:cNvPr>
          <p:cNvSpPr txBox="1">
            <a:spLocks noGrp="1"/>
          </p:cNvSpPr>
          <p:nvPr>
            <p:ph type="title" idx="4294967295"/>
          </p:nvPr>
        </p:nvSpPr>
        <p:spPr>
          <a:xfrm>
            <a:off x="0" y="0"/>
            <a:ext cx="9144000" cy="527620"/>
          </a:xfrm>
          <a:prstGeom prst="rect">
            <a:avLst/>
          </a:prstGeom>
          <a:solidFill>
            <a:schemeClr val="accent3">
              <a:lumMod val="50000"/>
            </a:scheme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schemeClr val="bg1"/>
                </a:solidFill>
                <a:effectLst/>
                <a:uLnTx/>
                <a:uFillTx/>
                <a:latin typeface="+mj-lt"/>
                <a:ea typeface="+mj-ea"/>
                <a:cs typeface="+mj-cs"/>
              </a:rPr>
              <a:t>Mental Health</a:t>
            </a:r>
          </a:p>
        </p:txBody>
      </p:sp>
      <p:sp>
        <p:nvSpPr>
          <p:cNvPr id="19" name="TextBox 18">
            <a:extLst>
              <a:ext uri="{FF2B5EF4-FFF2-40B4-BE49-F238E27FC236}">
                <a16:creationId xmlns:a16="http://schemas.microsoft.com/office/drawing/2014/main" id="{4428D968-D66D-48D3-9E99-0E35EC4FCD1A}"/>
              </a:ext>
            </a:extLst>
          </p:cNvPr>
          <p:cNvSpPr txBox="1"/>
          <p:nvPr/>
        </p:nvSpPr>
        <p:spPr>
          <a:xfrm>
            <a:off x="100263" y="626764"/>
            <a:ext cx="3871662" cy="4770537"/>
          </a:xfrm>
          <a:prstGeom prst="rect">
            <a:avLst/>
          </a:prstGeom>
          <a:noFill/>
        </p:spPr>
        <p:txBody>
          <a:bodyPr wrap="square" rtlCol="0">
            <a:spAutoFit/>
          </a:bodyPr>
          <a:lstStyle/>
          <a:p>
            <a:pPr>
              <a:spcAft>
                <a:spcPts val="1200"/>
              </a:spcAft>
            </a:pPr>
            <a:r>
              <a:rPr lang="en-GB" sz="1600" b="1" dirty="0">
                <a:solidFill>
                  <a:schemeClr val="accent3">
                    <a:lumMod val="50000"/>
                  </a:schemeClr>
                </a:solidFill>
                <a:latin typeface="Calibri" panose="020F0502020204030204" pitchFamily="34" charset="0"/>
                <a:cs typeface="Calibri" panose="020F0502020204030204" pitchFamily="34" charset="0"/>
              </a:rPr>
              <a:t>Children Looked After </a:t>
            </a:r>
          </a:p>
          <a:p>
            <a:pPr marL="285750" indent="-285750">
              <a:spcAft>
                <a:spcPts val="1200"/>
              </a:spcAft>
              <a:buFont typeface="Arial" panose="020B0604020202020204" pitchFamily="34" charset="0"/>
              <a:buChar char="•"/>
            </a:pPr>
            <a:r>
              <a:rPr lang="en-GB" sz="1400" dirty="0"/>
              <a:t>The Strengths and Difficulties Questionnaire (SDQ) is a short behavioural screening questionnaire for children aged 5 to 16</a:t>
            </a:r>
          </a:p>
          <a:p>
            <a:pPr marL="285750" indent="-285750">
              <a:spcAft>
                <a:spcPts val="1200"/>
              </a:spcAft>
              <a:buFont typeface="Arial" panose="020B0604020202020204" pitchFamily="34" charset="0"/>
              <a:buChar char="•"/>
            </a:pPr>
            <a:r>
              <a:rPr lang="en-GB" sz="1400" dirty="0"/>
              <a:t>The questionnaire is widely used to assess children’s mental health, and in various settings including clinical assessments</a:t>
            </a:r>
          </a:p>
          <a:p>
            <a:pPr marL="285750" indent="-285750">
              <a:spcAft>
                <a:spcPts val="1200"/>
              </a:spcAft>
              <a:buFont typeface="Arial" panose="020B0604020202020204" pitchFamily="34" charset="0"/>
              <a:buChar char="•"/>
            </a:pPr>
            <a:r>
              <a:rPr lang="en-GB" sz="1400" dirty="0"/>
              <a:t>The proportion of children looked after with SDQ scores that are of concern was 58% in 2021, significantly higher than the regional (South-East) and national figures</a:t>
            </a:r>
          </a:p>
          <a:p>
            <a:pPr marL="285750" indent="-285750">
              <a:spcAft>
                <a:spcPts val="1200"/>
              </a:spcAft>
              <a:buFont typeface="Arial" panose="020B0604020202020204" pitchFamily="34" charset="0"/>
              <a:buChar char="•"/>
            </a:pPr>
            <a:r>
              <a:rPr lang="en-GB" sz="1400" dirty="0"/>
              <a:t>Between 2018 and 2021, SDQ scores indicating cause for concerns increased from 48% to 58%. Conversely, both regional and national averages indicate a decreasing trend</a:t>
            </a:r>
          </a:p>
          <a:p>
            <a:pPr marL="285750" indent="-285750">
              <a:spcAft>
                <a:spcPts val="1200"/>
              </a:spcAft>
              <a:buFont typeface="Arial" panose="020B0604020202020204" pitchFamily="34" charset="0"/>
              <a:buChar char="•"/>
            </a:pPr>
            <a:r>
              <a:rPr lang="en-GB" sz="1400" i="1" dirty="0"/>
              <a:t>Possible reason: Bracknell Forest has a higher completion rate for SDQ (92%) compared with South-East (74%) and England (80%).</a:t>
            </a:r>
          </a:p>
        </p:txBody>
      </p:sp>
      <p:graphicFrame>
        <p:nvGraphicFramePr>
          <p:cNvPr id="5" name="Chart 4" descr="Chart displaying the proportion of children looked after with strength and difficulties questionnaire (SDQ) scores that are a cause of concern for Bracknell Forest, the South-East and England. Data covers the period 2018 to 2021. The main take away message is that the year on year the SDQ scores is increasing year-on-year in Bracknell Forest and is significantly higher then the regional and national numbers.">
            <a:extLst>
              <a:ext uri="{FF2B5EF4-FFF2-40B4-BE49-F238E27FC236}">
                <a16:creationId xmlns:a16="http://schemas.microsoft.com/office/drawing/2014/main" id="{A394CF0A-5D50-4056-851A-2F2884B932E9}"/>
              </a:ext>
            </a:extLst>
          </p:cNvPr>
          <p:cNvGraphicFramePr>
            <a:graphicFrameLocks/>
          </p:cNvGraphicFramePr>
          <p:nvPr>
            <p:extLst>
              <p:ext uri="{D42A27DB-BD31-4B8C-83A1-F6EECF244321}">
                <p14:modId xmlns:p14="http://schemas.microsoft.com/office/powerpoint/2010/main" val="3593924086"/>
              </p:ext>
            </p:extLst>
          </p:nvPr>
        </p:nvGraphicFramePr>
        <p:xfrm>
          <a:off x="4419600" y="839350"/>
          <a:ext cx="4438649" cy="541972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AB05EFE0-8DC9-43E1-8D1D-402763B12452}"/>
              </a:ext>
            </a:extLst>
          </p:cNvPr>
          <p:cNvSpPr txBox="1"/>
          <p:nvPr/>
        </p:nvSpPr>
        <p:spPr>
          <a:xfrm>
            <a:off x="94246" y="6565690"/>
            <a:ext cx="5717210" cy="261610"/>
          </a:xfrm>
          <a:prstGeom prst="rect">
            <a:avLst/>
          </a:prstGeom>
          <a:noFill/>
        </p:spPr>
        <p:txBody>
          <a:bodyPr wrap="square" rtlCol="0">
            <a:spAutoFit/>
          </a:bodyPr>
          <a:lstStyle/>
          <a:p>
            <a:r>
              <a:rPr lang="en-GB" sz="1100" dirty="0"/>
              <a:t>Source: Department for Education, </a:t>
            </a:r>
            <a:r>
              <a:rPr lang="en-GB" sz="1100" dirty="0">
                <a:hlinkClick r:id="rId3"/>
              </a:rPr>
              <a:t>Characteristics for Children in Need 2021</a:t>
            </a:r>
            <a:endParaRPr lang="en-GB" sz="1100" dirty="0"/>
          </a:p>
        </p:txBody>
      </p:sp>
    </p:spTree>
    <p:extLst>
      <p:ext uri="{BB962C8B-B14F-4D97-AF65-F5344CB8AC3E}">
        <p14:creationId xmlns:p14="http://schemas.microsoft.com/office/powerpoint/2010/main" val="2986401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5C0771B-5F50-4F8A-8E27-13F20AB80C7A}"/>
              </a:ext>
            </a:extLst>
          </p:cNvPr>
          <p:cNvSpPr txBox="1">
            <a:spLocks noGrp="1"/>
          </p:cNvSpPr>
          <p:nvPr>
            <p:ph type="title" idx="4294967295"/>
          </p:nvPr>
        </p:nvSpPr>
        <p:spPr>
          <a:xfrm>
            <a:off x="0" y="0"/>
            <a:ext cx="9144000" cy="527620"/>
          </a:xfrm>
          <a:prstGeom prst="rect">
            <a:avLst/>
          </a:prstGeom>
          <a:solidFill>
            <a:schemeClr val="accent3">
              <a:lumMod val="50000"/>
            </a:scheme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schemeClr val="bg1"/>
                </a:solidFill>
                <a:effectLst/>
                <a:uLnTx/>
                <a:uFillTx/>
                <a:latin typeface="+mj-lt"/>
                <a:ea typeface="+mj-ea"/>
                <a:cs typeface="+mj-cs"/>
              </a:rPr>
              <a:t>Mental Health</a:t>
            </a:r>
          </a:p>
        </p:txBody>
      </p:sp>
      <p:sp>
        <p:nvSpPr>
          <p:cNvPr id="3" name="Rectangle 2">
            <a:extLst>
              <a:ext uri="{FF2B5EF4-FFF2-40B4-BE49-F238E27FC236}">
                <a16:creationId xmlns:a16="http://schemas.microsoft.com/office/drawing/2014/main" id="{245E1E01-CF63-4C43-AE95-9994FFEC85CE}"/>
              </a:ext>
              <a:ext uri="{C183D7F6-B498-43B3-948B-1728B52AA6E4}">
                <adec:decorative xmlns:adec="http://schemas.microsoft.com/office/drawing/2017/decorative" val="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2" name="TextBox 1">
            <a:extLst>
              <a:ext uri="{FF2B5EF4-FFF2-40B4-BE49-F238E27FC236}">
                <a16:creationId xmlns:a16="http://schemas.microsoft.com/office/drawing/2014/main" id="{6A2D0FB6-3146-43F5-833C-9FDB2E3CBB2B}"/>
              </a:ext>
              <a:ext uri="{C183D7F6-B498-43B3-948B-1728B52AA6E4}">
                <adec:decorative xmlns:adec="http://schemas.microsoft.com/office/drawing/2017/decorative" val="0"/>
              </a:ext>
            </a:extLst>
          </p:cNvPr>
          <p:cNvSpPr txBox="1"/>
          <p:nvPr/>
        </p:nvSpPr>
        <p:spPr>
          <a:xfrm>
            <a:off x="134753" y="609898"/>
            <a:ext cx="8874493" cy="292388"/>
          </a:xfrm>
          <a:prstGeom prst="rect">
            <a:avLst/>
          </a:prstGeom>
          <a:noFill/>
        </p:spPr>
        <p:txBody>
          <a:bodyPr wrap="square" rtlCol="0">
            <a:spAutoFit/>
          </a:bodyPr>
          <a:lstStyle/>
          <a:p>
            <a:pPr algn="ctr"/>
            <a:r>
              <a:rPr lang="en-GB" sz="1300" b="1" dirty="0"/>
              <a:t>Index of Multiple Deprivation (IMD) Deciles by Lower Super Output Area (LSOA) in Bracknell Forest (September 2019)</a:t>
            </a:r>
          </a:p>
        </p:txBody>
      </p:sp>
      <p:pic>
        <p:nvPicPr>
          <p:cNvPr id="5" name="Picture 4" descr="Picture containing map of Bracknell Forest LSOAs (neighbourhood). LSOA's are colour coded by deprivation decile">
            <a:extLst>
              <a:ext uri="{FF2B5EF4-FFF2-40B4-BE49-F238E27FC236}">
                <a16:creationId xmlns:a16="http://schemas.microsoft.com/office/drawing/2014/main" id="{B0629D22-2F74-4267-8463-FAB927A1A32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059"/>
          <a:stretch/>
        </p:blipFill>
        <p:spPr>
          <a:xfrm>
            <a:off x="134753" y="1156879"/>
            <a:ext cx="8874493" cy="5517950"/>
          </a:xfrm>
          <a:prstGeom prst="rect">
            <a:avLst/>
          </a:prstGeom>
        </p:spPr>
      </p:pic>
    </p:spTree>
    <p:extLst>
      <p:ext uri="{BB962C8B-B14F-4D97-AF65-F5344CB8AC3E}">
        <p14:creationId xmlns:p14="http://schemas.microsoft.com/office/powerpoint/2010/main" val="522695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5C0771B-5F50-4F8A-8E27-13F20AB80C7A}"/>
              </a:ext>
            </a:extLst>
          </p:cNvPr>
          <p:cNvSpPr txBox="1">
            <a:spLocks noGrp="1"/>
          </p:cNvSpPr>
          <p:nvPr>
            <p:ph type="title" idx="4294967295"/>
          </p:nvPr>
        </p:nvSpPr>
        <p:spPr>
          <a:xfrm>
            <a:off x="0" y="0"/>
            <a:ext cx="9144000" cy="527620"/>
          </a:xfrm>
          <a:prstGeom prst="rect">
            <a:avLst/>
          </a:prstGeom>
          <a:solidFill>
            <a:schemeClr val="accent3">
              <a:lumMod val="50000"/>
            </a:scheme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schemeClr val="bg1"/>
                </a:solidFill>
                <a:effectLst/>
                <a:uLnTx/>
                <a:uFillTx/>
                <a:latin typeface="+mj-lt"/>
                <a:ea typeface="+mj-ea"/>
                <a:cs typeface="+mj-cs"/>
              </a:rPr>
              <a:t>Population Profile</a:t>
            </a:r>
          </a:p>
        </p:txBody>
      </p:sp>
      <p:sp>
        <p:nvSpPr>
          <p:cNvPr id="6" name="Content Placeholder 5">
            <a:extLst>
              <a:ext uri="{FF2B5EF4-FFF2-40B4-BE49-F238E27FC236}">
                <a16:creationId xmlns:a16="http://schemas.microsoft.com/office/drawing/2014/main" id="{2ACA4857-DC0E-46E9-9AC2-0D872E5588AE}"/>
              </a:ext>
            </a:extLst>
          </p:cNvPr>
          <p:cNvSpPr>
            <a:spLocks noGrp="1"/>
          </p:cNvSpPr>
          <p:nvPr>
            <p:ph idx="1"/>
          </p:nvPr>
        </p:nvSpPr>
        <p:spPr>
          <a:xfrm>
            <a:off x="85060" y="651330"/>
            <a:ext cx="4043595" cy="5777018"/>
          </a:xfrm>
        </p:spPr>
        <p:txBody>
          <a:bodyPr>
            <a:normAutofit/>
          </a:bodyPr>
          <a:lstStyle/>
          <a:p>
            <a:pPr marL="0" indent="0">
              <a:spcAft>
                <a:spcPts val="1200"/>
              </a:spcAft>
              <a:buNone/>
            </a:pPr>
            <a:r>
              <a:rPr lang="en-GB" sz="1600" b="1" dirty="0">
                <a:solidFill>
                  <a:schemeClr val="accent3">
                    <a:lumMod val="50000"/>
                  </a:schemeClr>
                </a:solidFill>
              </a:rPr>
              <a:t>Children and Young People (0-19) in Bracknell Forest</a:t>
            </a:r>
          </a:p>
          <a:p>
            <a:pPr>
              <a:spcAft>
                <a:spcPts val="1200"/>
              </a:spcAft>
            </a:pPr>
            <a:r>
              <a:rPr lang="en-GB" sz="1400" dirty="0"/>
              <a:t>There were a total of </a:t>
            </a:r>
            <a:r>
              <a:rPr lang="en-GB" sz="1400" b="1" dirty="0">
                <a:solidFill>
                  <a:schemeClr val="accent3">
                    <a:lumMod val="50000"/>
                  </a:schemeClr>
                </a:solidFill>
              </a:rPr>
              <a:t>31,231</a:t>
            </a:r>
            <a:r>
              <a:rPr lang="en-GB" sz="1400" dirty="0"/>
              <a:t> children and young people living in Bracknell Forest in mid-2020, which comprised as </a:t>
            </a:r>
            <a:r>
              <a:rPr lang="en-GB" sz="1400" b="1" dirty="0">
                <a:solidFill>
                  <a:schemeClr val="accent3">
                    <a:lumMod val="50000"/>
                  </a:schemeClr>
                </a:solidFill>
              </a:rPr>
              <a:t>25.2%</a:t>
            </a:r>
            <a:r>
              <a:rPr lang="en-GB" sz="1400" dirty="0"/>
              <a:t> of the population</a:t>
            </a:r>
          </a:p>
          <a:p>
            <a:pPr>
              <a:spcAft>
                <a:spcPts val="1200"/>
              </a:spcAft>
            </a:pPr>
            <a:r>
              <a:rPr lang="en-GB" sz="1400" dirty="0"/>
              <a:t>The CYP population is expected to </a:t>
            </a:r>
            <a:r>
              <a:rPr lang="en-GB" sz="1400" b="1" dirty="0">
                <a:solidFill>
                  <a:schemeClr val="accent3">
                    <a:lumMod val="50000"/>
                  </a:schemeClr>
                </a:solidFill>
              </a:rPr>
              <a:t>decrease by 7.1%</a:t>
            </a:r>
            <a:r>
              <a:rPr lang="en-GB" sz="1400" dirty="0"/>
              <a:t> between 2023 and 2043. The CYP population is projected to comprise of </a:t>
            </a:r>
            <a:r>
              <a:rPr lang="en-GB" sz="1400" b="1" dirty="0">
                <a:solidFill>
                  <a:schemeClr val="accent3">
                    <a:lumMod val="50000"/>
                  </a:schemeClr>
                </a:solidFill>
              </a:rPr>
              <a:t>22.1% of the total population </a:t>
            </a:r>
            <a:r>
              <a:rPr lang="en-GB" sz="1400" dirty="0"/>
              <a:t>in 2043 (</a:t>
            </a:r>
            <a:r>
              <a:rPr lang="en-GB" sz="1400" dirty="0">
                <a:hlinkClick r:id="rId2"/>
              </a:rPr>
              <a:t>Office for National Statistics, 2020</a:t>
            </a:r>
            <a:r>
              <a:rPr lang="en-GB" sz="1400" dirty="0"/>
              <a:t>)</a:t>
            </a:r>
          </a:p>
          <a:p>
            <a:pPr>
              <a:spcAft>
                <a:spcPts val="1200"/>
              </a:spcAft>
            </a:pPr>
            <a:r>
              <a:rPr lang="en-GB" sz="1400" dirty="0"/>
              <a:t>The distribution of the children and young people population varied greatly by ward. </a:t>
            </a:r>
            <a:r>
              <a:rPr lang="en-GB" sz="1400" b="1" dirty="0">
                <a:solidFill>
                  <a:schemeClr val="accent3">
                    <a:lumMod val="50000"/>
                  </a:schemeClr>
                </a:solidFill>
              </a:rPr>
              <a:t>Hanworth </a:t>
            </a:r>
            <a:r>
              <a:rPr lang="en-GB" sz="1400" dirty="0"/>
              <a:t>has the greatest number of CYP residents (</a:t>
            </a:r>
            <a:r>
              <a:rPr lang="en-GB" sz="1400" b="1" dirty="0">
                <a:solidFill>
                  <a:schemeClr val="accent3">
                    <a:lumMod val="50000"/>
                  </a:schemeClr>
                </a:solidFill>
              </a:rPr>
              <a:t>2,705</a:t>
            </a:r>
            <a:r>
              <a:rPr lang="en-GB" sz="1400" dirty="0"/>
              <a:t>) with </a:t>
            </a:r>
            <a:r>
              <a:rPr lang="en-GB" sz="1400" b="1" dirty="0">
                <a:solidFill>
                  <a:schemeClr val="accent3">
                    <a:lumMod val="50000"/>
                  </a:schemeClr>
                </a:solidFill>
              </a:rPr>
              <a:t>Wildridings and Central ward </a:t>
            </a:r>
            <a:r>
              <a:rPr lang="en-GB" sz="1400" dirty="0"/>
              <a:t>having the smallest number of CYP residents (</a:t>
            </a:r>
            <a:r>
              <a:rPr lang="en-GB" sz="1400" b="1" dirty="0">
                <a:solidFill>
                  <a:schemeClr val="accent3">
                    <a:lumMod val="50000"/>
                  </a:schemeClr>
                </a:solidFill>
              </a:rPr>
              <a:t>937</a:t>
            </a:r>
            <a:r>
              <a:rPr lang="en-GB" sz="1400" dirty="0"/>
              <a:t>)</a:t>
            </a:r>
          </a:p>
          <a:p>
            <a:r>
              <a:rPr lang="en-GB" sz="1400" b="1" dirty="0">
                <a:solidFill>
                  <a:schemeClr val="accent3">
                    <a:lumMod val="50000"/>
                  </a:schemeClr>
                </a:solidFill>
              </a:rPr>
              <a:t>Great Hollands South </a:t>
            </a:r>
            <a:r>
              <a:rPr lang="en-GB" sz="1400" dirty="0"/>
              <a:t>had the highest proportion of CYP with more than 1 in 2 (</a:t>
            </a:r>
            <a:r>
              <a:rPr lang="en-GB" sz="1400" b="1" dirty="0">
                <a:solidFill>
                  <a:schemeClr val="accent3">
                    <a:lumMod val="50000"/>
                  </a:schemeClr>
                </a:solidFill>
              </a:rPr>
              <a:t>52.9%</a:t>
            </a:r>
            <a:r>
              <a:rPr lang="en-GB" sz="1400" dirty="0">
                <a:solidFill>
                  <a:schemeClr val="accent3">
                    <a:lumMod val="50000"/>
                  </a:schemeClr>
                </a:solidFill>
              </a:rPr>
              <a:t>) </a:t>
            </a:r>
            <a:r>
              <a:rPr lang="en-GB" sz="1400" dirty="0"/>
              <a:t>residents aged 0-19. Conversely, </a:t>
            </a:r>
            <a:r>
              <a:rPr lang="en-GB" sz="1400" b="1" dirty="0">
                <a:solidFill>
                  <a:schemeClr val="accent3">
                    <a:lumMod val="50000"/>
                  </a:schemeClr>
                </a:solidFill>
              </a:rPr>
              <a:t>Warfield Harvest Ride </a:t>
            </a:r>
            <a:r>
              <a:rPr lang="en-GB" sz="1400" dirty="0"/>
              <a:t>has the lowest proportion of CYP residents (</a:t>
            </a:r>
            <a:r>
              <a:rPr lang="en-GB" sz="1400" b="1" dirty="0">
                <a:solidFill>
                  <a:schemeClr val="accent3">
                    <a:lumMod val="50000"/>
                  </a:schemeClr>
                </a:solidFill>
              </a:rPr>
              <a:t>16.0%</a:t>
            </a:r>
            <a:r>
              <a:rPr lang="en-GB" sz="1400" dirty="0"/>
              <a:t>).</a:t>
            </a:r>
            <a:endParaRPr lang="en-GB" sz="1400" b="1" dirty="0">
              <a:solidFill>
                <a:schemeClr val="accent3">
                  <a:lumMod val="50000"/>
                </a:schemeClr>
              </a:solidFill>
            </a:endParaRPr>
          </a:p>
        </p:txBody>
      </p:sp>
      <p:sp>
        <p:nvSpPr>
          <p:cNvPr id="16" name="TextBox 15">
            <a:extLst>
              <a:ext uri="{FF2B5EF4-FFF2-40B4-BE49-F238E27FC236}">
                <a16:creationId xmlns:a16="http://schemas.microsoft.com/office/drawing/2014/main" id="{2DF90FBB-C44A-43F3-9631-7A142973880D}"/>
              </a:ext>
            </a:extLst>
          </p:cNvPr>
          <p:cNvSpPr txBox="1"/>
          <p:nvPr/>
        </p:nvSpPr>
        <p:spPr>
          <a:xfrm>
            <a:off x="3978874" y="760114"/>
            <a:ext cx="50073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alibri"/>
                <a:ea typeface="+mn-ea"/>
                <a:cs typeface="+mn-cs"/>
              </a:rPr>
              <a:t>Location of children and young people population (0-19) in Bracknell Forest (mid-2020)</a:t>
            </a:r>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7" name="Object 6" descr="Table displaying the number of children and young people residents by ward in Bracknell Forest in mid-2020 ">
            <a:extLst>
              <a:ext uri="{FF2B5EF4-FFF2-40B4-BE49-F238E27FC236}">
                <a16:creationId xmlns:a16="http://schemas.microsoft.com/office/drawing/2014/main" id="{2EF59929-6FB5-4D0A-9DAA-91B97B882B16}"/>
              </a:ext>
            </a:extLst>
          </p:cNvPr>
          <p:cNvGraphicFramePr>
            <a:graphicFrameLocks noChangeAspect="1"/>
          </p:cNvGraphicFramePr>
          <p:nvPr>
            <p:extLst>
              <p:ext uri="{D42A27DB-BD31-4B8C-83A1-F6EECF244321}">
                <p14:modId xmlns:p14="http://schemas.microsoft.com/office/powerpoint/2010/main" val="129770510"/>
              </p:ext>
            </p:extLst>
          </p:nvPr>
        </p:nvGraphicFramePr>
        <p:xfrm>
          <a:off x="4362450" y="1434578"/>
          <a:ext cx="4494742" cy="4904004"/>
        </p:xfrm>
        <a:graphic>
          <a:graphicData uri="http://schemas.openxmlformats.org/presentationml/2006/ole">
            <mc:AlternateContent xmlns:mc="http://schemas.openxmlformats.org/markup-compatibility/2006">
              <mc:Choice xmlns:v="urn:schemas-microsoft-com:vml" Requires="v">
                <p:oleObj name="Worksheet" r:id="rId3" imgW="4622898" imgH="4140313" progId="Excel.Sheet.12">
                  <p:embed/>
                </p:oleObj>
              </mc:Choice>
              <mc:Fallback>
                <p:oleObj name="Worksheet" r:id="rId3" imgW="4622898" imgH="4140313" progId="Excel.Sheet.12">
                  <p:embed/>
                  <p:pic>
                    <p:nvPicPr>
                      <p:cNvPr id="7" name="Object 6" descr="Table displaying the number of children and young people residents by ward in Bracknell Forest in mid-2020 ">
                        <a:extLst>
                          <a:ext uri="{FF2B5EF4-FFF2-40B4-BE49-F238E27FC236}">
                            <a16:creationId xmlns:a16="http://schemas.microsoft.com/office/drawing/2014/main" id="{2EF59929-6FB5-4D0A-9DAA-91B97B882B16}"/>
                          </a:ext>
                        </a:extLst>
                      </p:cNvPr>
                      <p:cNvPicPr/>
                      <p:nvPr/>
                    </p:nvPicPr>
                    <p:blipFill>
                      <a:blip r:embed="rId4"/>
                      <a:stretch>
                        <a:fillRect/>
                      </a:stretch>
                    </p:blipFill>
                    <p:spPr>
                      <a:xfrm>
                        <a:off x="4362450" y="1434578"/>
                        <a:ext cx="4494742" cy="4904004"/>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2C423630-073C-4C44-82DF-BDC3FB7263B1}"/>
              </a:ext>
            </a:extLst>
          </p:cNvPr>
          <p:cNvSpPr txBox="1"/>
          <p:nvPr/>
        </p:nvSpPr>
        <p:spPr>
          <a:xfrm>
            <a:off x="163729" y="6552058"/>
            <a:ext cx="6220138" cy="276999"/>
          </a:xfrm>
          <a:prstGeom prst="rect">
            <a:avLst/>
          </a:prstGeom>
          <a:noFill/>
        </p:spPr>
        <p:txBody>
          <a:bodyPr wrap="square" rtlCol="0">
            <a:spAutoFit/>
          </a:bodyPr>
          <a:lstStyle/>
          <a:p>
            <a:r>
              <a:rPr lang="en-GB" sz="1200" dirty="0"/>
              <a:t>Source: Office for National Statistics  (2021) </a:t>
            </a:r>
            <a:r>
              <a:rPr lang="en-GB" sz="1200" dirty="0">
                <a:hlinkClick r:id="rId5"/>
              </a:rPr>
              <a:t>Ward-level population estimates mid-2020 </a:t>
            </a:r>
            <a:endParaRPr lang="en-GB" sz="1200" dirty="0"/>
          </a:p>
        </p:txBody>
      </p:sp>
    </p:spTree>
    <p:extLst>
      <p:ext uri="{BB962C8B-B14F-4D97-AF65-F5344CB8AC3E}">
        <p14:creationId xmlns:p14="http://schemas.microsoft.com/office/powerpoint/2010/main" val="5436395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5C0771B-5F50-4F8A-8E27-13F20AB80C7A}"/>
              </a:ext>
            </a:extLst>
          </p:cNvPr>
          <p:cNvSpPr txBox="1">
            <a:spLocks noGrp="1"/>
          </p:cNvSpPr>
          <p:nvPr>
            <p:ph type="title" idx="4294967295"/>
          </p:nvPr>
        </p:nvSpPr>
        <p:spPr>
          <a:xfrm>
            <a:off x="0" y="0"/>
            <a:ext cx="9144000" cy="527620"/>
          </a:xfrm>
          <a:prstGeom prst="rect">
            <a:avLst/>
          </a:prstGeom>
          <a:solidFill>
            <a:schemeClr val="accent3">
              <a:lumMod val="50000"/>
            </a:scheme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schemeClr val="bg1"/>
                </a:solidFill>
                <a:effectLst/>
                <a:uLnTx/>
                <a:uFillTx/>
                <a:latin typeface="+mj-lt"/>
                <a:ea typeface="+mj-ea"/>
                <a:cs typeface="+mj-cs"/>
              </a:rPr>
              <a:t>Health Visiting</a:t>
            </a:r>
          </a:p>
        </p:txBody>
      </p:sp>
      <p:sp>
        <p:nvSpPr>
          <p:cNvPr id="19" name="TextBox 18">
            <a:extLst>
              <a:ext uri="{FF2B5EF4-FFF2-40B4-BE49-F238E27FC236}">
                <a16:creationId xmlns:a16="http://schemas.microsoft.com/office/drawing/2014/main" id="{4428D968-D66D-48D3-9E99-0E35EC4FCD1A}"/>
              </a:ext>
            </a:extLst>
          </p:cNvPr>
          <p:cNvSpPr txBox="1"/>
          <p:nvPr/>
        </p:nvSpPr>
        <p:spPr>
          <a:xfrm>
            <a:off x="100261" y="626764"/>
            <a:ext cx="8840539" cy="3693319"/>
          </a:xfrm>
          <a:prstGeom prst="rect">
            <a:avLst/>
          </a:prstGeom>
          <a:noFill/>
        </p:spPr>
        <p:txBody>
          <a:bodyPr wrap="square" rtlCol="0">
            <a:spAutoFit/>
          </a:bodyPr>
          <a:lstStyle/>
          <a:p>
            <a:pPr>
              <a:spcAft>
                <a:spcPts val="1200"/>
              </a:spcAft>
            </a:pPr>
            <a:r>
              <a:rPr lang="en-GB" sz="1600" b="1" dirty="0">
                <a:solidFill>
                  <a:schemeClr val="accent3">
                    <a:lumMod val="50000"/>
                  </a:schemeClr>
                </a:solidFill>
                <a:latin typeface="Calibri" panose="020F0502020204030204" pitchFamily="34" charset="0"/>
                <a:cs typeface="Calibri" panose="020F0502020204030204" pitchFamily="34" charset="0"/>
              </a:rPr>
              <a:t>Health Visiting</a:t>
            </a:r>
            <a:endParaRPr lang="en-GB" sz="1200" b="1" dirty="0">
              <a:solidFill>
                <a:schemeClr val="accent3">
                  <a:lumMod val="50000"/>
                </a:schemeClr>
              </a:solidFill>
              <a:latin typeface="Calibri" panose="020F0502020204030204" pitchFamily="34" charset="0"/>
              <a:cs typeface="Calibri" panose="020F0502020204030204" pitchFamily="34" charset="0"/>
            </a:endParaRPr>
          </a:p>
          <a:p>
            <a:pPr marL="285750" indent="-285750">
              <a:spcAft>
                <a:spcPts val="1200"/>
              </a:spcAft>
              <a:buFont typeface="Arial" panose="020B0604020202020204" pitchFamily="34" charset="0"/>
              <a:buChar char="•"/>
            </a:pPr>
            <a:r>
              <a:rPr lang="en-GB" sz="1400" b="1" dirty="0">
                <a:solidFill>
                  <a:schemeClr val="accent3">
                    <a:lumMod val="50000"/>
                  </a:schemeClr>
                </a:solidFill>
                <a:latin typeface="Calibri" panose="020F0502020204030204" pitchFamily="34" charset="0"/>
                <a:cs typeface="Calibri" panose="020F0502020204030204" pitchFamily="34" charset="0"/>
              </a:rPr>
              <a:t>Antenatal health promoting visits </a:t>
            </a:r>
            <a:r>
              <a:rPr lang="en-GB" sz="1400" dirty="0">
                <a:latin typeface="Calibri" panose="020F0502020204030204" pitchFamily="34" charset="0"/>
                <a:cs typeface="Calibri" panose="020F0502020204030204" pitchFamily="34" charset="0"/>
              </a:rPr>
              <a:t>are carried out by the health visiting service between 28 and 32 weeks into pregnancy. In 2021/22, 87.3% of eligible women were invited for a visit, with another </a:t>
            </a:r>
            <a:r>
              <a:rPr lang="en-GB" sz="1400" b="1" dirty="0">
                <a:solidFill>
                  <a:schemeClr val="accent3">
                    <a:lumMod val="50000"/>
                  </a:schemeClr>
                </a:solidFill>
                <a:latin typeface="Calibri" panose="020F0502020204030204" pitchFamily="34" charset="0"/>
                <a:cs typeface="Calibri" panose="020F0502020204030204" pitchFamily="34" charset="0"/>
              </a:rPr>
              <a:t>11.4 %</a:t>
            </a:r>
            <a:r>
              <a:rPr lang="en-GB" sz="1400" dirty="0">
                <a:solidFill>
                  <a:schemeClr val="accent3">
                    <a:lumMod val="50000"/>
                  </a:schemeClr>
                </a:solidFill>
                <a:latin typeface="Calibri" panose="020F0502020204030204" pitchFamily="34" charset="0"/>
                <a:cs typeface="Calibri" panose="020F0502020204030204" pitchFamily="34" charset="0"/>
              </a:rPr>
              <a:t> </a:t>
            </a:r>
            <a:r>
              <a:rPr lang="en-GB" sz="1400" dirty="0">
                <a:latin typeface="Calibri" panose="020F0502020204030204" pitchFamily="34" charset="0"/>
                <a:cs typeface="Calibri" panose="020F0502020204030204" pitchFamily="34" charset="0"/>
              </a:rPr>
              <a:t>receiving an Antenatal health review</a:t>
            </a: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All infants and their families are eligible to receive a visit lead by a health visits with the first 14 days from birth – known as a </a:t>
            </a:r>
            <a:r>
              <a:rPr lang="en-GB" sz="1400" b="1" dirty="0">
                <a:solidFill>
                  <a:schemeClr val="accent3">
                    <a:lumMod val="50000"/>
                  </a:schemeClr>
                </a:solidFill>
                <a:latin typeface="Calibri" panose="020F0502020204030204" pitchFamily="34" charset="0"/>
                <a:cs typeface="Calibri" panose="020F0502020204030204" pitchFamily="34" charset="0"/>
              </a:rPr>
              <a:t>New Birth visit </a:t>
            </a:r>
            <a:r>
              <a:rPr lang="en-GB" sz="1400" dirty="0">
                <a:latin typeface="Calibri" panose="020F0502020204030204" pitchFamily="34" charset="0"/>
                <a:cs typeface="Calibri" panose="020F0502020204030204" pitchFamily="34" charset="0"/>
              </a:rPr>
              <a:t>(NBV). In 2021/22</a:t>
            </a:r>
            <a:r>
              <a:rPr lang="en-GB" sz="1400" b="1" dirty="0">
                <a:solidFill>
                  <a:schemeClr val="accent3">
                    <a:lumMod val="50000"/>
                  </a:schemeClr>
                </a:solidFill>
                <a:latin typeface="Calibri" panose="020F0502020204030204" pitchFamily="34" charset="0"/>
                <a:cs typeface="Calibri" panose="020F0502020204030204" pitchFamily="34" charset="0"/>
              </a:rPr>
              <a:t>, 99.2% </a:t>
            </a:r>
            <a:r>
              <a:rPr lang="en-GB" sz="1400" dirty="0">
                <a:latin typeface="Calibri" panose="020F0502020204030204" pitchFamily="34" charset="0"/>
                <a:cs typeface="Calibri" panose="020F0502020204030204" pitchFamily="34" charset="0"/>
              </a:rPr>
              <a:t>of infants received a NBV. This was up from 93.4% in 2020/21</a:t>
            </a: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The </a:t>
            </a:r>
            <a:r>
              <a:rPr lang="en-GB" sz="1400" b="1" dirty="0">
                <a:solidFill>
                  <a:schemeClr val="accent3">
                    <a:lumMod val="50000"/>
                  </a:schemeClr>
                </a:solidFill>
                <a:latin typeface="Calibri" panose="020F0502020204030204" pitchFamily="34" charset="0"/>
                <a:cs typeface="Calibri" panose="020F0502020204030204" pitchFamily="34" charset="0"/>
              </a:rPr>
              <a:t>6 to 8 week health review </a:t>
            </a:r>
            <a:r>
              <a:rPr lang="en-GB" sz="1400" dirty="0">
                <a:latin typeface="Calibri" panose="020F0502020204030204" pitchFamily="34" charset="0"/>
                <a:cs typeface="Calibri" panose="020F0502020204030204" pitchFamily="34" charset="0"/>
              </a:rPr>
              <a:t>is an opportunity to support mother with breastfeeding, assess her mental health and to ensure the mother has had a six-week postnatal check. </a:t>
            </a:r>
            <a:r>
              <a:rPr lang="en-GB" sz="1400" b="1" dirty="0">
                <a:solidFill>
                  <a:schemeClr val="accent3">
                    <a:lumMod val="50000"/>
                  </a:schemeClr>
                </a:solidFill>
                <a:latin typeface="Calibri" panose="020F0502020204030204" pitchFamily="34" charset="0"/>
                <a:cs typeface="Calibri" panose="020F0502020204030204" pitchFamily="34" charset="0"/>
              </a:rPr>
              <a:t>97.9%</a:t>
            </a:r>
            <a:r>
              <a:rPr lang="en-GB" sz="1400" dirty="0">
                <a:latin typeface="Calibri" panose="020F0502020204030204" pitchFamily="34" charset="0"/>
                <a:cs typeface="Calibri" panose="020F0502020204030204" pitchFamily="34" charset="0"/>
              </a:rPr>
              <a:t> of mothers living in the borough had a 6 to 8 week review, up from 91.0% in 2020/21</a:t>
            </a: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 Around 90% of infants received </a:t>
            </a:r>
            <a:r>
              <a:rPr lang="en-GB" sz="1400" b="1" dirty="0">
                <a:solidFill>
                  <a:schemeClr val="accent3">
                    <a:lumMod val="50000"/>
                  </a:schemeClr>
                </a:solidFill>
                <a:latin typeface="Calibri" panose="020F0502020204030204" pitchFamily="34" charset="0"/>
                <a:cs typeface="Calibri" panose="020F0502020204030204" pitchFamily="34" charset="0"/>
              </a:rPr>
              <a:t>a health review at 12 months (90.9%) </a:t>
            </a:r>
            <a:r>
              <a:rPr lang="en-GB" sz="1400" dirty="0">
                <a:latin typeface="Calibri" panose="020F0502020204030204" pitchFamily="34" charset="0"/>
                <a:cs typeface="Calibri" panose="020F0502020204030204" pitchFamily="34" charset="0"/>
              </a:rPr>
              <a:t>and </a:t>
            </a:r>
            <a:r>
              <a:rPr lang="en-GB" sz="1400" b="1" dirty="0">
                <a:solidFill>
                  <a:schemeClr val="accent3">
                    <a:lumMod val="50000"/>
                  </a:schemeClr>
                </a:solidFill>
                <a:latin typeface="Calibri" panose="020F0502020204030204" pitchFamily="34" charset="0"/>
                <a:cs typeface="Calibri" panose="020F0502020204030204" pitchFamily="34" charset="0"/>
              </a:rPr>
              <a:t>15 months (89.9%)</a:t>
            </a:r>
            <a:r>
              <a:rPr lang="en-GB" sz="1400" dirty="0">
                <a:latin typeface="Calibri" panose="020F0502020204030204" pitchFamily="34" charset="0"/>
                <a:cs typeface="Calibri" panose="020F0502020204030204" pitchFamily="34" charset="0"/>
              </a:rPr>
              <a:t> in 2021/2022</a:t>
            </a: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All children and families are expected to receive a review when the child reaches 2 to 2</a:t>
            </a:r>
            <a:r>
              <a:rPr lang="en-GB" sz="1400" baseline="30000" dirty="0">
                <a:latin typeface="Calibri" panose="020F0502020204030204" pitchFamily="34" charset="0"/>
                <a:cs typeface="Calibri" panose="020F0502020204030204" pitchFamily="34" charset="0"/>
              </a:rPr>
              <a:t>1/2</a:t>
            </a:r>
            <a:r>
              <a:rPr lang="en-GB" sz="1400" dirty="0">
                <a:latin typeface="Calibri" panose="020F0502020204030204" pitchFamily="34" charset="0"/>
                <a:cs typeface="Calibri" panose="020F0502020204030204" pitchFamily="34" charset="0"/>
              </a:rPr>
              <a:t> years allowing for an integrated review of the health and development. In 2021/22, </a:t>
            </a:r>
            <a:r>
              <a:rPr lang="en-GB" sz="1400" b="1" dirty="0">
                <a:solidFill>
                  <a:schemeClr val="accent3">
                    <a:lumMod val="50000"/>
                  </a:schemeClr>
                </a:solidFill>
                <a:latin typeface="Calibri" panose="020F0502020204030204" pitchFamily="34" charset="0"/>
                <a:cs typeface="Calibri" panose="020F0502020204030204" pitchFamily="34" charset="0"/>
              </a:rPr>
              <a:t>82.3% </a:t>
            </a:r>
            <a:r>
              <a:rPr lang="en-GB" sz="1400" dirty="0">
                <a:latin typeface="Calibri" panose="020F0502020204030204" pitchFamily="34" charset="0"/>
                <a:cs typeface="Calibri" panose="020F0502020204030204" pitchFamily="34" charset="0"/>
              </a:rPr>
              <a:t>of children received a 2 to 2</a:t>
            </a:r>
            <a:r>
              <a:rPr lang="en-GB" sz="1400" baseline="30000" dirty="0">
                <a:latin typeface="Calibri" panose="020F0502020204030204" pitchFamily="34" charset="0"/>
                <a:cs typeface="Calibri" panose="020F0502020204030204" pitchFamily="34" charset="0"/>
              </a:rPr>
              <a:t>1/2</a:t>
            </a:r>
            <a:r>
              <a:rPr lang="en-GB" sz="1400" dirty="0">
                <a:latin typeface="Calibri" panose="020F0502020204030204" pitchFamily="34" charset="0"/>
                <a:cs typeface="Calibri" panose="020F0502020204030204" pitchFamily="34" charset="0"/>
              </a:rPr>
              <a:t> year review, up considerably from 2020/21 (57.1%).</a:t>
            </a:r>
          </a:p>
        </p:txBody>
      </p:sp>
      <p:graphicFrame>
        <p:nvGraphicFramePr>
          <p:cNvPr id="9" name="Chart 8" descr="Chart showing the proportion of completed health reviews at 6-8 weeks. 12 months, 15 months and 2-2.5 years in Bracknell Forest by children's centre in 2021/22.">
            <a:extLst>
              <a:ext uri="{FF2B5EF4-FFF2-40B4-BE49-F238E27FC236}">
                <a16:creationId xmlns:a16="http://schemas.microsoft.com/office/drawing/2014/main" id="{40A84710-35E3-4707-B8C3-1E510BC8A77F}"/>
              </a:ext>
            </a:extLst>
          </p:cNvPr>
          <p:cNvGraphicFramePr>
            <a:graphicFrameLocks/>
          </p:cNvGraphicFramePr>
          <p:nvPr>
            <p:extLst>
              <p:ext uri="{D42A27DB-BD31-4B8C-83A1-F6EECF244321}">
                <p14:modId xmlns:p14="http://schemas.microsoft.com/office/powerpoint/2010/main" val="2526301859"/>
              </p:ext>
            </p:extLst>
          </p:nvPr>
        </p:nvGraphicFramePr>
        <p:xfrm>
          <a:off x="423862" y="4432909"/>
          <a:ext cx="8296275" cy="193005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EB28368E-0CE0-47FB-8E26-440E8EA561B9}"/>
              </a:ext>
            </a:extLst>
          </p:cNvPr>
          <p:cNvSpPr txBox="1"/>
          <p:nvPr/>
        </p:nvSpPr>
        <p:spPr>
          <a:xfrm>
            <a:off x="100261" y="6529655"/>
            <a:ext cx="8569326" cy="261610"/>
          </a:xfrm>
          <a:prstGeom prst="rect">
            <a:avLst/>
          </a:prstGeom>
          <a:noFill/>
        </p:spPr>
        <p:txBody>
          <a:bodyPr wrap="square">
            <a:spAutoFit/>
          </a:bodyPr>
          <a:lstStyle/>
          <a:p>
            <a:r>
              <a:rPr lang="en-GB" sz="1100" b="0" u="none" strike="noStrike" baseline="0" dirty="0">
                <a:solidFill>
                  <a:srgbClr val="000000"/>
                </a:solidFill>
                <a:latin typeface="Calibri" panose="020F0502020204030204" pitchFamily="34" charset="0"/>
                <a:cs typeface="Calibri" panose="020F0502020204030204" pitchFamily="34" charset="0"/>
              </a:rPr>
              <a:t>Source: Berkshire Healthcare Foundation Trust, Health Visiting data for Bracknell Forest (2021/22)</a:t>
            </a:r>
            <a:endParaRPr lang="en-GB"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00289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5C0771B-5F50-4F8A-8E27-13F20AB80C7A}"/>
              </a:ext>
            </a:extLst>
          </p:cNvPr>
          <p:cNvSpPr txBox="1">
            <a:spLocks noGrp="1"/>
          </p:cNvSpPr>
          <p:nvPr>
            <p:ph type="title" idx="4294967295"/>
          </p:nvPr>
        </p:nvSpPr>
        <p:spPr>
          <a:xfrm>
            <a:off x="0" y="0"/>
            <a:ext cx="9144000" cy="527620"/>
          </a:xfrm>
          <a:prstGeom prst="rect">
            <a:avLst/>
          </a:prstGeom>
          <a:solidFill>
            <a:schemeClr val="accent3">
              <a:lumMod val="50000"/>
            </a:scheme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schemeClr val="bg1"/>
                </a:solidFill>
                <a:effectLst/>
                <a:uLnTx/>
                <a:uFillTx/>
                <a:latin typeface="+mj-lt"/>
                <a:ea typeface="+mj-ea"/>
                <a:cs typeface="+mj-cs"/>
              </a:rPr>
              <a:t>Health Visiting</a:t>
            </a:r>
          </a:p>
        </p:txBody>
      </p:sp>
      <p:sp>
        <p:nvSpPr>
          <p:cNvPr id="12" name="TextBox 11">
            <a:extLst>
              <a:ext uri="{FF2B5EF4-FFF2-40B4-BE49-F238E27FC236}">
                <a16:creationId xmlns:a16="http://schemas.microsoft.com/office/drawing/2014/main" id="{5E18324E-4987-48E3-806D-A03B8C00863C}"/>
              </a:ext>
            </a:extLst>
          </p:cNvPr>
          <p:cNvSpPr txBox="1"/>
          <p:nvPr/>
        </p:nvSpPr>
        <p:spPr>
          <a:xfrm>
            <a:off x="606392" y="624558"/>
            <a:ext cx="7917681" cy="292388"/>
          </a:xfrm>
          <a:prstGeom prst="rect">
            <a:avLst/>
          </a:prstGeom>
          <a:noFill/>
        </p:spPr>
        <p:txBody>
          <a:bodyPr wrap="square">
            <a:spAutoFit/>
          </a:bodyPr>
          <a:lstStyle/>
          <a:p>
            <a:r>
              <a:rPr lang="en-GB" sz="1300" b="1" dirty="0">
                <a:latin typeface="Calibri" panose="020F0502020204030204" pitchFamily="34" charset="0"/>
                <a:cs typeface="Calibri" panose="020F0502020204030204" pitchFamily="34" charset="0"/>
              </a:rPr>
              <a:t>Health visiting and reviews conducted in Bracknell Forest, by ward (2021/22)</a:t>
            </a:r>
          </a:p>
        </p:txBody>
      </p:sp>
      <p:pic>
        <p:nvPicPr>
          <p:cNvPr id="13" name="Picture 12" descr="The proportion of completed health visiting and reviews completed in Bracknell Forest, by ward in 2021/22.">
            <a:extLst>
              <a:ext uri="{FF2B5EF4-FFF2-40B4-BE49-F238E27FC236}">
                <a16:creationId xmlns:a16="http://schemas.microsoft.com/office/drawing/2014/main" id="{86DE6AA2-36A5-4805-AEAC-9CF9AC6C0207}"/>
              </a:ext>
            </a:extLst>
          </p:cNvPr>
          <p:cNvPicPr>
            <a:picLocks noChangeAspect="1"/>
          </p:cNvPicPr>
          <p:nvPr/>
        </p:nvPicPr>
        <p:blipFill>
          <a:blip r:embed="rId2"/>
          <a:stretch>
            <a:fillRect/>
          </a:stretch>
        </p:blipFill>
        <p:spPr>
          <a:xfrm>
            <a:off x="255896" y="1090828"/>
            <a:ext cx="8632207" cy="5284571"/>
          </a:xfrm>
          <a:prstGeom prst="rect">
            <a:avLst/>
          </a:prstGeom>
        </p:spPr>
      </p:pic>
      <p:sp>
        <p:nvSpPr>
          <p:cNvPr id="6" name="TextBox 5">
            <a:extLst>
              <a:ext uri="{FF2B5EF4-FFF2-40B4-BE49-F238E27FC236}">
                <a16:creationId xmlns:a16="http://schemas.microsoft.com/office/drawing/2014/main" id="{C14F70AC-EC61-44EB-90CB-16851577EA3E}"/>
              </a:ext>
            </a:extLst>
          </p:cNvPr>
          <p:cNvSpPr txBox="1"/>
          <p:nvPr/>
        </p:nvSpPr>
        <p:spPr>
          <a:xfrm>
            <a:off x="177264" y="6596390"/>
            <a:ext cx="8569326" cy="261610"/>
          </a:xfrm>
          <a:prstGeom prst="rect">
            <a:avLst/>
          </a:prstGeom>
          <a:noFill/>
        </p:spPr>
        <p:txBody>
          <a:bodyPr wrap="square">
            <a:spAutoFit/>
          </a:bodyPr>
          <a:lstStyle/>
          <a:p>
            <a:r>
              <a:rPr lang="en-GB" sz="1100" b="0" u="none" strike="noStrike" baseline="0" dirty="0">
                <a:solidFill>
                  <a:srgbClr val="000000"/>
                </a:solidFill>
                <a:latin typeface="Arial" panose="020B0604020202020204" pitchFamily="34" charset="0"/>
              </a:rPr>
              <a:t>Source: Berkshire Healthcare Foundation Trust (2021/22); Health Visiting data for Bracknell Forest </a:t>
            </a:r>
            <a:endParaRPr lang="en-GB" sz="1100" dirty="0"/>
          </a:p>
        </p:txBody>
      </p:sp>
    </p:spTree>
    <p:extLst>
      <p:ext uri="{BB962C8B-B14F-4D97-AF65-F5344CB8AC3E}">
        <p14:creationId xmlns:p14="http://schemas.microsoft.com/office/powerpoint/2010/main" val="3090528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5C0771B-5F50-4F8A-8E27-13F20AB80C7A}"/>
              </a:ext>
            </a:extLst>
          </p:cNvPr>
          <p:cNvSpPr txBox="1">
            <a:spLocks noGrp="1"/>
          </p:cNvSpPr>
          <p:nvPr>
            <p:ph type="title" idx="4294967295"/>
          </p:nvPr>
        </p:nvSpPr>
        <p:spPr>
          <a:xfrm>
            <a:off x="0" y="0"/>
            <a:ext cx="9144000" cy="527620"/>
          </a:xfrm>
          <a:prstGeom prst="rect">
            <a:avLst/>
          </a:prstGeom>
          <a:solidFill>
            <a:schemeClr val="accent3">
              <a:lumMod val="50000"/>
            </a:scheme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schemeClr val="bg1"/>
                </a:solidFill>
                <a:effectLst/>
                <a:uLnTx/>
                <a:uFillTx/>
                <a:latin typeface="Calibri" panose="020F0502020204030204" pitchFamily="34" charset="0"/>
                <a:ea typeface="+mj-ea"/>
                <a:cs typeface="Calibri" panose="020F0502020204030204" pitchFamily="34" charset="0"/>
              </a:rPr>
              <a:t>Health Visiting</a:t>
            </a:r>
          </a:p>
        </p:txBody>
      </p:sp>
      <p:sp>
        <p:nvSpPr>
          <p:cNvPr id="19" name="TextBox 18">
            <a:extLst>
              <a:ext uri="{FF2B5EF4-FFF2-40B4-BE49-F238E27FC236}">
                <a16:creationId xmlns:a16="http://schemas.microsoft.com/office/drawing/2014/main" id="{4428D968-D66D-48D3-9E99-0E35EC4FCD1A}"/>
              </a:ext>
            </a:extLst>
          </p:cNvPr>
          <p:cNvSpPr txBox="1"/>
          <p:nvPr/>
        </p:nvSpPr>
        <p:spPr>
          <a:xfrm>
            <a:off x="100262" y="626764"/>
            <a:ext cx="3989138" cy="5047536"/>
          </a:xfrm>
          <a:prstGeom prst="rect">
            <a:avLst/>
          </a:prstGeom>
          <a:noFill/>
        </p:spPr>
        <p:txBody>
          <a:bodyPr wrap="square" rtlCol="0">
            <a:spAutoFit/>
          </a:bodyPr>
          <a:lstStyle/>
          <a:p>
            <a:pPr>
              <a:spcAft>
                <a:spcPts val="1200"/>
              </a:spcAft>
            </a:pPr>
            <a:r>
              <a:rPr lang="en-GB" sz="1600" b="1" dirty="0">
                <a:solidFill>
                  <a:schemeClr val="accent3">
                    <a:lumMod val="50000"/>
                  </a:schemeClr>
                </a:solidFill>
                <a:latin typeface="Calibri" panose="020F0502020204030204" pitchFamily="34" charset="0"/>
                <a:cs typeface="Calibri" panose="020F0502020204030204" pitchFamily="34" charset="0"/>
              </a:rPr>
              <a:t>Breastfeeding prevalence in Bracknell Forest</a:t>
            </a: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Breastfeeding of infants (at 6-8 weeks) is an important indicator for future health outcomes. Health benefits associated with breastfeeding include reduced hospitalisation for diarrhoea and respiratory infections and lower levels of childhood obesity (</a:t>
            </a:r>
            <a:r>
              <a:rPr lang="en-GB" sz="1400" dirty="0">
                <a:latin typeface="Calibri" panose="020F0502020204030204" pitchFamily="34" charset="0"/>
                <a:cs typeface="Calibri" panose="020F0502020204030204" pitchFamily="34" charset="0"/>
                <a:hlinkClick r:id="rId2"/>
              </a:rPr>
              <a:t>Quigley 2007</a:t>
            </a:r>
            <a:r>
              <a:rPr lang="en-GB" sz="1400" dirty="0">
                <a:latin typeface="Calibri" panose="020F0502020204030204" pitchFamily="34" charset="0"/>
                <a:cs typeface="Calibri" panose="020F0502020204030204" pitchFamily="34" charset="0"/>
              </a:rPr>
              <a:t>; </a:t>
            </a:r>
            <a:r>
              <a:rPr lang="en-GB" sz="1400" dirty="0">
                <a:latin typeface="Calibri" panose="020F0502020204030204" pitchFamily="34" charset="0"/>
                <a:cs typeface="Calibri" panose="020F0502020204030204" pitchFamily="34" charset="0"/>
                <a:hlinkClick r:id="rId3"/>
              </a:rPr>
              <a:t>Ma 2020</a:t>
            </a:r>
            <a:r>
              <a:rPr lang="en-GB" sz="1400" dirty="0">
                <a:latin typeface="Calibri" panose="020F0502020204030204" pitchFamily="34" charset="0"/>
                <a:cs typeface="Calibri" panose="020F0502020204030204" pitchFamily="34" charset="0"/>
              </a:rPr>
              <a:t>)</a:t>
            </a: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Current national guidance recommend exclusive breastfeeding for the first six months of infancy (</a:t>
            </a:r>
            <a:r>
              <a:rPr lang="en-GB" sz="1400" dirty="0">
                <a:latin typeface="Calibri" panose="020F0502020204030204" pitchFamily="34" charset="0"/>
                <a:cs typeface="Calibri" panose="020F0502020204030204" pitchFamily="34" charset="0"/>
                <a:hlinkClick r:id="rId4"/>
              </a:rPr>
              <a:t>NICE</a:t>
            </a:r>
            <a:r>
              <a:rPr lang="en-GB" sz="1400" dirty="0">
                <a:latin typeface="Calibri" panose="020F0502020204030204" pitchFamily="34" charset="0"/>
                <a:cs typeface="Calibri" panose="020F0502020204030204" pitchFamily="34" charset="0"/>
              </a:rPr>
              <a:t>)</a:t>
            </a: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The prevalence of breastfeeding (partial or total) of infants in Bracknell is trending upwards from 52.4% (2015/16) </a:t>
            </a:r>
            <a:r>
              <a:rPr lang="en-GB" sz="1400" b="1" dirty="0">
                <a:solidFill>
                  <a:schemeClr val="accent3">
                    <a:lumMod val="50000"/>
                  </a:schemeClr>
                </a:solidFill>
                <a:latin typeface="Calibri" panose="020F0502020204030204" pitchFamily="34" charset="0"/>
                <a:cs typeface="Calibri" panose="020F0502020204030204" pitchFamily="34" charset="0"/>
              </a:rPr>
              <a:t>to 58.6% (2020/21). </a:t>
            </a:r>
            <a:r>
              <a:rPr lang="en-GB" sz="1400" dirty="0">
                <a:latin typeface="Calibri" panose="020F0502020204030204" pitchFamily="34" charset="0"/>
                <a:cs typeface="Calibri" panose="020F0502020204030204" pitchFamily="34" charset="0"/>
              </a:rPr>
              <a:t>This was consistently better than the national average during the same period of time</a:t>
            </a:r>
          </a:p>
          <a:p>
            <a:pPr marL="285750" indent="-285750">
              <a:spcAft>
                <a:spcPts val="120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The prevalence of breastfeeding in 2021/22 was </a:t>
            </a:r>
            <a:r>
              <a:rPr lang="en-GB" sz="1400" b="1" dirty="0">
                <a:solidFill>
                  <a:schemeClr val="accent3">
                    <a:lumMod val="50000"/>
                  </a:schemeClr>
                </a:solidFill>
                <a:latin typeface="Calibri" panose="020F0502020204030204" pitchFamily="34" charset="0"/>
                <a:cs typeface="Calibri" panose="020F0502020204030204" pitchFamily="34" charset="0"/>
              </a:rPr>
              <a:t>57.5%. </a:t>
            </a:r>
            <a:r>
              <a:rPr lang="en-GB" sz="1400" dirty="0">
                <a:latin typeface="Calibri" panose="020F0502020204030204" pitchFamily="34" charset="0"/>
                <a:cs typeface="Calibri" panose="020F0502020204030204" pitchFamily="34" charset="0"/>
              </a:rPr>
              <a:t>There was no significant difference in the prevalence of breastfeeding between infants registered at the children’s centres in Bracknell Forest.</a:t>
            </a:r>
            <a:endParaRPr lang="en-GB" sz="1400" b="1" dirty="0">
              <a:latin typeface="Calibri" panose="020F0502020204030204" pitchFamily="34" charset="0"/>
              <a:cs typeface="Calibri" panose="020F0502020204030204" pitchFamily="34" charset="0"/>
            </a:endParaRPr>
          </a:p>
        </p:txBody>
      </p:sp>
      <p:graphicFrame>
        <p:nvGraphicFramePr>
          <p:cNvPr id="5" name="Chart 4" descr="Chart displaying the proportion of infants breastfed, either partially or totally, a 6-8 weeks in Bracknell Forest and England. Data covers the period 2015/16 to 2020/21.">
            <a:extLst>
              <a:ext uri="{FF2B5EF4-FFF2-40B4-BE49-F238E27FC236}">
                <a16:creationId xmlns:a16="http://schemas.microsoft.com/office/drawing/2014/main" id="{11DFCB11-09B9-4377-B60B-D8AE98A71172}"/>
              </a:ext>
            </a:extLst>
          </p:cNvPr>
          <p:cNvGraphicFramePr>
            <a:graphicFrameLocks/>
          </p:cNvGraphicFramePr>
          <p:nvPr>
            <p:extLst>
              <p:ext uri="{D42A27DB-BD31-4B8C-83A1-F6EECF244321}">
                <p14:modId xmlns:p14="http://schemas.microsoft.com/office/powerpoint/2010/main" val="2921783306"/>
              </p:ext>
            </p:extLst>
          </p:nvPr>
        </p:nvGraphicFramePr>
        <p:xfrm>
          <a:off x="4211990" y="753543"/>
          <a:ext cx="4625269" cy="301543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Chart 5" descr="Chart displaying the proportion of infants breastfed, partially or totally, at 6-8 week at children's centre level in Bracknell Forest in 2021/22. ">
            <a:extLst>
              <a:ext uri="{FF2B5EF4-FFF2-40B4-BE49-F238E27FC236}">
                <a16:creationId xmlns:a16="http://schemas.microsoft.com/office/drawing/2014/main" id="{1B315092-E2F7-4580-B26E-1D923D4739AA}"/>
              </a:ext>
            </a:extLst>
          </p:cNvPr>
          <p:cNvGraphicFramePr>
            <a:graphicFrameLocks/>
          </p:cNvGraphicFramePr>
          <p:nvPr>
            <p:extLst>
              <p:ext uri="{D42A27DB-BD31-4B8C-83A1-F6EECF244321}">
                <p14:modId xmlns:p14="http://schemas.microsoft.com/office/powerpoint/2010/main" val="264614968"/>
              </p:ext>
            </p:extLst>
          </p:nvPr>
        </p:nvGraphicFramePr>
        <p:xfrm>
          <a:off x="4295774" y="3885686"/>
          <a:ext cx="4747964" cy="2619610"/>
        </p:xfrm>
        <a:graphic>
          <a:graphicData uri="http://schemas.openxmlformats.org/drawingml/2006/chart">
            <c:chart xmlns:c="http://schemas.openxmlformats.org/drawingml/2006/chart" xmlns:r="http://schemas.openxmlformats.org/officeDocument/2006/relationships" r:id="rId6"/>
          </a:graphicData>
        </a:graphic>
      </p:graphicFrame>
      <p:sp>
        <p:nvSpPr>
          <p:cNvPr id="7" name="TextBox 6">
            <a:extLst>
              <a:ext uri="{FF2B5EF4-FFF2-40B4-BE49-F238E27FC236}">
                <a16:creationId xmlns:a16="http://schemas.microsoft.com/office/drawing/2014/main" id="{51072F2B-ABCB-44E0-A427-7AF8821FCDC2}"/>
              </a:ext>
            </a:extLst>
          </p:cNvPr>
          <p:cNvSpPr txBox="1"/>
          <p:nvPr/>
        </p:nvSpPr>
        <p:spPr>
          <a:xfrm>
            <a:off x="100262" y="6548265"/>
            <a:ext cx="8569326" cy="261610"/>
          </a:xfrm>
          <a:prstGeom prst="rect">
            <a:avLst/>
          </a:prstGeom>
          <a:noFill/>
        </p:spPr>
        <p:txBody>
          <a:bodyPr wrap="square">
            <a:spAutoFit/>
          </a:bodyPr>
          <a:lstStyle/>
          <a:p>
            <a:r>
              <a:rPr lang="en-GB" sz="1100" b="0" u="none" strike="noStrike" baseline="0" dirty="0">
                <a:solidFill>
                  <a:srgbClr val="000000"/>
                </a:solidFill>
                <a:latin typeface="Calibri" panose="020F0502020204030204" pitchFamily="34" charset="0"/>
                <a:cs typeface="Calibri" panose="020F0502020204030204" pitchFamily="34" charset="0"/>
              </a:rPr>
              <a:t>Source: Berkshire Healthcare Foundation Trust, Health Visiting data for Bracknell Forest (2021/22)</a:t>
            </a:r>
            <a:endParaRPr lang="en-GB"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70114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5C0771B-5F50-4F8A-8E27-13F20AB80C7A}"/>
              </a:ext>
            </a:extLst>
          </p:cNvPr>
          <p:cNvSpPr txBox="1">
            <a:spLocks noGrp="1"/>
          </p:cNvSpPr>
          <p:nvPr>
            <p:ph type="title" idx="4294967295"/>
          </p:nvPr>
        </p:nvSpPr>
        <p:spPr>
          <a:xfrm>
            <a:off x="0" y="0"/>
            <a:ext cx="9144000" cy="527620"/>
          </a:xfrm>
          <a:prstGeom prst="rect">
            <a:avLst/>
          </a:prstGeom>
          <a:solidFill>
            <a:schemeClr val="accent3">
              <a:lumMod val="50000"/>
            </a:scheme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schemeClr val="bg1"/>
                </a:solidFill>
                <a:effectLst/>
                <a:uLnTx/>
                <a:uFillTx/>
                <a:latin typeface="Calibri" panose="020F0502020204030204" pitchFamily="34" charset="0"/>
                <a:ea typeface="+mj-ea"/>
                <a:cs typeface="Calibri" panose="020F0502020204030204" pitchFamily="34" charset="0"/>
              </a:rPr>
              <a:t>Health Visiting</a:t>
            </a:r>
          </a:p>
        </p:txBody>
      </p:sp>
      <p:sp>
        <p:nvSpPr>
          <p:cNvPr id="9" name="TextBox 8">
            <a:extLst>
              <a:ext uri="{FF2B5EF4-FFF2-40B4-BE49-F238E27FC236}">
                <a16:creationId xmlns:a16="http://schemas.microsoft.com/office/drawing/2014/main" id="{E9567402-A328-436B-828B-9368729187AC}"/>
              </a:ext>
            </a:extLst>
          </p:cNvPr>
          <p:cNvSpPr txBox="1"/>
          <p:nvPr/>
        </p:nvSpPr>
        <p:spPr>
          <a:xfrm>
            <a:off x="1200150" y="663059"/>
            <a:ext cx="7400925" cy="292388"/>
          </a:xfrm>
          <a:prstGeom prst="rect">
            <a:avLst/>
          </a:prstGeom>
          <a:noFill/>
        </p:spPr>
        <p:txBody>
          <a:bodyPr wrap="square">
            <a:spAutoFit/>
          </a:bodyPr>
          <a:lstStyle/>
          <a:p>
            <a:r>
              <a:rPr lang="en-GB" sz="1300" b="1" dirty="0">
                <a:latin typeface="Calibri" panose="020F0502020204030204" pitchFamily="34" charset="0"/>
                <a:cs typeface="Calibri" panose="020F0502020204030204" pitchFamily="34" charset="0"/>
              </a:rPr>
              <a:t>Prevalence of breastfeeding in Bracknell Forest, by Ward (2021/22)</a:t>
            </a:r>
          </a:p>
        </p:txBody>
      </p:sp>
      <p:pic>
        <p:nvPicPr>
          <p:cNvPr id="8" name="Picture 7" descr="Table capturing prevalence of breast feeding at 6-8 weeks at ward level in Bracknell Forest in 2021/22. Tables shows that the highest proportion of infants partially or totally breastfed reside in Crowthorne (72.4%) with the lowest proportion residing in Owlsmoor (28.9%)">
            <a:extLst>
              <a:ext uri="{FF2B5EF4-FFF2-40B4-BE49-F238E27FC236}">
                <a16:creationId xmlns:a16="http://schemas.microsoft.com/office/drawing/2014/main" id="{95D13C83-9C8C-4ED0-BE08-E14D61CB5CC1}"/>
              </a:ext>
            </a:extLst>
          </p:cNvPr>
          <p:cNvPicPr>
            <a:picLocks noChangeAspect="1"/>
          </p:cNvPicPr>
          <p:nvPr/>
        </p:nvPicPr>
        <p:blipFill>
          <a:blip r:embed="rId2"/>
          <a:stretch>
            <a:fillRect/>
          </a:stretch>
        </p:blipFill>
        <p:spPr>
          <a:xfrm>
            <a:off x="432305" y="1167831"/>
            <a:ext cx="8279389" cy="5155968"/>
          </a:xfrm>
          <a:prstGeom prst="rect">
            <a:avLst/>
          </a:prstGeom>
        </p:spPr>
      </p:pic>
      <p:sp>
        <p:nvSpPr>
          <p:cNvPr id="6" name="TextBox 5">
            <a:extLst>
              <a:ext uri="{FF2B5EF4-FFF2-40B4-BE49-F238E27FC236}">
                <a16:creationId xmlns:a16="http://schemas.microsoft.com/office/drawing/2014/main" id="{525855C4-F667-4413-B879-9E7406C05314}"/>
              </a:ext>
            </a:extLst>
          </p:cNvPr>
          <p:cNvSpPr txBox="1"/>
          <p:nvPr/>
        </p:nvSpPr>
        <p:spPr>
          <a:xfrm>
            <a:off x="142368" y="6596390"/>
            <a:ext cx="8569326" cy="261610"/>
          </a:xfrm>
          <a:prstGeom prst="rect">
            <a:avLst/>
          </a:prstGeom>
          <a:noFill/>
        </p:spPr>
        <p:txBody>
          <a:bodyPr wrap="square">
            <a:spAutoFit/>
          </a:bodyPr>
          <a:lstStyle/>
          <a:p>
            <a:r>
              <a:rPr lang="en-GB" sz="1100" b="0" u="none" strike="noStrike" baseline="0" dirty="0">
                <a:solidFill>
                  <a:srgbClr val="000000"/>
                </a:solidFill>
                <a:latin typeface="Calibri" panose="020F0502020204030204" pitchFamily="34" charset="0"/>
                <a:cs typeface="Calibri" panose="020F0502020204030204" pitchFamily="34" charset="0"/>
              </a:rPr>
              <a:t>Source: Berkshire Healthcare Foundation Trust, Health Visiting data for Bracknell Forest (2021/22)</a:t>
            </a:r>
            <a:endParaRPr lang="en-GB"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249358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5C0771B-5F50-4F8A-8E27-13F20AB80C7A}"/>
              </a:ext>
            </a:extLst>
          </p:cNvPr>
          <p:cNvSpPr txBox="1">
            <a:spLocks noGrp="1"/>
          </p:cNvSpPr>
          <p:nvPr>
            <p:ph type="title" idx="4294967295"/>
          </p:nvPr>
        </p:nvSpPr>
        <p:spPr>
          <a:xfrm>
            <a:off x="0" y="0"/>
            <a:ext cx="9144000" cy="527620"/>
          </a:xfrm>
          <a:prstGeom prst="rect">
            <a:avLst/>
          </a:prstGeom>
          <a:solidFill>
            <a:schemeClr val="accent3">
              <a:lumMod val="50000"/>
            </a:schemeClr>
          </a:solidFill>
          <a:ln>
            <a:solidFill>
              <a:schemeClr val="tx1"/>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chemeClr val="bg1"/>
                </a:solidFill>
                <a:effectLst/>
                <a:uLnTx/>
                <a:uFillTx/>
                <a:latin typeface="+mj-lt"/>
                <a:ea typeface="+mj-ea"/>
                <a:cs typeface="+mj-cs"/>
              </a:rPr>
              <a:t>Health Visiting</a:t>
            </a:r>
          </a:p>
        </p:txBody>
      </p:sp>
      <p:sp>
        <p:nvSpPr>
          <p:cNvPr id="3" name="Rectangle 2">
            <a:extLst>
              <a:ext uri="{FF2B5EF4-FFF2-40B4-BE49-F238E27FC236}">
                <a16:creationId xmlns:a16="http://schemas.microsoft.com/office/drawing/2014/main" id="{245E1E01-CF63-4C43-AE95-9994FFEC85CE}"/>
              </a:ext>
              <a:ext uri="{C183D7F6-B498-43B3-948B-1728B52AA6E4}">
                <adec:decorative xmlns:adec="http://schemas.microsoft.com/office/drawing/2017/decorative" val="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6" name="TextBox 5">
            <a:extLst>
              <a:ext uri="{FF2B5EF4-FFF2-40B4-BE49-F238E27FC236}">
                <a16:creationId xmlns:a16="http://schemas.microsoft.com/office/drawing/2014/main" id="{8B8F4260-F9CB-450F-BF04-126C9AA7149B}"/>
              </a:ext>
            </a:extLst>
          </p:cNvPr>
          <p:cNvSpPr txBox="1"/>
          <p:nvPr/>
        </p:nvSpPr>
        <p:spPr>
          <a:xfrm>
            <a:off x="142875" y="730001"/>
            <a:ext cx="3924300" cy="5478423"/>
          </a:xfrm>
          <a:prstGeom prst="rect">
            <a:avLst/>
          </a:prstGeom>
          <a:noFill/>
        </p:spPr>
        <p:txBody>
          <a:bodyPr wrap="square">
            <a:spAutoFit/>
          </a:bodyPr>
          <a:lstStyle/>
          <a:p>
            <a:pPr>
              <a:spcAft>
                <a:spcPts val="1200"/>
              </a:spcAft>
              <a:defRPr/>
            </a:pPr>
            <a:r>
              <a:rPr lang="en-GB" sz="1600" b="1" dirty="0">
                <a:solidFill>
                  <a:schemeClr val="accent3">
                    <a:lumMod val="50000"/>
                  </a:schemeClr>
                </a:solidFill>
                <a:latin typeface="Calibri" panose="020F0502020204030204" pitchFamily="34" charset="0"/>
                <a:cs typeface="Calibri" panose="020F0502020204030204" pitchFamily="34" charset="0"/>
              </a:rPr>
              <a:t>Ages and Stages Questionnaire 3</a:t>
            </a:r>
          </a:p>
          <a:p>
            <a:pPr marL="285750" indent="-285750">
              <a:spcAft>
                <a:spcPts val="1200"/>
              </a:spcAft>
              <a:buFont typeface="Arial" panose="020B0604020202020204" pitchFamily="34" charset="0"/>
              <a:buChar char="•"/>
              <a:defRPr/>
            </a:pPr>
            <a:r>
              <a:rPr lang="en-GB" sz="1400" dirty="0">
                <a:latin typeface="Calibri" panose="020F0502020204030204" pitchFamily="34" charset="0"/>
                <a:cs typeface="Calibri" panose="020F0502020204030204" pitchFamily="34" charset="0"/>
              </a:rPr>
              <a:t>Since 2015, all children in England became eligible for a Healthy Child Programme development review around the time of their 2nd birthday, which is delivered as part of the universal health visitor service</a:t>
            </a:r>
          </a:p>
          <a:p>
            <a:pPr marL="285750" indent="-285750">
              <a:spcAft>
                <a:spcPts val="1200"/>
              </a:spcAft>
              <a:buFont typeface="Arial" panose="020B0604020202020204" pitchFamily="34" charset="0"/>
              <a:buChar char="•"/>
              <a:defRPr/>
            </a:pPr>
            <a:r>
              <a:rPr lang="en-GB" sz="1400" dirty="0">
                <a:latin typeface="Calibri" panose="020F0502020204030204" pitchFamily="34" charset="0"/>
                <a:cs typeface="Calibri" panose="020F0502020204030204" pitchFamily="34" charset="0"/>
              </a:rPr>
              <a:t>Health visiting teams use the Ages and Stages Questionnaire (ASQ-3) as part of the 2 to 2 ½ year review. ASQ-3 provides an objective measure of development and allows comparisons to be made helping to identify children who are not developing as expected and supporting decisions on closer monitoring of progress or early intervention services</a:t>
            </a:r>
          </a:p>
          <a:p>
            <a:pPr marL="285750" indent="-285750">
              <a:spcAft>
                <a:spcPts val="1200"/>
              </a:spcAft>
              <a:buFont typeface="Arial" panose="020B0604020202020204" pitchFamily="34" charset="0"/>
              <a:buChar char="•"/>
              <a:defRPr/>
            </a:pPr>
            <a:r>
              <a:rPr lang="en-GB" sz="1400" dirty="0">
                <a:latin typeface="Calibri" panose="020F0502020204030204" pitchFamily="34" charset="0"/>
                <a:cs typeface="Calibri" panose="020F0502020204030204" pitchFamily="34" charset="0"/>
              </a:rPr>
              <a:t>Domains of development which are tested include </a:t>
            </a:r>
            <a:r>
              <a:rPr lang="en-GB" sz="1400" u="sng" dirty="0">
                <a:latin typeface="Calibri" panose="020F0502020204030204" pitchFamily="34" charset="0"/>
                <a:cs typeface="Calibri" panose="020F0502020204030204" pitchFamily="34" charset="0"/>
              </a:rPr>
              <a:t>communication</a:t>
            </a:r>
            <a:r>
              <a:rPr lang="en-GB" sz="1400" dirty="0">
                <a:latin typeface="Calibri" panose="020F0502020204030204" pitchFamily="34" charset="0"/>
                <a:cs typeface="Calibri" panose="020F0502020204030204" pitchFamily="34" charset="0"/>
              </a:rPr>
              <a:t>, </a:t>
            </a:r>
            <a:r>
              <a:rPr lang="en-GB" sz="1400" u="sng" dirty="0">
                <a:latin typeface="Calibri" panose="020F0502020204030204" pitchFamily="34" charset="0"/>
                <a:cs typeface="Calibri" panose="020F0502020204030204" pitchFamily="34" charset="0"/>
              </a:rPr>
              <a:t>gross motor</a:t>
            </a:r>
            <a:r>
              <a:rPr lang="en-GB" sz="1400" dirty="0">
                <a:latin typeface="Calibri" panose="020F0502020204030204" pitchFamily="34" charset="0"/>
                <a:cs typeface="Calibri" panose="020F0502020204030204" pitchFamily="34" charset="0"/>
              </a:rPr>
              <a:t>, </a:t>
            </a:r>
            <a:r>
              <a:rPr lang="en-GB" sz="1400" u="sng" dirty="0">
                <a:latin typeface="Calibri" panose="020F0502020204030204" pitchFamily="34" charset="0"/>
                <a:cs typeface="Calibri" panose="020F0502020204030204" pitchFamily="34" charset="0"/>
              </a:rPr>
              <a:t>fine motor</a:t>
            </a:r>
            <a:r>
              <a:rPr lang="en-GB" sz="1400" dirty="0">
                <a:latin typeface="Calibri" panose="020F0502020204030204" pitchFamily="34" charset="0"/>
                <a:cs typeface="Calibri" panose="020F0502020204030204" pitchFamily="34" charset="0"/>
              </a:rPr>
              <a:t>, </a:t>
            </a:r>
            <a:r>
              <a:rPr lang="en-GB" sz="1400" u="sng" dirty="0">
                <a:latin typeface="Calibri" panose="020F0502020204030204" pitchFamily="34" charset="0"/>
                <a:cs typeface="Calibri" panose="020F0502020204030204" pitchFamily="34" charset="0"/>
              </a:rPr>
              <a:t>problem solving</a:t>
            </a:r>
            <a:r>
              <a:rPr lang="en-GB" sz="1400" dirty="0">
                <a:latin typeface="Calibri" panose="020F0502020204030204" pitchFamily="34" charset="0"/>
                <a:cs typeface="Calibri" panose="020F0502020204030204" pitchFamily="34" charset="0"/>
              </a:rPr>
              <a:t> and </a:t>
            </a:r>
            <a:r>
              <a:rPr lang="en-GB" sz="1400" u="sng" dirty="0">
                <a:latin typeface="Calibri" panose="020F0502020204030204" pitchFamily="34" charset="0"/>
                <a:cs typeface="Calibri" panose="020F0502020204030204" pitchFamily="34" charset="0"/>
              </a:rPr>
              <a:t>personal-social</a:t>
            </a:r>
            <a:r>
              <a:rPr lang="en-GB" sz="1400" dirty="0">
                <a:latin typeface="Calibri" panose="020F0502020204030204" pitchFamily="34" charset="0"/>
                <a:cs typeface="Calibri" panose="020F0502020204030204" pitchFamily="34" charset="0"/>
              </a:rPr>
              <a:t> skills</a:t>
            </a:r>
          </a:p>
          <a:p>
            <a:pPr marL="285750" indent="-285750">
              <a:spcAft>
                <a:spcPts val="1200"/>
              </a:spcAft>
              <a:buFont typeface="Arial" panose="020B0604020202020204" pitchFamily="34" charset="0"/>
              <a:buChar char="•"/>
              <a:defRPr/>
            </a:pPr>
            <a:r>
              <a:rPr lang="en-GB" sz="1400" dirty="0">
                <a:latin typeface="Calibri" panose="020F0502020204030204" pitchFamily="34" charset="0"/>
                <a:cs typeface="Calibri" panose="020F0502020204030204" pitchFamily="34" charset="0"/>
              </a:rPr>
              <a:t>The proportion of children </a:t>
            </a:r>
            <a:r>
              <a:rPr lang="en-GB" sz="1400" u="sng" dirty="0">
                <a:latin typeface="Calibri" panose="020F0502020204030204" pitchFamily="34" charset="0"/>
                <a:cs typeface="Calibri" panose="020F0502020204030204" pitchFamily="34" charset="0"/>
              </a:rPr>
              <a:t>at, or above the expected level</a:t>
            </a:r>
            <a:r>
              <a:rPr lang="en-GB" sz="1400" dirty="0">
                <a:latin typeface="Calibri" panose="020F0502020204030204" pitchFamily="34" charset="0"/>
                <a:cs typeface="Calibri" panose="020F0502020204030204" pitchFamily="34" charset="0"/>
              </a:rPr>
              <a:t> in all five domains gives an indicator of the proportion of children who are developing as expected at age 2 to 2 ½.</a:t>
            </a:r>
          </a:p>
        </p:txBody>
      </p:sp>
      <p:graphicFrame>
        <p:nvGraphicFramePr>
          <p:cNvPr id="8" name="Chart 7" descr="Chart showing the number of ASQ-3 questionnaires completed for children in Bracknell Forest, by children's centre, in 2021-22. Rowans and Sycamores had both the greatest number of completed (n=357).">
            <a:extLst>
              <a:ext uri="{FF2B5EF4-FFF2-40B4-BE49-F238E27FC236}">
                <a16:creationId xmlns:a16="http://schemas.microsoft.com/office/drawing/2014/main" id="{9672A02C-0905-4C41-8D3E-FB6156F3321E}"/>
              </a:ext>
            </a:extLst>
          </p:cNvPr>
          <p:cNvGraphicFramePr>
            <a:graphicFrameLocks/>
          </p:cNvGraphicFramePr>
          <p:nvPr>
            <p:extLst>
              <p:ext uri="{D42A27DB-BD31-4B8C-83A1-F6EECF244321}">
                <p14:modId xmlns:p14="http://schemas.microsoft.com/office/powerpoint/2010/main" val="1320683868"/>
              </p:ext>
            </p:extLst>
          </p:nvPr>
        </p:nvGraphicFramePr>
        <p:xfrm>
          <a:off x="4406900" y="730001"/>
          <a:ext cx="4609695" cy="28620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descr="Chart capturing the proportion of infants, aged 2 to 2 1/2 years, in Bracknell Forest with completed ASQ-3 questionnaires. Data is presented by children's centre. ">
            <a:extLst>
              <a:ext uri="{FF2B5EF4-FFF2-40B4-BE49-F238E27FC236}">
                <a16:creationId xmlns:a16="http://schemas.microsoft.com/office/drawing/2014/main" id="{C8060508-860A-44B1-96AC-9EA4EC1B0777}"/>
              </a:ext>
            </a:extLst>
          </p:cNvPr>
          <p:cNvGraphicFramePr>
            <a:graphicFrameLocks/>
          </p:cNvGraphicFramePr>
          <p:nvPr>
            <p:extLst>
              <p:ext uri="{D42A27DB-BD31-4B8C-83A1-F6EECF244321}">
                <p14:modId xmlns:p14="http://schemas.microsoft.com/office/powerpoint/2010/main" val="3334026475"/>
              </p:ext>
            </p:extLst>
          </p:nvPr>
        </p:nvGraphicFramePr>
        <p:xfrm>
          <a:off x="4406900" y="3637161"/>
          <a:ext cx="4609695" cy="2862075"/>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7F511D12-BBB8-441D-943A-4635741D8DEC}"/>
              </a:ext>
            </a:extLst>
          </p:cNvPr>
          <p:cNvSpPr txBox="1"/>
          <p:nvPr/>
        </p:nvSpPr>
        <p:spPr>
          <a:xfrm>
            <a:off x="142368" y="6596390"/>
            <a:ext cx="6239382" cy="261610"/>
          </a:xfrm>
          <a:prstGeom prst="rect">
            <a:avLst/>
          </a:prstGeom>
          <a:noFill/>
        </p:spPr>
        <p:txBody>
          <a:bodyPr wrap="square">
            <a:spAutoFit/>
          </a:bodyPr>
          <a:lstStyle/>
          <a:p>
            <a:r>
              <a:rPr lang="en-GB" sz="1100" b="0" u="none" strike="noStrike" baseline="0" dirty="0">
                <a:solidFill>
                  <a:srgbClr val="000000"/>
                </a:solidFill>
                <a:latin typeface="Calibri" panose="020F0502020204030204" pitchFamily="34" charset="0"/>
                <a:cs typeface="Calibri" panose="020F0502020204030204" pitchFamily="34" charset="0"/>
              </a:rPr>
              <a:t>Source: Berkshire Healthcare Foundation Trust, Health Visiting data for Bracknell Forest (2021/22)</a:t>
            </a:r>
            <a:endParaRPr lang="en-GB"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29521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5C0771B-5F50-4F8A-8E27-13F20AB80C7A}"/>
              </a:ext>
            </a:extLst>
          </p:cNvPr>
          <p:cNvSpPr txBox="1">
            <a:spLocks noGrp="1"/>
          </p:cNvSpPr>
          <p:nvPr>
            <p:ph type="title" idx="4294967295"/>
          </p:nvPr>
        </p:nvSpPr>
        <p:spPr>
          <a:xfrm>
            <a:off x="0" y="0"/>
            <a:ext cx="9144000" cy="527620"/>
          </a:xfrm>
          <a:prstGeom prst="rect">
            <a:avLst/>
          </a:prstGeom>
          <a:solidFill>
            <a:schemeClr val="accent3">
              <a:lumMod val="50000"/>
            </a:schemeClr>
          </a:solidFill>
          <a:ln>
            <a:solidFill>
              <a:schemeClr val="tx1"/>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mj-lt"/>
                <a:ea typeface="+mj-ea"/>
                <a:cs typeface="+mj-cs"/>
              </a:rPr>
              <a:t>Health Visiting: Ages and Stages Questionnaire 3</a:t>
            </a:r>
          </a:p>
        </p:txBody>
      </p:sp>
      <p:sp>
        <p:nvSpPr>
          <p:cNvPr id="3" name="Rectangle 2">
            <a:extLst>
              <a:ext uri="{FF2B5EF4-FFF2-40B4-BE49-F238E27FC236}">
                <a16:creationId xmlns:a16="http://schemas.microsoft.com/office/drawing/2014/main" id="{245E1E01-CF63-4C43-AE95-9994FFEC85CE}"/>
              </a:ext>
              <a:ext uri="{C183D7F6-B498-43B3-948B-1728B52AA6E4}">
                <adec:decorative xmlns:adec="http://schemas.microsoft.com/office/drawing/2017/decorative" val="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1" name="TextBox 10">
            <a:extLst>
              <a:ext uri="{FF2B5EF4-FFF2-40B4-BE49-F238E27FC236}">
                <a16:creationId xmlns:a16="http://schemas.microsoft.com/office/drawing/2014/main" id="{2077A663-8155-4677-99F0-FABADCA3AD0B}"/>
              </a:ext>
            </a:extLst>
          </p:cNvPr>
          <p:cNvSpPr txBox="1"/>
          <p:nvPr/>
        </p:nvSpPr>
        <p:spPr>
          <a:xfrm>
            <a:off x="609600" y="689023"/>
            <a:ext cx="799147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b="1" dirty="0">
                <a:solidFill>
                  <a:prstClr val="black"/>
                </a:solidFill>
                <a:latin typeface="Calibri"/>
              </a:rPr>
              <a:t>ASQ-3: Proportion of children exceeding the threshold for each developmental area by children’s centre in Bracknell Forest (2021/22)</a:t>
            </a:r>
            <a:endParaRPr kumimoji="0" lang="en-GB" sz="1300" b="1"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10" name="Table 9">
            <a:extLst>
              <a:ext uri="{FF2B5EF4-FFF2-40B4-BE49-F238E27FC236}">
                <a16:creationId xmlns:a16="http://schemas.microsoft.com/office/drawing/2014/main" id="{8854E550-173C-4BB2-81C4-212924D4DBF1}"/>
              </a:ext>
            </a:extLst>
          </p:cNvPr>
          <p:cNvGraphicFramePr>
            <a:graphicFrameLocks noGrp="1"/>
          </p:cNvGraphicFramePr>
          <p:nvPr>
            <p:extLst>
              <p:ext uri="{D42A27DB-BD31-4B8C-83A1-F6EECF244321}">
                <p14:modId xmlns:p14="http://schemas.microsoft.com/office/powerpoint/2010/main" val="1976410361"/>
              </p:ext>
            </p:extLst>
          </p:nvPr>
        </p:nvGraphicFramePr>
        <p:xfrm>
          <a:off x="735724" y="1323170"/>
          <a:ext cx="7991476" cy="1699260"/>
        </p:xfrm>
        <a:graphic>
          <a:graphicData uri="http://schemas.openxmlformats.org/drawingml/2006/table">
            <a:tbl>
              <a:tblPr firstRow="1"/>
              <a:tblGrid>
                <a:gridCol w="1763713">
                  <a:extLst>
                    <a:ext uri="{9D8B030D-6E8A-4147-A177-3AD203B41FA5}">
                      <a16:colId xmlns:a16="http://schemas.microsoft.com/office/drawing/2014/main" val="2699953096"/>
                    </a:ext>
                  </a:extLst>
                </a:gridCol>
                <a:gridCol w="1231448">
                  <a:extLst>
                    <a:ext uri="{9D8B030D-6E8A-4147-A177-3AD203B41FA5}">
                      <a16:colId xmlns:a16="http://schemas.microsoft.com/office/drawing/2014/main" val="525668795"/>
                    </a:ext>
                  </a:extLst>
                </a:gridCol>
                <a:gridCol w="1143517">
                  <a:extLst>
                    <a:ext uri="{9D8B030D-6E8A-4147-A177-3AD203B41FA5}">
                      <a16:colId xmlns:a16="http://schemas.microsoft.com/office/drawing/2014/main" val="161008886"/>
                    </a:ext>
                  </a:extLst>
                </a:gridCol>
                <a:gridCol w="1182949">
                  <a:extLst>
                    <a:ext uri="{9D8B030D-6E8A-4147-A177-3AD203B41FA5}">
                      <a16:colId xmlns:a16="http://schemas.microsoft.com/office/drawing/2014/main" val="4210398613"/>
                    </a:ext>
                  </a:extLst>
                </a:gridCol>
                <a:gridCol w="1276598">
                  <a:extLst>
                    <a:ext uri="{9D8B030D-6E8A-4147-A177-3AD203B41FA5}">
                      <a16:colId xmlns:a16="http://schemas.microsoft.com/office/drawing/2014/main" val="3066242011"/>
                    </a:ext>
                  </a:extLst>
                </a:gridCol>
                <a:gridCol w="1393251">
                  <a:extLst>
                    <a:ext uri="{9D8B030D-6E8A-4147-A177-3AD203B41FA5}">
                      <a16:colId xmlns:a16="http://schemas.microsoft.com/office/drawing/2014/main" val="3041568706"/>
                    </a:ext>
                  </a:extLst>
                </a:gridCol>
              </a:tblGrid>
              <a:tr h="590550">
                <a:tc>
                  <a:txBody>
                    <a:bodyPr/>
                    <a:lstStyle/>
                    <a:p>
                      <a:pPr algn="l" fontAlgn="ctr"/>
                      <a:r>
                        <a:rPr lang="en-GB" sz="1300" b="1" i="0" u="none" strike="noStrike" dirty="0">
                          <a:solidFill>
                            <a:srgbClr val="FFFFFF"/>
                          </a:solidFill>
                          <a:effectLst/>
                          <a:latin typeface="Calibri" panose="020F0502020204030204" pitchFamily="34" charset="0"/>
                        </a:rPr>
                        <a:t>Children's centre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ctr"/>
                      <a:r>
                        <a:rPr lang="en-GB" sz="1300" b="1" i="0" u="none" strike="noStrike" dirty="0">
                          <a:solidFill>
                            <a:srgbClr val="FFFFFF"/>
                          </a:solidFill>
                          <a:effectLst/>
                          <a:latin typeface="Calibri" panose="020F0502020204030204" pitchFamily="34" charset="0"/>
                        </a:rPr>
                        <a:t>Communication above the threshold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ctr"/>
                      <a:r>
                        <a:rPr lang="en-GB" sz="1300" b="1" i="0" u="none" strike="noStrike" dirty="0">
                          <a:solidFill>
                            <a:srgbClr val="FFFFFF"/>
                          </a:solidFill>
                          <a:effectLst/>
                          <a:latin typeface="Calibri" panose="020F0502020204030204" pitchFamily="34" charset="0"/>
                        </a:rPr>
                        <a:t>Gross Motor above the threshold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ctr"/>
                      <a:r>
                        <a:rPr lang="en-GB" sz="1300" b="1" i="0" u="none" strike="noStrike" dirty="0">
                          <a:solidFill>
                            <a:srgbClr val="FFFFFF"/>
                          </a:solidFill>
                          <a:effectLst/>
                          <a:latin typeface="Calibri" panose="020F0502020204030204" pitchFamily="34" charset="0"/>
                        </a:rPr>
                        <a:t>Fine Motor above the threshold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ctr"/>
                      <a:r>
                        <a:rPr lang="en-GB" sz="1300" b="1" i="0" u="none" strike="noStrike" dirty="0">
                          <a:solidFill>
                            <a:srgbClr val="FFFFFF"/>
                          </a:solidFill>
                          <a:effectLst/>
                          <a:latin typeface="Calibri" panose="020F0502020204030204" pitchFamily="34" charset="0"/>
                        </a:rPr>
                        <a:t>Problem Solving above the threshold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ctr"/>
                      <a:r>
                        <a:rPr lang="en-GB" sz="1300" b="1" i="0" u="none" strike="noStrike" dirty="0">
                          <a:solidFill>
                            <a:srgbClr val="FFFFFF"/>
                          </a:solidFill>
                          <a:effectLst/>
                          <a:latin typeface="Calibri" panose="020F0502020204030204" pitchFamily="34" charset="0"/>
                        </a:rPr>
                        <a:t>Personal/Social above the threshold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3433742662"/>
                  </a:ext>
                </a:extLst>
              </a:tr>
              <a:tr h="184150">
                <a:tc>
                  <a:txBody>
                    <a:bodyPr/>
                    <a:lstStyle/>
                    <a:p>
                      <a:pPr algn="l" fontAlgn="t"/>
                      <a:r>
                        <a:rPr lang="en-GB" sz="1400" b="0" i="0" u="none" strike="noStrike" dirty="0">
                          <a:solidFill>
                            <a:srgbClr val="000000"/>
                          </a:solidFill>
                          <a:effectLst/>
                          <a:latin typeface="Calibri" panose="020F0502020204030204" pitchFamily="34" charset="0"/>
                        </a:rPr>
                        <a:t>Alders and Chestnuts</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dirty="0">
                          <a:solidFill>
                            <a:schemeClr val="tx1"/>
                          </a:solidFill>
                          <a:effectLst/>
                          <a:latin typeface="Calibri" panose="020F0502020204030204" pitchFamily="34" charset="0"/>
                        </a:rPr>
                        <a:t>93%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dirty="0">
                          <a:solidFill>
                            <a:srgbClr val="000000"/>
                          </a:solidFill>
                          <a:effectLst/>
                          <a:latin typeface="Calibri" panose="020F0502020204030204" pitchFamily="34" charset="0"/>
                        </a:rPr>
                        <a:t>98%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rPr>
                        <a:t>98%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rPr>
                        <a:t>97%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dirty="0">
                          <a:solidFill>
                            <a:srgbClr val="000000"/>
                          </a:solidFill>
                          <a:effectLst/>
                          <a:latin typeface="Calibri" panose="020F0502020204030204" pitchFamily="34" charset="0"/>
                        </a:rPr>
                        <a:t>96%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5230205"/>
                  </a:ext>
                </a:extLst>
              </a:tr>
              <a:tr h="184150">
                <a:tc>
                  <a:txBody>
                    <a:bodyPr/>
                    <a:lstStyle/>
                    <a:p>
                      <a:pPr algn="l" fontAlgn="t"/>
                      <a:r>
                        <a:rPr lang="en-GB" sz="1400" b="0" i="0" u="none" strike="noStrike" dirty="0">
                          <a:solidFill>
                            <a:srgbClr val="000000"/>
                          </a:solidFill>
                          <a:effectLst/>
                          <a:latin typeface="Calibri" panose="020F0502020204030204" pitchFamily="34" charset="0"/>
                        </a:rPr>
                        <a:t>Oaks and Hollies</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dirty="0">
                          <a:solidFill>
                            <a:schemeClr val="tx1"/>
                          </a:solidFill>
                          <a:effectLst/>
                          <a:latin typeface="Calibri" panose="020F0502020204030204" pitchFamily="34" charset="0"/>
                        </a:rPr>
                        <a:t>93%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dirty="0">
                          <a:solidFill>
                            <a:srgbClr val="000000"/>
                          </a:solidFill>
                          <a:effectLst/>
                          <a:latin typeface="Calibri" panose="020F0502020204030204" pitchFamily="34" charset="0"/>
                        </a:rPr>
                        <a:t>100%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rPr>
                        <a:t>98%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rPr>
                        <a:t>97%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dirty="0">
                          <a:solidFill>
                            <a:srgbClr val="000000"/>
                          </a:solidFill>
                          <a:effectLst/>
                          <a:latin typeface="Calibri" panose="020F0502020204030204" pitchFamily="34" charset="0"/>
                        </a:rPr>
                        <a:t>97%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7134076"/>
                  </a:ext>
                </a:extLst>
              </a:tr>
              <a:tr h="184150">
                <a:tc>
                  <a:txBody>
                    <a:bodyPr/>
                    <a:lstStyle/>
                    <a:p>
                      <a:pPr algn="l" fontAlgn="t"/>
                      <a:r>
                        <a:rPr lang="en-GB" sz="1400" b="0" i="0" u="none" strike="noStrike" dirty="0">
                          <a:solidFill>
                            <a:srgbClr val="000000"/>
                          </a:solidFill>
                          <a:effectLst/>
                          <a:latin typeface="Calibri" panose="020F0502020204030204" pitchFamily="34" charset="0"/>
                        </a:rPr>
                        <a:t>Rowans and Sycamores</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dirty="0">
                          <a:solidFill>
                            <a:schemeClr val="tx1"/>
                          </a:solidFill>
                          <a:effectLst/>
                          <a:latin typeface="Calibri" panose="020F0502020204030204" pitchFamily="34" charset="0"/>
                        </a:rPr>
                        <a:t>94%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99%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rPr>
                        <a:t>99%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rPr>
                        <a:t>99%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dirty="0">
                          <a:solidFill>
                            <a:srgbClr val="000000"/>
                          </a:solidFill>
                          <a:effectLst/>
                          <a:latin typeface="Calibri" panose="020F0502020204030204" pitchFamily="34" charset="0"/>
                        </a:rPr>
                        <a:t>98%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0988966"/>
                  </a:ext>
                </a:extLst>
              </a:tr>
              <a:tr h="184150">
                <a:tc>
                  <a:txBody>
                    <a:bodyPr/>
                    <a:lstStyle/>
                    <a:p>
                      <a:pPr algn="l" fontAlgn="t"/>
                      <a:r>
                        <a:rPr lang="en-GB" sz="1400" b="0" i="0" u="none" strike="noStrike" dirty="0">
                          <a:solidFill>
                            <a:srgbClr val="000000"/>
                          </a:solidFill>
                          <a:effectLst/>
                          <a:latin typeface="Calibri" panose="020F0502020204030204" pitchFamily="34" charset="0"/>
                        </a:rPr>
                        <a:t>Willows and Maples</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dirty="0">
                          <a:solidFill>
                            <a:schemeClr val="tx1"/>
                          </a:solidFill>
                          <a:effectLst/>
                          <a:latin typeface="Calibri" panose="020F0502020204030204" pitchFamily="34" charset="0"/>
                        </a:rPr>
                        <a:t>92%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97%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dirty="0">
                          <a:solidFill>
                            <a:srgbClr val="000000"/>
                          </a:solidFill>
                          <a:effectLst/>
                          <a:latin typeface="Calibri" panose="020F0502020204030204" pitchFamily="34" charset="0"/>
                        </a:rPr>
                        <a:t>97%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rPr>
                        <a:t>96%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dirty="0">
                          <a:solidFill>
                            <a:srgbClr val="000000"/>
                          </a:solidFill>
                          <a:effectLst/>
                          <a:latin typeface="Calibri" panose="020F0502020204030204" pitchFamily="34" charset="0"/>
                        </a:rPr>
                        <a:t>95%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3488160"/>
                  </a:ext>
                </a:extLst>
              </a:tr>
              <a:tr h="184150">
                <a:tc>
                  <a:txBody>
                    <a:bodyPr/>
                    <a:lstStyle/>
                    <a:p>
                      <a:pPr algn="l" fontAlgn="t"/>
                      <a:r>
                        <a:rPr lang="en-GB" sz="1400" b="1" i="0" u="none" strike="noStrike" dirty="0">
                          <a:solidFill>
                            <a:srgbClr val="000000"/>
                          </a:solidFill>
                          <a:effectLst/>
                          <a:latin typeface="Calibri" panose="020F0502020204030204" pitchFamily="34" charset="0"/>
                        </a:rPr>
                        <a:t>Bracknell Forest</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dirty="0">
                          <a:solidFill>
                            <a:schemeClr val="tx1"/>
                          </a:solidFill>
                          <a:effectLst/>
                          <a:latin typeface="Calibri" panose="020F0502020204030204" pitchFamily="34" charset="0"/>
                        </a:rPr>
                        <a:t>93%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dirty="0">
                          <a:solidFill>
                            <a:srgbClr val="000000"/>
                          </a:solidFill>
                          <a:effectLst/>
                          <a:latin typeface="Calibri" panose="020F0502020204030204" pitchFamily="34" charset="0"/>
                        </a:rPr>
                        <a:t>98%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dirty="0">
                          <a:solidFill>
                            <a:srgbClr val="000000"/>
                          </a:solidFill>
                          <a:effectLst/>
                          <a:latin typeface="Calibri" panose="020F0502020204030204" pitchFamily="34" charset="0"/>
                        </a:rPr>
                        <a:t>98%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dirty="0">
                          <a:solidFill>
                            <a:srgbClr val="000000"/>
                          </a:solidFill>
                          <a:effectLst/>
                          <a:latin typeface="Calibri" panose="020F0502020204030204" pitchFamily="34" charset="0"/>
                        </a:rPr>
                        <a:t>98%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dirty="0">
                          <a:solidFill>
                            <a:srgbClr val="000000"/>
                          </a:solidFill>
                          <a:effectLst/>
                          <a:latin typeface="Calibri" panose="020F0502020204030204" pitchFamily="34" charset="0"/>
                        </a:rPr>
                        <a:t>96%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754572"/>
                  </a:ext>
                </a:extLst>
              </a:tr>
            </a:tbl>
          </a:graphicData>
        </a:graphic>
      </p:graphicFrame>
      <p:graphicFrame>
        <p:nvGraphicFramePr>
          <p:cNvPr id="6" name="Chart 5">
            <a:extLst>
              <a:ext uri="{FF2B5EF4-FFF2-40B4-BE49-F238E27FC236}">
                <a16:creationId xmlns:a16="http://schemas.microsoft.com/office/drawing/2014/main" id="{25C02B97-8534-4868-AC6E-3A7D205B70D8}"/>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629132157"/>
              </p:ext>
            </p:extLst>
          </p:nvPr>
        </p:nvGraphicFramePr>
        <p:xfrm>
          <a:off x="735724" y="3185372"/>
          <a:ext cx="7991476" cy="328852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8F05F0E3-752C-4A5F-88E7-0AB5B410481A}"/>
              </a:ext>
            </a:extLst>
          </p:cNvPr>
          <p:cNvSpPr txBox="1"/>
          <p:nvPr/>
        </p:nvSpPr>
        <p:spPr>
          <a:xfrm>
            <a:off x="142368" y="6596390"/>
            <a:ext cx="6239382" cy="261610"/>
          </a:xfrm>
          <a:prstGeom prst="rect">
            <a:avLst/>
          </a:prstGeom>
          <a:noFill/>
        </p:spPr>
        <p:txBody>
          <a:bodyPr wrap="square">
            <a:spAutoFit/>
          </a:bodyPr>
          <a:lstStyle/>
          <a:p>
            <a:r>
              <a:rPr lang="en-GB" sz="1100" b="0" u="none" strike="noStrike" baseline="0" dirty="0">
                <a:solidFill>
                  <a:srgbClr val="000000"/>
                </a:solidFill>
                <a:latin typeface="Calibri" panose="020F0502020204030204" pitchFamily="34" charset="0"/>
                <a:cs typeface="Calibri" panose="020F0502020204030204" pitchFamily="34" charset="0"/>
              </a:rPr>
              <a:t>Source: Berkshire Healthcare Foundation Trust, Health Visiting data for Bracknell Forest (2021/22)</a:t>
            </a:r>
            <a:endParaRPr lang="en-GB"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56805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5C0771B-5F50-4F8A-8E27-13F20AB80C7A}"/>
              </a:ext>
            </a:extLst>
          </p:cNvPr>
          <p:cNvSpPr txBox="1">
            <a:spLocks noGrp="1"/>
          </p:cNvSpPr>
          <p:nvPr>
            <p:ph type="title" idx="4294967295"/>
          </p:nvPr>
        </p:nvSpPr>
        <p:spPr>
          <a:xfrm>
            <a:off x="0" y="0"/>
            <a:ext cx="9144000" cy="527620"/>
          </a:xfrm>
          <a:prstGeom prst="rect">
            <a:avLst/>
          </a:prstGeom>
          <a:solidFill>
            <a:schemeClr val="accent3">
              <a:lumMod val="50000"/>
            </a:schemeClr>
          </a:solidFill>
          <a:ln>
            <a:solidFill>
              <a:schemeClr val="tx1"/>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mj-lt"/>
                <a:ea typeface="+mj-ea"/>
                <a:cs typeface="+mj-cs"/>
              </a:rPr>
              <a:t>Health Visiting: Ages and Stages Questionnaire 3</a:t>
            </a:r>
          </a:p>
        </p:txBody>
      </p:sp>
      <p:sp>
        <p:nvSpPr>
          <p:cNvPr id="7" name="TextBox 6">
            <a:extLst>
              <a:ext uri="{FF2B5EF4-FFF2-40B4-BE49-F238E27FC236}">
                <a16:creationId xmlns:a16="http://schemas.microsoft.com/office/drawing/2014/main" id="{A13560F6-22FD-434C-99A1-F8B1EE233D7B}"/>
              </a:ext>
            </a:extLst>
          </p:cNvPr>
          <p:cNvSpPr txBox="1"/>
          <p:nvPr/>
        </p:nvSpPr>
        <p:spPr>
          <a:xfrm>
            <a:off x="684745" y="697451"/>
            <a:ext cx="799147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b="1" dirty="0">
                <a:solidFill>
                  <a:prstClr val="black"/>
                </a:solidFill>
                <a:latin typeface="Calibri"/>
              </a:rPr>
              <a:t>ASQ-3: Proportion of children with developmental areas below the threshold by developmental area and  children’s centre in Bracknell Forest (2021/22)</a:t>
            </a:r>
            <a:endParaRPr kumimoji="0" lang="en-GB" sz="1300" b="1"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9" name="Chart 8" descr="Graph displaying the proportion of infants with ASQ-3 developmental areas below the threshold. Data is presented by developmental areas and children's centre (2021/22). Across the children's centres, communication stands out as the development areas with the highest number of infants below the threshold">
            <a:extLst>
              <a:ext uri="{FF2B5EF4-FFF2-40B4-BE49-F238E27FC236}">
                <a16:creationId xmlns:a16="http://schemas.microsoft.com/office/drawing/2014/main" id="{129ABE61-6AEE-488B-918B-8E478760695C}"/>
              </a:ext>
            </a:extLst>
          </p:cNvPr>
          <p:cNvGraphicFramePr>
            <a:graphicFrameLocks/>
          </p:cNvGraphicFramePr>
          <p:nvPr>
            <p:extLst>
              <p:ext uri="{D42A27DB-BD31-4B8C-83A1-F6EECF244321}">
                <p14:modId xmlns:p14="http://schemas.microsoft.com/office/powerpoint/2010/main" val="1195076450"/>
              </p:ext>
            </p:extLst>
          </p:nvPr>
        </p:nvGraphicFramePr>
        <p:xfrm>
          <a:off x="553301" y="1323036"/>
          <a:ext cx="8254367" cy="2271063"/>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F61E2BA8-DD25-45C2-9F86-6594DCC9024C}"/>
              </a:ext>
            </a:extLst>
          </p:cNvPr>
          <p:cNvSpPr txBox="1"/>
          <p:nvPr/>
        </p:nvSpPr>
        <p:spPr>
          <a:xfrm>
            <a:off x="599224" y="3725772"/>
            <a:ext cx="8208444"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b="1" dirty="0">
                <a:solidFill>
                  <a:prstClr val="black"/>
                </a:solidFill>
                <a:latin typeface="Calibri"/>
              </a:rPr>
              <a:t>ASQ-3: Proportion of children monitored or referred after assessment by developmental area and children’s centre in Bracknell Forest (2021/22)</a:t>
            </a:r>
            <a:endParaRPr kumimoji="0" lang="en-GB" sz="1300" b="1"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8" name="Chart 7" descr="Chart displaying the proportion of infants monitored or referred after assessment for each of the ASQ-3 developmental areas. Almost 1-in-5 are monitored or referred after assessment for the communication developmental area">
            <a:extLst>
              <a:ext uri="{FF2B5EF4-FFF2-40B4-BE49-F238E27FC236}">
                <a16:creationId xmlns:a16="http://schemas.microsoft.com/office/drawing/2014/main" id="{FF2C28B7-E323-4AB1-82B1-BCDD0B99E75B}"/>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381477382"/>
              </p:ext>
            </p:extLst>
          </p:nvPr>
        </p:nvGraphicFramePr>
        <p:xfrm>
          <a:off x="437685" y="4349888"/>
          <a:ext cx="8485596" cy="2074992"/>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74408068-81AC-4B15-BF7E-C050605509BD}"/>
              </a:ext>
            </a:extLst>
          </p:cNvPr>
          <p:cNvSpPr txBox="1"/>
          <p:nvPr/>
        </p:nvSpPr>
        <p:spPr>
          <a:xfrm>
            <a:off x="142368" y="6596390"/>
            <a:ext cx="6239382" cy="261610"/>
          </a:xfrm>
          <a:prstGeom prst="rect">
            <a:avLst/>
          </a:prstGeom>
          <a:noFill/>
        </p:spPr>
        <p:txBody>
          <a:bodyPr wrap="square">
            <a:spAutoFit/>
          </a:bodyPr>
          <a:lstStyle/>
          <a:p>
            <a:r>
              <a:rPr lang="en-GB" sz="1100" b="0" u="none" strike="noStrike" baseline="0" dirty="0">
                <a:solidFill>
                  <a:srgbClr val="000000"/>
                </a:solidFill>
                <a:latin typeface="Calibri" panose="020F0502020204030204" pitchFamily="34" charset="0"/>
                <a:cs typeface="Calibri" panose="020F0502020204030204" pitchFamily="34" charset="0"/>
              </a:rPr>
              <a:t>Source: Berkshire Healthcare Foundation Trust, Health Visiting data for Bracknell Forest (2021/22)</a:t>
            </a:r>
            <a:endParaRPr lang="en-GB"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23620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5C0771B-5F50-4F8A-8E27-13F20AB80C7A}"/>
              </a:ext>
            </a:extLst>
          </p:cNvPr>
          <p:cNvSpPr txBox="1">
            <a:spLocks noGrp="1"/>
          </p:cNvSpPr>
          <p:nvPr>
            <p:ph type="title" idx="4294967295"/>
          </p:nvPr>
        </p:nvSpPr>
        <p:spPr>
          <a:xfrm>
            <a:off x="0" y="0"/>
            <a:ext cx="9144000" cy="527620"/>
          </a:xfrm>
          <a:prstGeom prst="rect">
            <a:avLst/>
          </a:prstGeom>
          <a:solidFill>
            <a:schemeClr val="accent3">
              <a:lumMod val="50000"/>
            </a:schemeClr>
          </a:solidFill>
          <a:ln>
            <a:solidFill>
              <a:schemeClr val="tx1"/>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mj-lt"/>
                <a:ea typeface="+mj-ea"/>
                <a:cs typeface="+mj-cs"/>
              </a:rPr>
              <a:t>Health Visiting: Ages and Stages Questionnaire 3</a:t>
            </a:r>
          </a:p>
        </p:txBody>
      </p:sp>
      <p:sp>
        <p:nvSpPr>
          <p:cNvPr id="6" name="TextBox 5">
            <a:extLst>
              <a:ext uri="{FF2B5EF4-FFF2-40B4-BE49-F238E27FC236}">
                <a16:creationId xmlns:a16="http://schemas.microsoft.com/office/drawing/2014/main" id="{331A6EC9-50A7-465E-92F9-5F06C104EE16}"/>
              </a:ext>
            </a:extLst>
          </p:cNvPr>
          <p:cNvSpPr txBox="1"/>
          <p:nvPr/>
        </p:nvSpPr>
        <p:spPr>
          <a:xfrm>
            <a:off x="642446" y="819389"/>
            <a:ext cx="7917681" cy="292388"/>
          </a:xfrm>
          <a:prstGeom prst="rect">
            <a:avLst/>
          </a:prstGeom>
          <a:noFill/>
        </p:spPr>
        <p:txBody>
          <a:bodyPr wrap="square">
            <a:spAutoFit/>
          </a:bodyPr>
          <a:lstStyle/>
          <a:p>
            <a:pPr algn="ctr"/>
            <a:r>
              <a:rPr lang="en-GB" sz="1300" b="1" dirty="0">
                <a:latin typeface="Calibri" panose="020F0502020204030204" pitchFamily="34" charset="0"/>
                <a:cs typeface="Calibri" panose="020F0502020204030204" pitchFamily="34" charset="0"/>
              </a:rPr>
              <a:t>ASQ-3: Proportion of children with developmental areas above the threshold, by ward (2021/22)</a:t>
            </a:r>
          </a:p>
        </p:txBody>
      </p:sp>
      <p:pic>
        <p:nvPicPr>
          <p:cNvPr id="2" name="Picture 1" descr="Table presenting the proportion of Aq">
            <a:extLst>
              <a:ext uri="{FF2B5EF4-FFF2-40B4-BE49-F238E27FC236}">
                <a16:creationId xmlns:a16="http://schemas.microsoft.com/office/drawing/2014/main" id="{C64F6323-07B3-411C-B85A-B9668C165715}"/>
              </a:ext>
            </a:extLst>
          </p:cNvPr>
          <p:cNvPicPr>
            <a:picLocks noChangeAspect="1"/>
          </p:cNvPicPr>
          <p:nvPr/>
        </p:nvPicPr>
        <p:blipFill>
          <a:blip r:embed="rId2"/>
          <a:stretch>
            <a:fillRect/>
          </a:stretch>
        </p:blipFill>
        <p:spPr>
          <a:xfrm>
            <a:off x="197318" y="1368846"/>
            <a:ext cx="8749364" cy="4970475"/>
          </a:xfrm>
          <a:prstGeom prst="rect">
            <a:avLst/>
          </a:prstGeom>
        </p:spPr>
      </p:pic>
      <p:sp>
        <p:nvSpPr>
          <p:cNvPr id="7" name="TextBox 6">
            <a:extLst>
              <a:ext uri="{FF2B5EF4-FFF2-40B4-BE49-F238E27FC236}">
                <a16:creationId xmlns:a16="http://schemas.microsoft.com/office/drawing/2014/main" id="{45CCF383-286C-416D-9673-4EB397C4B062}"/>
              </a:ext>
            </a:extLst>
          </p:cNvPr>
          <p:cNvSpPr txBox="1"/>
          <p:nvPr/>
        </p:nvSpPr>
        <p:spPr>
          <a:xfrm>
            <a:off x="142368" y="6596390"/>
            <a:ext cx="6239382" cy="261610"/>
          </a:xfrm>
          <a:prstGeom prst="rect">
            <a:avLst/>
          </a:prstGeom>
          <a:noFill/>
        </p:spPr>
        <p:txBody>
          <a:bodyPr wrap="square">
            <a:spAutoFit/>
          </a:bodyPr>
          <a:lstStyle/>
          <a:p>
            <a:r>
              <a:rPr lang="en-GB" sz="1100" b="0" u="none" strike="noStrike" baseline="0" dirty="0">
                <a:solidFill>
                  <a:srgbClr val="000000"/>
                </a:solidFill>
                <a:latin typeface="Calibri" panose="020F0502020204030204" pitchFamily="34" charset="0"/>
                <a:cs typeface="Calibri" panose="020F0502020204030204" pitchFamily="34" charset="0"/>
              </a:rPr>
              <a:t>Source: Berkshire Healthcare Foundation Trust, Health Visiting data for Bracknell Forest (2021/22)</a:t>
            </a:r>
            <a:endParaRPr lang="en-GB"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17097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5C0771B-5F50-4F8A-8E27-13F20AB80C7A}"/>
              </a:ext>
            </a:extLst>
          </p:cNvPr>
          <p:cNvSpPr txBox="1">
            <a:spLocks noGrp="1"/>
          </p:cNvSpPr>
          <p:nvPr>
            <p:ph type="title" idx="4294967295"/>
          </p:nvPr>
        </p:nvSpPr>
        <p:spPr>
          <a:xfrm>
            <a:off x="0" y="0"/>
            <a:ext cx="9144000" cy="527620"/>
          </a:xfrm>
          <a:prstGeom prst="rect">
            <a:avLst/>
          </a:prstGeom>
          <a:solidFill>
            <a:schemeClr val="accent3">
              <a:lumMod val="50000"/>
            </a:scheme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schemeClr val="bg1"/>
                </a:solidFill>
                <a:effectLst/>
                <a:uLnTx/>
                <a:uFillTx/>
                <a:latin typeface="+mj-lt"/>
                <a:ea typeface="+mj-ea"/>
                <a:cs typeface="+mj-cs"/>
              </a:rPr>
              <a:t>Population Profile: Location of 0-19 Population</a:t>
            </a:r>
          </a:p>
        </p:txBody>
      </p:sp>
      <p:sp>
        <p:nvSpPr>
          <p:cNvPr id="7" name="TextBox 6">
            <a:extLst>
              <a:ext uri="{FF2B5EF4-FFF2-40B4-BE49-F238E27FC236}">
                <a16:creationId xmlns:a16="http://schemas.microsoft.com/office/drawing/2014/main" id="{D56CCB78-664B-4ECD-95DB-3E1998C4261F}"/>
              </a:ext>
            </a:extLst>
          </p:cNvPr>
          <p:cNvSpPr txBox="1"/>
          <p:nvPr/>
        </p:nvSpPr>
        <p:spPr>
          <a:xfrm>
            <a:off x="151191" y="642179"/>
            <a:ext cx="397933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000000"/>
                </a:solidFill>
                <a:effectLst/>
                <a:uLnTx/>
                <a:uFillTx/>
                <a:latin typeface="Calibri"/>
                <a:ea typeface="+mn-ea"/>
                <a:cs typeface="+mn-cs"/>
              </a:rPr>
              <a:t>LSOAs with the highest proportion of children aged 0-4 in Bracknell Forest (mid-2020)</a:t>
            </a:r>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descr="Map of Bracknell Forest ">
            <a:extLst>
              <a:ext uri="{FF2B5EF4-FFF2-40B4-BE49-F238E27FC236}">
                <a16:creationId xmlns:a16="http://schemas.microsoft.com/office/drawing/2014/main" id="{4051256C-44D9-461F-80F5-564D06391980}"/>
              </a:ext>
            </a:extLst>
          </p:cNvPr>
          <p:cNvPicPr>
            <a:picLocks noChangeAspect="1"/>
          </p:cNvPicPr>
          <p:nvPr/>
        </p:nvPicPr>
        <p:blipFill>
          <a:blip r:embed="rId2"/>
          <a:stretch>
            <a:fillRect/>
          </a:stretch>
        </p:blipFill>
        <p:spPr>
          <a:xfrm>
            <a:off x="197550" y="1134622"/>
            <a:ext cx="4268409" cy="5164578"/>
          </a:xfrm>
          <a:prstGeom prst="rect">
            <a:avLst/>
          </a:prstGeom>
        </p:spPr>
      </p:pic>
      <p:sp>
        <p:nvSpPr>
          <p:cNvPr id="13" name="TextBox 12">
            <a:extLst>
              <a:ext uri="{FF2B5EF4-FFF2-40B4-BE49-F238E27FC236}">
                <a16:creationId xmlns:a16="http://schemas.microsoft.com/office/drawing/2014/main" id="{54E0D6F6-D550-4E42-B5AD-C76DBF007B59}"/>
              </a:ext>
            </a:extLst>
          </p:cNvPr>
          <p:cNvSpPr txBox="1"/>
          <p:nvPr/>
        </p:nvSpPr>
        <p:spPr>
          <a:xfrm>
            <a:off x="4856541" y="642179"/>
            <a:ext cx="397933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000000"/>
                </a:solidFill>
                <a:effectLst/>
                <a:uLnTx/>
                <a:uFillTx/>
                <a:latin typeface="Calibri"/>
                <a:ea typeface="+mn-ea"/>
                <a:cs typeface="+mn-cs"/>
              </a:rPr>
              <a:t>LSOAs with the highest proportion of children and young people aged 5-19 in Bracknell Forest (mid-2020)</a:t>
            </a:r>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8" name="Picture 17" descr="Map of Bracknell Forest highlighting the LSOAs (neighbourhoods) with the highest proportion of children aged 5 to 19 living in them.">
            <a:extLst>
              <a:ext uri="{FF2B5EF4-FFF2-40B4-BE49-F238E27FC236}">
                <a16:creationId xmlns:a16="http://schemas.microsoft.com/office/drawing/2014/main" id="{3D1D81A4-DE4B-407F-B19D-8E7F55FFB8EB}"/>
              </a:ext>
            </a:extLst>
          </p:cNvPr>
          <p:cNvPicPr>
            <a:picLocks noChangeAspect="1"/>
          </p:cNvPicPr>
          <p:nvPr/>
        </p:nvPicPr>
        <p:blipFill>
          <a:blip r:embed="rId3"/>
          <a:stretch>
            <a:fillRect/>
          </a:stretch>
        </p:blipFill>
        <p:spPr>
          <a:xfrm>
            <a:off x="4678042" y="1134622"/>
            <a:ext cx="4268408" cy="5164578"/>
          </a:xfrm>
          <a:prstGeom prst="rect">
            <a:avLst/>
          </a:prstGeom>
        </p:spPr>
      </p:pic>
      <p:sp>
        <p:nvSpPr>
          <p:cNvPr id="8" name="TextBox 7">
            <a:extLst>
              <a:ext uri="{FF2B5EF4-FFF2-40B4-BE49-F238E27FC236}">
                <a16:creationId xmlns:a16="http://schemas.microsoft.com/office/drawing/2014/main" id="{125F2660-9030-4E64-9642-0C0BEBB09367}"/>
              </a:ext>
            </a:extLst>
          </p:cNvPr>
          <p:cNvSpPr txBox="1"/>
          <p:nvPr/>
        </p:nvSpPr>
        <p:spPr>
          <a:xfrm>
            <a:off x="151191" y="6413759"/>
            <a:ext cx="8748900" cy="461665"/>
          </a:xfrm>
          <a:prstGeom prst="rect">
            <a:avLst/>
          </a:prstGeom>
          <a:noFill/>
        </p:spPr>
        <p:txBody>
          <a:bodyPr wrap="square" rtlCol="0">
            <a:spAutoFit/>
          </a:bodyPr>
          <a:lstStyle/>
          <a:p>
            <a:r>
              <a:rPr lang="en-GB" sz="1150" dirty="0"/>
              <a:t>Source: Office for National Statistics (2021); </a:t>
            </a:r>
            <a:r>
              <a:rPr lang="en-GB" sz="1150" dirty="0">
                <a:hlinkClick r:id="rId4"/>
              </a:rPr>
              <a:t>Lower layer Super Output Area population estimates</a:t>
            </a:r>
            <a:r>
              <a:rPr lang="en-GB" sz="1150" dirty="0"/>
              <a:t> mid-2020. </a:t>
            </a:r>
          </a:p>
          <a:p>
            <a:r>
              <a:rPr lang="en-GB" sz="1150" dirty="0">
                <a:hlinkClick r:id="rId5"/>
              </a:rPr>
              <a:t>https://shapeatlas.net/place/</a:t>
            </a:r>
            <a:r>
              <a:rPr lang="en-GB" sz="1150" dirty="0"/>
              <a:t> 19 September 2022</a:t>
            </a:r>
          </a:p>
        </p:txBody>
      </p:sp>
    </p:spTree>
    <p:extLst>
      <p:ext uri="{BB962C8B-B14F-4D97-AF65-F5344CB8AC3E}">
        <p14:creationId xmlns:p14="http://schemas.microsoft.com/office/powerpoint/2010/main" val="3357163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5C0771B-5F50-4F8A-8E27-13F20AB80C7A}"/>
              </a:ext>
              <a:ext uri="{C183D7F6-B498-43B3-948B-1728B52AA6E4}">
                <adec:decorative xmlns:adec="http://schemas.microsoft.com/office/drawing/2017/decorative" val="0"/>
              </a:ext>
            </a:extLst>
          </p:cNvPr>
          <p:cNvSpPr txBox="1">
            <a:spLocks noGrp="1"/>
          </p:cNvSpPr>
          <p:nvPr>
            <p:ph type="title" idx="4294967295"/>
          </p:nvPr>
        </p:nvSpPr>
        <p:spPr>
          <a:xfrm>
            <a:off x="0" y="0"/>
            <a:ext cx="9144000" cy="527620"/>
          </a:xfrm>
          <a:prstGeom prst="rect">
            <a:avLst/>
          </a:prstGeom>
          <a:solidFill>
            <a:schemeClr val="accent3">
              <a:lumMod val="50000"/>
            </a:scheme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schemeClr val="bg1"/>
                </a:solidFill>
                <a:effectLst/>
                <a:uLnTx/>
                <a:uFillTx/>
                <a:latin typeface="+mj-lt"/>
                <a:ea typeface="+mj-ea"/>
                <a:cs typeface="+mj-cs"/>
              </a:rPr>
              <a:t>Population Profile: Ethnicity and Language</a:t>
            </a:r>
          </a:p>
        </p:txBody>
      </p:sp>
      <p:sp>
        <p:nvSpPr>
          <p:cNvPr id="3" name="Rectangle 2">
            <a:extLst>
              <a:ext uri="{FF2B5EF4-FFF2-40B4-BE49-F238E27FC236}">
                <a16:creationId xmlns:a16="http://schemas.microsoft.com/office/drawing/2014/main" id="{245E1E01-CF63-4C43-AE95-9994FFEC85CE}"/>
              </a:ext>
              <a:ext uri="{C183D7F6-B498-43B3-948B-1728B52AA6E4}">
                <adec:decorative xmlns:adec="http://schemas.microsoft.com/office/drawing/2017/decorative" val="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6" name="Content Placeholder 5">
            <a:extLst>
              <a:ext uri="{FF2B5EF4-FFF2-40B4-BE49-F238E27FC236}">
                <a16:creationId xmlns:a16="http://schemas.microsoft.com/office/drawing/2014/main" id="{2ACA4857-DC0E-46E9-9AC2-0D872E5588AE}"/>
              </a:ext>
              <a:ext uri="{C183D7F6-B498-43B3-948B-1728B52AA6E4}">
                <adec:decorative xmlns:adec="http://schemas.microsoft.com/office/drawing/2017/decorative" val="0"/>
              </a:ext>
            </a:extLst>
          </p:cNvPr>
          <p:cNvSpPr>
            <a:spLocks noGrp="1"/>
          </p:cNvSpPr>
          <p:nvPr>
            <p:ph idx="1"/>
          </p:nvPr>
        </p:nvSpPr>
        <p:spPr>
          <a:xfrm>
            <a:off x="114298" y="672040"/>
            <a:ext cx="4149668" cy="5833447"/>
          </a:xfrm>
        </p:spPr>
        <p:txBody>
          <a:bodyPr>
            <a:normAutofit fontScale="25000" lnSpcReduction="20000"/>
          </a:bodyPr>
          <a:lstStyle/>
          <a:p>
            <a:pPr marL="0" indent="0">
              <a:spcAft>
                <a:spcPts val="1200"/>
              </a:spcAft>
              <a:buNone/>
            </a:pPr>
            <a:br>
              <a:rPr lang="en-GB" sz="1600" b="1" dirty="0">
                <a:solidFill>
                  <a:schemeClr val="accent3">
                    <a:lumMod val="50000"/>
                  </a:schemeClr>
                </a:solidFill>
              </a:rPr>
            </a:br>
            <a:r>
              <a:rPr lang="en-GB" sz="6400" b="1" dirty="0">
                <a:solidFill>
                  <a:schemeClr val="accent3">
                    <a:lumMod val="50000"/>
                  </a:schemeClr>
                </a:solidFill>
                <a:latin typeface="Calibri" panose="020F0502020204030204" pitchFamily="34" charset="0"/>
                <a:cs typeface="Calibri" panose="020F0502020204030204" pitchFamily="34" charset="0"/>
              </a:rPr>
              <a:t>Ethnicity and Language</a:t>
            </a:r>
            <a:br>
              <a:rPr lang="en-GB" sz="7200" b="1" dirty="0">
                <a:solidFill>
                  <a:schemeClr val="accent3">
                    <a:lumMod val="50000"/>
                  </a:schemeClr>
                </a:solidFill>
                <a:latin typeface="Calibri" panose="020F0502020204030204" pitchFamily="34" charset="0"/>
                <a:cs typeface="Calibri" panose="020F0502020204030204" pitchFamily="34" charset="0"/>
              </a:rPr>
            </a:br>
            <a:endParaRPr lang="en-GB" sz="2200" b="1" dirty="0">
              <a:solidFill>
                <a:schemeClr val="accent3">
                  <a:lumMod val="50000"/>
                </a:schemeClr>
              </a:solidFill>
              <a:latin typeface="Calibri" panose="020F0502020204030204" pitchFamily="34" charset="0"/>
              <a:cs typeface="Calibri" panose="020F0502020204030204" pitchFamily="34" charset="0"/>
            </a:endParaRPr>
          </a:p>
          <a:p>
            <a:pPr>
              <a:spcAft>
                <a:spcPts val="1200"/>
              </a:spcAft>
            </a:pPr>
            <a:r>
              <a:rPr lang="en-GB" sz="5600" dirty="0">
                <a:latin typeface="Calibri" panose="020F0502020204030204" pitchFamily="34" charset="0"/>
                <a:cs typeface="Calibri" panose="020F0502020204030204" pitchFamily="34" charset="0"/>
              </a:rPr>
              <a:t>Ethnicity data from the 2011 census estimated that </a:t>
            </a:r>
            <a:r>
              <a:rPr lang="en-GB" sz="5600" b="1" dirty="0">
                <a:solidFill>
                  <a:schemeClr val="accent3">
                    <a:lumMod val="50000"/>
                  </a:schemeClr>
                </a:solidFill>
                <a:latin typeface="Calibri" panose="020F0502020204030204" pitchFamily="34" charset="0"/>
                <a:cs typeface="Calibri" panose="020F0502020204030204" pitchFamily="34" charset="0"/>
              </a:rPr>
              <a:t>17.3%</a:t>
            </a:r>
            <a:r>
              <a:rPr lang="en-GB" sz="5600" dirty="0">
                <a:latin typeface="Calibri" panose="020F0502020204030204" pitchFamily="34" charset="0"/>
                <a:cs typeface="Calibri" panose="020F0502020204030204" pitchFamily="34" charset="0"/>
              </a:rPr>
              <a:t> of residents aged 0-19 were from an ethnic minority group. The largest minority ethnic group were Asian or Asian-British (5.9%)</a:t>
            </a:r>
          </a:p>
          <a:p>
            <a:pPr>
              <a:spcAft>
                <a:spcPts val="1200"/>
              </a:spcAft>
            </a:pPr>
            <a:r>
              <a:rPr lang="en-GB" sz="5600" b="1" dirty="0">
                <a:solidFill>
                  <a:schemeClr val="accent3">
                    <a:lumMod val="50000"/>
                  </a:schemeClr>
                </a:solidFill>
                <a:latin typeface="Calibri" panose="020F0502020204030204" pitchFamily="34" charset="0"/>
                <a:cs typeface="Calibri" panose="020F0502020204030204" pitchFamily="34" charset="0"/>
              </a:rPr>
              <a:t>College town </a:t>
            </a:r>
            <a:r>
              <a:rPr lang="en-GB" sz="5600" dirty="0">
                <a:latin typeface="Calibri" panose="020F0502020204030204" pitchFamily="34" charset="0"/>
                <a:cs typeface="Calibri" panose="020F0502020204030204" pitchFamily="34" charset="0"/>
              </a:rPr>
              <a:t>had the highest proportion of ethnic minority CYP (</a:t>
            </a:r>
            <a:r>
              <a:rPr lang="en-GB" sz="5600" b="1" dirty="0">
                <a:solidFill>
                  <a:schemeClr val="accent3">
                    <a:lumMod val="50000"/>
                  </a:schemeClr>
                </a:solidFill>
                <a:latin typeface="Calibri" panose="020F0502020204030204" pitchFamily="34" charset="0"/>
                <a:cs typeface="Calibri" panose="020F0502020204030204" pitchFamily="34" charset="0"/>
              </a:rPr>
              <a:t>26.9%</a:t>
            </a:r>
            <a:r>
              <a:rPr lang="en-GB" sz="5600" dirty="0">
                <a:latin typeface="Calibri" panose="020F0502020204030204" pitchFamily="34" charset="0"/>
                <a:cs typeface="Calibri" panose="020F0502020204030204" pitchFamily="34" charset="0"/>
              </a:rPr>
              <a:t>) with </a:t>
            </a:r>
            <a:r>
              <a:rPr lang="en-GB" sz="5600" b="1" dirty="0">
                <a:solidFill>
                  <a:schemeClr val="accent3">
                    <a:lumMod val="50000"/>
                  </a:schemeClr>
                </a:solidFill>
                <a:latin typeface="Calibri" panose="020F0502020204030204" pitchFamily="34" charset="0"/>
                <a:cs typeface="Calibri" panose="020F0502020204030204" pitchFamily="34" charset="0"/>
              </a:rPr>
              <a:t>Crowthorne</a:t>
            </a:r>
            <a:r>
              <a:rPr lang="en-GB" sz="5600" dirty="0">
                <a:latin typeface="Calibri" panose="020F0502020204030204" pitchFamily="34" charset="0"/>
                <a:cs typeface="Calibri" panose="020F0502020204030204" pitchFamily="34" charset="0"/>
              </a:rPr>
              <a:t> having the lowest proportion (</a:t>
            </a:r>
            <a:r>
              <a:rPr lang="en-GB" sz="5600" b="1" dirty="0">
                <a:solidFill>
                  <a:schemeClr val="accent3">
                    <a:lumMod val="50000"/>
                  </a:schemeClr>
                </a:solidFill>
                <a:latin typeface="Calibri" panose="020F0502020204030204" pitchFamily="34" charset="0"/>
                <a:cs typeface="Calibri" panose="020F0502020204030204" pitchFamily="34" charset="0"/>
              </a:rPr>
              <a:t>12.0%</a:t>
            </a:r>
            <a:r>
              <a:rPr lang="en-GB" sz="5600" dirty="0">
                <a:latin typeface="Calibri" panose="020F0502020204030204" pitchFamily="34" charset="0"/>
                <a:cs typeface="Calibri" panose="020F0502020204030204" pitchFamily="34" charset="0"/>
              </a:rPr>
              <a:t>)</a:t>
            </a:r>
          </a:p>
          <a:p>
            <a:pPr>
              <a:spcBef>
                <a:spcPts val="0"/>
              </a:spcBef>
              <a:spcAft>
                <a:spcPts val="1200"/>
              </a:spcAft>
              <a:defRPr/>
            </a:pPr>
            <a:r>
              <a:rPr lang="en-GB" sz="5600" dirty="0">
                <a:solidFill>
                  <a:prstClr val="black"/>
                </a:solidFill>
                <a:latin typeface="Calibri" panose="020F0502020204030204" pitchFamily="34" charset="0"/>
                <a:cs typeface="Calibri" panose="020F0502020204030204" pitchFamily="34" charset="0"/>
              </a:rPr>
              <a:t>There are indications that since the 2011 census the proportion of CYP from minority ethnic groups in Bracknell Forest has increased exponentially</a:t>
            </a:r>
          </a:p>
          <a:p>
            <a:pPr>
              <a:spcBef>
                <a:spcPts val="0"/>
              </a:spcBef>
              <a:spcAft>
                <a:spcPts val="1200"/>
              </a:spcAft>
              <a:defRPr/>
            </a:pPr>
            <a:r>
              <a:rPr lang="en-GB" sz="5600" dirty="0">
                <a:solidFill>
                  <a:prstClr val="black"/>
                </a:solidFill>
                <a:latin typeface="Calibri" panose="020F0502020204030204" pitchFamily="34" charset="0"/>
                <a:cs typeface="Calibri" panose="020F0502020204030204" pitchFamily="34" charset="0"/>
              </a:rPr>
              <a:t>In 2019, </a:t>
            </a:r>
            <a:r>
              <a:rPr lang="en-GB" sz="5600" b="1" dirty="0">
                <a:solidFill>
                  <a:schemeClr val="accent3">
                    <a:lumMod val="50000"/>
                  </a:schemeClr>
                </a:solidFill>
                <a:latin typeface="Calibri" panose="020F0502020204030204" pitchFamily="34" charset="0"/>
                <a:cs typeface="Calibri" panose="020F0502020204030204" pitchFamily="34" charset="0"/>
              </a:rPr>
              <a:t>24.8%</a:t>
            </a:r>
            <a:r>
              <a:rPr lang="en-GB" sz="5600" dirty="0">
                <a:solidFill>
                  <a:prstClr val="black"/>
                </a:solidFill>
                <a:latin typeface="Calibri" panose="020F0502020204030204" pitchFamily="34" charset="0"/>
                <a:cs typeface="Calibri" panose="020F0502020204030204" pitchFamily="34" charset="0"/>
              </a:rPr>
              <a:t> of births were to mothers not born in the UK. This is </a:t>
            </a:r>
            <a:r>
              <a:rPr lang="en-GB" sz="5600" b="1" dirty="0">
                <a:solidFill>
                  <a:schemeClr val="accent3">
                    <a:lumMod val="50000"/>
                  </a:schemeClr>
                </a:solidFill>
                <a:latin typeface="Calibri" panose="020F0502020204030204" pitchFamily="34" charset="0"/>
                <a:cs typeface="Calibri" panose="020F0502020204030204" pitchFamily="34" charset="0"/>
              </a:rPr>
              <a:t>up 17.0%</a:t>
            </a:r>
            <a:r>
              <a:rPr lang="en-GB" sz="5600" dirty="0">
                <a:latin typeface="Calibri" panose="020F0502020204030204" pitchFamily="34" charset="0"/>
                <a:cs typeface="Calibri" panose="020F0502020204030204" pitchFamily="34" charset="0"/>
              </a:rPr>
              <a:t> since 2009</a:t>
            </a:r>
          </a:p>
          <a:p>
            <a:pPr>
              <a:spcBef>
                <a:spcPts val="0"/>
              </a:spcBef>
              <a:spcAft>
                <a:spcPts val="1200"/>
              </a:spcAft>
              <a:defRPr/>
            </a:pPr>
            <a:r>
              <a:rPr lang="en-GB" sz="5600" dirty="0">
                <a:latin typeface="Calibri" panose="020F0502020204030204" pitchFamily="34" charset="0"/>
                <a:cs typeface="Calibri" panose="020F0502020204030204" pitchFamily="34" charset="0"/>
              </a:rPr>
              <a:t>Ethnicity date from the annual school census reported that </a:t>
            </a:r>
            <a:r>
              <a:rPr lang="en-GB" sz="5600" b="1" dirty="0">
                <a:solidFill>
                  <a:schemeClr val="accent3">
                    <a:lumMod val="50000"/>
                  </a:schemeClr>
                </a:solidFill>
                <a:latin typeface="Calibri" panose="020F0502020204030204" pitchFamily="34" charset="0"/>
                <a:cs typeface="Calibri" panose="020F0502020204030204" pitchFamily="34" charset="0"/>
              </a:rPr>
              <a:t>26.0%</a:t>
            </a:r>
            <a:r>
              <a:rPr lang="en-GB" sz="5600" dirty="0">
                <a:latin typeface="Calibri" panose="020F0502020204030204" pitchFamily="34" charset="0"/>
                <a:cs typeface="Calibri" panose="020F0502020204030204" pitchFamily="34" charset="0"/>
              </a:rPr>
              <a:t> of pupils were from an ethnic minority group in January 2022. This is </a:t>
            </a:r>
            <a:r>
              <a:rPr lang="en-GB" sz="5600" b="1" dirty="0">
                <a:solidFill>
                  <a:schemeClr val="accent3">
                    <a:lumMod val="50000"/>
                  </a:schemeClr>
                </a:solidFill>
                <a:latin typeface="Calibri" panose="020F0502020204030204" pitchFamily="34" charset="0"/>
                <a:cs typeface="Calibri" panose="020F0502020204030204" pitchFamily="34" charset="0"/>
              </a:rPr>
              <a:t>up from 16.8% </a:t>
            </a:r>
            <a:r>
              <a:rPr lang="en-GB" sz="5600" dirty="0">
                <a:latin typeface="Calibri" panose="020F0502020204030204" pitchFamily="34" charset="0"/>
                <a:cs typeface="Calibri" panose="020F0502020204030204" pitchFamily="34" charset="0"/>
              </a:rPr>
              <a:t>in January 2012</a:t>
            </a:r>
          </a:p>
          <a:p>
            <a:pPr>
              <a:spcBef>
                <a:spcPts val="0"/>
              </a:spcBef>
              <a:defRPr/>
            </a:pPr>
            <a:r>
              <a:rPr lang="en-GB" sz="5600" dirty="0">
                <a:latin typeface="Calibri" panose="020F0502020204030204" pitchFamily="34" charset="0"/>
                <a:cs typeface="Calibri" panose="020F0502020204030204" pitchFamily="34" charset="0"/>
              </a:rPr>
              <a:t>Similarly</a:t>
            </a:r>
            <a:r>
              <a:rPr lang="en-GB" sz="5600" b="1" dirty="0">
                <a:solidFill>
                  <a:schemeClr val="accent3">
                    <a:lumMod val="50000"/>
                  </a:schemeClr>
                </a:solidFill>
                <a:latin typeface="Calibri" panose="020F0502020204030204" pitchFamily="34" charset="0"/>
                <a:cs typeface="Calibri" panose="020F0502020204030204" pitchFamily="34" charset="0"/>
              </a:rPr>
              <a:t>, 13.3%</a:t>
            </a:r>
            <a:r>
              <a:rPr lang="en-GB" sz="5600" dirty="0">
                <a:latin typeface="Calibri" panose="020F0502020204030204" pitchFamily="34" charset="0"/>
                <a:cs typeface="Calibri" panose="020F0502020204030204" pitchFamily="34" charset="0"/>
              </a:rPr>
              <a:t> of pupils spoke </a:t>
            </a:r>
            <a:r>
              <a:rPr lang="en-GB" sz="5600" b="1" dirty="0">
                <a:solidFill>
                  <a:schemeClr val="accent3">
                    <a:lumMod val="50000"/>
                  </a:schemeClr>
                </a:solidFill>
                <a:latin typeface="Calibri" panose="020F0502020204030204" pitchFamily="34" charset="0"/>
                <a:cs typeface="Calibri" panose="020F0502020204030204" pitchFamily="34" charset="0"/>
              </a:rPr>
              <a:t>English as an additional language </a:t>
            </a:r>
            <a:r>
              <a:rPr lang="en-GB" sz="5600" dirty="0">
                <a:latin typeface="Calibri" panose="020F0502020204030204" pitchFamily="34" charset="0"/>
                <a:cs typeface="Calibri" panose="020F0502020204030204" pitchFamily="34" charset="0"/>
              </a:rPr>
              <a:t>(EAL) in January 2022, up from 9% in January 2012.</a:t>
            </a:r>
          </a:p>
        </p:txBody>
      </p:sp>
      <p:sp>
        <p:nvSpPr>
          <p:cNvPr id="19" name="TextBox 18">
            <a:extLst>
              <a:ext uri="{FF2B5EF4-FFF2-40B4-BE49-F238E27FC236}">
                <a16:creationId xmlns:a16="http://schemas.microsoft.com/office/drawing/2014/main" id="{F602BA3E-4307-4882-B821-00A5F0890F39}"/>
              </a:ext>
              <a:ext uri="{C183D7F6-B498-43B3-948B-1728B52AA6E4}">
                <adec:decorative xmlns:adec="http://schemas.microsoft.com/office/drawing/2017/decorative" val="0"/>
              </a:ext>
            </a:extLst>
          </p:cNvPr>
          <p:cNvSpPr txBox="1"/>
          <p:nvPr/>
        </p:nvSpPr>
        <p:spPr>
          <a:xfrm>
            <a:off x="4462960" y="689169"/>
            <a:ext cx="4272087"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b="1" i="0" baseline="0" dirty="0">
                <a:effectLst/>
              </a:rPr>
              <a:t>School Census - Minority Ethnic &amp; English as an Additional Language</a:t>
            </a:r>
            <a:endParaRPr kumimoji="0" lang="en-GB" sz="1300" b="1"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18" name="Chart 17" descr="Line graphs displaying the increase in percentage minority ethnic and English as an additional language">
            <a:extLst>
              <a:ext uri="{FF2B5EF4-FFF2-40B4-BE49-F238E27FC236}">
                <a16:creationId xmlns:a16="http://schemas.microsoft.com/office/drawing/2014/main" id="{B1C8D60A-8698-4499-B391-A25954A841C8}"/>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1706666741"/>
              </p:ext>
            </p:extLst>
          </p:nvPr>
        </p:nvGraphicFramePr>
        <p:xfrm>
          <a:off x="4263965" y="1036588"/>
          <a:ext cx="4765736" cy="2392412"/>
        </p:xfrm>
        <a:graphic>
          <a:graphicData uri="http://schemas.openxmlformats.org/drawingml/2006/chart">
            <c:chart xmlns:c="http://schemas.openxmlformats.org/drawingml/2006/chart" xmlns:r="http://schemas.openxmlformats.org/officeDocument/2006/relationships" r:id="rId2"/>
          </a:graphicData>
        </a:graphic>
      </p:graphicFrame>
      <p:sp>
        <p:nvSpPr>
          <p:cNvPr id="22" name="TextBox 21">
            <a:extLst>
              <a:ext uri="{FF2B5EF4-FFF2-40B4-BE49-F238E27FC236}">
                <a16:creationId xmlns:a16="http://schemas.microsoft.com/office/drawing/2014/main" id="{F5F0FB77-81DD-4CBC-8F94-800F0197F4F9}"/>
              </a:ext>
            </a:extLst>
          </p:cNvPr>
          <p:cNvSpPr txBox="1"/>
          <p:nvPr/>
        </p:nvSpPr>
        <p:spPr>
          <a:xfrm>
            <a:off x="4462960" y="3670420"/>
            <a:ext cx="444453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b="1" i="0" baseline="0" dirty="0">
                <a:effectLst/>
              </a:rPr>
              <a:t>Pupils from a Minority Ethnic Group in Bracknell Forest Schools (2022)</a:t>
            </a:r>
          </a:p>
        </p:txBody>
      </p:sp>
      <p:graphicFrame>
        <p:nvGraphicFramePr>
          <p:cNvPr id="21" name="Chart 20" descr="Bar graph displaying the proportion of pupils from a minority ethnic background by school setting (primary, secondary, other)">
            <a:extLst>
              <a:ext uri="{FF2B5EF4-FFF2-40B4-BE49-F238E27FC236}">
                <a16:creationId xmlns:a16="http://schemas.microsoft.com/office/drawing/2014/main" id="{02213FF7-D86C-419B-933B-824416F11CFA}"/>
              </a:ext>
            </a:extLst>
          </p:cNvPr>
          <p:cNvGraphicFramePr>
            <a:graphicFrameLocks/>
          </p:cNvGraphicFramePr>
          <p:nvPr>
            <p:extLst>
              <p:ext uri="{D42A27DB-BD31-4B8C-83A1-F6EECF244321}">
                <p14:modId xmlns:p14="http://schemas.microsoft.com/office/powerpoint/2010/main" val="3093549804"/>
              </p:ext>
            </p:extLst>
          </p:nvPr>
        </p:nvGraphicFramePr>
        <p:xfrm>
          <a:off x="4537574" y="4090998"/>
          <a:ext cx="4444532" cy="2103445"/>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22">
            <a:extLst>
              <a:ext uri="{FF2B5EF4-FFF2-40B4-BE49-F238E27FC236}">
                <a16:creationId xmlns:a16="http://schemas.microsoft.com/office/drawing/2014/main" id="{4DA62445-808F-4C9F-888A-4FED1ADDF429}"/>
              </a:ext>
            </a:extLst>
          </p:cNvPr>
          <p:cNvSpPr txBox="1"/>
          <p:nvPr/>
        </p:nvSpPr>
        <p:spPr>
          <a:xfrm rot="10800000" flipV="1">
            <a:off x="4537574" y="6122577"/>
            <a:ext cx="3886200" cy="261610"/>
          </a:xfrm>
          <a:prstGeom prst="rect">
            <a:avLst/>
          </a:prstGeom>
          <a:noFill/>
        </p:spPr>
        <p:txBody>
          <a:bodyPr wrap="square" rtlCol="0">
            <a:spAutoFit/>
          </a:bodyPr>
          <a:lstStyle/>
          <a:p>
            <a:r>
              <a:rPr lang="en-GB" sz="1100" dirty="0"/>
              <a:t>*Other: All through schools; Pupil Referral Unit; Special schools</a:t>
            </a:r>
          </a:p>
        </p:txBody>
      </p:sp>
      <p:sp>
        <p:nvSpPr>
          <p:cNvPr id="2" name="TextBox 1">
            <a:extLst>
              <a:ext uri="{FF2B5EF4-FFF2-40B4-BE49-F238E27FC236}">
                <a16:creationId xmlns:a16="http://schemas.microsoft.com/office/drawing/2014/main" id="{D0388603-1B86-4DCB-A814-C931A7A291D0}"/>
              </a:ext>
            </a:extLst>
          </p:cNvPr>
          <p:cNvSpPr txBox="1"/>
          <p:nvPr/>
        </p:nvSpPr>
        <p:spPr>
          <a:xfrm>
            <a:off x="57148" y="6505487"/>
            <a:ext cx="6648452" cy="276999"/>
          </a:xfrm>
          <a:prstGeom prst="rect">
            <a:avLst/>
          </a:prstGeom>
          <a:noFill/>
        </p:spPr>
        <p:txBody>
          <a:bodyPr wrap="square" rtlCol="0">
            <a:spAutoFit/>
          </a:bodyPr>
          <a:lstStyle/>
          <a:p>
            <a:r>
              <a:rPr lang="en-GB" sz="1150" dirty="0"/>
              <a:t>Source: Department for Education (2022): </a:t>
            </a:r>
            <a:r>
              <a:rPr lang="en-GB" sz="1150" dirty="0">
                <a:hlinkClick r:id="rId4"/>
              </a:rPr>
              <a:t>School, Pupils and their Characteristics</a:t>
            </a:r>
            <a:endParaRPr lang="en-GB" sz="1150" dirty="0"/>
          </a:p>
        </p:txBody>
      </p:sp>
    </p:spTree>
    <p:extLst>
      <p:ext uri="{BB962C8B-B14F-4D97-AF65-F5344CB8AC3E}">
        <p14:creationId xmlns:p14="http://schemas.microsoft.com/office/powerpoint/2010/main" val="3792778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5C0771B-5F50-4F8A-8E27-13F20AB80C7A}"/>
              </a:ext>
              <a:ext uri="{C183D7F6-B498-43B3-948B-1728B52AA6E4}">
                <adec:decorative xmlns:adec="http://schemas.microsoft.com/office/drawing/2017/decorative" val="0"/>
              </a:ext>
            </a:extLst>
          </p:cNvPr>
          <p:cNvSpPr txBox="1">
            <a:spLocks noGrp="1"/>
          </p:cNvSpPr>
          <p:nvPr>
            <p:ph type="title" idx="4294967295"/>
          </p:nvPr>
        </p:nvSpPr>
        <p:spPr>
          <a:xfrm>
            <a:off x="0" y="0"/>
            <a:ext cx="9144000" cy="527620"/>
          </a:xfrm>
          <a:prstGeom prst="rect">
            <a:avLst/>
          </a:prstGeom>
          <a:solidFill>
            <a:schemeClr val="accent3">
              <a:lumMod val="50000"/>
            </a:scheme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schemeClr val="bg1"/>
                </a:solidFill>
                <a:effectLst/>
                <a:uLnTx/>
                <a:uFillTx/>
                <a:latin typeface="+mj-lt"/>
                <a:ea typeface="+mj-ea"/>
                <a:cs typeface="+mj-cs"/>
              </a:rPr>
              <a:t>Deprivation</a:t>
            </a:r>
          </a:p>
        </p:txBody>
      </p:sp>
      <p:sp>
        <p:nvSpPr>
          <p:cNvPr id="3" name="Rectangle 2">
            <a:extLst>
              <a:ext uri="{FF2B5EF4-FFF2-40B4-BE49-F238E27FC236}">
                <a16:creationId xmlns:a16="http://schemas.microsoft.com/office/drawing/2014/main" id="{245E1E01-CF63-4C43-AE95-9994FFEC85CE}"/>
              </a:ext>
              <a:ext uri="{C183D7F6-B498-43B3-948B-1728B52AA6E4}">
                <adec:decorative xmlns:adec="http://schemas.microsoft.com/office/drawing/2017/decorative" val="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6" name="Content Placeholder 5">
            <a:extLst>
              <a:ext uri="{FF2B5EF4-FFF2-40B4-BE49-F238E27FC236}">
                <a16:creationId xmlns:a16="http://schemas.microsoft.com/office/drawing/2014/main" id="{2ACA4857-DC0E-46E9-9AC2-0D872E5588AE}"/>
              </a:ext>
              <a:ext uri="{C183D7F6-B498-43B3-948B-1728B52AA6E4}">
                <adec:decorative xmlns:adec="http://schemas.microsoft.com/office/drawing/2017/decorative" val="1"/>
              </a:ext>
            </a:extLst>
          </p:cNvPr>
          <p:cNvSpPr>
            <a:spLocks noGrp="1"/>
          </p:cNvSpPr>
          <p:nvPr>
            <p:ph idx="1"/>
          </p:nvPr>
        </p:nvSpPr>
        <p:spPr>
          <a:xfrm>
            <a:off x="119593" y="669842"/>
            <a:ext cx="3598480" cy="5804959"/>
          </a:xfrm>
        </p:spPr>
        <p:txBody>
          <a:bodyPr>
            <a:normAutofit/>
          </a:bodyPr>
          <a:lstStyle/>
          <a:p>
            <a:pPr marL="0" indent="0">
              <a:spcAft>
                <a:spcPts val="1200"/>
              </a:spcAft>
              <a:buNone/>
            </a:pPr>
            <a:r>
              <a:rPr lang="en-GB" sz="1600" b="1" dirty="0">
                <a:solidFill>
                  <a:schemeClr val="accent3">
                    <a:lumMod val="50000"/>
                  </a:schemeClr>
                </a:solidFill>
              </a:rPr>
              <a:t>Income deprivation affecting Children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400" b="1" dirty="0">
                <a:solidFill>
                  <a:schemeClr val="accent3">
                    <a:lumMod val="50000"/>
                  </a:schemeClr>
                </a:solidFill>
                <a:latin typeface="Calibri"/>
              </a:rPr>
              <a:t>8.9</a:t>
            </a:r>
            <a:r>
              <a:rPr kumimoji="0" lang="en-GB" sz="1400" b="1" i="0" u="none" strike="noStrike" kern="1200" cap="none" spc="0" normalizeH="0" baseline="0" noProof="0" dirty="0">
                <a:ln>
                  <a:noFill/>
                </a:ln>
                <a:solidFill>
                  <a:schemeClr val="accent3">
                    <a:lumMod val="50000"/>
                  </a:schemeClr>
                </a:solidFill>
                <a:effectLst/>
                <a:uLnTx/>
                <a:uFillTx/>
                <a:latin typeface="Calibri"/>
                <a:ea typeface="+mn-ea"/>
                <a:cs typeface="+mn-cs"/>
              </a:rPr>
              <a:t>%</a:t>
            </a:r>
            <a:r>
              <a:rPr kumimoji="0" lang="en-GB" sz="1400" i="0" u="none" strike="noStrike" kern="1200" cap="none" spc="0" normalizeH="0" baseline="0" noProof="0" dirty="0">
                <a:ln>
                  <a:noFill/>
                </a:ln>
                <a:solidFill>
                  <a:schemeClr val="accent3">
                    <a:lumMod val="50000"/>
                  </a:schemeClr>
                </a:solidFill>
                <a:effectLst/>
                <a:uLnTx/>
                <a:uFillTx/>
                <a:latin typeface="Calibri"/>
                <a:ea typeface="+mn-ea"/>
                <a:cs typeface="+mn-cs"/>
              </a:rPr>
              <a:t> </a:t>
            </a:r>
            <a:r>
              <a:rPr kumimoji="0" lang="en-GB" sz="1400" b="0" i="0" u="none" strike="noStrike" kern="1200" cap="none" spc="0" normalizeH="0" baseline="0" noProof="0" dirty="0">
                <a:ln>
                  <a:noFill/>
                </a:ln>
                <a:solidFill>
                  <a:prstClr val="black"/>
                </a:solidFill>
                <a:effectLst/>
                <a:uLnTx/>
                <a:uFillTx/>
                <a:latin typeface="Calibri"/>
                <a:ea typeface="+mn-ea"/>
                <a:cs typeface="+mn-cs"/>
              </a:rPr>
              <a:t>of children, aged 0-15, living in Bracknell Forest are affected by income deprivation compared to </a:t>
            </a:r>
            <a:r>
              <a:rPr kumimoji="0" lang="en-GB" sz="1400" b="1" i="0" u="none" strike="noStrike" kern="1200" cap="none" spc="0" normalizeH="0" baseline="0" noProof="0" dirty="0">
                <a:ln>
                  <a:noFill/>
                </a:ln>
                <a:solidFill>
                  <a:schemeClr val="accent3">
                    <a:lumMod val="50000"/>
                  </a:schemeClr>
                </a:solidFill>
                <a:effectLst/>
                <a:uLnTx/>
                <a:uFillTx/>
                <a:latin typeface="Calibri"/>
                <a:ea typeface="+mn-ea"/>
                <a:cs typeface="+mn-cs"/>
              </a:rPr>
              <a:t>17.1%</a:t>
            </a:r>
            <a:r>
              <a:rPr kumimoji="0" lang="en-GB" sz="1400" b="0" i="0" u="none" strike="noStrike" kern="1200" cap="none" spc="0" normalizeH="0" baseline="0" noProof="0" dirty="0">
                <a:ln>
                  <a:noFill/>
                </a:ln>
                <a:solidFill>
                  <a:prstClr val="black"/>
                </a:solidFill>
                <a:effectLst/>
                <a:uLnTx/>
                <a:uFillTx/>
                <a:latin typeface="Calibri"/>
                <a:ea typeface="+mn-ea"/>
                <a:cs typeface="+mn-cs"/>
              </a:rPr>
              <a:t> in England in 2019</a:t>
            </a:r>
          </a:p>
          <a:p>
            <a:pPr marL="285750" lvl="0" indent="-285750">
              <a:spcBef>
                <a:spcPts val="0"/>
              </a:spcBef>
              <a:spcAft>
                <a:spcPts val="1200"/>
              </a:spcAft>
              <a:defRPr/>
            </a:pPr>
            <a:r>
              <a:rPr lang="en-GB" sz="1400" dirty="0">
                <a:solidFill>
                  <a:prstClr val="black"/>
                </a:solidFill>
                <a:latin typeface="Calibri"/>
              </a:rPr>
              <a:t>At ward level, the proportion of children living in an income deprived household ranged between </a:t>
            </a:r>
            <a:r>
              <a:rPr lang="en-GB" sz="1400" b="1" dirty="0">
                <a:solidFill>
                  <a:schemeClr val="accent3">
                    <a:lumMod val="50000"/>
                  </a:schemeClr>
                </a:solidFill>
              </a:rPr>
              <a:t>2.6% </a:t>
            </a:r>
            <a:r>
              <a:rPr lang="en-GB" sz="1400" dirty="0"/>
              <a:t>in Little Sandhurst and Wellington and</a:t>
            </a:r>
            <a:r>
              <a:rPr lang="en-GB" sz="1400" dirty="0">
                <a:latin typeface="Calibri"/>
              </a:rPr>
              <a:t> </a:t>
            </a:r>
            <a:r>
              <a:rPr lang="en-GB" sz="1400" b="1" dirty="0">
                <a:solidFill>
                  <a:schemeClr val="accent3">
                    <a:lumMod val="50000"/>
                  </a:schemeClr>
                </a:solidFill>
                <a:latin typeface="Calibri"/>
              </a:rPr>
              <a:t>14.8% </a:t>
            </a:r>
            <a:r>
              <a:rPr lang="en-GB" sz="1400" dirty="0">
                <a:latin typeface="Calibri"/>
              </a:rPr>
              <a:t>in </a:t>
            </a:r>
            <a:r>
              <a:rPr lang="en-GB" sz="1400" dirty="0"/>
              <a:t>Priestwood and Garth</a:t>
            </a:r>
            <a:endParaRPr lang="en-GB" sz="1400" dirty="0">
              <a:latin typeface="Calibri"/>
            </a:endParaRPr>
          </a:p>
          <a:p>
            <a:pPr marL="285750" lvl="0" indent="-285750">
              <a:spcBef>
                <a:spcPts val="0"/>
              </a:spcBef>
              <a:spcAft>
                <a:spcPts val="1200"/>
              </a:spcAft>
              <a:defRPr/>
            </a:pPr>
            <a:r>
              <a:rPr lang="en-GB" sz="1400" dirty="0">
                <a:latin typeface="Calibri"/>
              </a:rPr>
              <a:t>The most deprived neighbourhood in Bracknell Forest was in </a:t>
            </a:r>
            <a:r>
              <a:rPr lang="en-GB" sz="1400" b="1" dirty="0">
                <a:solidFill>
                  <a:schemeClr val="accent3">
                    <a:lumMod val="50000"/>
                  </a:schemeClr>
                </a:solidFill>
                <a:latin typeface="Calibri"/>
              </a:rPr>
              <a:t>Great Hollands North (</a:t>
            </a:r>
            <a:r>
              <a:rPr lang="en-GB" sz="1400" dirty="0">
                <a:latin typeface="Calibri"/>
              </a:rPr>
              <a:t>LSOA 009B) where </a:t>
            </a:r>
            <a:r>
              <a:rPr lang="en-GB" sz="1400" b="1" dirty="0">
                <a:solidFill>
                  <a:schemeClr val="accent3">
                    <a:lumMod val="50000"/>
                  </a:schemeClr>
                </a:solidFill>
                <a:latin typeface="Calibri"/>
              </a:rPr>
              <a:t>21.0% </a:t>
            </a:r>
            <a:r>
              <a:rPr lang="en-GB" sz="1400" dirty="0">
                <a:latin typeface="Calibri"/>
              </a:rPr>
              <a:t>of children were living in an income deprived household</a:t>
            </a:r>
            <a:endParaRPr lang="en-GB" sz="1400" dirty="0">
              <a:solidFill>
                <a:prstClr val="black"/>
              </a:solidFill>
              <a:latin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Another key indicator of child deprivation is Free School Meal (FSM) eligibility. In January 2022, </a:t>
            </a:r>
            <a:r>
              <a:rPr kumimoji="0" lang="en-GB" sz="1400" b="1" i="0" u="none" strike="noStrike" kern="1200" cap="none" spc="0" normalizeH="0" baseline="0" noProof="0" dirty="0">
                <a:ln>
                  <a:noFill/>
                </a:ln>
                <a:solidFill>
                  <a:schemeClr val="accent3">
                    <a:lumMod val="50000"/>
                  </a:schemeClr>
                </a:solidFill>
                <a:effectLst/>
                <a:uLnTx/>
                <a:uFillTx/>
                <a:latin typeface="Calibri"/>
                <a:ea typeface="+mn-ea"/>
                <a:cs typeface="+mn-cs"/>
              </a:rPr>
              <a:t>11.8% of all school pupils were FSM eligible</a:t>
            </a:r>
            <a:r>
              <a:rPr kumimoji="0" lang="en-GB" sz="1400" b="0" i="0" u="none" strike="noStrike" kern="1200" cap="none" spc="0" normalizeH="0" baseline="0" noProof="0" dirty="0">
                <a:ln>
                  <a:noFill/>
                </a:ln>
                <a:solidFill>
                  <a:prstClr val="black"/>
                </a:solidFill>
                <a:effectLst/>
                <a:uLnTx/>
                <a:uFillTx/>
                <a:latin typeface="Calibri"/>
                <a:ea typeface="+mn-ea"/>
                <a:cs typeface="+mn-cs"/>
              </a:rPr>
              <a:t>, up from 8.1% in 2012.</a:t>
            </a:r>
          </a:p>
        </p:txBody>
      </p:sp>
      <p:sp>
        <p:nvSpPr>
          <p:cNvPr id="5" name="TextBox 4">
            <a:extLst>
              <a:ext uri="{FF2B5EF4-FFF2-40B4-BE49-F238E27FC236}">
                <a16:creationId xmlns:a16="http://schemas.microsoft.com/office/drawing/2014/main" id="{D320E6C5-DD5E-4C7A-91A5-87D33E92420A}"/>
              </a:ext>
              <a:ext uri="{C183D7F6-B498-43B3-948B-1728B52AA6E4}">
                <adec:decorative xmlns:adec="http://schemas.microsoft.com/office/drawing/2017/decorative" val="1"/>
              </a:ext>
            </a:extLst>
          </p:cNvPr>
          <p:cNvSpPr txBox="1"/>
          <p:nvPr/>
        </p:nvSpPr>
        <p:spPr>
          <a:xfrm>
            <a:off x="4089400" y="633941"/>
            <a:ext cx="48402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000000"/>
                </a:solidFill>
                <a:effectLst/>
                <a:uLnTx/>
                <a:uFillTx/>
                <a:latin typeface="Calibri"/>
                <a:ea typeface="+mn-ea"/>
                <a:cs typeface="+mn-cs"/>
              </a:rPr>
              <a:t>Income Deprivation Affecting Children Index (IDACI) for Bracknell Forest by Lower Super Output Area (2019) </a:t>
            </a:r>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7" name="Table 6">
            <a:extLst>
              <a:ext uri="{FF2B5EF4-FFF2-40B4-BE49-F238E27FC236}">
                <a16:creationId xmlns:a16="http://schemas.microsoft.com/office/drawing/2014/main" id="{A10ED627-CB00-4330-91AF-BA5BFB07845A}"/>
              </a:ext>
            </a:extLst>
          </p:cNvPr>
          <p:cNvGraphicFramePr>
            <a:graphicFrameLocks noGrp="1"/>
          </p:cNvGraphicFramePr>
          <p:nvPr>
            <p:extLst>
              <p:ext uri="{D42A27DB-BD31-4B8C-83A1-F6EECF244321}">
                <p14:modId xmlns:p14="http://schemas.microsoft.com/office/powerpoint/2010/main" val="1302636933"/>
              </p:ext>
            </p:extLst>
          </p:nvPr>
        </p:nvGraphicFramePr>
        <p:xfrm>
          <a:off x="3928534" y="1263482"/>
          <a:ext cx="5001151" cy="1885950"/>
        </p:xfrm>
        <a:graphic>
          <a:graphicData uri="http://schemas.openxmlformats.org/drawingml/2006/table">
            <a:tbl>
              <a:tblPr firstRow="1"/>
              <a:tblGrid>
                <a:gridCol w="2254610">
                  <a:extLst>
                    <a:ext uri="{9D8B030D-6E8A-4147-A177-3AD203B41FA5}">
                      <a16:colId xmlns:a16="http://schemas.microsoft.com/office/drawing/2014/main" val="3646741161"/>
                    </a:ext>
                  </a:extLst>
                </a:gridCol>
                <a:gridCol w="921064">
                  <a:extLst>
                    <a:ext uri="{9D8B030D-6E8A-4147-A177-3AD203B41FA5}">
                      <a16:colId xmlns:a16="http://schemas.microsoft.com/office/drawing/2014/main" val="2806973184"/>
                    </a:ext>
                  </a:extLst>
                </a:gridCol>
                <a:gridCol w="1825477">
                  <a:extLst>
                    <a:ext uri="{9D8B030D-6E8A-4147-A177-3AD203B41FA5}">
                      <a16:colId xmlns:a16="http://schemas.microsoft.com/office/drawing/2014/main" val="641367822"/>
                    </a:ext>
                  </a:extLst>
                </a:gridCol>
              </a:tblGrid>
              <a:tr h="365461">
                <a:tc>
                  <a:txBody>
                    <a:bodyPr/>
                    <a:lstStyle/>
                    <a:p>
                      <a:pPr algn="ctr" fontAlgn="ctr"/>
                      <a:r>
                        <a:rPr lang="en-GB" sz="1200" b="1" i="0" u="none" strike="noStrike" dirty="0">
                          <a:solidFill>
                            <a:srgbClr val="FFFFFF"/>
                          </a:solidFill>
                          <a:effectLst/>
                          <a:latin typeface="Calibri" panose="020F0502020204030204" pitchFamily="34" charset="0"/>
                        </a:rPr>
                        <a:t>Ward</a:t>
                      </a:r>
                    </a:p>
                  </a:txBody>
                  <a:tcPr marL="6350" marR="6350" marT="6350" marB="0" anchor="ctr">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ctr"/>
                      <a:r>
                        <a:rPr lang="en-GB" sz="1200" b="1" i="0" u="none" strike="noStrike" dirty="0">
                          <a:solidFill>
                            <a:srgbClr val="FFFFFF"/>
                          </a:solidFill>
                          <a:effectLst/>
                          <a:latin typeface="Calibri" panose="020F0502020204030204" pitchFamily="34" charset="0"/>
                        </a:rPr>
                        <a:t>LSOA</a:t>
                      </a:r>
                    </a:p>
                  </a:txBody>
                  <a:tcPr marL="6350" marR="6350" marT="6350" marB="0" anchor="ctr">
                    <a:lnL>
                      <a:noFill/>
                    </a:lnL>
                    <a:lnR>
                      <a:noFill/>
                    </a:lnR>
                    <a:lnT w="6350" cap="flat" cmpd="sng" algn="ctr">
                      <a:solidFill>
                        <a:srgbClr val="4472C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ctr"/>
                      <a:r>
                        <a:rPr lang="en-GB" sz="1200" b="1" i="0" u="none" strike="noStrike" dirty="0">
                          <a:solidFill>
                            <a:srgbClr val="FFFFFF"/>
                          </a:solidFill>
                          <a:effectLst/>
                          <a:latin typeface="Calibri" panose="020F0502020204030204" pitchFamily="34" charset="0"/>
                        </a:rPr>
                        <a:t>%  children affected by income deprivation</a:t>
                      </a:r>
                    </a:p>
                  </a:txBody>
                  <a:tcPr marL="6350" marR="6350" marT="6350" marB="0" anchor="ctr">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2261496218"/>
                  </a:ext>
                </a:extLst>
              </a:tr>
              <a:tr h="185849">
                <a:tc>
                  <a:txBody>
                    <a:bodyPr/>
                    <a:lstStyle/>
                    <a:p>
                      <a:pPr algn="l" fontAlgn="t"/>
                      <a:r>
                        <a:rPr lang="en-GB" sz="1200" b="0" i="0" u="none" strike="noStrike" dirty="0">
                          <a:solidFill>
                            <a:srgbClr val="000000"/>
                          </a:solidFill>
                          <a:effectLst/>
                          <a:latin typeface="Calibri" panose="020F0502020204030204" pitchFamily="34" charset="0"/>
                        </a:rPr>
                        <a:t>Great Hollands North</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0" i="0" u="none" strike="noStrike" dirty="0">
                          <a:solidFill>
                            <a:srgbClr val="000000"/>
                          </a:solidFill>
                          <a:effectLst/>
                          <a:latin typeface="Calibri" panose="020F0502020204030204" pitchFamily="34" charset="0"/>
                        </a:rPr>
                        <a:t>009B</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0" i="0" u="none" strike="noStrike" dirty="0">
                          <a:solidFill>
                            <a:srgbClr val="000000"/>
                          </a:solidFill>
                          <a:effectLst/>
                          <a:latin typeface="Calibri" panose="020F0502020204030204" pitchFamily="34" charset="0"/>
                        </a:rPr>
                        <a:t>21%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88148161"/>
                  </a:ext>
                </a:extLst>
              </a:tr>
              <a:tr h="185849">
                <a:tc>
                  <a:txBody>
                    <a:bodyPr/>
                    <a:lstStyle/>
                    <a:p>
                      <a:pPr algn="l" fontAlgn="t"/>
                      <a:r>
                        <a:rPr lang="en-GB" sz="1200" b="0" i="0" u="none" strike="noStrike" dirty="0">
                          <a:solidFill>
                            <a:srgbClr val="000000"/>
                          </a:solidFill>
                          <a:effectLst/>
                          <a:latin typeface="Calibri" panose="020F0502020204030204" pitchFamily="34" charset="0"/>
                        </a:rPr>
                        <a:t>Old Bracknell</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0" i="0" u="none" strike="noStrike" dirty="0">
                          <a:solidFill>
                            <a:srgbClr val="000000"/>
                          </a:solidFill>
                          <a:effectLst/>
                          <a:latin typeface="Calibri" panose="020F0502020204030204" pitchFamily="34" charset="0"/>
                        </a:rPr>
                        <a:t>007B</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0" i="0" u="none" strike="noStrike" dirty="0">
                          <a:solidFill>
                            <a:srgbClr val="000000"/>
                          </a:solidFill>
                          <a:effectLst/>
                          <a:latin typeface="Calibri" panose="020F0502020204030204" pitchFamily="34" charset="0"/>
                        </a:rPr>
                        <a:t>20%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78646987"/>
                  </a:ext>
                </a:extLst>
              </a:tr>
              <a:tr h="185849">
                <a:tc>
                  <a:txBody>
                    <a:bodyPr/>
                    <a:lstStyle/>
                    <a:p>
                      <a:pPr algn="l" fontAlgn="t"/>
                      <a:r>
                        <a:rPr lang="en-GB" sz="1200" b="0" i="0" u="none" strike="noStrike" dirty="0">
                          <a:solidFill>
                            <a:srgbClr val="000000"/>
                          </a:solidFill>
                          <a:effectLst/>
                          <a:latin typeface="Calibri" panose="020F0502020204030204" pitchFamily="34" charset="0"/>
                        </a:rPr>
                        <a:t>Priestwood and Garth</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0" i="0" u="none" strike="noStrike" dirty="0">
                          <a:solidFill>
                            <a:srgbClr val="000000"/>
                          </a:solidFill>
                          <a:effectLst/>
                          <a:latin typeface="Calibri" panose="020F0502020204030204" pitchFamily="34" charset="0"/>
                        </a:rPr>
                        <a:t>004D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0" i="0" u="none" strike="noStrike" dirty="0">
                          <a:solidFill>
                            <a:srgbClr val="000000"/>
                          </a:solidFill>
                          <a:effectLst/>
                          <a:latin typeface="Calibri" panose="020F0502020204030204" pitchFamily="34" charset="0"/>
                        </a:rPr>
                        <a:t>19%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53671584"/>
                  </a:ext>
                </a:extLst>
              </a:tr>
              <a:tr h="185849">
                <a:tc>
                  <a:txBody>
                    <a:bodyPr/>
                    <a:lstStyle/>
                    <a:p>
                      <a:pPr algn="l" fontAlgn="t"/>
                      <a:r>
                        <a:rPr lang="en-GB" sz="1200" b="0" i="0" u="none" strike="noStrike" dirty="0">
                          <a:solidFill>
                            <a:srgbClr val="000000"/>
                          </a:solidFill>
                          <a:effectLst/>
                          <a:latin typeface="Calibri" panose="020F0502020204030204" pitchFamily="34" charset="0"/>
                        </a:rPr>
                        <a:t>Great Hollands North</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0" i="0" u="none" strike="noStrike" dirty="0">
                          <a:solidFill>
                            <a:srgbClr val="000000"/>
                          </a:solidFill>
                          <a:effectLst/>
                          <a:latin typeface="Calibri" panose="020F0502020204030204" pitchFamily="34" charset="0"/>
                        </a:rPr>
                        <a:t>009H</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0" i="0" u="none" strike="noStrike" dirty="0">
                          <a:solidFill>
                            <a:srgbClr val="000000"/>
                          </a:solidFill>
                          <a:effectLst/>
                          <a:latin typeface="Calibri" panose="020F0502020204030204" pitchFamily="34" charset="0"/>
                        </a:rPr>
                        <a:t>18%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2007244"/>
                  </a:ext>
                </a:extLst>
              </a:tr>
              <a:tr h="185849">
                <a:tc>
                  <a:txBody>
                    <a:bodyPr/>
                    <a:lstStyle/>
                    <a:p>
                      <a:pPr algn="l" fontAlgn="t"/>
                      <a:r>
                        <a:rPr lang="en-GB" sz="1200" b="0" i="0" u="none" strike="noStrike" dirty="0">
                          <a:solidFill>
                            <a:srgbClr val="000000"/>
                          </a:solidFill>
                          <a:effectLst/>
                          <a:latin typeface="Calibri" panose="020F0502020204030204" pitchFamily="34" charset="0"/>
                        </a:rPr>
                        <a:t>Great Hollands South</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0" i="0" u="none" strike="noStrike" dirty="0">
                          <a:solidFill>
                            <a:srgbClr val="000000"/>
                          </a:solidFill>
                          <a:effectLst/>
                          <a:latin typeface="Calibri" panose="020F0502020204030204" pitchFamily="34" charset="0"/>
                        </a:rPr>
                        <a:t>009F</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0" i="0" u="none" strike="noStrike" dirty="0">
                          <a:solidFill>
                            <a:srgbClr val="000000"/>
                          </a:solidFill>
                          <a:effectLst/>
                          <a:latin typeface="Calibri" panose="020F0502020204030204" pitchFamily="34" charset="0"/>
                        </a:rPr>
                        <a:t>18%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3814396"/>
                  </a:ext>
                </a:extLst>
              </a:tr>
              <a:tr h="185849">
                <a:tc>
                  <a:txBody>
                    <a:bodyPr/>
                    <a:lstStyle/>
                    <a:p>
                      <a:pPr algn="l" fontAlgn="t"/>
                      <a:r>
                        <a:rPr lang="en-GB" sz="1200" b="0" i="0" u="none" strike="noStrike" dirty="0">
                          <a:solidFill>
                            <a:srgbClr val="000000"/>
                          </a:solidFill>
                          <a:effectLst/>
                          <a:latin typeface="Calibri" panose="020F0502020204030204" pitchFamily="34" charset="0"/>
                        </a:rPr>
                        <a:t>Harmans Water</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0" i="0" u="none" strike="noStrike" dirty="0">
                          <a:solidFill>
                            <a:srgbClr val="000000"/>
                          </a:solidFill>
                          <a:effectLst/>
                          <a:latin typeface="Calibri" panose="020F0502020204030204" pitchFamily="34" charset="0"/>
                        </a:rPr>
                        <a:t>006E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0" i="0" u="none" strike="noStrike" dirty="0">
                          <a:solidFill>
                            <a:srgbClr val="000000"/>
                          </a:solidFill>
                          <a:effectLst/>
                          <a:latin typeface="Calibri" panose="020F0502020204030204" pitchFamily="34" charset="0"/>
                        </a:rPr>
                        <a:t>17%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59938263"/>
                  </a:ext>
                </a:extLst>
              </a:tr>
              <a:tr h="185849">
                <a:tc>
                  <a:txBody>
                    <a:bodyPr/>
                    <a:lstStyle/>
                    <a:p>
                      <a:pPr algn="l" fontAlgn="t"/>
                      <a:r>
                        <a:rPr lang="en-GB" sz="1200" b="0" i="0" u="none" strike="noStrike" dirty="0">
                          <a:solidFill>
                            <a:srgbClr val="000000"/>
                          </a:solidFill>
                          <a:effectLst/>
                          <a:latin typeface="Calibri" panose="020F0502020204030204" pitchFamily="34" charset="0"/>
                        </a:rPr>
                        <a:t>Bullbrook</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0" i="0" u="none" strike="noStrike" dirty="0">
                          <a:solidFill>
                            <a:srgbClr val="000000"/>
                          </a:solidFill>
                          <a:effectLst/>
                          <a:latin typeface="Calibri" panose="020F0502020204030204" pitchFamily="34" charset="0"/>
                        </a:rPr>
                        <a:t>006G</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0" i="0" u="none" strike="noStrike" dirty="0">
                          <a:solidFill>
                            <a:srgbClr val="000000"/>
                          </a:solidFill>
                          <a:effectLst/>
                          <a:latin typeface="Calibri" panose="020F0502020204030204" pitchFamily="34" charset="0"/>
                        </a:rPr>
                        <a:t>17%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72913382"/>
                  </a:ext>
                </a:extLst>
              </a:tr>
              <a:tr h="185849">
                <a:tc>
                  <a:txBody>
                    <a:bodyPr/>
                    <a:lstStyle/>
                    <a:p>
                      <a:pPr algn="l" fontAlgn="t"/>
                      <a:r>
                        <a:rPr lang="en-GB" sz="1200" b="0" i="0" u="none" strike="noStrike" dirty="0">
                          <a:solidFill>
                            <a:srgbClr val="000000"/>
                          </a:solidFill>
                          <a:effectLst/>
                          <a:latin typeface="Calibri" panose="020F0502020204030204" pitchFamily="34" charset="0"/>
                        </a:rPr>
                        <a:t>Hanworth</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0" i="0" u="none" strike="noStrike" dirty="0">
                          <a:solidFill>
                            <a:srgbClr val="000000"/>
                          </a:solidFill>
                          <a:effectLst/>
                          <a:latin typeface="Calibri" panose="020F0502020204030204" pitchFamily="34" charset="0"/>
                        </a:rPr>
                        <a:t>010B</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0" i="0" u="none" strike="noStrike" dirty="0">
                          <a:solidFill>
                            <a:srgbClr val="000000"/>
                          </a:solidFill>
                          <a:effectLst/>
                          <a:latin typeface="Calibri" panose="020F0502020204030204" pitchFamily="34" charset="0"/>
                        </a:rPr>
                        <a:t>17%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53920674"/>
                  </a:ext>
                </a:extLst>
              </a:tr>
            </a:tbl>
          </a:graphicData>
        </a:graphic>
      </p:graphicFrame>
      <p:pic>
        <p:nvPicPr>
          <p:cNvPr id="9" name="Picture 8" descr="Map displaying the 8 LSOAs (neighbourhoods) with the highest proportion of children (0 to 15) affected by income deprivation">
            <a:extLst>
              <a:ext uri="{FF2B5EF4-FFF2-40B4-BE49-F238E27FC236}">
                <a16:creationId xmlns:a16="http://schemas.microsoft.com/office/drawing/2014/main" id="{491194C0-3CEC-4E83-AA60-DCBEBFB12D60}"/>
              </a:ext>
              <a:ext uri="{C183D7F6-B498-43B3-948B-1728B52AA6E4}">
                <adec:decorative xmlns:adec="http://schemas.microsoft.com/office/drawing/2017/decorative" val="0"/>
              </a:ext>
            </a:extLst>
          </p:cNvPr>
          <p:cNvPicPr>
            <a:picLocks noChangeAspect="1"/>
          </p:cNvPicPr>
          <p:nvPr/>
        </p:nvPicPr>
        <p:blipFill rotWithShape="1">
          <a:blip r:embed="rId2"/>
          <a:srcRect r="27188"/>
          <a:stretch/>
        </p:blipFill>
        <p:spPr>
          <a:xfrm>
            <a:off x="3928533" y="3255753"/>
            <a:ext cx="5001151" cy="3077314"/>
          </a:xfrm>
          <a:prstGeom prst="rect">
            <a:avLst/>
          </a:prstGeom>
          <a:ln>
            <a:solidFill>
              <a:schemeClr val="tx1"/>
            </a:solidFill>
          </a:ln>
        </p:spPr>
      </p:pic>
      <p:sp>
        <p:nvSpPr>
          <p:cNvPr id="8" name="TextBox 7">
            <a:extLst>
              <a:ext uri="{FF2B5EF4-FFF2-40B4-BE49-F238E27FC236}">
                <a16:creationId xmlns:a16="http://schemas.microsoft.com/office/drawing/2014/main" id="{F3C42121-EEF8-4459-BC03-C83CDC929DC0}"/>
              </a:ext>
            </a:extLst>
          </p:cNvPr>
          <p:cNvSpPr txBox="1"/>
          <p:nvPr/>
        </p:nvSpPr>
        <p:spPr>
          <a:xfrm>
            <a:off x="45509" y="6545221"/>
            <a:ext cx="9052982" cy="261610"/>
          </a:xfrm>
          <a:prstGeom prst="rect">
            <a:avLst/>
          </a:prstGeom>
          <a:noFill/>
        </p:spPr>
        <p:txBody>
          <a:bodyPr wrap="square" rtlCol="0">
            <a:spAutoFit/>
          </a:bodyPr>
          <a:lstStyle/>
          <a:p>
            <a:r>
              <a:rPr lang="en-GB" sz="1100" b="0" u="none" strike="noStrike" baseline="0" dirty="0">
                <a:solidFill>
                  <a:srgbClr val="000000"/>
                </a:solidFill>
              </a:rPr>
              <a:t>Source: English Indices of Deprivation 2019 © Crown copyright 2019.  </a:t>
            </a:r>
            <a:r>
              <a:rPr lang="en-GB" sz="1100" b="0" i="0" u="none" strike="noStrike" baseline="0" dirty="0">
                <a:solidFill>
                  <a:srgbClr val="000000"/>
                </a:solidFill>
                <a:hlinkClick r:id="rId3"/>
              </a:rPr>
              <a:t>https://shapeatlas.net/place/</a:t>
            </a:r>
            <a:r>
              <a:rPr lang="en-GB" sz="1100" b="0" i="0" u="none" strike="noStrike" baseline="0" dirty="0">
                <a:solidFill>
                  <a:srgbClr val="000000"/>
                </a:solidFill>
              </a:rPr>
              <a:t>  12 September 2022</a:t>
            </a:r>
          </a:p>
        </p:txBody>
      </p:sp>
    </p:spTree>
    <p:extLst>
      <p:ext uri="{BB962C8B-B14F-4D97-AF65-F5344CB8AC3E}">
        <p14:creationId xmlns:p14="http://schemas.microsoft.com/office/powerpoint/2010/main" val="3913785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5C0771B-5F50-4F8A-8E27-13F20AB80C7A}"/>
              </a:ext>
              <a:ext uri="{C183D7F6-B498-43B3-948B-1728B52AA6E4}">
                <adec:decorative xmlns:adec="http://schemas.microsoft.com/office/drawing/2017/decorative" val="0"/>
              </a:ext>
            </a:extLst>
          </p:cNvPr>
          <p:cNvSpPr txBox="1">
            <a:spLocks noGrp="1"/>
          </p:cNvSpPr>
          <p:nvPr>
            <p:ph type="title" idx="4294967295"/>
          </p:nvPr>
        </p:nvSpPr>
        <p:spPr>
          <a:xfrm>
            <a:off x="0" y="0"/>
            <a:ext cx="9144000" cy="527620"/>
          </a:xfrm>
          <a:prstGeom prst="rect">
            <a:avLst/>
          </a:prstGeom>
          <a:solidFill>
            <a:schemeClr val="accent3">
              <a:lumMod val="50000"/>
            </a:scheme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schemeClr val="bg1"/>
                </a:solidFill>
                <a:effectLst/>
                <a:uLnTx/>
                <a:uFillTx/>
                <a:latin typeface="+mj-lt"/>
                <a:ea typeface="+mj-ea"/>
                <a:cs typeface="+mj-cs"/>
              </a:rPr>
              <a:t>Educational Attainment</a:t>
            </a:r>
          </a:p>
        </p:txBody>
      </p:sp>
      <p:sp>
        <p:nvSpPr>
          <p:cNvPr id="3" name="Rectangle 2">
            <a:extLst>
              <a:ext uri="{FF2B5EF4-FFF2-40B4-BE49-F238E27FC236}">
                <a16:creationId xmlns:a16="http://schemas.microsoft.com/office/drawing/2014/main" id="{245E1E01-CF63-4C43-AE95-9994FFEC85CE}"/>
              </a:ext>
              <a:ext uri="{C183D7F6-B498-43B3-948B-1728B52AA6E4}">
                <adec:decorative xmlns:adec="http://schemas.microsoft.com/office/drawing/2017/decorative" val="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5" name="TextBox 4">
            <a:extLst>
              <a:ext uri="{FF2B5EF4-FFF2-40B4-BE49-F238E27FC236}">
                <a16:creationId xmlns:a16="http://schemas.microsoft.com/office/drawing/2014/main" id="{083336BE-5533-46EF-B42C-449F522B5C8D}"/>
              </a:ext>
            </a:extLst>
          </p:cNvPr>
          <p:cNvSpPr txBox="1"/>
          <p:nvPr/>
        </p:nvSpPr>
        <p:spPr>
          <a:xfrm>
            <a:off x="170795" y="617299"/>
            <a:ext cx="3877330" cy="538609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1200"/>
              </a:spcAft>
              <a:buClrTx/>
              <a:buSzTx/>
              <a:tabLst/>
              <a:defRPr/>
            </a:pPr>
            <a:r>
              <a:rPr lang="en-GB" sz="1600" b="1" dirty="0">
                <a:solidFill>
                  <a:schemeClr val="accent3">
                    <a:lumMod val="50000"/>
                  </a:schemeClr>
                </a:solidFill>
              </a:rPr>
              <a:t>Schools and Pupils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400" i="0" u="none" strike="noStrike" kern="1200" cap="none" spc="0" normalizeH="0" baseline="0" noProof="0" dirty="0">
                <a:ln>
                  <a:noFill/>
                </a:ln>
                <a:effectLst/>
                <a:uLnTx/>
                <a:uFillTx/>
                <a:ea typeface="+mn-ea"/>
                <a:cs typeface="+mn-cs"/>
              </a:rPr>
              <a:t>There are </a:t>
            </a:r>
            <a:r>
              <a:rPr kumimoji="0" lang="en-GB" sz="1400" b="1" i="0" u="none" strike="noStrike" kern="1200" cap="none" spc="0" normalizeH="0" baseline="0" noProof="0" dirty="0">
                <a:ln>
                  <a:noFill/>
                </a:ln>
                <a:solidFill>
                  <a:schemeClr val="accent3">
                    <a:lumMod val="50000"/>
                  </a:schemeClr>
                </a:solidFill>
                <a:effectLst/>
                <a:uLnTx/>
                <a:uFillTx/>
                <a:ea typeface="+mn-ea"/>
                <a:cs typeface="+mn-cs"/>
              </a:rPr>
              <a:t>29 </a:t>
            </a:r>
            <a:r>
              <a:rPr kumimoji="0" lang="en-GB" sz="1400" i="0" u="none" strike="noStrike" kern="1200" cap="none" spc="0" normalizeH="0" baseline="0" noProof="0" dirty="0">
                <a:ln>
                  <a:noFill/>
                </a:ln>
                <a:effectLst/>
                <a:uLnTx/>
                <a:uFillTx/>
                <a:ea typeface="+mn-ea"/>
                <a:cs typeface="+mn-cs"/>
              </a:rPr>
              <a:t>state</a:t>
            </a:r>
            <a:r>
              <a:rPr lang="en-GB" sz="1400" dirty="0"/>
              <a:t>-funded primary schools  and </a:t>
            </a:r>
            <a:r>
              <a:rPr lang="en-GB" sz="1400" b="1" dirty="0">
                <a:solidFill>
                  <a:schemeClr val="accent3">
                    <a:lumMod val="50000"/>
                  </a:schemeClr>
                </a:solidFill>
              </a:rPr>
              <a:t>7</a:t>
            </a:r>
            <a:r>
              <a:rPr lang="en-GB" sz="1400" dirty="0"/>
              <a:t> state-funded secondary schools in Bracknell Forest </a:t>
            </a:r>
          </a:p>
          <a:p>
            <a:pPr marL="285750" lvl="0" indent="-285750">
              <a:spcAft>
                <a:spcPts val="1200"/>
              </a:spcAft>
              <a:buFont typeface="Arial" panose="020B0604020202020204" pitchFamily="34" charset="0"/>
              <a:buChar char="•"/>
              <a:defRPr/>
            </a:pPr>
            <a:r>
              <a:rPr lang="en-GB" sz="1400" dirty="0"/>
              <a:t>There were a total of </a:t>
            </a:r>
            <a:r>
              <a:rPr lang="en-GB" sz="1400" b="1" dirty="0">
                <a:solidFill>
                  <a:schemeClr val="accent3">
                    <a:lumMod val="50000"/>
                  </a:schemeClr>
                </a:solidFill>
              </a:rPr>
              <a:t>18,175 </a:t>
            </a:r>
            <a:r>
              <a:rPr lang="en-GB" sz="1400" dirty="0"/>
              <a:t>students</a:t>
            </a:r>
            <a:r>
              <a:rPr lang="en-GB" sz="1400" dirty="0">
                <a:solidFill>
                  <a:schemeClr val="accent3">
                    <a:lumMod val="50000"/>
                  </a:schemeClr>
                </a:solidFill>
              </a:rPr>
              <a:t> </a:t>
            </a:r>
            <a:r>
              <a:rPr lang="en-GB" sz="1400" dirty="0"/>
              <a:t>attending state-funded schools of which </a:t>
            </a:r>
            <a:r>
              <a:rPr lang="en-GB" sz="1400" b="1" dirty="0">
                <a:solidFill>
                  <a:schemeClr val="accent3">
                    <a:lumMod val="50000"/>
                  </a:schemeClr>
                </a:solidFill>
              </a:rPr>
              <a:t>10,336</a:t>
            </a:r>
            <a:r>
              <a:rPr lang="en-GB" sz="1400" dirty="0"/>
              <a:t> attended the primary school with a further </a:t>
            </a:r>
            <a:r>
              <a:rPr lang="en-GB" sz="1400" b="1" dirty="0">
                <a:solidFill>
                  <a:schemeClr val="accent3">
                    <a:lumMod val="50000"/>
                  </a:schemeClr>
                </a:solidFill>
              </a:rPr>
              <a:t>7,339 </a:t>
            </a:r>
            <a:r>
              <a:rPr lang="en-GB" sz="1400" dirty="0"/>
              <a:t>attending secondary schools</a:t>
            </a:r>
          </a:p>
          <a:p>
            <a:pPr marL="285750" lvl="0" indent="-285750">
              <a:spcAft>
                <a:spcPts val="1200"/>
              </a:spcAft>
              <a:buFont typeface="Arial" panose="020B0604020202020204" pitchFamily="34" charset="0"/>
              <a:buChar char="•"/>
              <a:defRPr/>
            </a:pPr>
            <a:r>
              <a:rPr lang="en-GB" sz="1400" b="1" dirty="0">
                <a:solidFill>
                  <a:schemeClr val="accent3">
                    <a:lumMod val="50000"/>
                  </a:schemeClr>
                </a:solidFill>
              </a:rPr>
              <a:t>13.0% </a:t>
            </a:r>
            <a:r>
              <a:rPr lang="en-GB" sz="1400" dirty="0"/>
              <a:t>of primary school students and </a:t>
            </a:r>
            <a:r>
              <a:rPr lang="en-GB" sz="1400" b="1" dirty="0">
                <a:solidFill>
                  <a:schemeClr val="accent3">
                    <a:lumMod val="50000"/>
                  </a:schemeClr>
                </a:solidFill>
              </a:rPr>
              <a:t>14.9%</a:t>
            </a:r>
            <a:r>
              <a:rPr lang="en-GB" sz="1400" dirty="0"/>
              <a:t>  of secondary school student were identified as having  </a:t>
            </a:r>
            <a:r>
              <a:rPr lang="en-GB" sz="1400" b="1" dirty="0">
                <a:solidFill>
                  <a:schemeClr val="accent3">
                    <a:lumMod val="50000"/>
                  </a:schemeClr>
                </a:solidFill>
              </a:rPr>
              <a:t>Special Educational Needs (SEN) or an Education, Health and Care (EHC) plan</a:t>
            </a:r>
            <a:r>
              <a:rPr lang="en-GB" sz="1400" dirty="0"/>
              <a:t> in January 2022</a:t>
            </a:r>
          </a:p>
          <a:p>
            <a:pPr marL="285750" indent="-285750">
              <a:spcAft>
                <a:spcPts val="1200"/>
              </a:spcAft>
              <a:buFont typeface="Arial" panose="020B0604020202020204" pitchFamily="34" charset="0"/>
              <a:buChar char="•"/>
              <a:defRPr/>
            </a:pPr>
            <a:r>
              <a:rPr lang="en-GB" sz="1400" b="1" dirty="0">
                <a:solidFill>
                  <a:schemeClr val="accent3">
                    <a:lumMod val="50000"/>
                  </a:schemeClr>
                </a:solidFill>
              </a:rPr>
              <a:t>13.3%</a:t>
            </a:r>
            <a:r>
              <a:rPr lang="en-GB" sz="1400" dirty="0"/>
              <a:t> of pupils spoke </a:t>
            </a:r>
            <a:r>
              <a:rPr lang="en-GB" sz="1400" b="1" dirty="0">
                <a:solidFill>
                  <a:schemeClr val="accent3">
                    <a:lumMod val="50000"/>
                  </a:schemeClr>
                </a:solidFill>
              </a:rPr>
              <a:t>English as an additional language </a:t>
            </a:r>
            <a:r>
              <a:rPr lang="en-GB" sz="1400" dirty="0"/>
              <a:t>(EAL) in January 2022, </a:t>
            </a:r>
            <a:r>
              <a:rPr lang="en-GB" sz="1400" b="1" dirty="0">
                <a:solidFill>
                  <a:schemeClr val="accent3">
                    <a:lumMod val="50000"/>
                  </a:schemeClr>
                </a:solidFill>
              </a:rPr>
              <a:t>up from 9.0%</a:t>
            </a:r>
            <a:r>
              <a:rPr lang="en-GB" sz="1400" dirty="0">
                <a:solidFill>
                  <a:schemeClr val="accent3">
                    <a:lumMod val="50000"/>
                  </a:schemeClr>
                </a:solidFill>
              </a:rPr>
              <a:t> </a:t>
            </a:r>
            <a:r>
              <a:rPr lang="en-GB" sz="1400" dirty="0"/>
              <a:t>in 2012</a:t>
            </a:r>
          </a:p>
          <a:p>
            <a:pPr marL="285750" indent="-285750">
              <a:spcAft>
                <a:spcPts val="1200"/>
              </a:spcAft>
              <a:buFont typeface="Arial" panose="020B0604020202020204" pitchFamily="34" charset="0"/>
              <a:buChar char="•"/>
              <a:defRPr/>
            </a:pPr>
            <a:r>
              <a:rPr lang="en-GB" sz="1400" b="1" dirty="0">
                <a:solidFill>
                  <a:schemeClr val="accent3">
                    <a:lumMod val="50000"/>
                  </a:schemeClr>
                </a:solidFill>
              </a:rPr>
              <a:t>11.8% </a:t>
            </a:r>
            <a:r>
              <a:rPr lang="en-GB" sz="1400" dirty="0"/>
              <a:t>of all school pupils were FSM eligible in January 2022, </a:t>
            </a:r>
            <a:r>
              <a:rPr lang="en-GB" sz="1400" b="1" dirty="0">
                <a:solidFill>
                  <a:schemeClr val="accent3">
                    <a:lumMod val="50000"/>
                  </a:schemeClr>
                </a:solidFill>
              </a:rPr>
              <a:t>up from 8.1%</a:t>
            </a:r>
            <a:r>
              <a:rPr lang="en-GB" sz="1400" dirty="0"/>
              <a:t> in 2012</a:t>
            </a:r>
          </a:p>
          <a:p>
            <a:pPr marL="285750" indent="-285750">
              <a:spcAft>
                <a:spcPts val="1200"/>
              </a:spcAft>
              <a:buFont typeface="Arial" panose="020B0604020202020204" pitchFamily="34" charset="0"/>
              <a:buChar char="•"/>
              <a:defRPr/>
            </a:pPr>
            <a:r>
              <a:rPr lang="en-GB" sz="1400" b="1" dirty="0">
                <a:solidFill>
                  <a:schemeClr val="accent3">
                    <a:lumMod val="50000"/>
                  </a:schemeClr>
                </a:solidFill>
                <a:cs typeface="Calibri" panose="020F0502020204030204" pitchFamily="34" charset="0"/>
              </a:rPr>
              <a:t>26.0%</a:t>
            </a:r>
            <a:r>
              <a:rPr lang="en-GB" sz="1400" dirty="0">
                <a:cs typeface="Calibri" panose="020F0502020204030204" pitchFamily="34" charset="0"/>
              </a:rPr>
              <a:t> of pupils were from an </a:t>
            </a:r>
            <a:r>
              <a:rPr lang="en-GB" sz="1400" b="1" dirty="0">
                <a:solidFill>
                  <a:schemeClr val="accent3">
                    <a:lumMod val="50000"/>
                  </a:schemeClr>
                </a:solidFill>
                <a:cs typeface="Calibri" panose="020F0502020204030204" pitchFamily="34" charset="0"/>
              </a:rPr>
              <a:t>ethnic minority group</a:t>
            </a:r>
            <a:r>
              <a:rPr lang="en-GB" sz="1400" dirty="0">
                <a:cs typeface="Calibri" panose="020F0502020204030204" pitchFamily="34" charset="0"/>
              </a:rPr>
              <a:t>. This is </a:t>
            </a:r>
            <a:r>
              <a:rPr lang="en-GB" sz="1400" b="1" dirty="0">
                <a:solidFill>
                  <a:schemeClr val="accent3">
                    <a:lumMod val="50000"/>
                  </a:schemeClr>
                </a:solidFill>
                <a:cs typeface="Calibri" panose="020F0502020204030204" pitchFamily="34" charset="0"/>
              </a:rPr>
              <a:t>up from 16.8% </a:t>
            </a:r>
            <a:r>
              <a:rPr lang="en-GB" sz="1400" dirty="0">
                <a:cs typeface="Calibri" panose="020F0502020204030204" pitchFamily="34" charset="0"/>
              </a:rPr>
              <a:t>in 2012.</a:t>
            </a:r>
            <a:endParaRPr lang="en-GB" sz="1400" dirty="0"/>
          </a:p>
        </p:txBody>
      </p:sp>
      <p:sp>
        <p:nvSpPr>
          <p:cNvPr id="7" name="TextBox 6">
            <a:extLst>
              <a:ext uri="{FF2B5EF4-FFF2-40B4-BE49-F238E27FC236}">
                <a16:creationId xmlns:a16="http://schemas.microsoft.com/office/drawing/2014/main" id="{07D30043-3DC2-4196-8EC7-9FF6931BF892}"/>
              </a:ext>
            </a:extLst>
          </p:cNvPr>
          <p:cNvSpPr txBox="1"/>
          <p:nvPr/>
        </p:nvSpPr>
        <p:spPr>
          <a:xfrm>
            <a:off x="4048124" y="628168"/>
            <a:ext cx="49250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000000"/>
                </a:solidFill>
                <a:effectLst/>
                <a:uLnTx/>
                <a:uFillTx/>
                <a:latin typeface="Calibri"/>
                <a:ea typeface="+mn-ea"/>
                <a:cs typeface="+mn-cs"/>
              </a:rPr>
              <a:t>State-funded Primary and Secondary Schools in Bracknell Forest 2022</a:t>
            </a:r>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descr="Map of Bracknell Forest with all 29 primary and secondary schools">
            <a:extLst>
              <a:ext uri="{FF2B5EF4-FFF2-40B4-BE49-F238E27FC236}">
                <a16:creationId xmlns:a16="http://schemas.microsoft.com/office/drawing/2014/main" id="{CE58D4CD-A7F0-4913-BDA3-0C9FE4F7F923}"/>
              </a:ext>
            </a:extLst>
          </p:cNvPr>
          <p:cNvPicPr>
            <a:picLocks noChangeAspect="1"/>
          </p:cNvPicPr>
          <p:nvPr/>
        </p:nvPicPr>
        <p:blipFill>
          <a:blip r:embed="rId2"/>
          <a:stretch>
            <a:fillRect/>
          </a:stretch>
        </p:blipFill>
        <p:spPr>
          <a:xfrm>
            <a:off x="4210050" y="1112529"/>
            <a:ext cx="4745320" cy="5232093"/>
          </a:xfrm>
          <a:prstGeom prst="rect">
            <a:avLst/>
          </a:prstGeom>
        </p:spPr>
      </p:pic>
      <p:sp>
        <p:nvSpPr>
          <p:cNvPr id="11" name="TextBox 10">
            <a:extLst>
              <a:ext uri="{FF2B5EF4-FFF2-40B4-BE49-F238E27FC236}">
                <a16:creationId xmlns:a16="http://schemas.microsoft.com/office/drawing/2014/main" id="{A601F4B9-0753-434F-8745-8848AABC250D}"/>
              </a:ext>
            </a:extLst>
          </p:cNvPr>
          <p:cNvSpPr txBox="1"/>
          <p:nvPr/>
        </p:nvSpPr>
        <p:spPr>
          <a:xfrm>
            <a:off x="75544" y="6398096"/>
            <a:ext cx="8784576" cy="430887"/>
          </a:xfrm>
          <a:prstGeom prst="rect">
            <a:avLst/>
          </a:prstGeom>
          <a:noFill/>
        </p:spPr>
        <p:txBody>
          <a:bodyPr wrap="square" rtlCol="0">
            <a:spAutoFit/>
          </a:bodyPr>
          <a:lstStyle/>
          <a:p>
            <a:r>
              <a:rPr lang="en-GB" sz="1100" dirty="0"/>
              <a:t>Source: Office for National Statistics (2021); </a:t>
            </a:r>
            <a:r>
              <a:rPr lang="en-GB" sz="1100" dirty="0">
                <a:hlinkClick r:id="rId3"/>
              </a:rPr>
              <a:t>Lower layer Super Output Area population estimates</a:t>
            </a:r>
            <a:r>
              <a:rPr lang="en-GB" sz="1100" dirty="0"/>
              <a:t> mid-2020. </a:t>
            </a:r>
          </a:p>
          <a:p>
            <a:r>
              <a:rPr lang="en-GB" sz="1100" dirty="0">
                <a:hlinkClick r:id="rId4"/>
              </a:rPr>
              <a:t>https://shapeatlas.net/place/</a:t>
            </a:r>
            <a:r>
              <a:rPr lang="en-GB" sz="1100" dirty="0"/>
              <a:t> 12 September 2022</a:t>
            </a:r>
          </a:p>
        </p:txBody>
      </p:sp>
    </p:spTree>
    <p:extLst>
      <p:ext uri="{BB962C8B-B14F-4D97-AF65-F5344CB8AC3E}">
        <p14:creationId xmlns:p14="http://schemas.microsoft.com/office/powerpoint/2010/main" val="3843033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5C0771B-5F50-4F8A-8E27-13F20AB80C7A}"/>
              </a:ext>
            </a:extLst>
          </p:cNvPr>
          <p:cNvSpPr txBox="1">
            <a:spLocks noGrp="1"/>
          </p:cNvSpPr>
          <p:nvPr>
            <p:ph type="title" idx="4294967295"/>
          </p:nvPr>
        </p:nvSpPr>
        <p:spPr>
          <a:xfrm>
            <a:off x="0" y="0"/>
            <a:ext cx="9144000" cy="527620"/>
          </a:xfrm>
          <a:prstGeom prst="rect">
            <a:avLst/>
          </a:prstGeom>
          <a:solidFill>
            <a:schemeClr val="accent3">
              <a:lumMod val="50000"/>
            </a:scheme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schemeClr val="bg1"/>
                </a:solidFill>
                <a:effectLst/>
                <a:uLnTx/>
                <a:uFillTx/>
                <a:latin typeface="+mj-lt"/>
                <a:ea typeface="+mj-ea"/>
                <a:cs typeface="+mj-cs"/>
              </a:rPr>
              <a:t>Educational Attainment: Reception</a:t>
            </a:r>
          </a:p>
        </p:txBody>
      </p:sp>
      <p:sp>
        <p:nvSpPr>
          <p:cNvPr id="20" name="TextBox 19">
            <a:extLst>
              <a:ext uri="{FF2B5EF4-FFF2-40B4-BE49-F238E27FC236}">
                <a16:creationId xmlns:a16="http://schemas.microsoft.com/office/drawing/2014/main" id="{506E8F55-AF17-4A73-B06F-6C9CF3333765}"/>
              </a:ext>
            </a:extLst>
          </p:cNvPr>
          <p:cNvSpPr txBox="1"/>
          <p:nvPr/>
        </p:nvSpPr>
        <p:spPr>
          <a:xfrm>
            <a:off x="76201" y="673983"/>
            <a:ext cx="4136308" cy="3477875"/>
          </a:xfrm>
          <a:prstGeom prst="rect">
            <a:avLst/>
          </a:prstGeom>
          <a:noFill/>
        </p:spPr>
        <p:txBody>
          <a:bodyPr wrap="square" rtlCol="0">
            <a:spAutoFit/>
          </a:bodyPr>
          <a:lstStyle/>
          <a:p>
            <a:pPr>
              <a:spcAft>
                <a:spcPts val="1200"/>
              </a:spcAft>
            </a:pPr>
            <a:r>
              <a:rPr lang="en-GB" sz="1600" b="1" dirty="0">
                <a:solidFill>
                  <a:schemeClr val="accent3">
                    <a:lumMod val="50000"/>
                  </a:schemeClr>
                </a:solidFill>
              </a:rPr>
              <a:t>Pupils achieving a Good Level of Development (GLD)</a:t>
            </a:r>
            <a:endParaRPr lang="en-GB" sz="1050" b="1" u="sng" dirty="0"/>
          </a:p>
          <a:p>
            <a:pPr marL="285750" indent="-285750">
              <a:spcAft>
                <a:spcPts val="1200"/>
              </a:spcAft>
              <a:buFont typeface="Arial" panose="020B0604020202020204" pitchFamily="34" charset="0"/>
              <a:buChar char="•"/>
            </a:pPr>
            <a:r>
              <a:rPr lang="en-GB" sz="1400" dirty="0"/>
              <a:t>This is a key measure of early year development across a wide range of developmental areas including </a:t>
            </a:r>
            <a:r>
              <a:rPr lang="en-GB" sz="1400" u="sng" dirty="0"/>
              <a:t>communication and language</a:t>
            </a:r>
            <a:r>
              <a:rPr lang="en-GB" sz="1400" dirty="0"/>
              <a:t>, </a:t>
            </a:r>
            <a:r>
              <a:rPr lang="en-GB" sz="1400" u="sng" dirty="0"/>
              <a:t>mathematics</a:t>
            </a:r>
            <a:r>
              <a:rPr lang="en-GB" sz="1400" dirty="0"/>
              <a:t> and </a:t>
            </a:r>
            <a:r>
              <a:rPr lang="en-GB" sz="1400" u="sng" dirty="0"/>
              <a:t>literacy</a:t>
            </a:r>
          </a:p>
          <a:p>
            <a:pPr marL="285750" indent="-285750">
              <a:spcAft>
                <a:spcPts val="1200"/>
              </a:spcAft>
              <a:buFont typeface="Arial" panose="020B0604020202020204" pitchFamily="34" charset="0"/>
              <a:buChar char="•"/>
            </a:pPr>
            <a:r>
              <a:rPr lang="en-GB" sz="1400" dirty="0"/>
              <a:t>The percentage of children achieving a good level of development has steadily risen since 2012/13, from </a:t>
            </a:r>
            <a:r>
              <a:rPr lang="en-GB" sz="1400" b="1" dirty="0">
                <a:solidFill>
                  <a:schemeClr val="accent3">
                    <a:lumMod val="50000"/>
                  </a:schemeClr>
                </a:solidFill>
              </a:rPr>
              <a:t>57.8%  to 76.4%</a:t>
            </a:r>
            <a:endParaRPr lang="en-GB" sz="1400" dirty="0"/>
          </a:p>
          <a:p>
            <a:pPr marL="285750" indent="-285750">
              <a:buFont typeface="Arial" panose="020B0604020202020204" pitchFamily="34" charset="0"/>
              <a:buChar char="•"/>
            </a:pPr>
            <a:r>
              <a:rPr lang="en-GB" sz="1400" dirty="0"/>
              <a:t>Bracknell Forest performed significantly better than local authorities regionally (74.6%) and nationally (</a:t>
            </a:r>
            <a:r>
              <a:rPr lang="en-GB" sz="1400" b="1" dirty="0">
                <a:solidFill>
                  <a:schemeClr val="accent3">
                    <a:lumMod val="50000"/>
                  </a:schemeClr>
                </a:solidFill>
              </a:rPr>
              <a:t>71.8%</a:t>
            </a:r>
            <a:r>
              <a:rPr lang="en-GB" sz="1400" dirty="0"/>
              <a:t>), including the 15 most similar local authorities in England (</a:t>
            </a:r>
            <a:r>
              <a:rPr lang="en-GB" sz="1400" b="1" dirty="0">
                <a:solidFill>
                  <a:schemeClr val="accent3">
                    <a:lumMod val="50000"/>
                  </a:schemeClr>
                </a:solidFill>
              </a:rPr>
              <a:t>73.4%</a:t>
            </a:r>
            <a:r>
              <a:rPr lang="en-GB" sz="1400" dirty="0"/>
              <a:t>). </a:t>
            </a:r>
          </a:p>
        </p:txBody>
      </p:sp>
      <p:sp>
        <p:nvSpPr>
          <p:cNvPr id="3" name="Rectangle 2">
            <a:extLst>
              <a:ext uri="{FF2B5EF4-FFF2-40B4-BE49-F238E27FC236}">
                <a16:creationId xmlns:a16="http://schemas.microsoft.com/office/drawing/2014/main" id="{245E1E01-CF63-4C43-AE95-9994FFEC85CE}"/>
              </a:ext>
              <a:ext uri="{C183D7F6-B498-43B3-948B-1728B52AA6E4}">
                <adec:decorative xmlns:adec="http://schemas.microsoft.com/office/drawing/2017/decorative" val="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7" name="TextBox 6">
            <a:extLst>
              <a:ext uri="{FF2B5EF4-FFF2-40B4-BE49-F238E27FC236}">
                <a16:creationId xmlns:a16="http://schemas.microsoft.com/office/drawing/2014/main" id="{4511D730-5044-4527-8250-3BCFCCAF7C10}"/>
              </a:ext>
            </a:extLst>
          </p:cNvPr>
          <p:cNvSpPr txBox="1"/>
          <p:nvPr/>
        </p:nvSpPr>
        <p:spPr>
          <a:xfrm>
            <a:off x="152400" y="4284779"/>
            <a:ext cx="383480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000000"/>
                </a:solidFill>
                <a:effectLst/>
                <a:uLnTx/>
                <a:uFillTx/>
                <a:latin typeface="Calibri"/>
                <a:ea typeface="+mn-ea"/>
                <a:cs typeface="+mn-cs"/>
              </a:rPr>
              <a:t>Pupils achieving Good Level of Development at the End of Reception by Cohort (2018/19)</a:t>
            </a:r>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8" name="Chart 7" descr="Chart showing proportion of pupils with good level of development by the following cohorts versus all cohorts: English as an additional language, FSM eligible, SEN">
            <a:extLst>
              <a:ext uri="{FF2B5EF4-FFF2-40B4-BE49-F238E27FC236}">
                <a16:creationId xmlns:a16="http://schemas.microsoft.com/office/drawing/2014/main" id="{9F6EFD91-10C9-4F9F-A102-1AD8244090A1}"/>
              </a:ext>
            </a:extLst>
          </p:cNvPr>
          <p:cNvGraphicFramePr>
            <a:graphicFrameLocks/>
          </p:cNvGraphicFramePr>
          <p:nvPr>
            <p:extLst>
              <p:ext uri="{D42A27DB-BD31-4B8C-83A1-F6EECF244321}">
                <p14:modId xmlns:p14="http://schemas.microsoft.com/office/powerpoint/2010/main" val="2522915375"/>
              </p:ext>
            </p:extLst>
          </p:nvPr>
        </p:nvGraphicFramePr>
        <p:xfrm>
          <a:off x="41273" y="4727976"/>
          <a:ext cx="4074580" cy="1775822"/>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85169F00-3B68-4940-A928-5AE17B88C39F}"/>
              </a:ext>
            </a:extLst>
          </p:cNvPr>
          <p:cNvSpPr txBox="1"/>
          <p:nvPr/>
        </p:nvSpPr>
        <p:spPr>
          <a:xfrm>
            <a:off x="4212509" y="673982"/>
            <a:ext cx="4793561"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000000"/>
                </a:solidFill>
                <a:effectLst/>
                <a:uLnTx/>
                <a:uFillTx/>
                <a:latin typeface="Calibri"/>
                <a:ea typeface="+mn-ea"/>
                <a:cs typeface="+mn-cs"/>
              </a:rPr>
              <a:t>Primary schools with lowest proportion of pupils achieving GLD and proportion of pupils in cohorts (2018/19)</a:t>
            </a:r>
          </a:p>
        </p:txBody>
      </p:sp>
      <p:graphicFrame>
        <p:nvGraphicFramePr>
          <p:cNvPr id="12" name="Table 11">
            <a:extLst>
              <a:ext uri="{FF2B5EF4-FFF2-40B4-BE49-F238E27FC236}">
                <a16:creationId xmlns:a16="http://schemas.microsoft.com/office/drawing/2014/main" id="{02EC0ABC-BD64-4BDA-A190-67D6C842EDCB}"/>
              </a:ext>
            </a:extLst>
          </p:cNvPr>
          <p:cNvGraphicFramePr>
            <a:graphicFrameLocks noGrp="1"/>
          </p:cNvGraphicFramePr>
          <p:nvPr>
            <p:extLst>
              <p:ext uri="{D42A27DB-BD31-4B8C-83A1-F6EECF244321}">
                <p14:modId xmlns:p14="http://schemas.microsoft.com/office/powerpoint/2010/main" val="2246306631"/>
              </p:ext>
            </p:extLst>
          </p:nvPr>
        </p:nvGraphicFramePr>
        <p:xfrm>
          <a:off x="4361280" y="1191458"/>
          <a:ext cx="4644793" cy="1339850"/>
        </p:xfrm>
        <a:graphic>
          <a:graphicData uri="http://schemas.openxmlformats.org/drawingml/2006/table">
            <a:tbl>
              <a:tblPr firstRow="1"/>
              <a:tblGrid>
                <a:gridCol w="423156">
                  <a:extLst>
                    <a:ext uri="{9D8B030D-6E8A-4147-A177-3AD203B41FA5}">
                      <a16:colId xmlns:a16="http://schemas.microsoft.com/office/drawing/2014/main" val="2205627516"/>
                    </a:ext>
                  </a:extLst>
                </a:gridCol>
                <a:gridCol w="1736437">
                  <a:extLst>
                    <a:ext uri="{9D8B030D-6E8A-4147-A177-3AD203B41FA5}">
                      <a16:colId xmlns:a16="http://schemas.microsoft.com/office/drawing/2014/main" val="320085585"/>
                    </a:ext>
                  </a:extLst>
                </a:gridCol>
                <a:gridCol w="621300">
                  <a:extLst>
                    <a:ext uri="{9D8B030D-6E8A-4147-A177-3AD203B41FA5}">
                      <a16:colId xmlns:a16="http://schemas.microsoft.com/office/drawing/2014/main" val="3525270037"/>
                    </a:ext>
                  </a:extLst>
                </a:gridCol>
                <a:gridCol w="621300">
                  <a:extLst>
                    <a:ext uri="{9D8B030D-6E8A-4147-A177-3AD203B41FA5}">
                      <a16:colId xmlns:a16="http://schemas.microsoft.com/office/drawing/2014/main" val="1304776949"/>
                    </a:ext>
                  </a:extLst>
                </a:gridCol>
                <a:gridCol w="621300">
                  <a:extLst>
                    <a:ext uri="{9D8B030D-6E8A-4147-A177-3AD203B41FA5}">
                      <a16:colId xmlns:a16="http://schemas.microsoft.com/office/drawing/2014/main" val="2717496354"/>
                    </a:ext>
                  </a:extLst>
                </a:gridCol>
                <a:gridCol w="621300">
                  <a:extLst>
                    <a:ext uri="{9D8B030D-6E8A-4147-A177-3AD203B41FA5}">
                      <a16:colId xmlns:a16="http://schemas.microsoft.com/office/drawing/2014/main" val="2139885462"/>
                    </a:ext>
                  </a:extLst>
                </a:gridCol>
              </a:tblGrid>
              <a:tr h="185870">
                <a:tc>
                  <a:txBody>
                    <a:bodyPr/>
                    <a:lstStyle/>
                    <a:p>
                      <a:pPr algn="ctr" fontAlgn="b"/>
                      <a:r>
                        <a:rPr lang="en-GB" sz="1300" b="1" i="0" u="none" strike="noStrike" dirty="0">
                          <a:solidFill>
                            <a:srgbClr val="FFFFFF"/>
                          </a:solidFill>
                          <a:effectLst/>
                          <a:latin typeface="Calibri" panose="020F0502020204030204" pitchFamily="34" charset="0"/>
                        </a:rPr>
                        <a:t>ID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l" fontAlgn="b"/>
                      <a:r>
                        <a:rPr lang="en-GB" sz="1300" b="1" i="0" u="none" strike="noStrike" dirty="0">
                          <a:solidFill>
                            <a:srgbClr val="FFFFFF"/>
                          </a:solidFill>
                          <a:effectLst/>
                          <a:latin typeface="Calibri" panose="020F0502020204030204" pitchFamily="34" charset="0"/>
                        </a:rPr>
                        <a:t>Primary School</a:t>
                      </a:r>
                    </a:p>
                  </a:txBody>
                  <a:tcPr marL="3600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GB" sz="1300" b="1" i="0" u="none" strike="noStrike" dirty="0">
                          <a:solidFill>
                            <a:srgbClr val="FFFFFF"/>
                          </a:solidFill>
                          <a:effectLst/>
                          <a:latin typeface="Calibri" panose="020F0502020204030204" pitchFamily="34" charset="0"/>
                        </a:rPr>
                        <a:t>GLD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GB" sz="1300" b="1" i="0" u="none" strike="noStrike" dirty="0">
                          <a:solidFill>
                            <a:srgbClr val="FFFFFF"/>
                          </a:solidFill>
                          <a:effectLst/>
                          <a:latin typeface="Calibri" panose="020F0502020204030204" pitchFamily="34" charset="0"/>
                        </a:rPr>
                        <a:t>EAL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GB" sz="1300" b="1" i="0" u="none" strike="noStrike" dirty="0">
                          <a:solidFill>
                            <a:srgbClr val="FFFFFF"/>
                          </a:solidFill>
                          <a:effectLst/>
                          <a:latin typeface="+mj-lt"/>
                        </a:rPr>
                        <a:t>FSM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GB" sz="1300" b="1" i="0" u="none" strike="noStrike" dirty="0">
                          <a:solidFill>
                            <a:srgbClr val="FFFFFF"/>
                          </a:solidFill>
                          <a:effectLst/>
                          <a:latin typeface="Calibri" panose="020F0502020204030204" pitchFamily="34" charset="0"/>
                        </a:rPr>
                        <a:t>SEN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3029735481"/>
                  </a:ext>
                </a:extLst>
              </a:tr>
              <a:tr h="174455">
                <a:tc>
                  <a:txBody>
                    <a:bodyPr/>
                    <a:lstStyle/>
                    <a:p>
                      <a:pPr algn="ctr" fontAlgn="b"/>
                      <a:r>
                        <a:rPr lang="en-GB" sz="1200" b="0" i="0" u="none" strike="noStrike" dirty="0">
                          <a:solidFill>
                            <a:srgbClr val="000000"/>
                          </a:solidFill>
                          <a:effectLst/>
                          <a:latin typeface="Calibri" panose="020F050202020403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Calibri" panose="020F0502020204030204" pitchFamily="34" charset="0"/>
                        </a:rPr>
                        <a:t>The Pines</a:t>
                      </a:r>
                    </a:p>
                  </a:txBody>
                  <a:tcPr marL="3600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62.0%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14.1%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Calibri" panose="020F0502020204030204" pitchFamily="34" charset="0"/>
                        </a:rPr>
                        <a:t>18.6%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16.8%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4735793"/>
                  </a:ext>
                </a:extLst>
              </a:tr>
              <a:tr h="172016">
                <a:tc>
                  <a:txBody>
                    <a:bodyPr/>
                    <a:lstStyle/>
                    <a:p>
                      <a:pPr algn="ctr" fontAlgn="b"/>
                      <a:r>
                        <a:rPr lang="en-GB" sz="1200" b="0" i="0" u="none" strike="noStrike" dirty="0">
                          <a:solidFill>
                            <a:srgbClr val="000000"/>
                          </a:solidFill>
                          <a:effectLst/>
                          <a:latin typeface="Calibri" panose="020F0502020204030204" pitchFamily="34" charset="0"/>
                        </a:rPr>
                        <a:t>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Calibri" panose="020F0502020204030204" pitchFamily="34" charset="0"/>
                        </a:rPr>
                        <a:t>New Scotland Hill Primary</a:t>
                      </a:r>
                    </a:p>
                  </a:txBody>
                  <a:tcPr marL="3600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63.3%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4.3%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5.7%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7602302"/>
                  </a:ext>
                </a:extLst>
              </a:tr>
              <a:tr h="172016">
                <a:tc>
                  <a:txBody>
                    <a:bodyPr/>
                    <a:lstStyle/>
                    <a:p>
                      <a:pPr algn="ctr" fontAlgn="b"/>
                      <a:r>
                        <a:rPr lang="en-GB" sz="1200" b="0" i="0" u="none" strike="noStrike" dirty="0">
                          <a:solidFill>
                            <a:srgbClr val="000000"/>
                          </a:solidFill>
                          <a:effectLst/>
                          <a:latin typeface="Calibri" panose="020F050202020403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Calibri" panose="020F0502020204030204" pitchFamily="34" charset="0"/>
                        </a:rPr>
                        <a:t>Great Hollands Primary</a:t>
                      </a:r>
                    </a:p>
                  </a:txBody>
                  <a:tcPr marL="3600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64.4%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16.8%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30.5%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19.5%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9085551"/>
                  </a:ext>
                </a:extLst>
              </a:tr>
              <a:tr h="172016">
                <a:tc>
                  <a:txBody>
                    <a:bodyPr/>
                    <a:lstStyle/>
                    <a:p>
                      <a:pPr algn="ctr" fontAlgn="b"/>
                      <a:r>
                        <a:rPr lang="en-GB" sz="1200" b="0" i="0" u="none" strike="noStrike" dirty="0">
                          <a:solidFill>
                            <a:srgbClr val="000000"/>
                          </a:solidFill>
                          <a:effectLst/>
                          <a:latin typeface="Calibri" panose="020F0502020204030204" pitchFamily="34" charset="0"/>
                        </a:rPr>
                        <a:t>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Calibri" panose="020F0502020204030204" pitchFamily="34" charset="0"/>
                        </a:rPr>
                        <a:t>Birch Hill Primary</a:t>
                      </a:r>
                    </a:p>
                  </a:txBody>
                  <a:tcPr marL="3600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70.0%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15.2%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11.8%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8.9%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9148920"/>
                  </a:ext>
                </a:extLst>
              </a:tr>
              <a:tr h="164264">
                <a:tc>
                  <a:txBody>
                    <a:bodyPr/>
                    <a:lstStyle/>
                    <a:p>
                      <a:pPr algn="ctr" fontAlgn="b"/>
                      <a:r>
                        <a:rPr lang="en-GB" sz="1200" b="0" i="0" u="none" strike="noStrike" dirty="0">
                          <a:solidFill>
                            <a:srgbClr val="000000"/>
                          </a:solidFill>
                          <a:effectLst/>
                          <a:latin typeface="Calibri" panose="020F0502020204030204" pitchFamily="34" charset="0"/>
                        </a:rPr>
                        <a:t>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Calibri" panose="020F0502020204030204" pitchFamily="34" charset="0"/>
                        </a:rPr>
                        <a:t>Meadow Vale Primary</a:t>
                      </a:r>
                    </a:p>
                  </a:txBody>
                  <a:tcPr marL="3600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70.2%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12.4%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16.6%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6.5%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6440180"/>
                  </a:ext>
                </a:extLst>
              </a:tr>
              <a:tr h="164264">
                <a:tc>
                  <a:txBody>
                    <a:bodyPr/>
                    <a:lstStyle/>
                    <a:p>
                      <a:pPr algn="l" fontAlgn="b"/>
                      <a:endParaRPr lang="en-GB" sz="1200" b="1" i="0" u="none" strike="noStrike" dirty="0">
                        <a:solidFill>
                          <a:srgbClr val="000000"/>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200" b="1" i="0" u="none" strike="noStrike" dirty="0">
                          <a:solidFill>
                            <a:srgbClr val="000000"/>
                          </a:solidFill>
                          <a:effectLst/>
                          <a:latin typeface="Calibri" panose="020F0502020204030204" pitchFamily="34" charset="0"/>
                        </a:rPr>
                        <a:t>Bracknell Forest</a:t>
                      </a:r>
                    </a:p>
                  </a:txBody>
                  <a:tcPr marL="3600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Calibri" panose="020F0502020204030204" pitchFamily="34" charset="0"/>
                        </a:rPr>
                        <a:t>76.4%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Calibri" panose="020F0502020204030204" pitchFamily="34" charset="0"/>
                        </a:rPr>
                        <a:t>14.9%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Calibri" panose="020F0502020204030204" pitchFamily="34" charset="0"/>
                        </a:rPr>
                        <a:t>11.5%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Calibri" panose="020F0502020204030204" pitchFamily="34" charset="0"/>
                        </a:rPr>
                        <a:t>10.5%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0802565"/>
                  </a:ext>
                </a:extLst>
              </a:tr>
            </a:tbl>
          </a:graphicData>
        </a:graphic>
      </p:graphicFrame>
      <p:pic>
        <p:nvPicPr>
          <p:cNvPr id="2" name="Picture 1">
            <a:extLst>
              <a:ext uri="{FF2B5EF4-FFF2-40B4-BE49-F238E27FC236}">
                <a16:creationId xmlns:a16="http://schemas.microsoft.com/office/drawing/2014/main" id="{144141D5-6B00-4EF4-BFE0-D35CFD9C187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361279" y="2708571"/>
            <a:ext cx="4644791" cy="3702861"/>
          </a:xfrm>
          <a:prstGeom prst="rect">
            <a:avLst/>
          </a:prstGeom>
        </p:spPr>
      </p:pic>
      <p:sp>
        <p:nvSpPr>
          <p:cNvPr id="18" name="TextBox 17">
            <a:extLst>
              <a:ext uri="{FF2B5EF4-FFF2-40B4-BE49-F238E27FC236}">
                <a16:creationId xmlns:a16="http://schemas.microsoft.com/office/drawing/2014/main" id="{01441EBC-CD9E-4836-9D3D-69BCEEAB9E58}"/>
              </a:ext>
            </a:extLst>
          </p:cNvPr>
          <p:cNvSpPr txBox="1"/>
          <p:nvPr/>
        </p:nvSpPr>
        <p:spPr>
          <a:xfrm>
            <a:off x="41273" y="6588696"/>
            <a:ext cx="9143999" cy="269304"/>
          </a:xfrm>
          <a:prstGeom prst="rect">
            <a:avLst/>
          </a:prstGeom>
          <a:noFill/>
        </p:spPr>
        <p:txBody>
          <a:bodyPr wrap="square" rtlCol="0">
            <a:spAutoFit/>
          </a:bodyPr>
          <a:lstStyle/>
          <a:p>
            <a:r>
              <a:rPr lang="en-GB" sz="1150" dirty="0"/>
              <a:t>Source: Department for Education: </a:t>
            </a:r>
            <a:r>
              <a:rPr lang="en-GB" sz="1150" dirty="0">
                <a:hlinkClick r:id="rId4"/>
              </a:rPr>
              <a:t>Early years foundation stage profile results 2018 to 2019</a:t>
            </a:r>
            <a:r>
              <a:rPr lang="en-GB" sz="1150" dirty="0"/>
              <a:t>. </a:t>
            </a:r>
            <a:r>
              <a:rPr lang="en-GB" sz="1150" dirty="0">
                <a:hlinkClick r:id="rId5"/>
              </a:rPr>
              <a:t>https://shapeatlas.net/place/</a:t>
            </a:r>
            <a:r>
              <a:rPr lang="en-GB" sz="1150" dirty="0"/>
              <a:t> 19 September 2022</a:t>
            </a:r>
          </a:p>
        </p:txBody>
      </p:sp>
    </p:spTree>
    <p:extLst>
      <p:ext uri="{BB962C8B-B14F-4D97-AF65-F5344CB8AC3E}">
        <p14:creationId xmlns:p14="http://schemas.microsoft.com/office/powerpoint/2010/main" val="2960538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5C0771B-5F50-4F8A-8E27-13F20AB80C7A}"/>
              </a:ext>
            </a:extLst>
          </p:cNvPr>
          <p:cNvSpPr txBox="1">
            <a:spLocks noGrp="1"/>
          </p:cNvSpPr>
          <p:nvPr>
            <p:ph type="title" idx="4294967295"/>
          </p:nvPr>
        </p:nvSpPr>
        <p:spPr>
          <a:xfrm>
            <a:off x="0" y="0"/>
            <a:ext cx="9144000" cy="527620"/>
          </a:xfrm>
          <a:prstGeom prst="rect">
            <a:avLst/>
          </a:prstGeom>
          <a:solidFill>
            <a:schemeClr val="accent3">
              <a:lumMod val="50000"/>
            </a:scheme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schemeClr val="bg1"/>
                </a:solidFill>
                <a:effectLst/>
                <a:uLnTx/>
                <a:uFillTx/>
                <a:latin typeface="+mj-lt"/>
                <a:ea typeface="+mj-ea"/>
                <a:cs typeface="+mj-cs"/>
              </a:rPr>
              <a:t>Educational Attainment: Year 1 Phonics</a:t>
            </a:r>
          </a:p>
        </p:txBody>
      </p:sp>
      <p:sp>
        <p:nvSpPr>
          <p:cNvPr id="3" name="Rectangle 2">
            <a:extLst>
              <a:ext uri="{FF2B5EF4-FFF2-40B4-BE49-F238E27FC236}">
                <a16:creationId xmlns:a16="http://schemas.microsoft.com/office/drawing/2014/main" id="{245E1E01-CF63-4C43-AE95-9994FFEC85CE}"/>
              </a:ext>
              <a:ext uri="{C183D7F6-B498-43B3-948B-1728B52AA6E4}">
                <adec:decorative xmlns:adec="http://schemas.microsoft.com/office/drawing/2017/decorative" val="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20" name="TextBox 19">
            <a:extLst>
              <a:ext uri="{FF2B5EF4-FFF2-40B4-BE49-F238E27FC236}">
                <a16:creationId xmlns:a16="http://schemas.microsoft.com/office/drawing/2014/main" id="{506E8F55-AF17-4A73-B06F-6C9CF3333765}"/>
              </a:ext>
            </a:extLst>
          </p:cNvPr>
          <p:cNvSpPr txBox="1"/>
          <p:nvPr/>
        </p:nvSpPr>
        <p:spPr>
          <a:xfrm>
            <a:off x="112180" y="614810"/>
            <a:ext cx="4075200" cy="3693319"/>
          </a:xfrm>
          <a:prstGeom prst="rect">
            <a:avLst/>
          </a:prstGeom>
          <a:noFill/>
        </p:spPr>
        <p:txBody>
          <a:bodyPr wrap="square" rtlCol="0">
            <a:spAutoFit/>
          </a:bodyPr>
          <a:lstStyle/>
          <a:p>
            <a:pPr>
              <a:spcAft>
                <a:spcPts val="1200"/>
              </a:spcAft>
            </a:pPr>
            <a:r>
              <a:rPr lang="en-GB" sz="1600" b="1" dirty="0">
                <a:solidFill>
                  <a:schemeClr val="accent3">
                    <a:lumMod val="50000"/>
                  </a:schemeClr>
                </a:solidFill>
              </a:rPr>
              <a:t>Pupils achieving the expected level in the phonics screening check in year 1</a:t>
            </a:r>
          </a:p>
          <a:p>
            <a:pPr marL="285750" indent="-285750">
              <a:spcAft>
                <a:spcPts val="1200"/>
              </a:spcAft>
              <a:buFont typeface="Arial" panose="020B0604020202020204" pitchFamily="34" charset="0"/>
              <a:buChar char="•"/>
            </a:pPr>
            <a:r>
              <a:rPr lang="en-GB" sz="1400" dirty="0"/>
              <a:t>The Year 1 phonics screening check is an assessment used by teachers to determine how well each child can use the newly acquired phonic skills to read words (decoding)</a:t>
            </a:r>
          </a:p>
          <a:p>
            <a:pPr marL="285750" indent="-285750">
              <a:spcAft>
                <a:spcPts val="1200"/>
              </a:spcAft>
              <a:buFont typeface="Arial" panose="020B0604020202020204" pitchFamily="34" charset="0"/>
              <a:buChar char="•"/>
            </a:pPr>
            <a:r>
              <a:rPr lang="en-GB" sz="1400" dirty="0"/>
              <a:t>The proportion of children achieving the expected level in Bracknell Forest has steadily increased since 2011/12, from 53.6% to 84.7%. This is in line with regional (South-East) and national trends</a:t>
            </a:r>
          </a:p>
          <a:p>
            <a:pPr marL="285750" indent="-285750">
              <a:spcAft>
                <a:spcPts val="1200"/>
              </a:spcAft>
              <a:buFont typeface="Arial" panose="020B0604020202020204" pitchFamily="34" charset="0"/>
              <a:buChar char="•"/>
            </a:pPr>
            <a:r>
              <a:rPr lang="en-GB" sz="1400" dirty="0"/>
              <a:t>Bracknell Forest schools performed significantly better than the regional (82.8%) and national (81.8%) averages in 2018/19.</a:t>
            </a:r>
            <a:endParaRPr lang="en-GB" sz="1400" u="sng" dirty="0"/>
          </a:p>
        </p:txBody>
      </p:sp>
      <p:sp>
        <p:nvSpPr>
          <p:cNvPr id="7" name="TextBox 6">
            <a:extLst>
              <a:ext uri="{FF2B5EF4-FFF2-40B4-BE49-F238E27FC236}">
                <a16:creationId xmlns:a16="http://schemas.microsoft.com/office/drawing/2014/main" id="{4511D730-5044-4527-8250-3BCFCCAF7C10}"/>
              </a:ext>
            </a:extLst>
          </p:cNvPr>
          <p:cNvSpPr txBox="1"/>
          <p:nvPr/>
        </p:nvSpPr>
        <p:spPr>
          <a:xfrm>
            <a:off x="132989" y="4248438"/>
            <a:ext cx="381210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000000"/>
                </a:solidFill>
                <a:effectLst/>
                <a:uLnTx/>
                <a:uFillTx/>
                <a:latin typeface="Calibri"/>
                <a:ea typeface="+mn-ea"/>
                <a:cs typeface="+mn-cs"/>
              </a:rPr>
              <a:t>Pupils achieving the expected level in Phonics in Year 1 by Cohort (2018/19)</a:t>
            </a:r>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7" name="Chart 26" descr="Chart showing proportion of pupils achieving expected levels in phonics by the following cohorts versus all cohorts: English as an additional language, FSM eligible, SEN">
            <a:extLst>
              <a:ext uri="{FF2B5EF4-FFF2-40B4-BE49-F238E27FC236}">
                <a16:creationId xmlns:a16="http://schemas.microsoft.com/office/drawing/2014/main" id="{821D4249-B6B1-4E0E-87EA-582423D6B202}"/>
              </a:ext>
            </a:extLst>
          </p:cNvPr>
          <p:cNvGraphicFramePr>
            <a:graphicFrameLocks/>
          </p:cNvGraphicFramePr>
          <p:nvPr>
            <p:extLst>
              <p:ext uri="{D42A27DB-BD31-4B8C-83A1-F6EECF244321}">
                <p14:modId xmlns:p14="http://schemas.microsoft.com/office/powerpoint/2010/main" val="1367048057"/>
              </p:ext>
            </p:extLst>
          </p:nvPr>
        </p:nvGraphicFramePr>
        <p:xfrm>
          <a:off x="0" y="4714062"/>
          <a:ext cx="4075200" cy="1774800"/>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85169F00-3B68-4940-A928-5AE17B88C39F}"/>
              </a:ext>
            </a:extLst>
          </p:cNvPr>
          <p:cNvSpPr txBox="1"/>
          <p:nvPr/>
        </p:nvSpPr>
        <p:spPr>
          <a:xfrm>
            <a:off x="4074580" y="637605"/>
            <a:ext cx="4875456"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000000"/>
                </a:solidFill>
                <a:effectLst/>
                <a:uLnTx/>
                <a:uFillTx/>
                <a:latin typeface="Calibri"/>
                <a:ea typeface="+mn-ea"/>
                <a:cs typeface="+mn-cs"/>
              </a:rPr>
              <a:t>Primary schools with lowest proportion o</a:t>
            </a:r>
            <a:r>
              <a:rPr lang="en-GB" sz="1300" b="1" dirty="0">
                <a:solidFill>
                  <a:srgbClr val="000000"/>
                </a:solidFill>
                <a:latin typeface="Calibri"/>
              </a:rPr>
              <a:t>f pupils achieving the expected level in phonics and proportion of pupils in cohorts</a:t>
            </a:r>
            <a:endParaRPr kumimoji="0" lang="en-GB" sz="1300" b="1" i="0" u="none" strike="noStrike" kern="1200" cap="none" spc="0" normalizeH="0" baseline="0" noProof="0" dirty="0">
              <a:ln>
                <a:noFill/>
              </a:ln>
              <a:solidFill>
                <a:srgbClr val="000000"/>
              </a:solidFill>
              <a:effectLst/>
              <a:uLnTx/>
              <a:uFillTx/>
              <a:latin typeface="Calibri"/>
              <a:ea typeface="+mn-ea"/>
              <a:cs typeface="+mn-cs"/>
            </a:endParaRPr>
          </a:p>
        </p:txBody>
      </p:sp>
      <p:graphicFrame>
        <p:nvGraphicFramePr>
          <p:cNvPr id="12" name="Table 11">
            <a:extLst>
              <a:ext uri="{FF2B5EF4-FFF2-40B4-BE49-F238E27FC236}">
                <a16:creationId xmlns:a16="http://schemas.microsoft.com/office/drawing/2014/main" id="{02EC0ABC-BD64-4BDA-A190-67D6C842EDCB}"/>
              </a:ext>
            </a:extLst>
          </p:cNvPr>
          <p:cNvGraphicFramePr>
            <a:graphicFrameLocks noGrp="1"/>
          </p:cNvGraphicFramePr>
          <p:nvPr>
            <p:extLst>
              <p:ext uri="{D42A27DB-BD31-4B8C-83A1-F6EECF244321}">
                <p14:modId xmlns:p14="http://schemas.microsoft.com/office/powerpoint/2010/main" val="2200332922"/>
              </p:ext>
            </p:extLst>
          </p:nvPr>
        </p:nvGraphicFramePr>
        <p:xfrm>
          <a:off x="4250268" y="1240033"/>
          <a:ext cx="4619992" cy="1339850"/>
        </p:xfrm>
        <a:graphic>
          <a:graphicData uri="http://schemas.openxmlformats.org/drawingml/2006/table">
            <a:tbl>
              <a:tblPr firstRow="1"/>
              <a:tblGrid>
                <a:gridCol w="478750">
                  <a:extLst>
                    <a:ext uri="{9D8B030D-6E8A-4147-A177-3AD203B41FA5}">
                      <a16:colId xmlns:a16="http://schemas.microsoft.com/office/drawing/2014/main" val="2205627516"/>
                    </a:ext>
                  </a:extLst>
                </a:gridCol>
                <a:gridCol w="1902500">
                  <a:extLst>
                    <a:ext uri="{9D8B030D-6E8A-4147-A177-3AD203B41FA5}">
                      <a16:colId xmlns:a16="http://schemas.microsoft.com/office/drawing/2014/main" val="320085585"/>
                    </a:ext>
                  </a:extLst>
                </a:gridCol>
                <a:gridCol w="542925">
                  <a:extLst>
                    <a:ext uri="{9D8B030D-6E8A-4147-A177-3AD203B41FA5}">
                      <a16:colId xmlns:a16="http://schemas.microsoft.com/office/drawing/2014/main" val="3525270037"/>
                    </a:ext>
                  </a:extLst>
                </a:gridCol>
                <a:gridCol w="533400">
                  <a:extLst>
                    <a:ext uri="{9D8B030D-6E8A-4147-A177-3AD203B41FA5}">
                      <a16:colId xmlns:a16="http://schemas.microsoft.com/office/drawing/2014/main" val="1304776949"/>
                    </a:ext>
                  </a:extLst>
                </a:gridCol>
                <a:gridCol w="523875">
                  <a:extLst>
                    <a:ext uri="{9D8B030D-6E8A-4147-A177-3AD203B41FA5}">
                      <a16:colId xmlns:a16="http://schemas.microsoft.com/office/drawing/2014/main" val="2717496354"/>
                    </a:ext>
                  </a:extLst>
                </a:gridCol>
                <a:gridCol w="638542">
                  <a:extLst>
                    <a:ext uri="{9D8B030D-6E8A-4147-A177-3AD203B41FA5}">
                      <a16:colId xmlns:a16="http://schemas.microsoft.com/office/drawing/2014/main" val="2139885462"/>
                    </a:ext>
                  </a:extLst>
                </a:gridCol>
              </a:tblGrid>
              <a:tr h="164933">
                <a:tc>
                  <a:txBody>
                    <a:bodyPr/>
                    <a:lstStyle/>
                    <a:p>
                      <a:pPr algn="ctr" fontAlgn="b"/>
                      <a:r>
                        <a:rPr lang="en-GB" sz="1300" b="1" i="0" u="none" strike="noStrike" dirty="0">
                          <a:solidFill>
                            <a:srgbClr val="FFFFFF"/>
                          </a:solidFill>
                          <a:effectLst/>
                          <a:latin typeface="Calibri" panose="020F0502020204030204" pitchFamily="34" charset="0"/>
                        </a:rPr>
                        <a:t>ID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l" fontAlgn="b"/>
                      <a:r>
                        <a:rPr lang="en-GB" sz="1300" b="1" i="0" u="none" strike="noStrike" dirty="0">
                          <a:solidFill>
                            <a:srgbClr val="FFFFFF"/>
                          </a:solidFill>
                          <a:effectLst/>
                          <a:latin typeface="Calibri" panose="020F0502020204030204" pitchFamily="34" charset="0"/>
                        </a:rPr>
                        <a:t>Primary School</a:t>
                      </a:r>
                    </a:p>
                  </a:txBody>
                  <a:tcPr marL="3600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GB" sz="1300" b="1" i="0" u="none" strike="noStrike" dirty="0">
                          <a:solidFill>
                            <a:srgbClr val="FFFFFF"/>
                          </a:solidFill>
                          <a:effectLst/>
                          <a:latin typeface="Calibri" panose="020F0502020204030204" pitchFamily="34" charset="0"/>
                        </a:rPr>
                        <a:t>Phonics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GB" sz="1300" b="1" i="0" u="none" strike="noStrike" kern="1200" dirty="0">
                          <a:solidFill>
                            <a:srgbClr val="FFFFFF"/>
                          </a:solidFill>
                          <a:effectLst/>
                          <a:latin typeface="+mn-lt"/>
                          <a:ea typeface="+mn-ea"/>
                          <a:cs typeface="+mn-cs"/>
                        </a:rPr>
                        <a:t>FSM</a:t>
                      </a:r>
                      <a:endParaRPr lang="en-GB" sz="1300" b="1" i="0" u="none" strike="noStrike" dirty="0">
                        <a:solidFill>
                          <a:srgbClr val="FFFFFF"/>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GB" sz="1300" b="1" i="0" u="none" strike="noStrike" dirty="0">
                          <a:solidFill>
                            <a:srgbClr val="FFFFFF"/>
                          </a:solidFill>
                          <a:effectLst/>
                          <a:latin typeface="Calibri" panose="020F0502020204030204" pitchFamily="34" charset="0"/>
                        </a:rPr>
                        <a:t>SEN</a:t>
                      </a:r>
                      <a:endParaRPr lang="en-GB" sz="1300" b="1" i="0" u="none" strike="noStrike" dirty="0">
                        <a:solidFill>
                          <a:srgbClr val="FFFFFF"/>
                        </a:solidFill>
                        <a:effectLst/>
                        <a:latin typeface="+mj-lt"/>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tc>
                  <a:txBody>
                    <a:bodyPr/>
                    <a:lstStyle/>
                    <a:p>
                      <a:pPr algn="ctr" fontAlgn="b"/>
                      <a:r>
                        <a:rPr lang="en-GB" sz="1300" b="1" i="0" u="none" strike="noStrike" dirty="0">
                          <a:solidFill>
                            <a:srgbClr val="FFFFFF"/>
                          </a:solidFill>
                          <a:effectLst/>
                          <a:latin typeface="Calibri" panose="020F0502020204030204" pitchFamily="34" charset="0"/>
                        </a:rPr>
                        <a:t>EHC Plan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3029735481"/>
                  </a:ext>
                </a:extLst>
              </a:tr>
              <a:tr h="152639">
                <a:tc>
                  <a:txBody>
                    <a:bodyPr/>
                    <a:lstStyle/>
                    <a:p>
                      <a:pPr algn="ctr" fontAlgn="b"/>
                      <a:r>
                        <a:rPr lang="en-GB" sz="1200" b="0" i="0" u="none" strike="noStrike" dirty="0">
                          <a:solidFill>
                            <a:srgbClr val="000000"/>
                          </a:solidFill>
                          <a:effectLst/>
                          <a:latin typeface="Calibri" panose="020F050202020403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Calibri" panose="020F0502020204030204" pitchFamily="34" charset="0"/>
                          <a:cs typeface="Calibri" panose="020F0502020204030204" pitchFamily="34" charset="0"/>
                        </a:rPr>
                        <a:t>Sandy Lane Primary</a:t>
                      </a:r>
                    </a:p>
                  </a:txBody>
                  <a:tcPr marL="3600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cs typeface="Calibri" panose="020F0502020204030204" pitchFamily="34" charset="0"/>
                        </a:rPr>
                        <a:t>71.6%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15.4%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Calibri" panose="020F0502020204030204" pitchFamily="34" charset="0"/>
                        </a:rPr>
                        <a:t>12.6%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2.2%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4735793"/>
                  </a:ext>
                </a:extLst>
              </a:tr>
              <a:tr h="152639">
                <a:tc>
                  <a:txBody>
                    <a:bodyPr/>
                    <a:lstStyle/>
                    <a:p>
                      <a:pPr algn="ctr" fontAlgn="b"/>
                      <a:r>
                        <a:rPr lang="en-GB" sz="1200" b="0" i="0" u="none" strike="noStrike" dirty="0">
                          <a:solidFill>
                            <a:srgbClr val="000000"/>
                          </a:solidFill>
                          <a:effectLst/>
                          <a:latin typeface="Calibri" panose="020F0502020204030204" pitchFamily="34" charset="0"/>
                        </a:rPr>
                        <a:t>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Calibri" panose="020F0502020204030204" pitchFamily="34" charset="0"/>
                          <a:cs typeface="Calibri" panose="020F0502020204030204" pitchFamily="34" charset="0"/>
                        </a:rPr>
                        <a:t>Meadow Vale Primary</a:t>
                      </a:r>
                    </a:p>
                  </a:txBody>
                  <a:tcPr marL="3600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cs typeface="Calibri" panose="020F0502020204030204" pitchFamily="34" charset="0"/>
                        </a:rPr>
                        <a:t>76.7%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16.6%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6.5%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3.0%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7602302"/>
                  </a:ext>
                </a:extLst>
              </a:tr>
              <a:tr h="152639">
                <a:tc>
                  <a:txBody>
                    <a:bodyPr/>
                    <a:lstStyle/>
                    <a:p>
                      <a:pPr algn="ctr" fontAlgn="b"/>
                      <a:r>
                        <a:rPr lang="en-GB" sz="1200" b="0" i="0" u="none" strike="noStrike" dirty="0">
                          <a:solidFill>
                            <a:srgbClr val="000000"/>
                          </a:solidFill>
                          <a:effectLst/>
                          <a:latin typeface="Calibri" panose="020F050202020403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Calibri" panose="020F0502020204030204" pitchFamily="34" charset="0"/>
                          <a:cs typeface="Calibri" panose="020F0502020204030204" pitchFamily="34" charset="0"/>
                        </a:rPr>
                        <a:t>Jennetts Park CE Primary</a:t>
                      </a:r>
                    </a:p>
                  </a:txBody>
                  <a:tcPr marL="3600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cs typeface="Calibri" panose="020F0502020204030204" pitchFamily="34" charset="0"/>
                        </a:rPr>
                        <a:t>77.6%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10.1%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11.3%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3.3%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9085551"/>
                  </a:ext>
                </a:extLst>
              </a:tr>
              <a:tr h="152639">
                <a:tc>
                  <a:txBody>
                    <a:bodyPr/>
                    <a:lstStyle/>
                    <a:p>
                      <a:pPr algn="ctr" fontAlgn="b"/>
                      <a:r>
                        <a:rPr lang="en-GB" sz="1200" b="0" i="0" u="none" strike="noStrike" dirty="0">
                          <a:solidFill>
                            <a:srgbClr val="000000"/>
                          </a:solidFill>
                          <a:effectLst/>
                          <a:latin typeface="Calibri" panose="020F0502020204030204" pitchFamily="34" charset="0"/>
                        </a:rPr>
                        <a:t>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Calibri" panose="020F0502020204030204" pitchFamily="34" charset="0"/>
                          <a:cs typeface="Calibri" panose="020F0502020204030204" pitchFamily="34" charset="0"/>
                        </a:rPr>
                        <a:t>College Town Primary School</a:t>
                      </a:r>
                    </a:p>
                  </a:txBody>
                  <a:tcPr marL="3600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cs typeface="Calibri" panose="020F0502020204030204" pitchFamily="34" charset="0"/>
                        </a:rPr>
                        <a:t>78.9%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7.3%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12.2%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9148920"/>
                  </a:ext>
                </a:extLst>
              </a:tr>
              <a:tr h="140307">
                <a:tc>
                  <a:txBody>
                    <a:bodyPr/>
                    <a:lstStyle/>
                    <a:p>
                      <a:pPr algn="ctr" fontAlgn="b"/>
                      <a:r>
                        <a:rPr lang="en-GB" sz="1200" b="0" i="0" u="none" strike="noStrike" dirty="0">
                          <a:solidFill>
                            <a:srgbClr val="000000"/>
                          </a:solidFill>
                          <a:effectLst/>
                          <a:latin typeface="Calibri" panose="020F0502020204030204" pitchFamily="34" charset="0"/>
                        </a:rPr>
                        <a:t>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Calibri" panose="020F0502020204030204" pitchFamily="34" charset="0"/>
                          <a:cs typeface="Calibri" panose="020F0502020204030204" pitchFamily="34" charset="0"/>
                        </a:rPr>
                        <a:t>The Pines</a:t>
                      </a:r>
                    </a:p>
                  </a:txBody>
                  <a:tcPr marL="3600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cs typeface="Calibri" panose="020F0502020204030204" pitchFamily="34" charset="0"/>
                        </a:rPr>
                        <a:t>78.9%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18.6%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16.8%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3.6%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6440180"/>
                  </a:ext>
                </a:extLst>
              </a:tr>
              <a:tr h="140307">
                <a:tc>
                  <a:txBody>
                    <a:bodyPr/>
                    <a:lstStyle/>
                    <a:p>
                      <a:pPr algn="ctr" fontAlgn="b"/>
                      <a:endParaRPr lang="en-GB" sz="1200" b="1" i="0" u="none" strike="noStrike" dirty="0">
                        <a:solidFill>
                          <a:srgbClr val="000000"/>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200" b="1" i="0" u="none" strike="noStrike" dirty="0">
                          <a:solidFill>
                            <a:srgbClr val="000000"/>
                          </a:solidFill>
                          <a:effectLst/>
                          <a:latin typeface="Calibri" panose="020F0502020204030204" pitchFamily="34" charset="0"/>
                        </a:rPr>
                        <a:t>Bracknell Forest</a:t>
                      </a:r>
                    </a:p>
                  </a:txBody>
                  <a:tcPr marL="3600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Calibri" panose="020F0502020204030204" pitchFamily="34" charset="0"/>
                        </a:rPr>
                        <a:t>84.7%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Calibri" panose="020F0502020204030204" pitchFamily="34" charset="0"/>
                        </a:rPr>
                        <a:t>11.5%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Calibri" panose="020F0502020204030204" pitchFamily="34" charset="0"/>
                        </a:rPr>
                        <a:t>10.5%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Calibri" panose="020F0502020204030204" pitchFamily="34" charset="0"/>
                        </a:rPr>
                        <a:t>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0802565"/>
                  </a:ext>
                </a:extLst>
              </a:tr>
            </a:tbl>
          </a:graphicData>
        </a:graphic>
      </p:graphicFrame>
      <p:pic>
        <p:nvPicPr>
          <p:cNvPr id="2" name="Picture 1">
            <a:extLst>
              <a:ext uri="{FF2B5EF4-FFF2-40B4-BE49-F238E27FC236}">
                <a16:creationId xmlns:a16="http://schemas.microsoft.com/office/drawing/2014/main" id="{2864B94D-5A19-46B5-81D4-902B76002DB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250268" y="2689868"/>
            <a:ext cx="4617873" cy="3799331"/>
          </a:xfrm>
          <a:prstGeom prst="rect">
            <a:avLst/>
          </a:prstGeom>
        </p:spPr>
      </p:pic>
      <p:sp>
        <p:nvSpPr>
          <p:cNvPr id="17" name="TextBox 16">
            <a:extLst>
              <a:ext uri="{FF2B5EF4-FFF2-40B4-BE49-F238E27FC236}">
                <a16:creationId xmlns:a16="http://schemas.microsoft.com/office/drawing/2014/main" id="{29F4EC24-54DF-4527-921B-FAE6987A59DC}"/>
              </a:ext>
            </a:extLst>
          </p:cNvPr>
          <p:cNvSpPr txBox="1"/>
          <p:nvPr/>
        </p:nvSpPr>
        <p:spPr>
          <a:xfrm>
            <a:off x="69111" y="6574990"/>
            <a:ext cx="9005777" cy="261610"/>
          </a:xfrm>
          <a:prstGeom prst="rect">
            <a:avLst/>
          </a:prstGeom>
          <a:noFill/>
        </p:spPr>
        <p:txBody>
          <a:bodyPr wrap="square" rtlCol="0">
            <a:spAutoFit/>
          </a:bodyPr>
          <a:lstStyle/>
          <a:p>
            <a:r>
              <a:rPr lang="en-GB" sz="1100" dirty="0"/>
              <a:t>Source: Department for Education: </a:t>
            </a:r>
            <a:r>
              <a:rPr lang="en-GB" sz="1100" dirty="0">
                <a:hlinkClick r:id="rId4"/>
              </a:rPr>
              <a:t>Phonics screening check and key stage 1 assessments 2019</a:t>
            </a:r>
            <a:r>
              <a:rPr lang="en-GB" sz="1100" dirty="0"/>
              <a:t>. </a:t>
            </a:r>
            <a:r>
              <a:rPr lang="en-GB" sz="1100" dirty="0">
                <a:hlinkClick r:id="rId5"/>
              </a:rPr>
              <a:t>https://shapeatlas.net/place/</a:t>
            </a:r>
            <a:r>
              <a:rPr lang="en-GB" sz="1100" dirty="0"/>
              <a:t> 19 September 2022</a:t>
            </a:r>
          </a:p>
        </p:txBody>
      </p:sp>
    </p:spTree>
    <p:extLst>
      <p:ext uri="{BB962C8B-B14F-4D97-AF65-F5344CB8AC3E}">
        <p14:creationId xmlns:p14="http://schemas.microsoft.com/office/powerpoint/2010/main" val="33969970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II xmlns="fe9da86e-f100-49e6-bbca-43cf3b0f7813">No</PII>
    <SharedWithUsers xmlns="24cde54b-dbc4-4d7a-bd9e-9b6e5e43a190">
      <UserInfo>
        <DisplayName>Sam Claridge</DisplayName>
        <AccountId>208</AccountId>
        <AccountType/>
      </UserInfo>
    </SharedWithUsers>
    <TaxCatchAll xmlns="fe9da86e-f100-49e6-bbca-43cf3b0f7813" xsi:nil="true"/>
    <lcf76f155ced4ddcb4097134ff3c332f xmlns="7d57a623-4667-4dad-8a8e-aceefeb82db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BAB3733E5EAAB4E87E0CC10A7504BF6" ma:contentTypeVersion="14" ma:contentTypeDescription="Create a new document." ma:contentTypeScope="" ma:versionID="9069adfd6803b691309f963ffdfbc1b1">
  <xsd:schema xmlns:xsd="http://www.w3.org/2001/XMLSchema" xmlns:xs="http://www.w3.org/2001/XMLSchema" xmlns:p="http://schemas.microsoft.com/office/2006/metadata/properties" xmlns:ns2="fe9da86e-f100-49e6-bbca-43cf3b0f7813" xmlns:ns3="7d57a623-4667-4dad-8a8e-aceefeb82dba" xmlns:ns4="24cde54b-dbc4-4d7a-bd9e-9b6e5e43a190" targetNamespace="http://schemas.microsoft.com/office/2006/metadata/properties" ma:root="true" ma:fieldsID="08f36443deb6129a1b84383a00b07931" ns2:_="" ns3:_="" ns4:_="">
    <xsd:import namespace="fe9da86e-f100-49e6-bbca-43cf3b0f7813"/>
    <xsd:import namespace="7d57a623-4667-4dad-8a8e-aceefeb82dba"/>
    <xsd:import namespace="24cde54b-dbc4-4d7a-bd9e-9b6e5e43a190"/>
    <xsd:element name="properties">
      <xsd:complexType>
        <xsd:sequence>
          <xsd:element name="documentManagement">
            <xsd:complexType>
              <xsd:all>
                <xsd:element ref="ns2:PII"/>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9da86e-f100-49e6-bbca-43cf3b0f7813" elementFormDefault="qualified">
    <xsd:import namespace="http://schemas.microsoft.com/office/2006/documentManagement/types"/>
    <xsd:import namespace="http://schemas.microsoft.com/office/infopath/2007/PartnerControls"/>
    <xsd:element name="PII" ma:index="8" ma:displayName="PII" ma:format="Dropdown" ma:internalName="PII">
      <xsd:simpleType>
        <xsd:restriction base="dms:Choice">
          <xsd:enumeration value="Yes"/>
          <xsd:enumeration value="No"/>
          <xsd:enumeration value="Special Category Data"/>
        </xsd:restriction>
      </xsd:simpleType>
    </xsd:element>
    <xsd:element name="TaxCatchAll" ma:index="21" nillable="true" ma:displayName="Taxonomy Catch All Column" ma:hidden="true" ma:list="{15ec0027-c0d4-40d1-9fc9-c18558f1de2d}" ma:internalName="TaxCatchAll" ma:showField="CatchAllData" ma:web="fe9da86e-f100-49e6-bbca-43cf3b0f781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d57a623-4667-4dad-8a8e-aceefeb82dba"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272ab1a-0e6e-4bdc-a9fc-65a848ae050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4cde54b-dbc4-4d7a-bd9e-9b6e5e43a19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A75873-5727-4DC4-9B20-41558A63EBBD}">
  <ds:schemaRefs>
    <ds:schemaRef ds:uri="http://schemas.openxmlformats.org/package/2006/metadata/core-properties"/>
    <ds:schemaRef ds:uri="http://purl.org/dc/elements/1.1/"/>
    <ds:schemaRef ds:uri="http://schemas.microsoft.com/office/2006/metadata/properties"/>
    <ds:schemaRef ds:uri="http://schemas.microsoft.com/office/2006/documentManagement/types"/>
    <ds:schemaRef ds:uri="1a117116-924b-4e83-8675-05c9610bfb02"/>
    <ds:schemaRef ds:uri="097aa62f-8f3f-4674-bd30-6b3f8f81b3d5"/>
    <ds:schemaRef ds:uri="http://purl.org/dc/terms/"/>
    <ds:schemaRef ds:uri="http://purl.org/dc/dcmitype/"/>
    <ds:schemaRef ds:uri="http://schemas.microsoft.com/office/infopath/2007/PartnerControls"/>
    <ds:schemaRef ds:uri="7e3cde11-b260-4e7c-ad6f-72bc208f80da"/>
    <ds:schemaRef ds:uri="http://www.w3.org/XML/1998/namespace"/>
    <ds:schemaRef ds:uri="fe9da86e-f100-49e6-bbca-43cf3b0f7813"/>
    <ds:schemaRef ds:uri="24cde54b-dbc4-4d7a-bd9e-9b6e5e43a190"/>
    <ds:schemaRef ds:uri="7d57a623-4667-4dad-8a8e-aceefeb82dba"/>
  </ds:schemaRefs>
</ds:datastoreItem>
</file>

<file path=customXml/itemProps2.xml><?xml version="1.0" encoding="utf-8"?>
<ds:datastoreItem xmlns:ds="http://schemas.openxmlformats.org/officeDocument/2006/customXml" ds:itemID="{14039518-EA36-4A2F-91F9-E5F36F6718E4}">
  <ds:schemaRefs>
    <ds:schemaRef ds:uri="http://schemas.microsoft.com/sharepoint/v3/contenttype/forms"/>
  </ds:schemaRefs>
</ds:datastoreItem>
</file>

<file path=customXml/itemProps3.xml><?xml version="1.0" encoding="utf-8"?>
<ds:datastoreItem xmlns:ds="http://schemas.openxmlformats.org/officeDocument/2006/customXml" ds:itemID="{CF3A35F8-53BF-4DCC-AF05-420115A79E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9da86e-f100-49e6-bbca-43cf3b0f7813"/>
    <ds:schemaRef ds:uri="7d57a623-4667-4dad-8a8e-aceefeb82dba"/>
    <ds:schemaRef ds:uri="24cde54b-dbc4-4d7a-bd9e-9b6e5e43a1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11376</TotalTime>
  <Words>6315</Words>
  <Application>Microsoft Office PowerPoint</Application>
  <PresentationFormat>On-screen Show (4:3)</PresentationFormat>
  <Paragraphs>835</Paragraphs>
  <Slides>37</Slides>
  <Notes>0</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1" baseType="lpstr">
      <vt:lpstr>Arial</vt:lpstr>
      <vt:lpstr>Calibri</vt:lpstr>
      <vt:lpstr>Office Theme</vt:lpstr>
      <vt:lpstr>Worksheet</vt:lpstr>
      <vt:lpstr>Bracknell Forest 0 to 19 Health Needs Assessment: Deep Dive  Summary Slides</vt:lpstr>
      <vt:lpstr>Purpose of the 0-19 HNA Deep Dive Document</vt:lpstr>
      <vt:lpstr>Population Profile</vt:lpstr>
      <vt:lpstr>Population Profile: Location of 0-19 Population</vt:lpstr>
      <vt:lpstr>Population Profile: Ethnicity and Language</vt:lpstr>
      <vt:lpstr>Deprivation</vt:lpstr>
      <vt:lpstr>Educational Attainment</vt:lpstr>
      <vt:lpstr>Educational Attainment: Reception</vt:lpstr>
      <vt:lpstr>Educational Attainment: Year 1 Phonics</vt:lpstr>
      <vt:lpstr>Educational Attainment: Year 1 RWM</vt:lpstr>
      <vt:lpstr>Educational Attainment: KS2 RWM</vt:lpstr>
      <vt:lpstr>Educational Attainment: KS4 Attainment 8</vt:lpstr>
      <vt:lpstr>Child Health: Life Expectancy</vt:lpstr>
      <vt:lpstr>Child Health: A&amp;E Attendance and Admissions</vt:lpstr>
      <vt:lpstr>Child Health</vt:lpstr>
      <vt:lpstr>Healthy Weight: Reception</vt:lpstr>
      <vt:lpstr>Healthy Weight: Reception</vt:lpstr>
      <vt:lpstr>Healthy Weight: Year 6</vt:lpstr>
      <vt:lpstr>Healthy Weight: Year 6</vt:lpstr>
      <vt:lpstr>Children in Need</vt:lpstr>
      <vt:lpstr>Children in Need: Child Protection Plan</vt:lpstr>
      <vt:lpstr>Children in Need: Children Looked After</vt:lpstr>
      <vt:lpstr>Early Help</vt:lpstr>
      <vt:lpstr>Early Help</vt:lpstr>
      <vt:lpstr>Mental Health</vt:lpstr>
      <vt:lpstr>Mental Health</vt:lpstr>
      <vt:lpstr>Mental Health</vt:lpstr>
      <vt:lpstr>Mental Health</vt:lpstr>
      <vt:lpstr>Mental Health</vt:lpstr>
      <vt:lpstr>Health Visiting</vt:lpstr>
      <vt:lpstr>Health Visiting</vt:lpstr>
      <vt:lpstr>Health Visiting</vt:lpstr>
      <vt:lpstr>Health Visiting</vt:lpstr>
      <vt:lpstr>Health Visiting</vt:lpstr>
      <vt:lpstr>Health Visiting: Ages and Stages Questionnaire 3</vt:lpstr>
      <vt:lpstr>Health Visiting: Ages and Stages Questionnaire 3</vt:lpstr>
      <vt:lpstr>Health Visiting: Ages and Stages Questionnaire 3</vt:lpstr>
    </vt:vector>
  </TitlesOfParts>
  <Company>Bracknell Forest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0-19s HNA Bracknell Forest</dc:title>
  <dc:creator>Shamarke.Esse@bracknell-forest.gov.uk</dc:creator>
  <cp:lastModifiedBy>Sam Claridge</cp:lastModifiedBy>
  <cp:revision>14</cp:revision>
  <dcterms:created xsi:type="dcterms:W3CDTF">2021-11-02T08:03:44Z</dcterms:created>
  <dcterms:modified xsi:type="dcterms:W3CDTF">2022-10-27T15:23:06Z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0x0101000374EB6279D4AE40A1C5EF026E779D44</vt:lpwstr>
  </property>
  <property fmtid="{D5CDD505-2E9C-101B-9397-08002B2CF9AE}" pid="3" name="MediaServiceImageTags">
    <vt:lpwstr/>
  </property>
</Properties>
</file>