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4.xml" ContentType="application/vnd.openxmlformats-officedocument.themeOverride+xml"/>
  <Override PartName="/ppt/notesSlides/notesSlide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5.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6.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7.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8.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9.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0.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1.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2.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3.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4.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0"/>
  </p:notesMasterIdLst>
  <p:sldIdLst>
    <p:sldId id="312" r:id="rId6"/>
    <p:sldId id="257" r:id="rId7"/>
    <p:sldId id="261" r:id="rId8"/>
    <p:sldId id="262" r:id="rId9"/>
    <p:sldId id="305" r:id="rId10"/>
    <p:sldId id="303" r:id="rId11"/>
    <p:sldId id="259" r:id="rId12"/>
    <p:sldId id="271" r:id="rId13"/>
    <p:sldId id="272" r:id="rId14"/>
    <p:sldId id="273" r:id="rId15"/>
    <p:sldId id="267" r:id="rId16"/>
    <p:sldId id="276" r:id="rId17"/>
    <p:sldId id="279" r:id="rId18"/>
    <p:sldId id="270" r:id="rId19"/>
    <p:sldId id="290" r:id="rId20"/>
    <p:sldId id="269" r:id="rId21"/>
    <p:sldId id="291" r:id="rId22"/>
    <p:sldId id="296" r:id="rId23"/>
    <p:sldId id="278" r:id="rId24"/>
    <p:sldId id="281" r:id="rId25"/>
    <p:sldId id="280" r:id="rId26"/>
    <p:sldId id="282" r:id="rId27"/>
    <p:sldId id="277" r:id="rId28"/>
    <p:sldId id="283" r:id="rId29"/>
    <p:sldId id="285" r:id="rId30"/>
    <p:sldId id="286" r:id="rId31"/>
    <p:sldId id="298" r:id="rId32"/>
    <p:sldId id="287" r:id="rId33"/>
    <p:sldId id="302" r:id="rId34"/>
    <p:sldId id="301" r:id="rId35"/>
    <p:sldId id="289" r:id="rId36"/>
    <p:sldId id="299" r:id="rId37"/>
    <p:sldId id="308" r:id="rId38"/>
    <p:sldId id="309" r:id="rId39"/>
    <p:sldId id="288" r:id="rId40"/>
    <p:sldId id="310" r:id="rId41"/>
    <p:sldId id="307" r:id="rId42"/>
    <p:sldId id="304" r:id="rId43"/>
    <p:sldId id="294" r:id="rId44"/>
    <p:sldId id="264" r:id="rId45"/>
    <p:sldId id="263" r:id="rId46"/>
    <p:sldId id="292" r:id="rId47"/>
    <p:sldId id="260" r:id="rId48"/>
    <p:sldId id="284"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621E15-7F48-D9B4-1B47-170573E6E5E5}" name="Benhildah Dube" initials="BD" userId="S::Benhildah.Dube@bracknell-forest.gov.uk::f982f944-076f-4704-b7f8-75eb956bde10" providerId="AD"/>
  <p188:author id="{923D79DE-FF06-DB1B-F11E-1EA35DD938A7}" name="Heema Shukla" initials="HS" userId="S::Heema.Shukla@bracknell-forest.gov.uk::91b4b0b9-3603-4466-bbab-041f24bd59e2" providerId="AD"/>
  <p188:author id="{18F117EA-39F6-6F82-EEB6-87FE9C583DC2}" name="Shamarke Esse" initials="SE" userId="S::Shamarke.Esse@bracknell-forest.gov.uk::5d39a9e1-47f6-4ddd-8d51-6657edd9f4c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FEB6C1-E260-409A-A8CC-47A37422E950}" v="9035" dt="2023-04-19T15:33:29.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5101" autoAdjust="0"/>
  </p:normalViewPr>
  <p:slideViewPr>
    <p:cSldViewPr snapToGrid="0">
      <p:cViewPr varScale="1">
        <p:scale>
          <a:sx n="106" d="100"/>
          <a:sy n="106" d="100"/>
        </p:scale>
        <p:origin x="1800"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6.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92859649228337"/>
          <c:y val="9.8121847191036379E-2"/>
          <c:w val="0.73678390468571109"/>
          <c:h val="0.79580909740356953"/>
        </c:manualLayout>
      </c:layout>
      <c:barChart>
        <c:barDir val="bar"/>
        <c:grouping val="clustered"/>
        <c:varyColors val="0"/>
        <c:ser>
          <c:idx val="0"/>
          <c:order val="0"/>
          <c:tx>
            <c:strRef>
              <c:f>'Summary and charts 50+'!$C$4</c:f>
              <c:strCache>
                <c:ptCount val="1"/>
                <c:pt idx="0">
                  <c:v>2021 Census</c:v>
                </c:pt>
              </c:strCache>
            </c:strRef>
          </c:tx>
          <c:spPr>
            <a:solidFill>
              <a:schemeClr val="accent1"/>
            </a:solidFill>
            <a:ln>
              <a:no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2B-46D3-91DE-37E9DD6E119E}"/>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2B-46D3-91DE-37E9DD6E119E}"/>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2B-46D3-91DE-37E9DD6E119E}"/>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2B-46D3-91DE-37E9DD6E119E}"/>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2B-46D3-91DE-37E9DD6E119E}"/>
                </c:ext>
              </c:extLst>
            </c:dLbl>
            <c:dLbl>
              <c:idx val="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02B-46D3-91DE-37E9DD6E119E}"/>
                </c:ext>
              </c:extLst>
            </c:dLbl>
            <c:dLbl>
              <c:idx val="6"/>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2B-46D3-91DE-37E9DD6E119E}"/>
                </c:ext>
              </c:extLst>
            </c:dLbl>
            <c:dLbl>
              <c:idx val="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2B-46D3-91DE-37E9DD6E119E}"/>
                </c:ext>
              </c:extLst>
            </c:dLbl>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02B-46D3-91DE-37E9DD6E119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and charts 50+'!$B$5:$B$13</c:f>
              <c:strCache>
                <c:ptCount val="9"/>
                <c:pt idx="0">
                  <c:v>50 ‒ 54</c:v>
                </c:pt>
                <c:pt idx="1">
                  <c:v>55 ‒ 59</c:v>
                </c:pt>
                <c:pt idx="2">
                  <c:v>60 ‒ 64</c:v>
                </c:pt>
                <c:pt idx="3">
                  <c:v>65 ‒ 69</c:v>
                </c:pt>
                <c:pt idx="4">
                  <c:v>70 ‒ 74</c:v>
                </c:pt>
                <c:pt idx="5">
                  <c:v>75 ‒ 79</c:v>
                </c:pt>
                <c:pt idx="6">
                  <c:v>80 ‒ 84</c:v>
                </c:pt>
                <c:pt idx="7">
                  <c:v>85 ‒ 89</c:v>
                </c:pt>
                <c:pt idx="8">
                  <c:v>90 and over</c:v>
                </c:pt>
              </c:strCache>
            </c:strRef>
          </c:cat>
          <c:val>
            <c:numRef>
              <c:f>'Summary and charts 50+'!$C$5:$C$13</c:f>
              <c:numCache>
                <c:formatCode>0.0%</c:formatCode>
                <c:ptCount val="9"/>
                <c:pt idx="0">
                  <c:v>7.2619735490498202E-2</c:v>
                </c:pt>
                <c:pt idx="1">
                  <c:v>6.7090395480225995E-2</c:v>
                </c:pt>
                <c:pt idx="2">
                  <c:v>5.5734784283513097E-2</c:v>
                </c:pt>
                <c:pt idx="3">
                  <c:v>4.4331022085259374E-2</c:v>
                </c:pt>
                <c:pt idx="4">
                  <c:v>4.0350539291217256E-2</c:v>
                </c:pt>
                <c:pt idx="5">
                  <c:v>2.8352914740626602E-2</c:v>
                </c:pt>
                <c:pt idx="6">
                  <c:v>1.9356702619414485E-2</c:v>
                </c:pt>
                <c:pt idx="7">
                  <c:v>1.2286530559835643E-2</c:v>
                </c:pt>
                <c:pt idx="8">
                  <c:v>6.7652157164869026E-3</c:v>
                </c:pt>
              </c:numCache>
            </c:numRef>
          </c:val>
          <c:extLst>
            <c:ext xmlns:c16="http://schemas.microsoft.com/office/drawing/2014/chart" uri="{C3380CC4-5D6E-409C-BE32-E72D297353CC}">
              <c16:uniqueId val="{00000009-702B-46D3-91DE-37E9DD6E119E}"/>
            </c:ext>
          </c:extLst>
        </c:ser>
        <c:ser>
          <c:idx val="1"/>
          <c:order val="1"/>
          <c:tx>
            <c:strRef>
              <c:f>'Summary and charts 50+'!$D$4</c:f>
              <c:strCache>
                <c:ptCount val="1"/>
                <c:pt idx="0">
                  <c:v>2011 Census</c:v>
                </c:pt>
              </c:strCache>
            </c:strRef>
          </c:tx>
          <c:spPr>
            <a:solidFill>
              <a:schemeClr val="accent2"/>
            </a:solidFill>
            <a:ln>
              <a:noFill/>
            </a:ln>
            <a:effectLst/>
          </c:spPr>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A-702B-46D3-91DE-37E9DD6E119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and charts 50+'!$B$5:$B$13</c:f>
              <c:strCache>
                <c:ptCount val="9"/>
                <c:pt idx="0">
                  <c:v>50 ‒ 54</c:v>
                </c:pt>
                <c:pt idx="1">
                  <c:v>55 ‒ 59</c:v>
                </c:pt>
                <c:pt idx="2">
                  <c:v>60 ‒ 64</c:v>
                </c:pt>
                <c:pt idx="3">
                  <c:v>65 ‒ 69</c:v>
                </c:pt>
                <c:pt idx="4">
                  <c:v>70 ‒ 74</c:v>
                </c:pt>
                <c:pt idx="5">
                  <c:v>75 ‒ 79</c:v>
                </c:pt>
                <c:pt idx="6">
                  <c:v>80 ‒ 84</c:v>
                </c:pt>
                <c:pt idx="7">
                  <c:v>85 ‒ 89</c:v>
                </c:pt>
                <c:pt idx="8">
                  <c:v>90 and over</c:v>
                </c:pt>
              </c:strCache>
            </c:strRef>
          </c:cat>
          <c:val>
            <c:numRef>
              <c:f>'Summary and charts 50+'!$D$5:$D$13</c:f>
              <c:numCache>
                <c:formatCode>0.0%</c:formatCode>
                <c:ptCount val="9"/>
                <c:pt idx="0">
                  <c:v>6.9882072346627799E-2</c:v>
                </c:pt>
                <c:pt idx="1">
                  <c:v>5.6066428161300294E-2</c:v>
                </c:pt>
                <c:pt idx="2">
                  <c:v>5.1525992668168367E-2</c:v>
                </c:pt>
                <c:pt idx="3">
                  <c:v>3.7215670685923768E-2</c:v>
                </c:pt>
                <c:pt idx="4">
                  <c:v>2.9212490614372158E-2</c:v>
                </c:pt>
                <c:pt idx="5">
                  <c:v>2.4636720992889008E-2</c:v>
                </c:pt>
                <c:pt idx="6">
                  <c:v>1.725188816748377E-2</c:v>
                </c:pt>
                <c:pt idx="7">
                  <c:v>1.101541451349322E-2</c:v>
                </c:pt>
                <c:pt idx="8">
                  <c:v>5.635793472019787E-3</c:v>
                </c:pt>
              </c:numCache>
            </c:numRef>
          </c:val>
          <c:extLst>
            <c:ext xmlns:c16="http://schemas.microsoft.com/office/drawing/2014/chart" uri="{C3380CC4-5D6E-409C-BE32-E72D297353CC}">
              <c16:uniqueId val="{0000000B-702B-46D3-91DE-37E9DD6E119E}"/>
            </c:ext>
          </c:extLst>
        </c:ser>
        <c:dLbls>
          <c:showLegendKey val="0"/>
          <c:showVal val="0"/>
          <c:showCatName val="0"/>
          <c:showSerName val="0"/>
          <c:showPercent val="0"/>
          <c:showBubbleSize val="0"/>
        </c:dLbls>
        <c:gapWidth val="50"/>
        <c:axId val="545457344"/>
        <c:axId val="545458328"/>
      </c:barChart>
      <c:catAx>
        <c:axId val="54545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45458328"/>
        <c:crosses val="autoZero"/>
        <c:auto val="1"/>
        <c:lblAlgn val="ctr"/>
        <c:lblOffset val="100"/>
        <c:noMultiLvlLbl val="0"/>
      </c:catAx>
      <c:valAx>
        <c:axId val="545458328"/>
        <c:scaling>
          <c:orientation val="minMax"/>
        </c:scaling>
        <c:delete val="0"/>
        <c:axPos val="t"/>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45457344"/>
        <c:crosses val="autoZero"/>
        <c:crossBetween val="between"/>
      </c:valAx>
      <c:spPr>
        <a:noFill/>
        <a:ln>
          <a:noFill/>
        </a:ln>
        <a:effectLst/>
      </c:spPr>
    </c:plotArea>
    <c:legend>
      <c:legendPos val="b"/>
      <c:layout>
        <c:manualLayout>
          <c:xMode val="edge"/>
          <c:yMode val="edge"/>
          <c:x val="0.22565553171255026"/>
          <c:y val="0.94257488814379486"/>
          <c:w val="0.68644193689904176"/>
          <c:h val="5.5956015126719182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778659602100179E-3"/>
          <c:y val="0.11812534089446301"/>
          <c:w val="0.98055555555555551"/>
          <c:h val="0.76025081198191491"/>
        </c:manualLayout>
      </c:layout>
      <c:barChart>
        <c:barDir val="col"/>
        <c:grouping val="stacked"/>
        <c:varyColors val="0"/>
        <c:ser>
          <c:idx val="0"/>
          <c:order val="0"/>
          <c:tx>
            <c:v>English was main language</c:v>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DE8-4F1E-A356-3869234F2A0B}"/>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5DE8-4F1E-A356-3869234F2A0B}"/>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5DE8-4F1E-A356-3869234F2A0B}"/>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Summary!$C$33:$E$33</c:f>
              <c:strCache>
                <c:ptCount val="3"/>
                <c:pt idx="0">
                  <c:v>Bracknell Forest</c:v>
                </c:pt>
                <c:pt idx="1">
                  <c:v>South East</c:v>
                </c:pt>
                <c:pt idx="2">
                  <c:v>England</c:v>
                </c:pt>
              </c:strCache>
            </c:strRef>
          </c:cat>
          <c:val>
            <c:numRef>
              <c:f>Summary!$C$34:$E$34</c:f>
              <c:numCache>
                <c:formatCode>0.0%</c:formatCode>
                <c:ptCount val="3"/>
                <c:pt idx="0">
                  <c:v>0.94877408056042034</c:v>
                </c:pt>
                <c:pt idx="1">
                  <c:v>0.95073091513947339</c:v>
                </c:pt>
                <c:pt idx="2">
                  <c:v>0.93601853722582085</c:v>
                </c:pt>
              </c:numCache>
            </c:numRef>
          </c:val>
          <c:extLst>
            <c:ext xmlns:c16="http://schemas.microsoft.com/office/drawing/2014/chart" uri="{C3380CC4-5D6E-409C-BE32-E72D297353CC}">
              <c16:uniqueId val="{00000006-5DE8-4F1E-A356-3869234F2A0B}"/>
            </c:ext>
          </c:extLst>
        </c:ser>
        <c:ser>
          <c:idx val="1"/>
          <c:order val="1"/>
          <c:tx>
            <c:v>English was not main language</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Summary!$C$35:$E$35</c:f>
              <c:numCache>
                <c:formatCode>0.0%</c:formatCode>
                <c:ptCount val="3"/>
                <c:pt idx="0">
                  <c:v>5.1225919439579687E-2</c:v>
                </c:pt>
                <c:pt idx="1">
                  <c:v>4.9269084860526592E-2</c:v>
                </c:pt>
                <c:pt idx="2">
                  <c:v>6.3981462774179224E-2</c:v>
                </c:pt>
              </c:numCache>
            </c:numRef>
          </c:val>
          <c:extLst>
            <c:ext xmlns:c16="http://schemas.microsoft.com/office/drawing/2014/chart" uri="{C3380CC4-5D6E-409C-BE32-E72D297353CC}">
              <c16:uniqueId val="{00000007-5DE8-4F1E-A356-3869234F2A0B}"/>
            </c:ext>
          </c:extLst>
        </c:ser>
        <c:dLbls>
          <c:showLegendKey val="0"/>
          <c:showVal val="1"/>
          <c:showCatName val="0"/>
          <c:showSerName val="0"/>
          <c:showPercent val="0"/>
          <c:showBubbleSize val="0"/>
        </c:dLbls>
        <c:gapWidth val="50"/>
        <c:overlap val="100"/>
        <c:axId val="756687912"/>
        <c:axId val="756689224"/>
      </c:barChart>
      <c:catAx>
        <c:axId val="756687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756689224"/>
        <c:crosses val="autoZero"/>
        <c:auto val="1"/>
        <c:lblAlgn val="ctr"/>
        <c:lblOffset val="100"/>
        <c:noMultiLvlLbl val="0"/>
      </c:catAx>
      <c:valAx>
        <c:axId val="756689224"/>
        <c:scaling>
          <c:orientation val="minMax"/>
          <c:max val="1.1000000000000001"/>
          <c:min val="0"/>
        </c:scaling>
        <c:delete val="1"/>
        <c:axPos val="l"/>
        <c:numFmt formatCode="0.0%" sourceLinked="1"/>
        <c:majorTickMark val="out"/>
        <c:minorTickMark val="none"/>
        <c:tickLblPos val="nextTo"/>
        <c:crossAx val="756687912"/>
        <c:crosses val="autoZero"/>
        <c:crossBetween val="between"/>
      </c:valAx>
      <c:spPr>
        <a:noFill/>
        <a:ln>
          <a:noFill/>
        </a:ln>
        <a:effectLst/>
      </c:spPr>
    </c:plotArea>
    <c:legend>
      <c:legendPos val="b"/>
      <c:layout>
        <c:manualLayout>
          <c:xMode val="edge"/>
          <c:yMode val="edge"/>
          <c:x val="7.5609606480127791E-3"/>
          <c:y val="5.0239307047803106E-2"/>
          <c:w val="0.95153294616339179"/>
          <c:h val="9.5190693400621473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43123846047258"/>
          <c:y val="0.12337956801007162"/>
          <c:w val="0.82586291322275363"/>
          <c:h val="0.5792310337399732"/>
        </c:manualLayout>
      </c:layout>
      <c:barChart>
        <c:barDir val="bar"/>
        <c:grouping val="stacked"/>
        <c:varyColors val="0"/>
        <c:ser>
          <c:idx val="0"/>
          <c:order val="0"/>
          <c:tx>
            <c:strRef>
              <c:f>Summary!$B$41</c:f>
              <c:strCache>
                <c:ptCount val="1"/>
                <c:pt idx="0">
                  <c:v>Not deprived in any dimension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Summary!$C$40:$E$40</c:f>
              <c:strCache>
                <c:ptCount val="3"/>
                <c:pt idx="0">
                  <c:v>Bracknell Forest</c:v>
                </c:pt>
                <c:pt idx="1">
                  <c:v>South East</c:v>
                </c:pt>
                <c:pt idx="2">
                  <c:v>England</c:v>
                </c:pt>
              </c:strCache>
            </c:strRef>
          </c:cat>
          <c:val>
            <c:numRef>
              <c:f>Summary!$C$41:$E$41</c:f>
              <c:numCache>
                <c:formatCode>0.0%</c:formatCode>
                <c:ptCount val="3"/>
                <c:pt idx="0">
                  <c:v>0.56374383060022293</c:v>
                </c:pt>
                <c:pt idx="1">
                  <c:v>0.52043689465714771</c:v>
                </c:pt>
                <c:pt idx="2">
                  <c:v>0.4842846625498814</c:v>
                </c:pt>
              </c:numCache>
            </c:numRef>
          </c:val>
          <c:extLst>
            <c:ext xmlns:c16="http://schemas.microsoft.com/office/drawing/2014/chart" uri="{C3380CC4-5D6E-409C-BE32-E72D297353CC}">
              <c16:uniqueId val="{00000000-CF12-4879-BE16-841567947AD1}"/>
            </c:ext>
          </c:extLst>
        </c:ser>
        <c:ser>
          <c:idx val="1"/>
          <c:order val="1"/>
          <c:tx>
            <c:strRef>
              <c:f>Summary!$B$42</c:f>
              <c:strCache>
                <c:ptCount val="1"/>
                <c:pt idx="0">
                  <c:v>Deprived in one dimension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Summary!$C$40:$E$40</c:f>
              <c:strCache>
                <c:ptCount val="3"/>
                <c:pt idx="0">
                  <c:v>Bracknell Forest</c:v>
                </c:pt>
                <c:pt idx="1">
                  <c:v>South East</c:v>
                </c:pt>
                <c:pt idx="2">
                  <c:v>England</c:v>
                </c:pt>
              </c:strCache>
            </c:strRef>
          </c:cat>
          <c:val>
            <c:numRef>
              <c:f>Summary!$C$42:$E$42</c:f>
              <c:numCache>
                <c:formatCode>0.0%</c:formatCode>
                <c:ptCount val="3"/>
                <c:pt idx="0">
                  <c:v>0.31127607068938068</c:v>
                </c:pt>
                <c:pt idx="1">
                  <c:v>0.32835797378442982</c:v>
                </c:pt>
                <c:pt idx="2">
                  <c:v>0.33464167182182214</c:v>
                </c:pt>
              </c:numCache>
            </c:numRef>
          </c:val>
          <c:extLst>
            <c:ext xmlns:c16="http://schemas.microsoft.com/office/drawing/2014/chart" uri="{C3380CC4-5D6E-409C-BE32-E72D297353CC}">
              <c16:uniqueId val="{00000001-CF12-4879-BE16-841567947AD1}"/>
            </c:ext>
          </c:extLst>
        </c:ser>
        <c:ser>
          <c:idx val="2"/>
          <c:order val="2"/>
          <c:tx>
            <c:strRef>
              <c:f>Summary!$B$43</c:f>
              <c:strCache>
                <c:ptCount val="1"/>
                <c:pt idx="0">
                  <c:v>Deprived in two dimensions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Summary!$C$40:$E$40</c:f>
              <c:strCache>
                <c:ptCount val="3"/>
                <c:pt idx="0">
                  <c:v>Bracknell Forest</c:v>
                </c:pt>
                <c:pt idx="1">
                  <c:v>South East</c:v>
                </c:pt>
                <c:pt idx="2">
                  <c:v>England</c:v>
                </c:pt>
              </c:strCache>
            </c:strRef>
          </c:cat>
          <c:val>
            <c:numRef>
              <c:f>Summary!$C$43:$E$43</c:f>
              <c:numCache>
                <c:formatCode>0.0%</c:formatCode>
                <c:ptCount val="3"/>
                <c:pt idx="0">
                  <c:v>0.1021334182455023</c:v>
                </c:pt>
                <c:pt idx="1">
                  <c:v>0.12153338553968182</c:v>
                </c:pt>
                <c:pt idx="2">
                  <c:v>0.14168679872569165</c:v>
                </c:pt>
              </c:numCache>
            </c:numRef>
          </c:val>
          <c:extLst>
            <c:ext xmlns:c16="http://schemas.microsoft.com/office/drawing/2014/chart" uri="{C3380CC4-5D6E-409C-BE32-E72D297353CC}">
              <c16:uniqueId val="{00000002-CF12-4879-BE16-841567947AD1}"/>
            </c:ext>
          </c:extLst>
        </c:ser>
        <c:ser>
          <c:idx val="3"/>
          <c:order val="3"/>
          <c:tx>
            <c:strRef>
              <c:f>Summary!$B$44</c:f>
              <c:strCache>
                <c:ptCount val="1"/>
                <c:pt idx="0">
                  <c:v>Deprived in three dimensions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Summary!$C$40:$E$40</c:f>
              <c:strCache>
                <c:ptCount val="3"/>
                <c:pt idx="0">
                  <c:v>Bracknell Forest</c:v>
                </c:pt>
                <c:pt idx="1">
                  <c:v>South East</c:v>
                </c:pt>
                <c:pt idx="2">
                  <c:v>England</c:v>
                </c:pt>
              </c:strCache>
            </c:strRef>
          </c:cat>
          <c:val>
            <c:numRef>
              <c:f>Summary!$C$44:$E$44</c:f>
              <c:numCache>
                <c:formatCode>0.0%</c:formatCode>
                <c:ptCount val="3"/>
                <c:pt idx="0">
                  <c:v>2.1274478586212387E-2</c:v>
                </c:pt>
                <c:pt idx="1">
                  <c:v>2.7561958273787109E-2</c:v>
                </c:pt>
                <c:pt idx="2">
                  <c:v>3.7041338728659723E-2</c:v>
                </c:pt>
              </c:numCache>
            </c:numRef>
          </c:val>
          <c:extLst>
            <c:ext xmlns:c16="http://schemas.microsoft.com/office/drawing/2014/chart" uri="{C3380CC4-5D6E-409C-BE32-E72D297353CC}">
              <c16:uniqueId val="{00000003-CF12-4879-BE16-841567947AD1}"/>
            </c:ext>
          </c:extLst>
        </c:ser>
        <c:ser>
          <c:idx val="4"/>
          <c:order val="4"/>
          <c:tx>
            <c:strRef>
              <c:f>Summary!$B$45</c:f>
              <c:strCache>
                <c:ptCount val="1"/>
                <c:pt idx="0">
                  <c:v>Deprived in four dimensions</c:v>
                </c:pt>
              </c:strCache>
            </c:strRef>
          </c:tx>
          <c:spPr>
            <a:solidFill>
              <a:schemeClr val="accent5"/>
            </a:solidFill>
            <a:ln>
              <a:noFill/>
            </a:ln>
            <a:effectLst/>
          </c:spPr>
          <c:invertIfNegative val="0"/>
          <c:cat>
            <c:strRef>
              <c:f>Summary!$C$40:$E$40</c:f>
              <c:strCache>
                <c:ptCount val="3"/>
                <c:pt idx="0">
                  <c:v>Bracknell Forest</c:v>
                </c:pt>
                <c:pt idx="1">
                  <c:v>South East</c:v>
                </c:pt>
                <c:pt idx="2">
                  <c:v>England</c:v>
                </c:pt>
              </c:strCache>
            </c:strRef>
          </c:cat>
          <c:val>
            <c:numRef>
              <c:f>Summary!$C$45:$E$45</c:f>
              <c:numCache>
                <c:formatCode>0.0%</c:formatCode>
                <c:ptCount val="3"/>
                <c:pt idx="0">
                  <c:v>1.5722018786817385E-3</c:v>
                </c:pt>
                <c:pt idx="1">
                  <c:v>2.109787744953605E-3</c:v>
                </c:pt>
                <c:pt idx="2">
                  <c:v>2.3455281739450861E-3</c:v>
                </c:pt>
              </c:numCache>
            </c:numRef>
          </c:val>
          <c:extLst>
            <c:ext xmlns:c16="http://schemas.microsoft.com/office/drawing/2014/chart" uri="{C3380CC4-5D6E-409C-BE32-E72D297353CC}">
              <c16:uniqueId val="{00000004-CF12-4879-BE16-841567947AD1}"/>
            </c:ext>
          </c:extLst>
        </c:ser>
        <c:dLbls>
          <c:showLegendKey val="0"/>
          <c:showVal val="0"/>
          <c:showCatName val="0"/>
          <c:showSerName val="0"/>
          <c:showPercent val="0"/>
          <c:showBubbleSize val="0"/>
        </c:dLbls>
        <c:gapWidth val="20"/>
        <c:overlap val="100"/>
        <c:axId val="352546192"/>
        <c:axId val="352546848"/>
      </c:barChart>
      <c:catAx>
        <c:axId val="352546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52546848"/>
        <c:crosses val="autoZero"/>
        <c:auto val="1"/>
        <c:lblAlgn val="ctr"/>
        <c:lblOffset val="100"/>
        <c:noMultiLvlLbl val="0"/>
      </c:catAx>
      <c:valAx>
        <c:axId val="352546848"/>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352546192"/>
        <c:crosses val="autoZero"/>
        <c:crossBetween val="between"/>
      </c:valAx>
      <c:spPr>
        <a:noFill/>
        <a:ln>
          <a:noFill/>
        </a:ln>
        <a:effectLst/>
      </c:spPr>
    </c:plotArea>
    <c:legend>
      <c:legendPos val="b"/>
      <c:layout>
        <c:manualLayout>
          <c:xMode val="edge"/>
          <c:yMode val="edge"/>
          <c:x val="0.14949130111565934"/>
          <c:y val="0.7508561965309466"/>
          <c:w val="0.75071156518124327"/>
          <c:h val="0.22598993709697501"/>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7416256495962247E-5"/>
          <c:y val="1.7592996737034936E-3"/>
          <c:w val="0.99965450565101543"/>
          <c:h val="0.71229757169760144"/>
        </c:manualLayout>
      </c:layout>
      <c:barChart>
        <c:barDir val="col"/>
        <c:grouping val="percentStacked"/>
        <c:varyColors val="0"/>
        <c:ser>
          <c:idx val="0"/>
          <c:order val="0"/>
          <c:tx>
            <c:strRef>
              <c:f>Summary!$B$42</c:f>
              <c:strCache>
                <c:ptCount val="1"/>
                <c:pt idx="0">
                  <c:v>English</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Summary!$C$41:$E$41</c:f>
              <c:strCache>
                <c:ptCount val="3"/>
                <c:pt idx="0">
                  <c:v>Bracknell Forest</c:v>
                </c:pt>
                <c:pt idx="1">
                  <c:v>South-East</c:v>
                </c:pt>
                <c:pt idx="2">
                  <c:v>England</c:v>
                </c:pt>
              </c:strCache>
            </c:strRef>
          </c:cat>
          <c:val>
            <c:numRef>
              <c:f>Summary!$C$42:$E$42</c:f>
              <c:numCache>
                <c:formatCode>0.0%</c:formatCode>
                <c:ptCount val="3"/>
                <c:pt idx="0">
                  <c:v>0.92299705975182311</c:v>
                </c:pt>
                <c:pt idx="1">
                  <c:v>0.92781893598293275</c:v>
                </c:pt>
                <c:pt idx="2">
                  <c:v>0.90794889018115343</c:v>
                </c:pt>
              </c:numCache>
            </c:numRef>
          </c:val>
          <c:extLst>
            <c:ext xmlns:c16="http://schemas.microsoft.com/office/drawing/2014/chart" uri="{C3380CC4-5D6E-409C-BE32-E72D297353CC}">
              <c16:uniqueId val="{00000000-961E-4AEB-90A1-ED2833B8ADCE}"/>
            </c:ext>
          </c:extLst>
        </c:ser>
        <c:ser>
          <c:idx val="1"/>
          <c:order val="1"/>
          <c:tx>
            <c:strRef>
              <c:f>Summary!$B$43</c:f>
              <c:strCache>
                <c:ptCount val="1"/>
                <c:pt idx="0">
                  <c:v>Other language </c:v>
                </c:pt>
              </c:strCache>
            </c:strRef>
          </c:tx>
          <c:spPr>
            <a:solidFill>
              <a:schemeClr val="accent1">
                <a:tint val="77000"/>
              </a:schemeClr>
            </a:solidFill>
            <a:ln>
              <a:noFill/>
            </a:ln>
            <a:effectLst/>
          </c:spPr>
          <c:invertIfNegative val="0"/>
          <c:dLbls>
            <c:dLbl>
              <c:idx val="0"/>
              <c:layout>
                <c:manualLayout>
                  <c:x val="0"/>
                  <c:y val="-1.624440337120983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994-4DA4-A564-AC4E4182028C}"/>
                </c:ext>
              </c:extLst>
            </c:dLbl>
            <c:dLbl>
              <c:idx val="1"/>
              <c:layout>
                <c:manualLayout>
                  <c:x val="-9.2835166362155686E-1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994-4DA4-A564-AC4E4182028C}"/>
                </c:ext>
              </c:extLst>
            </c:dLbl>
            <c:dLbl>
              <c:idx val="2"/>
              <c:layout>
                <c:manualLayout>
                  <c:x val="2.531897421870529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94-4DA4-A564-AC4E4182028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Summary!$C$41:$E$41</c:f>
              <c:strCache>
                <c:ptCount val="3"/>
                <c:pt idx="0">
                  <c:v>Bracknell Forest</c:v>
                </c:pt>
                <c:pt idx="1">
                  <c:v>South-East</c:v>
                </c:pt>
                <c:pt idx="2">
                  <c:v>England</c:v>
                </c:pt>
              </c:strCache>
            </c:strRef>
          </c:cat>
          <c:val>
            <c:numRef>
              <c:f>Summary!$C$43:$E$43</c:f>
              <c:numCache>
                <c:formatCode>0.0%</c:formatCode>
                <c:ptCount val="3"/>
                <c:pt idx="0">
                  <c:v>7.7002940248176874E-2</c:v>
                </c:pt>
                <c:pt idx="1">
                  <c:v>7.2181064017067267E-2</c:v>
                </c:pt>
                <c:pt idx="2">
                  <c:v>9.2051109818846594E-2</c:v>
                </c:pt>
              </c:numCache>
            </c:numRef>
          </c:val>
          <c:extLst>
            <c:ext xmlns:c16="http://schemas.microsoft.com/office/drawing/2014/chart" uri="{C3380CC4-5D6E-409C-BE32-E72D297353CC}">
              <c16:uniqueId val="{00000001-961E-4AEB-90A1-ED2833B8ADCE}"/>
            </c:ext>
          </c:extLst>
        </c:ser>
        <c:dLbls>
          <c:showLegendKey val="0"/>
          <c:showVal val="1"/>
          <c:showCatName val="0"/>
          <c:showSerName val="0"/>
          <c:showPercent val="0"/>
          <c:showBubbleSize val="0"/>
        </c:dLbls>
        <c:gapWidth val="150"/>
        <c:overlap val="100"/>
        <c:axId val="791324408"/>
        <c:axId val="791325064"/>
      </c:barChart>
      <c:catAx>
        <c:axId val="791324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791325064"/>
        <c:crosses val="autoZero"/>
        <c:auto val="1"/>
        <c:lblAlgn val="ctr"/>
        <c:lblOffset val="100"/>
        <c:noMultiLvlLbl val="0"/>
      </c:catAx>
      <c:valAx>
        <c:axId val="791325064"/>
        <c:scaling>
          <c:orientation val="minMax"/>
          <c:max val="1.2"/>
          <c:min val="0"/>
        </c:scaling>
        <c:delete val="1"/>
        <c:axPos val="l"/>
        <c:numFmt formatCode="0%" sourceLinked="1"/>
        <c:majorTickMark val="none"/>
        <c:minorTickMark val="none"/>
        <c:tickLblPos val="nextTo"/>
        <c:crossAx val="791324408"/>
        <c:crosses val="autoZero"/>
        <c:crossBetween val="between"/>
      </c:valAx>
      <c:spPr>
        <a:solidFill>
          <a:schemeClr val="bg1"/>
        </a:solidFill>
        <a:ln>
          <a:noFill/>
        </a:ln>
        <a:effectLst/>
      </c:spPr>
    </c:plotArea>
    <c:legend>
      <c:legendPos val="b"/>
      <c:layout>
        <c:manualLayout>
          <c:xMode val="edge"/>
          <c:yMode val="edge"/>
          <c:x val="0.30742563429571301"/>
          <c:y val="0.9023939195100612"/>
          <c:w val="0.3853638679517819"/>
          <c:h val="9.760616780345039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71991317116772"/>
          <c:y val="5.0925925925925923E-2"/>
          <c:w val="0.66184737180714959"/>
          <c:h val="0.94866876877234918"/>
        </c:manualLayout>
      </c:layout>
      <c:barChart>
        <c:barDir val="bar"/>
        <c:grouping val="clustered"/>
        <c:varyColors val="0"/>
        <c:ser>
          <c:idx val="1"/>
          <c:order val="0"/>
          <c:tx>
            <c:strRef>
              <c:f>'Chart - English not main lang'!$K$34</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 English not main lang'!$I$35:$I$38</c:f>
              <c:strCache>
                <c:ptCount val="4"/>
                <c:pt idx="0">
                  <c:v>Can speak English very well</c:v>
                </c:pt>
                <c:pt idx="1">
                  <c:v>Can speak English well</c:v>
                </c:pt>
                <c:pt idx="2">
                  <c:v>Cannot speak English well</c:v>
                </c:pt>
                <c:pt idx="3">
                  <c:v>Cannot speak English</c:v>
                </c:pt>
              </c:strCache>
            </c:strRef>
          </c:cat>
          <c:val>
            <c:numRef>
              <c:f>'Chart - English not main lang'!$K$35:$K$38</c:f>
              <c:numCache>
                <c:formatCode>0.0%</c:formatCode>
                <c:ptCount val="4"/>
                <c:pt idx="0">
                  <c:v>0.54485658831140826</c:v>
                </c:pt>
                <c:pt idx="1">
                  <c:v>0.33329739055423763</c:v>
                </c:pt>
                <c:pt idx="2">
                  <c:v>9.9633383653224064E-2</c:v>
                </c:pt>
                <c:pt idx="3">
                  <c:v>2.2212637481130042E-2</c:v>
                </c:pt>
              </c:numCache>
            </c:numRef>
          </c:val>
          <c:extLst>
            <c:ext xmlns:c16="http://schemas.microsoft.com/office/drawing/2014/chart" uri="{C3380CC4-5D6E-409C-BE32-E72D297353CC}">
              <c16:uniqueId val="{00000001-3949-427B-A153-B319638C67F7}"/>
            </c:ext>
          </c:extLst>
        </c:ser>
        <c:ser>
          <c:idx val="0"/>
          <c:order val="1"/>
          <c:tx>
            <c:strRef>
              <c:f>'Chart - English not main lang'!$J$34</c:f>
              <c:strCache>
                <c:ptCount val="1"/>
                <c:pt idx="0">
                  <c:v>2011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 English not main lang'!$I$35:$I$38</c:f>
              <c:strCache>
                <c:ptCount val="4"/>
                <c:pt idx="0">
                  <c:v>Can speak English very well</c:v>
                </c:pt>
                <c:pt idx="1">
                  <c:v>Can speak English well</c:v>
                </c:pt>
                <c:pt idx="2">
                  <c:v>Cannot speak English well</c:v>
                </c:pt>
                <c:pt idx="3">
                  <c:v>Cannot speak English</c:v>
                </c:pt>
              </c:strCache>
            </c:strRef>
          </c:cat>
          <c:val>
            <c:numRef>
              <c:f>'Chart - English not main lang'!$J$35:$J$38</c:f>
              <c:numCache>
                <c:formatCode>0.0%</c:formatCode>
                <c:ptCount val="4"/>
                <c:pt idx="0">
                  <c:v>0.53286240786240791</c:v>
                </c:pt>
                <c:pt idx="1">
                  <c:v>0.3584152334152334</c:v>
                </c:pt>
                <c:pt idx="2">
                  <c:v>9.1216216216216214E-2</c:v>
                </c:pt>
                <c:pt idx="3">
                  <c:v>1.7506142506142505E-2</c:v>
                </c:pt>
              </c:numCache>
            </c:numRef>
          </c:val>
          <c:extLst>
            <c:ext xmlns:c16="http://schemas.microsoft.com/office/drawing/2014/chart" uri="{C3380CC4-5D6E-409C-BE32-E72D297353CC}">
              <c16:uniqueId val="{00000000-3949-427B-A153-B319638C67F7}"/>
            </c:ext>
          </c:extLst>
        </c:ser>
        <c:dLbls>
          <c:dLblPos val="outEnd"/>
          <c:showLegendKey val="0"/>
          <c:showVal val="1"/>
          <c:showCatName val="0"/>
          <c:showSerName val="0"/>
          <c:showPercent val="0"/>
          <c:showBubbleSize val="0"/>
        </c:dLbls>
        <c:gapWidth val="50"/>
        <c:axId val="565004824"/>
        <c:axId val="565005808"/>
      </c:barChart>
      <c:catAx>
        <c:axId val="565004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65005808"/>
        <c:crosses val="autoZero"/>
        <c:auto val="1"/>
        <c:lblAlgn val="ctr"/>
        <c:lblOffset val="100"/>
        <c:noMultiLvlLbl val="0"/>
      </c:catAx>
      <c:valAx>
        <c:axId val="565005808"/>
        <c:scaling>
          <c:orientation val="minMax"/>
          <c:max val="0.70000000000000007"/>
        </c:scaling>
        <c:delete val="1"/>
        <c:axPos val="t"/>
        <c:numFmt formatCode="0%" sourceLinked="0"/>
        <c:majorTickMark val="out"/>
        <c:minorTickMark val="none"/>
        <c:tickLblPos val="nextTo"/>
        <c:crossAx val="565004824"/>
        <c:crosses val="autoZero"/>
        <c:crossBetween val="between"/>
        <c:majorUnit val="0.1"/>
        <c:minorUnit val="5.000000000000001E-2"/>
      </c:valAx>
      <c:spPr>
        <a:noFill/>
        <a:ln>
          <a:noFill/>
        </a:ln>
        <a:effectLst/>
      </c:spPr>
    </c:plotArea>
    <c:legend>
      <c:legendPos val="b"/>
      <c:layout>
        <c:manualLayout>
          <c:xMode val="edge"/>
          <c:yMode val="edge"/>
          <c:x val="0.69031139073672065"/>
          <c:y val="0.86771104806042076"/>
          <c:w val="0.28405502112158443"/>
          <c:h val="7.8125546806649182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204809481720163E-3"/>
          <c:y val="9.2521287770339598E-4"/>
          <c:w val="0.97196605653080315"/>
          <c:h val="0.71944877341245494"/>
        </c:manualLayout>
      </c:layout>
      <c:barChart>
        <c:barDir val="col"/>
        <c:grouping val="clustered"/>
        <c:varyColors val="0"/>
        <c:ser>
          <c:idx val="0"/>
          <c:order val="0"/>
          <c:tx>
            <c:strRef>
              <c:f>'Chart - English not main lang'!$C$34</c:f>
              <c:strCache>
                <c:ptCount val="1"/>
                <c:pt idx="0">
                  <c:v>Bracknell Forest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 English not main lang'!$B$35:$B$38</c:f>
              <c:strCache>
                <c:ptCount val="4"/>
                <c:pt idx="0">
                  <c:v>Can speak English very well</c:v>
                </c:pt>
                <c:pt idx="1">
                  <c:v>Can speak English well</c:v>
                </c:pt>
                <c:pt idx="2">
                  <c:v>Cannot speak English well</c:v>
                </c:pt>
                <c:pt idx="3">
                  <c:v>Cannot speak English</c:v>
                </c:pt>
              </c:strCache>
            </c:strRef>
          </c:cat>
          <c:val>
            <c:numRef>
              <c:f>'Chart - English not main lang'!$C$35:$C$38</c:f>
              <c:numCache>
                <c:formatCode>0.0%</c:formatCode>
                <c:ptCount val="4"/>
                <c:pt idx="0">
                  <c:v>0.54485658831140826</c:v>
                </c:pt>
                <c:pt idx="1">
                  <c:v>0.33329739055423763</c:v>
                </c:pt>
                <c:pt idx="2">
                  <c:v>9.9633383653224064E-2</c:v>
                </c:pt>
                <c:pt idx="3">
                  <c:v>2.2212637481130042E-2</c:v>
                </c:pt>
              </c:numCache>
            </c:numRef>
          </c:val>
          <c:extLst>
            <c:ext xmlns:c16="http://schemas.microsoft.com/office/drawing/2014/chart" uri="{C3380CC4-5D6E-409C-BE32-E72D297353CC}">
              <c16:uniqueId val="{00000000-F163-4DA8-8107-D5CC1EC63ED3}"/>
            </c:ext>
          </c:extLst>
        </c:ser>
        <c:ser>
          <c:idx val="1"/>
          <c:order val="1"/>
          <c:tx>
            <c:strRef>
              <c:f>'Chart - English not main lang'!$D$34</c:f>
              <c:strCache>
                <c:ptCount val="1"/>
                <c:pt idx="0">
                  <c:v>South East</c:v>
                </c:pt>
              </c:strCache>
            </c:strRef>
          </c:tx>
          <c:spPr>
            <a:solidFill>
              <a:schemeClr val="accent2"/>
            </a:solidFill>
            <a:ln>
              <a:noFill/>
            </a:ln>
            <a:effectLst/>
          </c:spPr>
          <c:invertIfNegative val="0"/>
          <c:cat>
            <c:strRef>
              <c:f>'Chart - English not main lang'!$B$35:$B$38</c:f>
              <c:strCache>
                <c:ptCount val="4"/>
                <c:pt idx="0">
                  <c:v>Can speak English very well</c:v>
                </c:pt>
                <c:pt idx="1">
                  <c:v>Can speak English well</c:v>
                </c:pt>
                <c:pt idx="2">
                  <c:v>Cannot speak English well</c:v>
                </c:pt>
                <c:pt idx="3">
                  <c:v>Cannot speak English</c:v>
                </c:pt>
              </c:strCache>
            </c:strRef>
          </c:cat>
          <c:val>
            <c:numRef>
              <c:f>'Chart - English not main lang'!$D$35:$D$38</c:f>
              <c:numCache>
                <c:formatCode>0.0%</c:formatCode>
                <c:ptCount val="4"/>
                <c:pt idx="0">
                  <c:v>0.50825409545531597</c:v>
                </c:pt>
                <c:pt idx="1">
                  <c:v>0.34131671007412656</c:v>
                </c:pt>
                <c:pt idx="2">
                  <c:v>0.12692444019787638</c:v>
                </c:pt>
                <c:pt idx="3">
                  <c:v>2.350475427268104E-2</c:v>
                </c:pt>
              </c:numCache>
            </c:numRef>
          </c:val>
          <c:extLst>
            <c:ext xmlns:c16="http://schemas.microsoft.com/office/drawing/2014/chart" uri="{C3380CC4-5D6E-409C-BE32-E72D297353CC}">
              <c16:uniqueId val="{00000001-F163-4DA8-8107-D5CC1EC63ED3}"/>
            </c:ext>
          </c:extLst>
        </c:ser>
        <c:ser>
          <c:idx val="2"/>
          <c:order val="2"/>
          <c:tx>
            <c:strRef>
              <c:f>'Chart - English not main lang'!$E$34</c:f>
              <c:strCache>
                <c:ptCount val="1"/>
                <c:pt idx="0">
                  <c:v>England</c:v>
                </c:pt>
              </c:strCache>
            </c:strRef>
          </c:tx>
          <c:spPr>
            <a:solidFill>
              <a:schemeClr val="accent3"/>
            </a:solidFill>
            <a:ln>
              <a:noFill/>
            </a:ln>
            <a:effectLst/>
          </c:spPr>
          <c:invertIfNegative val="0"/>
          <c:cat>
            <c:strRef>
              <c:f>'Chart - English not main lang'!$B$35:$B$38</c:f>
              <c:strCache>
                <c:ptCount val="4"/>
                <c:pt idx="0">
                  <c:v>Can speak English very well</c:v>
                </c:pt>
                <c:pt idx="1">
                  <c:v>Can speak English well</c:v>
                </c:pt>
                <c:pt idx="2">
                  <c:v>Cannot speak English well</c:v>
                </c:pt>
                <c:pt idx="3">
                  <c:v>Cannot speak English</c:v>
                </c:pt>
              </c:strCache>
            </c:strRef>
          </c:cat>
          <c:val>
            <c:numRef>
              <c:f>'Chart - English not main lang'!$E$35:$E$38</c:f>
              <c:numCache>
                <c:formatCode>0.0%</c:formatCode>
                <c:ptCount val="4"/>
                <c:pt idx="0">
                  <c:v>0.43947866463485008</c:v>
                </c:pt>
                <c:pt idx="1">
                  <c:v>0.35825745308972989</c:v>
                </c:pt>
                <c:pt idx="2">
                  <c:v>0.17109691276319702</c:v>
                </c:pt>
                <c:pt idx="3">
                  <c:v>3.1166969512222982E-2</c:v>
                </c:pt>
              </c:numCache>
            </c:numRef>
          </c:val>
          <c:extLst>
            <c:ext xmlns:c16="http://schemas.microsoft.com/office/drawing/2014/chart" uri="{C3380CC4-5D6E-409C-BE32-E72D297353CC}">
              <c16:uniqueId val="{00000002-F163-4DA8-8107-D5CC1EC63ED3}"/>
            </c:ext>
          </c:extLst>
        </c:ser>
        <c:dLbls>
          <c:showLegendKey val="0"/>
          <c:showVal val="0"/>
          <c:showCatName val="0"/>
          <c:showSerName val="0"/>
          <c:showPercent val="0"/>
          <c:showBubbleSize val="0"/>
        </c:dLbls>
        <c:gapWidth val="50"/>
        <c:axId val="729496520"/>
        <c:axId val="729494880"/>
      </c:barChart>
      <c:catAx>
        <c:axId val="729496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29494880"/>
        <c:crosses val="autoZero"/>
        <c:auto val="1"/>
        <c:lblAlgn val="ctr"/>
        <c:lblOffset val="100"/>
        <c:noMultiLvlLbl val="0"/>
      </c:catAx>
      <c:valAx>
        <c:axId val="729494880"/>
        <c:scaling>
          <c:orientation val="minMax"/>
          <c:max val="0.69000000000000017"/>
          <c:min val="0"/>
        </c:scaling>
        <c:delete val="1"/>
        <c:axPos val="l"/>
        <c:numFmt formatCode="0.0%" sourceLinked="1"/>
        <c:majorTickMark val="none"/>
        <c:minorTickMark val="none"/>
        <c:tickLblPos val="nextTo"/>
        <c:crossAx val="729496520"/>
        <c:crosses val="autoZero"/>
        <c:crossBetween val="between"/>
      </c:valAx>
      <c:spPr>
        <a:noFill/>
        <a:ln>
          <a:noFill/>
        </a:ln>
        <a:effectLst/>
      </c:spPr>
    </c:plotArea>
    <c:legend>
      <c:legendPos val="b"/>
      <c:layout>
        <c:manualLayout>
          <c:xMode val="edge"/>
          <c:yMode val="edge"/>
          <c:x val="0.17650235700406883"/>
          <c:y val="0.90153963297001993"/>
          <c:w val="0.64699505290206127"/>
          <c:h val="9.346028041430638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67454068241472E-2"/>
          <c:y val="1.549083109757784E-2"/>
          <c:w val="0.94599901816396659"/>
          <c:h val="0.66903416660646764"/>
        </c:manualLayout>
      </c:layout>
      <c:barChart>
        <c:barDir val="col"/>
        <c:grouping val="clustered"/>
        <c:varyColors val="0"/>
        <c:ser>
          <c:idx val="0"/>
          <c:order val="0"/>
          <c:tx>
            <c:strRef>
              <c:f>'Chart - English not main lang'!$C$58</c:f>
              <c:strCache>
                <c:ptCount val="1"/>
                <c:pt idx="0">
                  <c:v>Change since 2011</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51FE-407C-A401-08F758D25C8F}"/>
              </c:ext>
            </c:extLst>
          </c:dPt>
          <c:dPt>
            <c:idx val="1"/>
            <c:invertIfNegative val="0"/>
            <c:bubble3D val="0"/>
            <c:spPr>
              <a:solidFill>
                <a:srgbClr val="FF0000"/>
              </a:solidFill>
              <a:ln>
                <a:noFill/>
              </a:ln>
              <a:effectLst/>
            </c:spPr>
            <c:extLst>
              <c:ext xmlns:c16="http://schemas.microsoft.com/office/drawing/2014/chart" uri="{C3380CC4-5D6E-409C-BE32-E72D297353CC}">
                <c16:uniqueId val="{00000003-51FE-407C-A401-08F758D25C8F}"/>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51FE-407C-A401-08F758D25C8F}"/>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51FE-407C-A401-08F758D25C8F}"/>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 English not main lang'!$B$59:$B$62</c:f>
              <c:strCache>
                <c:ptCount val="4"/>
                <c:pt idx="0">
                  <c:v>Can speak English very well</c:v>
                </c:pt>
                <c:pt idx="1">
                  <c:v>Can speak English well</c:v>
                </c:pt>
                <c:pt idx="2">
                  <c:v>Cannot speak English well</c:v>
                </c:pt>
                <c:pt idx="3">
                  <c:v>Cannot speak English</c:v>
                </c:pt>
              </c:strCache>
            </c:strRef>
          </c:cat>
          <c:val>
            <c:numRef>
              <c:f>'Chart - English not main lang'!$C$59:$C$62</c:f>
              <c:numCache>
                <c:formatCode>0.0%</c:formatCode>
                <c:ptCount val="4"/>
                <c:pt idx="0">
                  <c:v>1.1994180449000358E-2</c:v>
                </c:pt>
                <c:pt idx="1">
                  <c:v>-2.5117842860995776E-2</c:v>
                </c:pt>
                <c:pt idx="2">
                  <c:v>8.4171674370078498E-3</c:v>
                </c:pt>
                <c:pt idx="3">
                  <c:v>4.7064949749875372E-3</c:v>
                </c:pt>
              </c:numCache>
            </c:numRef>
          </c:val>
          <c:extLst>
            <c:ext xmlns:c16="http://schemas.microsoft.com/office/drawing/2014/chart" uri="{C3380CC4-5D6E-409C-BE32-E72D297353CC}">
              <c16:uniqueId val="{00000008-51FE-407C-A401-08F758D25C8F}"/>
            </c:ext>
          </c:extLst>
        </c:ser>
        <c:dLbls>
          <c:dLblPos val="outEnd"/>
          <c:showLegendKey val="0"/>
          <c:showVal val="1"/>
          <c:showCatName val="0"/>
          <c:showSerName val="0"/>
          <c:showPercent val="0"/>
          <c:showBubbleSize val="0"/>
        </c:dLbls>
        <c:gapWidth val="50"/>
        <c:overlap val="-27"/>
        <c:axId val="565904632"/>
        <c:axId val="565903976"/>
      </c:barChart>
      <c:catAx>
        <c:axId val="5659046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65903976"/>
        <c:crosses val="autoZero"/>
        <c:auto val="1"/>
        <c:lblAlgn val="ctr"/>
        <c:lblOffset val="200"/>
        <c:noMultiLvlLbl val="0"/>
      </c:catAx>
      <c:valAx>
        <c:axId val="565903976"/>
        <c:scaling>
          <c:orientation val="minMax"/>
          <c:min val="-4.0000000000000008E-2"/>
        </c:scaling>
        <c:delete val="1"/>
        <c:axPos val="l"/>
        <c:numFmt formatCode="0.0%" sourceLinked="1"/>
        <c:majorTickMark val="none"/>
        <c:minorTickMark val="none"/>
        <c:tickLblPos val="nextTo"/>
        <c:crossAx val="565904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
          <c:y val="4.6296296296296294E-3"/>
          <c:w val="1"/>
          <c:h val="0.60216803809997377"/>
        </c:manualLayout>
      </c:layout>
      <c:barChart>
        <c:barDir val="col"/>
        <c:grouping val="stacked"/>
        <c:varyColors val="0"/>
        <c:ser>
          <c:idx val="0"/>
          <c:order val="0"/>
          <c:tx>
            <c:strRef>
              <c:f>Chart!$B$11</c:f>
              <c:strCache>
                <c:ptCount val="1"/>
                <c:pt idx="0">
                  <c:v>Economically active</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Chart!$C$10:$E$10</c:f>
              <c:strCache>
                <c:ptCount val="3"/>
                <c:pt idx="0">
                  <c:v>Bracknell Forest</c:v>
                </c:pt>
                <c:pt idx="1">
                  <c:v>South-East</c:v>
                </c:pt>
                <c:pt idx="2">
                  <c:v>England</c:v>
                </c:pt>
              </c:strCache>
            </c:strRef>
          </c:cat>
          <c:val>
            <c:numRef>
              <c:f>Chart!$C$11:$E$11</c:f>
              <c:numCache>
                <c:formatCode>0.0%</c:formatCode>
                <c:ptCount val="3"/>
                <c:pt idx="0">
                  <c:v>0.69445834250605376</c:v>
                </c:pt>
                <c:pt idx="1">
                  <c:v>0.62234325247515254</c:v>
                </c:pt>
                <c:pt idx="2">
                  <c:v>0.60863625472990968</c:v>
                </c:pt>
              </c:numCache>
            </c:numRef>
          </c:val>
          <c:extLst>
            <c:ext xmlns:c16="http://schemas.microsoft.com/office/drawing/2014/chart" uri="{C3380CC4-5D6E-409C-BE32-E72D297353CC}">
              <c16:uniqueId val="{00000000-879F-494B-8C97-391F42F510B1}"/>
            </c:ext>
          </c:extLst>
        </c:ser>
        <c:ser>
          <c:idx val="1"/>
          <c:order val="1"/>
          <c:tx>
            <c:strRef>
              <c:f>Chart!$B$12</c:f>
              <c:strCache>
                <c:ptCount val="1"/>
                <c:pt idx="0">
                  <c:v>Economically inactive</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Chart!$C$10:$E$10</c:f>
              <c:strCache>
                <c:ptCount val="3"/>
                <c:pt idx="0">
                  <c:v>Bracknell Forest</c:v>
                </c:pt>
                <c:pt idx="1">
                  <c:v>South-East</c:v>
                </c:pt>
                <c:pt idx="2">
                  <c:v>England</c:v>
                </c:pt>
              </c:strCache>
            </c:strRef>
          </c:cat>
          <c:val>
            <c:numRef>
              <c:f>Chart!$C$12:$E$12</c:f>
              <c:numCache>
                <c:formatCode>0.0%</c:formatCode>
                <c:ptCount val="3"/>
                <c:pt idx="0">
                  <c:v>0.30554165749394596</c:v>
                </c:pt>
                <c:pt idx="1">
                  <c:v>0.37765674752484751</c:v>
                </c:pt>
                <c:pt idx="2">
                  <c:v>0.39136374527009032</c:v>
                </c:pt>
              </c:numCache>
            </c:numRef>
          </c:val>
          <c:extLst>
            <c:ext xmlns:c16="http://schemas.microsoft.com/office/drawing/2014/chart" uri="{C3380CC4-5D6E-409C-BE32-E72D297353CC}">
              <c16:uniqueId val="{00000001-879F-494B-8C97-391F42F510B1}"/>
            </c:ext>
          </c:extLst>
        </c:ser>
        <c:dLbls>
          <c:dLblPos val="ctr"/>
          <c:showLegendKey val="0"/>
          <c:showVal val="1"/>
          <c:showCatName val="0"/>
          <c:showSerName val="0"/>
          <c:showPercent val="0"/>
          <c:showBubbleSize val="0"/>
        </c:dLbls>
        <c:gapWidth val="150"/>
        <c:overlap val="100"/>
        <c:axId val="623413688"/>
        <c:axId val="623415328"/>
      </c:barChart>
      <c:catAx>
        <c:axId val="623413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623415328"/>
        <c:crosses val="autoZero"/>
        <c:auto val="1"/>
        <c:lblAlgn val="ctr"/>
        <c:lblOffset val="100"/>
        <c:noMultiLvlLbl val="0"/>
      </c:catAx>
      <c:valAx>
        <c:axId val="623415328"/>
        <c:scaling>
          <c:orientation val="minMax"/>
        </c:scaling>
        <c:delete val="1"/>
        <c:axPos val="l"/>
        <c:numFmt formatCode="0.0%" sourceLinked="1"/>
        <c:majorTickMark val="none"/>
        <c:minorTickMark val="none"/>
        <c:tickLblPos val="nextTo"/>
        <c:crossAx val="623413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7398542951185411E-3"/>
          <c:y val="0"/>
          <c:w val="0.99726014570488142"/>
          <c:h val="0.85188747979615909"/>
        </c:manualLayout>
      </c:layout>
      <c:barChart>
        <c:barDir val="col"/>
        <c:grouping val="clustered"/>
        <c:varyColors val="0"/>
        <c:ser>
          <c:idx val="0"/>
          <c:order val="0"/>
          <c:tx>
            <c:strRef>
              <c:f>Chart!$C$14</c:f>
              <c:strCache>
                <c:ptCount val="1"/>
                <c:pt idx="0">
                  <c:v>Bracknell Forest</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Chart!$B$15:$B$16</c:f>
              <c:strCache>
                <c:ptCount val="2"/>
                <c:pt idx="0">
                  <c:v>Economically active</c:v>
                </c:pt>
                <c:pt idx="1">
                  <c:v>Economically inactive</c:v>
                </c:pt>
              </c:strCache>
            </c:strRef>
          </c:cat>
          <c:val>
            <c:numRef>
              <c:f>Chart!$C$15:$C$16</c:f>
              <c:numCache>
                <c:formatCode>0.0%</c:formatCode>
                <c:ptCount val="2"/>
                <c:pt idx="0">
                  <c:v>-8.9229515427436734E-2</c:v>
                </c:pt>
                <c:pt idx="1">
                  <c:v>8.9229515427436512E-2</c:v>
                </c:pt>
              </c:numCache>
            </c:numRef>
          </c:val>
          <c:extLst>
            <c:ext xmlns:c16="http://schemas.microsoft.com/office/drawing/2014/chart" uri="{C3380CC4-5D6E-409C-BE32-E72D297353CC}">
              <c16:uniqueId val="{00000000-C9E8-4346-9210-B55F309684A1}"/>
            </c:ext>
          </c:extLst>
        </c:ser>
        <c:ser>
          <c:idx val="1"/>
          <c:order val="1"/>
          <c:tx>
            <c:strRef>
              <c:f>Chart!$D$14</c:f>
              <c:strCache>
                <c:ptCount val="1"/>
                <c:pt idx="0">
                  <c:v>South-East</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Chart!$B$15:$B$16</c:f>
              <c:strCache>
                <c:ptCount val="2"/>
                <c:pt idx="0">
                  <c:v>Economically active</c:v>
                </c:pt>
                <c:pt idx="1">
                  <c:v>Economically inactive</c:v>
                </c:pt>
              </c:strCache>
            </c:strRef>
          </c:cat>
          <c:val>
            <c:numRef>
              <c:f>Chart!$D$15:$D$16</c:f>
              <c:numCache>
                <c:formatCode>0.0%</c:formatCode>
                <c:ptCount val="2"/>
                <c:pt idx="0">
                  <c:v>-9.8239833461681303E-2</c:v>
                </c:pt>
                <c:pt idx="1">
                  <c:v>9.8239833461681358E-2</c:v>
                </c:pt>
              </c:numCache>
            </c:numRef>
          </c:val>
          <c:extLst>
            <c:ext xmlns:c16="http://schemas.microsoft.com/office/drawing/2014/chart" uri="{C3380CC4-5D6E-409C-BE32-E72D297353CC}">
              <c16:uniqueId val="{00000001-C9E8-4346-9210-B55F309684A1}"/>
            </c:ext>
          </c:extLst>
        </c:ser>
        <c:ser>
          <c:idx val="2"/>
          <c:order val="2"/>
          <c:tx>
            <c:strRef>
              <c:f>Chart!$E$14</c:f>
              <c:strCache>
                <c:ptCount val="1"/>
                <c:pt idx="0">
                  <c:v>England</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Chart!$B$15:$B$16</c:f>
              <c:strCache>
                <c:ptCount val="2"/>
                <c:pt idx="0">
                  <c:v>Economically active</c:v>
                </c:pt>
                <c:pt idx="1">
                  <c:v>Economically inactive</c:v>
                </c:pt>
              </c:strCache>
            </c:strRef>
          </c:cat>
          <c:val>
            <c:numRef>
              <c:f>Chart!$E$15:$E$16</c:f>
              <c:numCache>
                <c:formatCode>0.0%</c:formatCode>
                <c:ptCount val="2"/>
                <c:pt idx="0">
                  <c:v>-9.0493719432011677E-2</c:v>
                </c:pt>
                <c:pt idx="1">
                  <c:v>9.0493719432011677E-2</c:v>
                </c:pt>
              </c:numCache>
            </c:numRef>
          </c:val>
          <c:extLst>
            <c:ext xmlns:c16="http://schemas.microsoft.com/office/drawing/2014/chart" uri="{C3380CC4-5D6E-409C-BE32-E72D297353CC}">
              <c16:uniqueId val="{00000002-C9E8-4346-9210-B55F309684A1}"/>
            </c:ext>
          </c:extLst>
        </c:ser>
        <c:dLbls>
          <c:dLblPos val="outEnd"/>
          <c:showLegendKey val="0"/>
          <c:showVal val="1"/>
          <c:showCatName val="0"/>
          <c:showSerName val="0"/>
          <c:showPercent val="0"/>
          <c:showBubbleSize val="0"/>
        </c:dLbls>
        <c:gapWidth val="50"/>
        <c:axId val="737427160"/>
        <c:axId val="737428472"/>
      </c:barChart>
      <c:catAx>
        <c:axId val="7374271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737428472"/>
        <c:crosses val="autoZero"/>
        <c:auto val="1"/>
        <c:lblAlgn val="ctr"/>
        <c:lblOffset val="100"/>
        <c:noMultiLvlLbl val="0"/>
      </c:catAx>
      <c:valAx>
        <c:axId val="737428472"/>
        <c:scaling>
          <c:orientation val="minMax"/>
        </c:scaling>
        <c:delete val="1"/>
        <c:axPos val="l"/>
        <c:numFmt formatCode="0.0%" sourceLinked="1"/>
        <c:majorTickMark val="none"/>
        <c:minorTickMark val="none"/>
        <c:tickLblPos val="nextTo"/>
        <c:crossAx val="737427160"/>
        <c:crosses val="autoZero"/>
        <c:crossBetween val="between"/>
      </c:valAx>
      <c:spPr>
        <a:noFill/>
        <a:ln>
          <a:noFill/>
        </a:ln>
        <a:effectLst/>
      </c:spPr>
    </c:plotArea>
    <c:legend>
      <c:legendPos val="b"/>
      <c:layout>
        <c:manualLayout>
          <c:xMode val="edge"/>
          <c:yMode val="edge"/>
          <c:x val="0.56075930343959579"/>
          <c:y val="0.50263317114341355"/>
          <c:w val="0.43490433565645376"/>
          <c:h val="0.34714693186498069"/>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470657448661722"/>
          <c:y val="2.3600464576074332E-2"/>
          <c:w val="0.73479716823586683"/>
          <c:h val="0.76581416957026716"/>
        </c:manualLayout>
      </c:layout>
      <c:barChart>
        <c:barDir val="bar"/>
        <c:grouping val="stacked"/>
        <c:varyColors val="0"/>
        <c:ser>
          <c:idx val="0"/>
          <c:order val="0"/>
          <c:tx>
            <c:strRef>
              <c:f>Chart!$B$59</c:f>
              <c:strCache>
                <c:ptCount val="1"/>
                <c:pt idx="0">
                  <c:v>Employement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Chart!$C$58:$E$58</c:f>
              <c:strCache>
                <c:ptCount val="3"/>
                <c:pt idx="0">
                  <c:v>England</c:v>
                </c:pt>
                <c:pt idx="1">
                  <c:v>South-East</c:v>
                </c:pt>
                <c:pt idx="2">
                  <c:v>Bracknell Forest</c:v>
                </c:pt>
              </c:strCache>
            </c:strRef>
          </c:cat>
          <c:val>
            <c:numRef>
              <c:f>Chart!$C$59:$E$59</c:f>
              <c:numCache>
                <c:formatCode>0.0%</c:formatCode>
                <c:ptCount val="3"/>
                <c:pt idx="0">
                  <c:v>0.47711301575542153</c:v>
                </c:pt>
                <c:pt idx="1">
                  <c:v>0.48449438321231408</c:v>
                </c:pt>
                <c:pt idx="2">
                  <c:v>0.56449256509296131</c:v>
                </c:pt>
              </c:numCache>
            </c:numRef>
          </c:val>
          <c:extLst>
            <c:ext xmlns:c16="http://schemas.microsoft.com/office/drawing/2014/chart" uri="{C3380CC4-5D6E-409C-BE32-E72D297353CC}">
              <c16:uniqueId val="{00000000-BD7A-4BF5-BC35-F959B6AF35E3}"/>
            </c:ext>
          </c:extLst>
        </c:ser>
        <c:ser>
          <c:idx val="1"/>
          <c:order val="1"/>
          <c:tx>
            <c:strRef>
              <c:f>Chart!$B$60</c:f>
              <c:strCache>
                <c:ptCount val="1"/>
                <c:pt idx="0">
                  <c:v>Self-employed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Chart!$C$58:$E$58</c:f>
              <c:strCache>
                <c:ptCount val="3"/>
                <c:pt idx="0">
                  <c:v>England</c:v>
                </c:pt>
                <c:pt idx="1">
                  <c:v>South-East</c:v>
                </c:pt>
                <c:pt idx="2">
                  <c:v>Bracknell Forest</c:v>
                </c:pt>
              </c:strCache>
            </c:strRef>
          </c:cat>
          <c:val>
            <c:numRef>
              <c:f>Chart!$C$60:$E$60</c:f>
              <c:numCache>
                <c:formatCode>0.0%</c:formatCode>
                <c:ptCount val="3"/>
                <c:pt idx="0">
                  <c:v>9.6826573424536641E-2</c:v>
                </c:pt>
                <c:pt idx="1">
                  <c:v>0.10743515361863028</c:v>
                </c:pt>
                <c:pt idx="2">
                  <c:v>9.9915944523385439E-2</c:v>
                </c:pt>
              </c:numCache>
            </c:numRef>
          </c:val>
          <c:extLst>
            <c:ext xmlns:c16="http://schemas.microsoft.com/office/drawing/2014/chart" uri="{C3380CC4-5D6E-409C-BE32-E72D297353CC}">
              <c16:uniqueId val="{00000001-BD7A-4BF5-BC35-F959B6AF35E3}"/>
            </c:ext>
          </c:extLst>
        </c:ser>
        <c:ser>
          <c:idx val="2"/>
          <c:order val="2"/>
          <c:tx>
            <c:strRef>
              <c:f>Chart!$B$61</c:f>
              <c:strCache>
                <c:ptCount val="1"/>
                <c:pt idx="0">
                  <c:v>Unemployed</c:v>
                </c:pt>
              </c:strCache>
            </c:strRef>
          </c:tx>
          <c:spPr>
            <a:solidFill>
              <a:schemeClr val="accent3"/>
            </a:solidFill>
            <a:ln>
              <a:noFill/>
            </a:ln>
            <a:effectLst/>
          </c:spPr>
          <c:invertIfNegative val="0"/>
          <c:dLbls>
            <c:dLbl>
              <c:idx val="0"/>
              <c:layout>
                <c:manualLayout>
                  <c:x val="-8.3047643626650205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D7A-4BF5-BC35-F959B6AF35E3}"/>
                </c:ext>
              </c:extLst>
            </c:dLbl>
            <c:dLbl>
              <c:idx val="1"/>
              <c:layout>
                <c:manualLayout>
                  <c:x val="-2.768254787555074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7A-4BF5-BC35-F959B6AF35E3}"/>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Chart!$C$58:$E$58</c:f>
              <c:strCache>
                <c:ptCount val="3"/>
                <c:pt idx="0">
                  <c:v>England</c:v>
                </c:pt>
                <c:pt idx="1">
                  <c:v>South-East</c:v>
                </c:pt>
                <c:pt idx="2">
                  <c:v>Bracknell Forest</c:v>
                </c:pt>
              </c:strCache>
            </c:strRef>
          </c:cat>
          <c:val>
            <c:numRef>
              <c:f>Chart!$C$61:$E$61</c:f>
              <c:numCache>
                <c:formatCode>0.0%</c:formatCode>
                <c:ptCount val="3"/>
                <c:pt idx="0">
                  <c:v>3.4696665549951503E-2</c:v>
                </c:pt>
                <c:pt idx="1">
                  <c:v>3.0413715644208118E-2</c:v>
                </c:pt>
                <c:pt idx="2">
                  <c:v>3.0049832889707206E-2</c:v>
                </c:pt>
              </c:numCache>
            </c:numRef>
          </c:val>
          <c:extLst>
            <c:ext xmlns:c16="http://schemas.microsoft.com/office/drawing/2014/chart" uri="{C3380CC4-5D6E-409C-BE32-E72D297353CC}">
              <c16:uniqueId val="{00000004-BD7A-4BF5-BC35-F959B6AF35E3}"/>
            </c:ext>
          </c:extLst>
        </c:ser>
        <c:dLbls>
          <c:dLblPos val="ctr"/>
          <c:showLegendKey val="0"/>
          <c:showVal val="1"/>
          <c:showCatName val="0"/>
          <c:showSerName val="0"/>
          <c:showPercent val="0"/>
          <c:showBubbleSize val="0"/>
        </c:dLbls>
        <c:gapWidth val="20"/>
        <c:overlap val="100"/>
        <c:axId val="584483920"/>
        <c:axId val="584484248"/>
      </c:barChart>
      <c:catAx>
        <c:axId val="5844839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584484248"/>
        <c:crosses val="autoZero"/>
        <c:auto val="1"/>
        <c:lblAlgn val="ctr"/>
        <c:lblOffset val="100"/>
        <c:noMultiLvlLbl val="0"/>
      </c:catAx>
      <c:valAx>
        <c:axId val="584484248"/>
        <c:scaling>
          <c:orientation val="minMax"/>
          <c:min val="0.2"/>
        </c:scaling>
        <c:delete val="1"/>
        <c:axPos val="b"/>
        <c:numFmt formatCode="0.0%" sourceLinked="1"/>
        <c:majorTickMark val="none"/>
        <c:minorTickMark val="none"/>
        <c:tickLblPos val="nextTo"/>
        <c:crossAx val="584483920"/>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4182532435086749E-2"/>
          <c:y val="6.0769120740722653E-2"/>
          <c:w val="0.79271437224193131"/>
          <c:h val="0.8839446156316189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43-4A13-AC87-DFCC95DD3F7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D43-4A13-AC87-DFCC95DD3F7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D43-4A13-AC87-DFCC95DD3F7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43-4A13-AC87-DFCC95DD3F7D}"/>
              </c:ext>
            </c:extLst>
          </c:dPt>
          <c:dLbls>
            <c:dLbl>
              <c:idx val="0"/>
              <c:layout>
                <c:manualLayout>
                  <c:x val="0.16823549682110303"/>
                  <c:y val="7.1832514068218209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D43-4A13-AC87-DFCC95DD3F7D}"/>
                </c:ext>
              </c:extLst>
            </c:dLbl>
            <c:dLbl>
              <c:idx val="1"/>
              <c:layout>
                <c:manualLayout>
                  <c:x val="-0.20628932301951591"/>
                  <c:y val="6.705278727315081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5269146608315096"/>
                      <c:h val="0.20797518830305717"/>
                    </c:manualLayout>
                  </c15:layout>
                </c:ext>
                <c:ext xmlns:c16="http://schemas.microsoft.com/office/drawing/2014/chart" uri="{C3380CC4-5D6E-409C-BE32-E72D297353CC}">
                  <c16:uniqueId val="{00000003-7D43-4A13-AC87-DFCC95DD3F7D}"/>
                </c:ext>
              </c:extLst>
            </c:dLbl>
            <c:dLbl>
              <c:idx val="2"/>
              <c:layout>
                <c:manualLayout>
                  <c:x val="1.3625807161898937E-2"/>
                  <c:y val="-3.3717198869193291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2612184678544509"/>
                      <c:h val="0.19984500248279771"/>
                    </c:manualLayout>
                  </c15:layout>
                </c:ext>
                <c:ext xmlns:c16="http://schemas.microsoft.com/office/drawing/2014/chart" uri="{C3380CC4-5D6E-409C-BE32-E72D297353CC}">
                  <c16:uniqueId val="{00000005-7D43-4A13-AC87-DFCC95DD3F7D}"/>
                </c:ext>
              </c:extLst>
            </c:dLbl>
            <c:dLbl>
              <c:idx val="3"/>
              <c:layout>
                <c:manualLayout>
                  <c:x val="4.3763676148796338E-2"/>
                  <c:y val="3.9875941515285777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D43-4A13-AC87-DFCC95DD3F7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Chart!$B$51:$B$55</c:f>
              <c:strCache>
                <c:ptCount val="4"/>
                <c:pt idx="0">
                  <c:v>Employee</c:v>
                </c:pt>
                <c:pt idx="1">
                  <c:v>Self-employed</c:v>
                </c:pt>
                <c:pt idx="2">
                  <c:v>Unemployed</c:v>
                </c:pt>
                <c:pt idx="3">
                  <c:v>Full-time student</c:v>
                </c:pt>
              </c:strCache>
            </c:strRef>
          </c:cat>
          <c:val>
            <c:numRef>
              <c:f>Chart!$C$51:$C$54</c:f>
              <c:numCache>
                <c:formatCode>#,##0</c:formatCode>
                <c:ptCount val="4"/>
                <c:pt idx="0">
                  <c:v>51828</c:v>
                </c:pt>
                <c:pt idx="1">
                  <c:v>8167</c:v>
                </c:pt>
                <c:pt idx="2">
                  <c:v>2808</c:v>
                </c:pt>
                <c:pt idx="3">
                  <c:v>2334</c:v>
                </c:pt>
              </c:numCache>
            </c:numRef>
          </c:val>
          <c:extLst>
            <c:ext xmlns:c16="http://schemas.microsoft.com/office/drawing/2014/chart" uri="{C3380CC4-5D6E-409C-BE32-E72D297353CC}">
              <c16:uniqueId val="{00000008-7D43-4A13-AC87-DFCC95DD3F7D}"/>
            </c:ext>
          </c:extLst>
        </c:ser>
        <c:dLbls>
          <c:dLblPos val="outEnd"/>
          <c:showLegendKey val="0"/>
          <c:showVal val="1"/>
          <c:showCatName val="0"/>
          <c:showSerName val="0"/>
          <c:showPercent val="0"/>
          <c:showBubbleSize val="0"/>
          <c:showLeaderLines val="1"/>
        </c:dLbls>
        <c:firstSliceAng val="13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1.8455747984581456E-2"/>
          <c:w val="1"/>
          <c:h val="0.60127228404413391"/>
        </c:manualLayout>
      </c:layout>
      <c:barChart>
        <c:barDir val="col"/>
        <c:grouping val="clustered"/>
        <c:varyColors val="0"/>
        <c:ser>
          <c:idx val="0"/>
          <c:order val="0"/>
          <c:tx>
            <c:strRef>
              <c:f>'Summary and charts 50+'!$D$19</c:f>
              <c:strCache>
                <c:ptCount val="1"/>
                <c:pt idx="0">
                  <c:v>2021 Census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and charts 50+'!$B$20:$B$22</c:f>
              <c:strCache>
                <c:ptCount val="3"/>
                <c:pt idx="0">
                  <c:v>Bracknell Forest </c:v>
                </c:pt>
                <c:pt idx="1">
                  <c:v>South East</c:v>
                </c:pt>
                <c:pt idx="2">
                  <c:v>England</c:v>
                </c:pt>
              </c:strCache>
            </c:strRef>
          </c:cat>
          <c:val>
            <c:numRef>
              <c:f>'Summary and charts 50+'!$C$20:$C$22</c:f>
              <c:numCache>
                <c:formatCode>0.0%</c:formatCode>
                <c:ptCount val="3"/>
                <c:pt idx="0">
                  <c:v>0.30244247162227822</c:v>
                </c:pt>
                <c:pt idx="1">
                  <c:v>0.35681612090680098</c:v>
                </c:pt>
                <c:pt idx="2">
                  <c:v>0.34387942712935238</c:v>
                </c:pt>
              </c:numCache>
            </c:numRef>
          </c:val>
          <c:extLst>
            <c:ext xmlns:c16="http://schemas.microsoft.com/office/drawing/2014/chart" uri="{C3380CC4-5D6E-409C-BE32-E72D297353CC}">
              <c16:uniqueId val="{00000000-C27F-40E0-80ED-521ECD95864B}"/>
            </c:ext>
          </c:extLst>
        </c:ser>
        <c:ser>
          <c:idx val="1"/>
          <c:order val="1"/>
          <c:tx>
            <c:strRef>
              <c:f>'Summary and charts 50+'!$C$19</c:f>
              <c:strCache>
                <c:ptCount val="1"/>
                <c:pt idx="0">
                  <c:v>2011 Census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and charts 50+'!$B$20:$B$22</c:f>
              <c:strCache>
                <c:ptCount val="3"/>
                <c:pt idx="0">
                  <c:v>Bracknell Forest </c:v>
                </c:pt>
                <c:pt idx="1">
                  <c:v>South East</c:v>
                </c:pt>
                <c:pt idx="2">
                  <c:v>England</c:v>
                </c:pt>
              </c:strCache>
            </c:strRef>
          </c:cat>
          <c:val>
            <c:numRef>
              <c:f>'Summary and charts 50+'!$D$20:$D$22</c:f>
              <c:numCache>
                <c:formatCode>0.0%</c:formatCode>
                <c:ptCount val="3"/>
                <c:pt idx="0">
                  <c:v>0.34688784026707759</c:v>
                </c:pt>
                <c:pt idx="1">
                  <c:v>0.39281981981593572</c:v>
                </c:pt>
                <c:pt idx="2">
                  <c:v>0.37832192740319143</c:v>
                </c:pt>
              </c:numCache>
            </c:numRef>
          </c:val>
          <c:extLst>
            <c:ext xmlns:c16="http://schemas.microsoft.com/office/drawing/2014/chart" uri="{C3380CC4-5D6E-409C-BE32-E72D297353CC}">
              <c16:uniqueId val="{00000001-C27F-40E0-80ED-521ECD95864B}"/>
            </c:ext>
          </c:extLst>
        </c:ser>
        <c:dLbls>
          <c:dLblPos val="outEnd"/>
          <c:showLegendKey val="0"/>
          <c:showVal val="1"/>
          <c:showCatName val="0"/>
          <c:showSerName val="0"/>
          <c:showPercent val="0"/>
          <c:showBubbleSize val="0"/>
        </c:dLbls>
        <c:gapWidth val="50"/>
        <c:axId val="733893496"/>
        <c:axId val="733884968"/>
      </c:barChart>
      <c:catAx>
        <c:axId val="733893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733884968"/>
        <c:crosses val="autoZero"/>
        <c:auto val="1"/>
        <c:lblAlgn val="ctr"/>
        <c:lblOffset val="100"/>
        <c:noMultiLvlLbl val="0"/>
      </c:catAx>
      <c:valAx>
        <c:axId val="733884968"/>
        <c:scaling>
          <c:orientation val="minMax"/>
        </c:scaling>
        <c:delete val="1"/>
        <c:axPos val="l"/>
        <c:numFmt formatCode="0.0%" sourceLinked="1"/>
        <c:majorTickMark val="none"/>
        <c:minorTickMark val="none"/>
        <c:tickLblPos val="nextTo"/>
        <c:crossAx val="733893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953336190119094E-2"/>
          <c:y val="0"/>
          <c:w val="0.69057907940078922"/>
          <c:h val="0.90706812969939898"/>
        </c:manualLayout>
      </c:layout>
      <c:barChart>
        <c:barDir val="col"/>
        <c:grouping val="stacked"/>
        <c:varyColors val="0"/>
        <c:ser>
          <c:idx val="0"/>
          <c:order val="0"/>
          <c:tx>
            <c:strRef>
              <c:f>Chart!$B$23</c:f>
              <c:strCache>
                <c:ptCount val="1"/>
                <c:pt idx="0">
                  <c:v>Retired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Chart!$C$22:$D$22</c:f>
              <c:numCache>
                <c:formatCode>General</c:formatCode>
                <c:ptCount val="2"/>
                <c:pt idx="0">
                  <c:v>2021</c:v>
                </c:pt>
                <c:pt idx="1">
                  <c:v>2011</c:v>
                </c:pt>
              </c:numCache>
            </c:numRef>
          </c:cat>
          <c:val>
            <c:numRef>
              <c:f>Chart!$C$23:$D$23</c:f>
              <c:numCache>
                <c:formatCode>0.0%</c:formatCode>
                <c:ptCount val="2"/>
                <c:pt idx="0">
                  <c:v>0.17987871995517041</c:v>
                </c:pt>
                <c:pt idx="1">
                  <c:v>0.10221858607247702</c:v>
                </c:pt>
              </c:numCache>
            </c:numRef>
          </c:val>
          <c:extLst>
            <c:ext xmlns:c16="http://schemas.microsoft.com/office/drawing/2014/chart" uri="{C3380CC4-5D6E-409C-BE32-E72D297353CC}">
              <c16:uniqueId val="{00000000-8029-45D0-8132-F729F2F2EEA9}"/>
            </c:ext>
          </c:extLst>
        </c:ser>
        <c:ser>
          <c:idx val="1"/>
          <c:order val="1"/>
          <c:tx>
            <c:strRef>
              <c:f>Chart!$B$24</c:f>
              <c:strCache>
                <c:ptCount val="1"/>
                <c:pt idx="0">
                  <c:v>Student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Chart!$C$22:$D$22</c:f>
              <c:numCache>
                <c:formatCode>General</c:formatCode>
                <c:ptCount val="2"/>
                <c:pt idx="0">
                  <c:v>2021</c:v>
                </c:pt>
                <c:pt idx="1">
                  <c:v>2011</c:v>
                </c:pt>
              </c:numCache>
            </c:numRef>
          </c:cat>
          <c:val>
            <c:numRef>
              <c:f>Chart!$C$24:$D$24</c:f>
              <c:numCache>
                <c:formatCode>0.0%</c:formatCode>
                <c:ptCount val="2"/>
                <c:pt idx="0">
                  <c:v>3.8725558868853441E-2</c:v>
                </c:pt>
                <c:pt idx="1">
                  <c:v>3.6178353145002166E-2</c:v>
                </c:pt>
              </c:numCache>
            </c:numRef>
          </c:val>
          <c:extLst>
            <c:ext xmlns:c16="http://schemas.microsoft.com/office/drawing/2014/chart" uri="{C3380CC4-5D6E-409C-BE32-E72D297353CC}">
              <c16:uniqueId val="{00000001-8029-45D0-8132-F729F2F2EEA9}"/>
            </c:ext>
          </c:extLst>
        </c:ser>
        <c:ser>
          <c:idx val="2"/>
          <c:order val="2"/>
          <c:tx>
            <c:strRef>
              <c:f>Chart!$B$25</c:f>
              <c:strCache>
                <c:ptCount val="1"/>
                <c:pt idx="0">
                  <c:v>Looking after home or family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Chart!$C$22:$D$22</c:f>
              <c:numCache>
                <c:formatCode>General</c:formatCode>
                <c:ptCount val="2"/>
                <c:pt idx="0">
                  <c:v>2021</c:v>
                </c:pt>
                <c:pt idx="1">
                  <c:v>2011</c:v>
                </c:pt>
              </c:numCache>
            </c:numRef>
          </c:cat>
          <c:val>
            <c:numRef>
              <c:f>Chart!$C$25:$D$25</c:f>
              <c:numCache>
                <c:formatCode>0.0%</c:formatCode>
                <c:ptCount val="2"/>
                <c:pt idx="0">
                  <c:v>3.8455380551163765E-2</c:v>
                </c:pt>
                <c:pt idx="1">
                  <c:v>4.1508253525193703E-2</c:v>
                </c:pt>
              </c:numCache>
            </c:numRef>
          </c:val>
          <c:extLst>
            <c:ext xmlns:c16="http://schemas.microsoft.com/office/drawing/2014/chart" uri="{C3380CC4-5D6E-409C-BE32-E72D297353CC}">
              <c16:uniqueId val="{00000002-8029-45D0-8132-F729F2F2EEA9}"/>
            </c:ext>
          </c:extLst>
        </c:ser>
        <c:ser>
          <c:idx val="3"/>
          <c:order val="3"/>
          <c:tx>
            <c:strRef>
              <c:f>Chart!$B$26</c:f>
              <c:strCache>
                <c:ptCount val="1"/>
                <c:pt idx="0">
                  <c:v>Long-term sick or disabled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Chart!$C$22:$D$22</c:f>
              <c:numCache>
                <c:formatCode>General</c:formatCode>
                <c:ptCount val="2"/>
                <c:pt idx="0">
                  <c:v>2021</c:v>
                </c:pt>
                <c:pt idx="1">
                  <c:v>2011</c:v>
                </c:pt>
              </c:numCache>
            </c:numRef>
          </c:cat>
          <c:val>
            <c:numRef>
              <c:f>Chart!$C$26:$D$26</c:f>
              <c:numCache>
                <c:formatCode>0.0%</c:formatCode>
                <c:ptCount val="2"/>
                <c:pt idx="0">
                  <c:v>2.2945143794904636E-2</c:v>
                </c:pt>
                <c:pt idx="1">
                  <c:v>2.1295538765099379E-2</c:v>
                </c:pt>
              </c:numCache>
            </c:numRef>
          </c:val>
          <c:extLst>
            <c:ext xmlns:c16="http://schemas.microsoft.com/office/drawing/2014/chart" uri="{C3380CC4-5D6E-409C-BE32-E72D297353CC}">
              <c16:uniqueId val="{00000003-8029-45D0-8132-F729F2F2EEA9}"/>
            </c:ext>
          </c:extLst>
        </c:ser>
        <c:ser>
          <c:idx val="4"/>
          <c:order val="4"/>
          <c:tx>
            <c:strRef>
              <c:f>Chart!$B$27</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Chart!$C$22:$D$22</c:f>
              <c:numCache>
                <c:formatCode>General</c:formatCode>
                <c:ptCount val="2"/>
                <c:pt idx="0">
                  <c:v>2021</c:v>
                </c:pt>
                <c:pt idx="1">
                  <c:v>2011</c:v>
                </c:pt>
              </c:numCache>
            </c:numRef>
          </c:cat>
          <c:val>
            <c:numRef>
              <c:f>Chart!$C$27:$D$27</c:f>
              <c:numCache>
                <c:formatCode>0.0%</c:formatCode>
                <c:ptCount val="2"/>
                <c:pt idx="0">
                  <c:v>2.5536854323853744E-2</c:v>
                </c:pt>
                <c:pt idx="1">
                  <c:v>1.5111410558737187E-2</c:v>
                </c:pt>
              </c:numCache>
            </c:numRef>
          </c:val>
          <c:extLst>
            <c:ext xmlns:c16="http://schemas.microsoft.com/office/drawing/2014/chart" uri="{C3380CC4-5D6E-409C-BE32-E72D297353CC}">
              <c16:uniqueId val="{00000004-8029-45D0-8132-F729F2F2EEA9}"/>
            </c:ext>
          </c:extLst>
        </c:ser>
        <c:dLbls>
          <c:dLblPos val="ctr"/>
          <c:showLegendKey val="0"/>
          <c:showVal val="1"/>
          <c:showCatName val="0"/>
          <c:showSerName val="0"/>
          <c:showPercent val="0"/>
          <c:showBubbleSize val="0"/>
        </c:dLbls>
        <c:gapWidth val="50"/>
        <c:overlap val="100"/>
        <c:axId val="779650296"/>
        <c:axId val="782628056"/>
      </c:barChart>
      <c:catAx>
        <c:axId val="779650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782628056"/>
        <c:crosses val="autoZero"/>
        <c:auto val="1"/>
        <c:lblAlgn val="ctr"/>
        <c:lblOffset val="100"/>
        <c:noMultiLvlLbl val="0"/>
      </c:catAx>
      <c:valAx>
        <c:axId val="782628056"/>
        <c:scaling>
          <c:orientation val="minMax"/>
          <c:max val="0.33000000000000007"/>
          <c:min val="0"/>
        </c:scaling>
        <c:delete val="1"/>
        <c:axPos val="l"/>
        <c:numFmt formatCode="0.0%" sourceLinked="1"/>
        <c:majorTickMark val="out"/>
        <c:minorTickMark val="none"/>
        <c:tickLblPos val="nextTo"/>
        <c:crossAx val="779650296"/>
        <c:crosses val="autoZero"/>
        <c:crossBetween val="between"/>
      </c:valAx>
      <c:spPr>
        <a:noFill/>
        <a:ln>
          <a:noFill/>
        </a:ln>
        <a:effectLst/>
      </c:spPr>
    </c:plotArea>
    <c:legend>
      <c:legendPos val="r"/>
      <c:layout>
        <c:manualLayout>
          <c:xMode val="edge"/>
          <c:yMode val="edge"/>
          <c:x val="0.67336136554359272"/>
          <c:y val="0.1224697508689007"/>
          <c:w val="0.30226776483830381"/>
          <c:h val="0.7967721122644553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039567282600462E-2"/>
          <c:y val="4.8131307970891088E-2"/>
          <c:w val="0.95240483222665051"/>
          <c:h val="0.6752886482068049"/>
        </c:manualLayout>
      </c:layout>
      <c:barChart>
        <c:barDir val="col"/>
        <c:grouping val="clustered"/>
        <c:varyColors val="0"/>
        <c:ser>
          <c:idx val="0"/>
          <c:order val="0"/>
          <c:tx>
            <c:strRef>
              <c:f>Chart!$B$44</c:f>
              <c:strCache>
                <c:ptCount val="1"/>
                <c:pt idx="0">
                  <c:v>Retired (2021)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Chart!$C$43:$E$43</c:f>
              <c:strCache>
                <c:ptCount val="3"/>
                <c:pt idx="0">
                  <c:v>Bracknell Forest</c:v>
                </c:pt>
                <c:pt idx="1">
                  <c:v>South-East</c:v>
                </c:pt>
                <c:pt idx="2">
                  <c:v>England</c:v>
                </c:pt>
              </c:strCache>
            </c:strRef>
          </c:cat>
          <c:val>
            <c:numRef>
              <c:f>Chart!$C$44:$E$44</c:f>
              <c:numCache>
                <c:formatCode>0.0%</c:formatCode>
                <c:ptCount val="3"/>
                <c:pt idx="0">
                  <c:v>0.17987871995517041</c:v>
                </c:pt>
                <c:pt idx="1">
                  <c:v>0.22475304732159343</c:v>
                </c:pt>
                <c:pt idx="2">
                  <c:v>0.21479477549449749</c:v>
                </c:pt>
              </c:numCache>
            </c:numRef>
          </c:val>
          <c:extLst>
            <c:ext xmlns:c16="http://schemas.microsoft.com/office/drawing/2014/chart" uri="{C3380CC4-5D6E-409C-BE32-E72D297353CC}">
              <c16:uniqueId val="{00000000-0042-46D2-963B-1D3FEDA52F21}"/>
            </c:ext>
          </c:extLst>
        </c:ser>
        <c:ser>
          <c:idx val="1"/>
          <c:order val="1"/>
          <c:tx>
            <c:strRef>
              <c:f>Chart!$B$45</c:f>
              <c:strCache>
                <c:ptCount val="1"/>
                <c:pt idx="0">
                  <c:v>Retired (2011)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Chart!$C$43:$E$43</c:f>
              <c:strCache>
                <c:ptCount val="3"/>
                <c:pt idx="0">
                  <c:v>Bracknell Forest</c:v>
                </c:pt>
                <c:pt idx="1">
                  <c:v>South-East</c:v>
                </c:pt>
                <c:pt idx="2">
                  <c:v>England</c:v>
                </c:pt>
              </c:strCache>
            </c:strRef>
          </c:cat>
          <c:val>
            <c:numRef>
              <c:f>Chart!$C$45:$E$45</c:f>
              <c:numCache>
                <c:formatCode>0.0%</c:formatCode>
                <c:ptCount val="3"/>
                <c:pt idx="0">
                  <c:v>0.10221858607247702</c:v>
                </c:pt>
                <c:pt idx="1">
                  <c:v>0.13695350635230058</c:v>
                </c:pt>
                <c:pt idx="2">
                  <c:v>0.13684421234702251</c:v>
                </c:pt>
              </c:numCache>
            </c:numRef>
          </c:val>
          <c:extLst>
            <c:ext xmlns:c16="http://schemas.microsoft.com/office/drawing/2014/chart" uri="{C3380CC4-5D6E-409C-BE32-E72D297353CC}">
              <c16:uniqueId val="{00000001-0042-46D2-963B-1D3FEDA52F21}"/>
            </c:ext>
          </c:extLst>
        </c:ser>
        <c:dLbls>
          <c:dLblPos val="outEnd"/>
          <c:showLegendKey val="0"/>
          <c:showVal val="1"/>
          <c:showCatName val="0"/>
          <c:showSerName val="0"/>
          <c:showPercent val="0"/>
          <c:showBubbleSize val="0"/>
        </c:dLbls>
        <c:gapWidth val="50"/>
        <c:axId val="628732464"/>
        <c:axId val="628730824"/>
      </c:barChart>
      <c:catAx>
        <c:axId val="62873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628730824"/>
        <c:crosses val="autoZero"/>
        <c:auto val="1"/>
        <c:lblAlgn val="ctr"/>
        <c:lblOffset val="100"/>
        <c:noMultiLvlLbl val="0"/>
      </c:catAx>
      <c:valAx>
        <c:axId val="628730824"/>
        <c:scaling>
          <c:orientation val="minMax"/>
          <c:max val="0.30000000000000004"/>
        </c:scaling>
        <c:delete val="1"/>
        <c:axPos val="l"/>
        <c:numFmt formatCode="0.0%" sourceLinked="1"/>
        <c:majorTickMark val="none"/>
        <c:minorTickMark val="none"/>
        <c:tickLblPos val="nextTo"/>
        <c:crossAx val="628732464"/>
        <c:crosses val="autoZero"/>
        <c:crossBetween val="between"/>
      </c:valAx>
      <c:spPr>
        <a:noFill/>
        <a:ln>
          <a:noFill/>
        </a:ln>
        <a:effectLst/>
      </c:spPr>
    </c:plotArea>
    <c:legend>
      <c:legendPos val="b"/>
      <c:layout>
        <c:manualLayout>
          <c:xMode val="edge"/>
          <c:yMode val="edge"/>
          <c:x val="0.25728915135608049"/>
          <c:y val="0.88773967957915323"/>
          <c:w val="0.48542147856517937"/>
          <c:h val="0.11226032042084674"/>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598052851182198E-2"/>
          <c:y val="0"/>
          <c:w val="0.71702070918525374"/>
          <c:h val="0.91923411649172826"/>
        </c:manualLayout>
      </c:layout>
      <c:barChart>
        <c:barDir val="col"/>
        <c:grouping val="percentStacked"/>
        <c:varyColors val="0"/>
        <c:ser>
          <c:idx val="0"/>
          <c:order val="0"/>
          <c:tx>
            <c:strRef>
              <c:f>'Chart '!$B$8</c:f>
              <c:strCache>
                <c:ptCount val="1"/>
                <c:pt idx="0">
                  <c:v>Works mainly from home</c:v>
                </c:pt>
              </c:strCache>
            </c:strRef>
          </c:tx>
          <c:spPr>
            <a:solidFill>
              <a:schemeClr val="accent1"/>
            </a:solidFill>
            <a:ln>
              <a:noFill/>
            </a:ln>
            <a:effectLst/>
          </c:spPr>
          <c:invertIfNegative val="0"/>
          <c:dLbls>
            <c:dLbl>
              <c:idx val="2"/>
              <c:layout>
                <c:manualLayout>
                  <c:x val="-1.668984700973569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A3-40A6-99FE-75583FA862FA}"/>
                </c:ext>
              </c:extLst>
            </c:dLbl>
            <c:dLbl>
              <c:idx val="3"/>
              <c:layout>
                <c:manualLayout>
                  <c:x val="-2.503477051460361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A3-40A6-99FE-75583FA862F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'!$C$7:$D$7</c:f>
              <c:numCache>
                <c:formatCode>General</c:formatCode>
                <c:ptCount val="2"/>
                <c:pt idx="0">
                  <c:v>2021</c:v>
                </c:pt>
                <c:pt idx="1">
                  <c:v>2011</c:v>
                </c:pt>
              </c:numCache>
            </c:numRef>
          </c:cat>
          <c:val>
            <c:numRef>
              <c:f>'Chart '!$C$8:$D$8</c:f>
              <c:numCache>
                <c:formatCode>0.0%</c:formatCode>
                <c:ptCount val="2"/>
                <c:pt idx="0">
                  <c:v>0.39927109531482957</c:v>
                </c:pt>
                <c:pt idx="1">
                  <c:v>0.11104112155570631</c:v>
                </c:pt>
              </c:numCache>
            </c:numRef>
          </c:val>
          <c:extLst>
            <c:ext xmlns:c16="http://schemas.microsoft.com/office/drawing/2014/chart" uri="{C3380CC4-5D6E-409C-BE32-E72D297353CC}">
              <c16:uniqueId val="{00000002-C1A3-40A6-99FE-75583FA862FA}"/>
            </c:ext>
          </c:extLst>
        </c:ser>
        <c:ser>
          <c:idx val="1"/>
          <c:order val="1"/>
          <c:tx>
            <c:strRef>
              <c:f>'Chart '!$B$9</c:f>
              <c:strCache>
                <c:ptCount val="1"/>
                <c:pt idx="0">
                  <c:v>Works  in no fixed place or outside the UK</c:v>
                </c:pt>
              </c:strCache>
            </c:strRef>
          </c:tx>
          <c:spPr>
            <a:solidFill>
              <a:schemeClr val="accent2"/>
            </a:solidFill>
            <a:ln>
              <a:noFill/>
            </a:ln>
            <a:effectLst/>
          </c:spPr>
          <c:invertIfNegative val="0"/>
          <c:dLbls>
            <c:dLbl>
              <c:idx val="0"/>
              <c:layout>
                <c:manualLayout>
                  <c:x val="2.766622865458384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A3-40A6-99FE-75583FA862FA}"/>
                </c:ext>
              </c:extLst>
            </c:dLbl>
            <c:dLbl>
              <c:idx val="1"/>
              <c:layout>
                <c:manualLayout>
                  <c:x val="5.548153049050725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A3-40A6-99FE-75583FA862F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'!$C$7:$D$7</c:f>
              <c:numCache>
                <c:formatCode>General</c:formatCode>
                <c:ptCount val="2"/>
                <c:pt idx="0">
                  <c:v>2021</c:v>
                </c:pt>
                <c:pt idx="1">
                  <c:v>2011</c:v>
                </c:pt>
              </c:numCache>
            </c:numRef>
          </c:cat>
          <c:val>
            <c:numRef>
              <c:f>'Chart '!$C$9:$D$9</c:f>
              <c:numCache>
                <c:formatCode>0.0%</c:formatCode>
                <c:ptCount val="2"/>
                <c:pt idx="0">
                  <c:v>0.14093161247571573</c:v>
                </c:pt>
                <c:pt idx="1">
                  <c:v>8.4084375100946476E-2</c:v>
                </c:pt>
              </c:numCache>
            </c:numRef>
          </c:val>
          <c:extLst>
            <c:ext xmlns:c16="http://schemas.microsoft.com/office/drawing/2014/chart" uri="{C3380CC4-5D6E-409C-BE32-E72D297353CC}">
              <c16:uniqueId val="{00000005-C1A3-40A6-99FE-75583FA862FA}"/>
            </c:ext>
          </c:extLst>
        </c:ser>
        <c:ser>
          <c:idx val="2"/>
          <c:order val="2"/>
          <c:tx>
            <c:strRef>
              <c:f>'Chart '!$B$10</c:f>
              <c:strCache>
                <c:ptCount val="1"/>
                <c:pt idx="0">
                  <c:v>&lt;10 KM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'!$C$7:$D$7</c:f>
              <c:numCache>
                <c:formatCode>General</c:formatCode>
                <c:ptCount val="2"/>
                <c:pt idx="0">
                  <c:v>2021</c:v>
                </c:pt>
                <c:pt idx="1">
                  <c:v>2011</c:v>
                </c:pt>
              </c:numCache>
            </c:numRef>
          </c:cat>
          <c:val>
            <c:numRef>
              <c:f>'Chart '!$C$10:$D$10</c:f>
              <c:numCache>
                <c:formatCode>0.0%</c:formatCode>
                <c:ptCount val="2"/>
                <c:pt idx="0">
                  <c:v>0.27463441815635303</c:v>
                </c:pt>
                <c:pt idx="1">
                  <c:v>0.455971185838421</c:v>
                </c:pt>
              </c:numCache>
            </c:numRef>
          </c:val>
          <c:extLst>
            <c:ext xmlns:c16="http://schemas.microsoft.com/office/drawing/2014/chart" uri="{C3380CC4-5D6E-409C-BE32-E72D297353CC}">
              <c16:uniqueId val="{00000006-C1A3-40A6-99FE-75583FA862FA}"/>
            </c:ext>
          </c:extLst>
        </c:ser>
        <c:ser>
          <c:idx val="3"/>
          <c:order val="3"/>
          <c:tx>
            <c:strRef>
              <c:f>'Chart '!$B$11</c:f>
              <c:strCache>
                <c:ptCount val="1"/>
                <c:pt idx="0">
                  <c:v>10-20 KM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'!$C$7:$D$7</c:f>
              <c:numCache>
                <c:formatCode>General</c:formatCode>
                <c:ptCount val="2"/>
                <c:pt idx="0">
                  <c:v>2021</c:v>
                </c:pt>
                <c:pt idx="1">
                  <c:v>2011</c:v>
                </c:pt>
              </c:numCache>
            </c:numRef>
          </c:cat>
          <c:val>
            <c:numRef>
              <c:f>'Chart '!$C$11:$D$11</c:f>
              <c:numCache>
                <c:formatCode>0.0%</c:formatCode>
                <c:ptCount val="2"/>
                <c:pt idx="0">
                  <c:v>0.10761886116172949</c:v>
                </c:pt>
                <c:pt idx="1">
                  <c:v>0.18588687534321802</c:v>
                </c:pt>
              </c:numCache>
            </c:numRef>
          </c:val>
          <c:extLst>
            <c:ext xmlns:c16="http://schemas.microsoft.com/office/drawing/2014/chart" uri="{C3380CC4-5D6E-409C-BE32-E72D297353CC}">
              <c16:uniqueId val="{00000007-C1A3-40A6-99FE-75583FA862FA}"/>
            </c:ext>
          </c:extLst>
        </c:ser>
        <c:ser>
          <c:idx val="4"/>
          <c:order val="4"/>
          <c:tx>
            <c:strRef>
              <c:f>'Chart '!$B$12</c:f>
              <c:strCache>
                <c:ptCount val="1"/>
                <c:pt idx="0">
                  <c:v>&gt;20 KM</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'!$C$7:$D$7</c:f>
              <c:numCache>
                <c:formatCode>General</c:formatCode>
                <c:ptCount val="2"/>
                <c:pt idx="0">
                  <c:v>2021</c:v>
                </c:pt>
                <c:pt idx="1">
                  <c:v>2011</c:v>
                </c:pt>
              </c:numCache>
            </c:numRef>
          </c:cat>
          <c:val>
            <c:numRef>
              <c:f>'Chart '!$C$12:$D$12</c:f>
              <c:numCache>
                <c:formatCode>0.0%</c:formatCode>
                <c:ptCount val="2"/>
                <c:pt idx="0">
                  <c:v>7.7544012891372124E-2</c:v>
                </c:pt>
                <c:pt idx="1">
                  <c:v>0.16301644216170819</c:v>
                </c:pt>
              </c:numCache>
            </c:numRef>
          </c:val>
          <c:extLst>
            <c:ext xmlns:c16="http://schemas.microsoft.com/office/drawing/2014/chart" uri="{C3380CC4-5D6E-409C-BE32-E72D297353CC}">
              <c16:uniqueId val="{00000008-C1A3-40A6-99FE-75583FA862FA}"/>
            </c:ext>
          </c:extLst>
        </c:ser>
        <c:dLbls>
          <c:showLegendKey val="0"/>
          <c:showVal val="1"/>
          <c:showCatName val="0"/>
          <c:showSerName val="0"/>
          <c:showPercent val="0"/>
          <c:showBubbleSize val="0"/>
        </c:dLbls>
        <c:gapWidth val="50"/>
        <c:overlap val="100"/>
        <c:axId val="752683416"/>
        <c:axId val="752687680"/>
      </c:barChart>
      <c:catAx>
        <c:axId val="752683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752687680"/>
        <c:crosses val="autoZero"/>
        <c:auto val="1"/>
        <c:lblAlgn val="ctr"/>
        <c:lblOffset val="100"/>
        <c:noMultiLvlLbl val="0"/>
      </c:catAx>
      <c:valAx>
        <c:axId val="752687680"/>
        <c:scaling>
          <c:orientation val="minMax"/>
          <c:max val="1.1000000000000001"/>
          <c:min val="0"/>
        </c:scaling>
        <c:delete val="1"/>
        <c:axPos val="l"/>
        <c:numFmt formatCode="0%" sourceLinked="1"/>
        <c:majorTickMark val="out"/>
        <c:minorTickMark val="none"/>
        <c:tickLblPos val="nextTo"/>
        <c:crossAx val="752683416"/>
        <c:crosses val="autoZero"/>
        <c:crossBetween val="between"/>
      </c:valAx>
      <c:spPr>
        <a:noFill/>
        <a:ln>
          <a:noFill/>
        </a:ln>
        <a:effectLst/>
      </c:spPr>
    </c:plotArea>
    <c:legend>
      <c:legendPos val="r"/>
      <c:layout>
        <c:manualLayout>
          <c:xMode val="edge"/>
          <c:yMode val="edge"/>
          <c:x val="0.71775809346818176"/>
          <c:y val="6.4420624807926305E-2"/>
          <c:w val="0.27823369325737618"/>
          <c:h val="0.92526467982322935"/>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05634633818599E-2"/>
          <c:y val="3.2433645874897193E-2"/>
          <c:w val="0.98294365366181402"/>
          <c:h val="0.95653905412814377"/>
        </c:manualLayout>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09-4FF0-A5BA-AE90FF3ADC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09-4FF0-A5BA-AE90FF3ADC0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409-4FF0-A5BA-AE90FF3ADC0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409-4FF0-A5BA-AE90FF3ADC0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409-4FF0-A5BA-AE90FF3ADC0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409-4FF0-A5BA-AE90FF3ADC0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409-4FF0-A5BA-AE90FF3ADC0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409-4FF0-A5BA-AE90FF3ADC02}"/>
              </c:ext>
            </c:extLst>
          </c:dPt>
          <c:dLbls>
            <c:dLbl>
              <c:idx val="0"/>
              <c:layout>
                <c:manualLayout>
                  <c:x val="4.6350031278571775E-3"/>
                  <c:y val="-0.18673541394692411"/>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CC87A0CA-B917-443F-A3A6-DD0C6228EFC6}" type="CATEGORYNAME">
                      <a:rPr lang="en-GB">
                        <a:solidFill>
                          <a:schemeClr val="tx1"/>
                        </a:solidFill>
                      </a:rPr>
                      <a:pPr>
                        <a:defRPr sz="1200">
                          <a:solidFill>
                            <a:schemeClr val="tx1"/>
                          </a:solidFill>
                        </a:defRPr>
                      </a:pPr>
                      <a:t>[CATEGORY NAME]</a:t>
                    </a:fld>
                    <a:r>
                      <a:rPr lang="en-GB" baseline="0">
                        <a:solidFill>
                          <a:schemeClr val="tx1"/>
                        </a:solidFill>
                      </a:rPr>
                      <a:t>, </a:t>
                    </a:r>
                    <a:fld id="{B8426FE3-F019-43BE-ABCD-59FCA4CA74E6}" type="VALUE">
                      <a:rPr lang="en-GB" baseline="0">
                        <a:solidFill>
                          <a:schemeClr val="tx1"/>
                        </a:solidFill>
                      </a:rPr>
                      <a:pPr>
                        <a:defRPr sz="1200">
                          <a:solidFill>
                            <a:schemeClr val="tx1"/>
                          </a:solidFill>
                        </a:defRPr>
                      </a:pPr>
                      <a:t>[VALUE]</a:t>
                    </a:fld>
                    <a:r>
                      <a:rPr lang="en-GB" baseline="0">
                        <a:solidFill>
                          <a:schemeClr val="tx1"/>
                        </a:solidFill>
                      </a:rPr>
                      <a:t>, 45.5%</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409-4FF0-A5BA-AE90FF3ADC02}"/>
                </c:ext>
              </c:extLst>
            </c:dLbl>
            <c:dLbl>
              <c:idx val="1"/>
              <c:layout>
                <c:manualLayout>
                  <c:x val="0.10619127015487813"/>
                  <c:y val="0.21936911457496383"/>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2E3552C0-9956-4326-ABB6-FEE73D959415}" type="CATEGORYNAME">
                      <a:rPr lang="en-GB">
                        <a:solidFill>
                          <a:schemeClr val="tx1"/>
                        </a:solidFill>
                      </a:rPr>
                      <a:pPr>
                        <a:defRPr sz="1200">
                          <a:solidFill>
                            <a:schemeClr val="tx1"/>
                          </a:solidFill>
                        </a:defRPr>
                      </a:pPr>
                      <a:t>[CATEGORY NAME]</a:t>
                    </a:fld>
                    <a:r>
                      <a:rPr lang="en-GB" baseline="0">
                        <a:solidFill>
                          <a:schemeClr val="tx1"/>
                        </a:solidFill>
                      </a:rPr>
                      <a:t>, </a:t>
                    </a:r>
                    <a:fld id="{43876A0F-C640-4D25-8264-353398B7D1D2}" type="VALUE">
                      <a:rPr lang="en-GB" baseline="0">
                        <a:solidFill>
                          <a:schemeClr val="tx1"/>
                        </a:solidFill>
                      </a:rPr>
                      <a:pPr>
                        <a:defRPr sz="1200">
                          <a:solidFill>
                            <a:schemeClr val="tx1"/>
                          </a:solidFill>
                        </a:defRPr>
                      </a:pPr>
                      <a:t>[VALUE]</a:t>
                    </a:fld>
                    <a:r>
                      <a:rPr lang="en-GB" baseline="0">
                        <a:solidFill>
                          <a:schemeClr val="tx1"/>
                        </a:solidFill>
                      </a:rPr>
                      <a:t>, 39.9%</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409-4FF0-A5BA-AE90FF3ADC02}"/>
                </c:ext>
              </c:extLst>
            </c:dLbl>
            <c:dLbl>
              <c:idx val="2"/>
              <c:layout>
                <c:manualLayout>
                  <c:x val="-0.13386347208434926"/>
                  <c:y val="-0.17349702715731963"/>
                </c:manualLayout>
              </c:layout>
              <c:tx>
                <c:rich>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fld id="{F8C61761-F993-475F-9138-56C3B27EAAB7}" type="CATEGORYNAME">
                      <a:rPr lang="en-US"/>
                      <a:pPr>
                        <a:defRPr sz="1200">
                          <a:solidFill>
                            <a:sysClr val="windowText" lastClr="000000"/>
                          </a:solidFill>
                        </a:defRPr>
                      </a:pPr>
                      <a:t>[CATEGORY NAME]</a:t>
                    </a:fld>
                    <a:r>
                      <a:rPr lang="en-US" baseline="0"/>
                      <a:t>, </a:t>
                    </a:r>
                    <a:fld id="{1C31868F-8AA0-4ADA-9BA0-64BC92B4C983}" type="VALUE">
                      <a:rPr lang="en-US" baseline="0"/>
                      <a:pPr>
                        <a:defRPr sz="1200">
                          <a:solidFill>
                            <a:sysClr val="windowText" lastClr="000000"/>
                          </a:solidFill>
                        </a:defRPr>
                      </a:pPr>
                      <a:t>[VALUE]</a:t>
                    </a:fld>
                    <a:r>
                      <a:rPr lang="en-US" baseline="0"/>
                      <a:t>, 5.7%</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409-4FF0-A5BA-AE90FF3ADC02}"/>
                </c:ext>
              </c:extLst>
            </c:dLbl>
            <c:dLbl>
              <c:idx val="3"/>
              <c:layout>
                <c:manualLayout>
                  <c:x val="4.9935716419780361E-2"/>
                  <c:y val="-0.23725823557769565"/>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409-4FF0-A5BA-AE90FF3ADC02}"/>
                </c:ext>
              </c:extLst>
            </c:dLbl>
            <c:dLbl>
              <c:idx val="5"/>
              <c:layout>
                <c:manualLayout>
                  <c:x val="-6.0661998329355777E-4"/>
                  <c:y val="5.7293910542742183E-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0941804358001845"/>
                      <c:h val="0.20126309546201343"/>
                    </c:manualLayout>
                  </c15:layout>
                </c:ext>
                <c:ext xmlns:c16="http://schemas.microsoft.com/office/drawing/2014/chart" uri="{C3380CC4-5D6E-409C-BE32-E72D297353CC}">
                  <c16:uniqueId val="{0000000B-5409-4FF0-A5BA-AE90FF3ADC02}"/>
                </c:ext>
              </c:extLst>
            </c:dLbl>
            <c:dLbl>
              <c:idx val="6"/>
              <c:layout>
                <c:manualLayout>
                  <c:x val="-2.3454116741254031E-2"/>
                  <c:y val="0.15688322097156696"/>
                </c:manualLayout>
              </c:layout>
              <c:tx>
                <c:rich>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fld id="{677585B0-2677-418F-9535-E3A284EDC267}" type="CATEGORYNAME">
                      <a:rPr lang="en-GB" sz="1200">
                        <a:solidFill>
                          <a:schemeClr val="tx1"/>
                        </a:solidFill>
                      </a:rPr>
                      <a:pPr>
                        <a:defRPr sz="1200">
                          <a:solidFill>
                            <a:sysClr val="windowText" lastClr="000000"/>
                          </a:solidFill>
                        </a:defRPr>
                      </a:pPr>
                      <a:t>[CATEGORY NAME]</a:t>
                    </a:fld>
                    <a:r>
                      <a:rPr lang="en-GB" sz="1200" baseline="0">
                        <a:solidFill>
                          <a:schemeClr val="tx1"/>
                        </a:solidFill>
                      </a:rPr>
                      <a:t>, </a:t>
                    </a:r>
                    <a:fld id="{B57E8C9D-BADB-4B06-9096-D9F16D8CE9D7}" type="VALUE">
                      <a:rPr lang="en-GB" sz="1200" baseline="0">
                        <a:solidFill>
                          <a:schemeClr val="tx1"/>
                        </a:solidFill>
                      </a:rPr>
                      <a:pPr>
                        <a:defRPr sz="1200">
                          <a:solidFill>
                            <a:sysClr val="windowText" lastClr="000000"/>
                          </a:solidFill>
                        </a:defRPr>
                      </a:pPr>
                      <a:t>[VALUE]</a:t>
                    </a:fld>
                    <a:r>
                      <a:rPr lang="en-GB" sz="1200" baseline="0">
                        <a:solidFill>
                          <a:schemeClr val="tx1"/>
                        </a:solidFill>
                      </a:rPr>
                      <a:t>, </a:t>
                    </a:r>
                    <a:fld id="{9B4347E6-94E5-46F3-9AA9-FFA61BDEC982}" type="PERCENTAGE">
                      <a:rPr lang="en-GB" sz="1200" baseline="0">
                        <a:solidFill>
                          <a:schemeClr val="tx1"/>
                        </a:solidFill>
                      </a:rPr>
                      <a:pPr>
                        <a:defRPr sz="1200">
                          <a:solidFill>
                            <a:sysClr val="windowText" lastClr="000000"/>
                          </a:solidFill>
                        </a:defRPr>
                      </a:pPr>
                      <a:t>[PERCENTAGE]</a:t>
                    </a:fld>
                    <a:endParaRPr lang="en-GB" sz="1200" baseline="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5409-4FF0-A5BA-AE90FF3ADC0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Charts!$B$19:$B$25</c:f>
              <c:strCache>
                <c:ptCount val="7"/>
                <c:pt idx="0">
                  <c:v>Driving a car or van</c:v>
                </c:pt>
                <c:pt idx="1">
                  <c:v>Work mainly at 
or from home</c:v>
                </c:pt>
                <c:pt idx="2">
                  <c:v>On foot</c:v>
                </c:pt>
                <c:pt idx="3">
                  <c:v>Passenger in a car, van or taxi</c:v>
                </c:pt>
                <c:pt idx="4">
                  <c:v>Public transport</c:v>
                </c:pt>
                <c:pt idx="5">
                  <c:v>Bicycle, motorcycle, scooter or moped</c:v>
                </c:pt>
                <c:pt idx="6">
                  <c:v>Other method of travel to work</c:v>
                </c:pt>
              </c:strCache>
            </c:strRef>
          </c:cat>
          <c:val>
            <c:numRef>
              <c:f>Charts!$C$19:$C$25</c:f>
              <c:numCache>
                <c:formatCode>#,##0</c:formatCode>
                <c:ptCount val="7"/>
                <c:pt idx="0">
                  <c:v>30194</c:v>
                </c:pt>
                <c:pt idx="1">
                  <c:v>26512</c:v>
                </c:pt>
                <c:pt idx="2">
                  <c:v>3755</c:v>
                </c:pt>
                <c:pt idx="3">
                  <c:v>2402</c:v>
                </c:pt>
                <c:pt idx="4">
                  <c:v>1777</c:v>
                </c:pt>
                <c:pt idx="5">
                  <c:v>1199</c:v>
                </c:pt>
                <c:pt idx="6">
                  <c:v>557</c:v>
                </c:pt>
              </c:numCache>
            </c:numRef>
          </c:val>
          <c:extLst>
            <c:ext xmlns:c16="http://schemas.microsoft.com/office/drawing/2014/chart" uri="{C3380CC4-5D6E-409C-BE32-E72D297353CC}">
              <c16:uniqueId val="{00000010-77A6-42BD-8525-DC1CD9A7F702}"/>
            </c:ext>
          </c:extLst>
        </c:ser>
        <c:dLbls>
          <c:showLegendKey val="0"/>
          <c:showVal val="0"/>
          <c:showCatName val="0"/>
          <c:showSerName val="0"/>
          <c:showPercent val="0"/>
          <c:showBubbleSize val="0"/>
          <c:showLeaderLines val="1"/>
        </c:dLbls>
        <c:gapWidth val="15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793943534750157"/>
          <c:y val="7.3916228953844379E-2"/>
          <c:w val="0.44041466465610418"/>
          <c:h val="0.84811664968931744"/>
        </c:manualLayout>
      </c:layout>
      <c:barChart>
        <c:barDir val="bar"/>
        <c:grouping val="clustered"/>
        <c:varyColors val="0"/>
        <c:ser>
          <c:idx val="0"/>
          <c:order val="0"/>
          <c:tx>
            <c:strRef>
              <c:f>Chart!$C$4</c:f>
              <c:strCache>
                <c:ptCount val="1"/>
                <c:pt idx="0">
                  <c:v>2021</c:v>
                </c:pt>
              </c:strCache>
            </c:strRef>
          </c:tx>
          <c:spPr>
            <a:solidFill>
              <a:schemeClr val="accent1"/>
            </a:solidFill>
            <a:ln>
              <a:noFill/>
            </a:ln>
            <a:effectLst/>
          </c:spPr>
          <c:invertIfNegative val="0"/>
          <c:dLbls>
            <c:dLbl>
              <c:idx val="3"/>
              <c:layout>
                <c:manualLayout>
                  <c:x val="-2.7811928295156095E-3"/>
                  <c:y val="6.69627086257459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8F-4362-8727-CADA8BAC73A5}"/>
                </c:ext>
              </c:extLst>
            </c:dLbl>
            <c:dLbl>
              <c:idx val="4"/>
              <c:layout>
                <c:manualLayout>
                  <c:x val="-1.0197589238135788E-16"/>
                  <c:y val="6.696798127996905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8F-4362-8727-CADA8BAC73A5}"/>
                </c:ext>
              </c:extLst>
            </c:dLbl>
            <c:dLbl>
              <c:idx val="5"/>
              <c:layout>
                <c:manualLayout>
                  <c:x val="-2.7811928295155075E-3"/>
                  <c:y val="3.34813543128735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8F-4362-8727-CADA8BAC73A5}"/>
                </c:ext>
              </c:extLst>
            </c:dLbl>
            <c:dLbl>
              <c:idx val="6"/>
              <c:layout>
                <c:manualLayout>
                  <c:x val="-2.7811928295155075E-3"/>
                  <c:y val="6.69653449528572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8F-4362-8727-CADA8BAC73A5}"/>
                </c:ext>
              </c:extLst>
            </c:dLbl>
            <c:dLbl>
              <c:idx val="7"/>
              <c:layout>
                <c:manualLayout>
                  <c:x val="-2.7811928295155075E-3"/>
                  <c:y val="1.2276354763888941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8F-4362-8727-CADA8BAC73A5}"/>
                </c:ext>
              </c:extLst>
            </c:dLbl>
            <c:dLbl>
              <c:idx val="8"/>
              <c:layout>
                <c:manualLayout>
                  <c:x val="-2.7811928295155075E-3"/>
                  <c:y val="1.339280535786043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8F-4362-8727-CADA8BAC73A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Chart!$B$5:$B$13</c:f>
              <c:strCache>
                <c:ptCount val="9"/>
                <c:pt idx="0">
                  <c:v>Managers, directors 
and senior officials</c:v>
                </c:pt>
                <c:pt idx="1">
                  <c:v>Professional occupations</c:v>
                </c:pt>
                <c:pt idx="2">
                  <c:v>Associate professional and
technical occupations</c:v>
                </c:pt>
                <c:pt idx="3">
                  <c:v>Administrative and 
secretarial occupations</c:v>
                </c:pt>
                <c:pt idx="4">
                  <c:v>Skilled trades occupations</c:v>
                </c:pt>
                <c:pt idx="5">
                  <c:v>Caring, leisure and 
other service occupations</c:v>
                </c:pt>
                <c:pt idx="6">
                  <c:v>Sales and 
customer service occupations</c:v>
                </c:pt>
                <c:pt idx="7">
                  <c:v>Process, plant
and machine operatives</c:v>
                </c:pt>
                <c:pt idx="8">
                  <c:v>Elementary occupations</c:v>
                </c:pt>
              </c:strCache>
            </c:strRef>
          </c:cat>
          <c:val>
            <c:numRef>
              <c:f>Chart!$C$5:$C$13</c:f>
              <c:numCache>
                <c:formatCode>0.0%</c:formatCode>
                <c:ptCount val="9"/>
                <c:pt idx="0">
                  <c:v>0.152594957679448</c:v>
                </c:pt>
                <c:pt idx="1">
                  <c:v>0.20696406518268623</c:v>
                </c:pt>
                <c:pt idx="2">
                  <c:v>0.16215849874996235</c:v>
                </c:pt>
                <c:pt idx="3">
                  <c:v>0.1001536190849122</c:v>
                </c:pt>
                <c:pt idx="4">
                  <c:v>9.946082713334739E-2</c:v>
                </c:pt>
                <c:pt idx="5">
                  <c:v>9.0078014398024042E-2</c:v>
                </c:pt>
                <c:pt idx="6">
                  <c:v>6.4821229555107079E-2</c:v>
                </c:pt>
                <c:pt idx="7">
                  <c:v>4.4685080875929997E-2</c:v>
                </c:pt>
                <c:pt idx="8">
                  <c:v>7.9083707340582551E-2</c:v>
                </c:pt>
              </c:numCache>
            </c:numRef>
          </c:val>
          <c:extLst>
            <c:ext xmlns:c16="http://schemas.microsoft.com/office/drawing/2014/chart" uri="{C3380CC4-5D6E-409C-BE32-E72D297353CC}">
              <c16:uniqueId val="{00000006-BF8F-4362-8727-CADA8BAC73A5}"/>
            </c:ext>
          </c:extLst>
        </c:ser>
        <c:ser>
          <c:idx val="1"/>
          <c:order val="1"/>
          <c:tx>
            <c:strRef>
              <c:f>Chart!$D$4</c:f>
              <c:strCache>
                <c:ptCount val="1"/>
                <c:pt idx="0">
                  <c:v>2011</c:v>
                </c:pt>
              </c:strCache>
            </c:strRef>
          </c:tx>
          <c:spPr>
            <a:solidFill>
              <a:schemeClr val="accent2"/>
            </a:solidFill>
            <a:ln>
              <a:noFill/>
            </a:ln>
            <a:effectLst/>
          </c:spPr>
          <c:invertIfNegative val="0"/>
          <c:dLbls>
            <c:dLbl>
              <c:idx val="7"/>
              <c:layout>
                <c:manualLayout>
                  <c:x val="-7.7753436739856199E-2"/>
                  <c:y val="1.9587978337762312E-16"/>
                </c:manualLayout>
              </c:layout>
              <c:tx>
                <c:rich>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fld id="{39B55181-5A76-47FE-AB83-AE795DB55E4F}" type="VALUE">
                      <a:rPr lang="en-US" sz="1000">
                        <a:solidFill>
                          <a:schemeClr val="tx1"/>
                        </a:solidFill>
                      </a:rPr>
                      <a:pPr>
                        <a:defRPr sz="800" b="1">
                          <a:solidFill>
                            <a:schemeClr val="tx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F8F-4362-8727-CADA8BAC73A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Chart!$B$5:$B$13</c:f>
              <c:strCache>
                <c:ptCount val="9"/>
                <c:pt idx="0">
                  <c:v>Managers, directors 
and senior officials</c:v>
                </c:pt>
                <c:pt idx="1">
                  <c:v>Professional occupations</c:v>
                </c:pt>
                <c:pt idx="2">
                  <c:v>Associate professional and
technical occupations</c:v>
                </c:pt>
                <c:pt idx="3">
                  <c:v>Administrative and 
secretarial occupations</c:v>
                </c:pt>
                <c:pt idx="4">
                  <c:v>Skilled trades occupations</c:v>
                </c:pt>
                <c:pt idx="5">
                  <c:v>Caring, leisure and 
other service occupations</c:v>
                </c:pt>
                <c:pt idx="6">
                  <c:v>Sales and 
customer service occupations</c:v>
                </c:pt>
                <c:pt idx="7">
                  <c:v>Process, plant
and machine operatives</c:v>
                </c:pt>
                <c:pt idx="8">
                  <c:v>Elementary occupations</c:v>
                </c:pt>
              </c:strCache>
            </c:strRef>
          </c:cat>
          <c:val>
            <c:numRef>
              <c:f>Chart!$D$5:$D$13</c:f>
              <c:numCache>
                <c:formatCode>0.0%</c:formatCode>
                <c:ptCount val="9"/>
                <c:pt idx="0">
                  <c:v>0.13051975320606002</c:v>
                </c:pt>
                <c:pt idx="1">
                  <c:v>0.18700132441774073</c:v>
                </c:pt>
                <c:pt idx="2">
                  <c:v>0.15153277126336531</c:v>
                </c:pt>
                <c:pt idx="3">
                  <c:v>0.12178182640436735</c:v>
                </c:pt>
                <c:pt idx="4">
                  <c:v>0.10571114772103241</c:v>
                </c:pt>
                <c:pt idx="5">
                  <c:v>9.3549116516458308E-2</c:v>
                </c:pt>
                <c:pt idx="6">
                  <c:v>7.4587330813709343E-2</c:v>
                </c:pt>
                <c:pt idx="7">
                  <c:v>4.4965597441612562E-2</c:v>
                </c:pt>
                <c:pt idx="8">
                  <c:v>9.0351132215653968E-2</c:v>
                </c:pt>
              </c:numCache>
            </c:numRef>
          </c:val>
          <c:extLst>
            <c:ext xmlns:c16="http://schemas.microsoft.com/office/drawing/2014/chart" uri="{C3380CC4-5D6E-409C-BE32-E72D297353CC}">
              <c16:uniqueId val="{00000007-BF8F-4362-8727-CADA8BAC73A5}"/>
            </c:ext>
          </c:extLst>
        </c:ser>
        <c:dLbls>
          <c:showLegendKey val="0"/>
          <c:showVal val="0"/>
          <c:showCatName val="0"/>
          <c:showSerName val="0"/>
          <c:showPercent val="0"/>
          <c:showBubbleSize val="0"/>
        </c:dLbls>
        <c:gapWidth val="50"/>
        <c:axId val="779714232"/>
        <c:axId val="779716200"/>
      </c:barChart>
      <c:catAx>
        <c:axId val="7797142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79716200"/>
        <c:crosses val="autoZero"/>
        <c:auto val="1"/>
        <c:lblAlgn val="ctr"/>
        <c:lblOffset val="100"/>
        <c:noMultiLvlLbl val="0"/>
      </c:catAx>
      <c:valAx>
        <c:axId val="779716200"/>
        <c:scaling>
          <c:orientation val="minMax"/>
        </c:scaling>
        <c:delete val="0"/>
        <c:axPos val="t"/>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779714232"/>
        <c:crosses val="autoZero"/>
        <c:crossBetween val="between"/>
      </c:valAx>
      <c:spPr>
        <a:noFill/>
        <a:ln>
          <a:noFill/>
        </a:ln>
        <a:effectLst/>
      </c:spPr>
    </c:plotArea>
    <c:legend>
      <c:legendPos val="b"/>
      <c:layout>
        <c:manualLayout>
          <c:xMode val="edge"/>
          <c:yMode val="edge"/>
          <c:x val="0.3984116283016631"/>
          <c:y val="0.9509149004674432"/>
          <c:w val="0.20317653018669518"/>
          <c:h val="4.4196854626098341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730652666633649"/>
          <c:y val="6.1159147778445701E-2"/>
          <c:w val="0.47745277701126654"/>
          <c:h val="0.85699996047981664"/>
        </c:manualLayout>
      </c:layout>
      <c:barChart>
        <c:barDir val="bar"/>
        <c:grouping val="clustered"/>
        <c:varyColors val="0"/>
        <c:ser>
          <c:idx val="0"/>
          <c:order val="0"/>
          <c:tx>
            <c:strRef>
              <c:f>'Charts - socioeconomics'!$C$5</c:f>
              <c:strCache>
                <c:ptCount val="1"/>
                <c:pt idx="0">
                  <c:v>2021</c:v>
                </c:pt>
              </c:strCache>
            </c:strRef>
          </c:tx>
          <c:spPr>
            <a:solidFill>
              <a:schemeClr val="accent1"/>
            </a:solidFill>
            <a:ln>
              <a:noFill/>
            </a:ln>
            <a:effectLst/>
          </c:spPr>
          <c:invertIfNegative val="0"/>
          <c:dLbls>
            <c:dLbl>
              <c:idx val="0"/>
              <c:layout>
                <c:manualLayout>
                  <c:x val="-1.1106067042808284E-16"/>
                  <c:y val="2.499484358344982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D7C-4083-9A2F-5C01802B4A71}"/>
                </c:ext>
              </c:extLst>
            </c:dLbl>
            <c:dLbl>
              <c:idx val="1"/>
              <c:layout>
                <c:manualLayout>
                  <c:x val="-3.1284217112467908E-3"/>
                  <c:y val="1.11850137665998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7C-4083-9A2F-5C01802B4A71}"/>
                </c:ext>
              </c:extLst>
            </c:dLbl>
            <c:dLbl>
              <c:idx val="2"/>
              <c:layout>
                <c:manualLayout>
                  <c:x val="-3.1284217112466759E-3"/>
                  <c:y val="7.456773698469924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7C-4083-9A2F-5C01802B4A71}"/>
                </c:ext>
              </c:extLst>
            </c:dLbl>
            <c:dLbl>
              <c:idx val="4"/>
              <c:layout>
                <c:manualLayout>
                  <c:x val="-3.1284217112466759E-3"/>
                  <c:y val="7.456773698469924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7C-4083-9A2F-5C01802B4A71}"/>
                </c:ext>
              </c:extLst>
            </c:dLbl>
            <c:dLbl>
              <c:idx val="5"/>
              <c:layout>
                <c:manualLayout>
                  <c:x val="0"/>
                  <c:y val="1.11847202043898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7C-4083-9A2F-5C01802B4A71}"/>
                </c:ext>
              </c:extLst>
            </c:dLbl>
            <c:dLbl>
              <c:idx val="6"/>
              <c:layout>
                <c:manualLayout>
                  <c:x val="-3.1284217112466759E-3"/>
                  <c:y val="3.728827192550095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7C-4083-9A2F-5C01802B4A71}"/>
                </c:ext>
              </c:extLst>
            </c:dLbl>
            <c:dLbl>
              <c:idx val="8"/>
              <c:layout>
                <c:manualLayout>
                  <c:x val="-1.5642108556233954E-3"/>
                  <c:y val="1.11847202043898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7C-4083-9A2F-5C01802B4A71}"/>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 - socioeconomics'!$B$6:$B$14</c:f>
              <c:strCache>
                <c:ptCount val="9"/>
                <c:pt idx="0">
                  <c:v>Higher managerial, administrative 
and professional occupations</c:v>
                </c:pt>
                <c:pt idx="1">
                  <c:v>Lower managerial, administrative
 and professional occupations</c:v>
                </c:pt>
                <c:pt idx="2">
                  <c:v>Intermediate occupations</c:v>
                </c:pt>
                <c:pt idx="3">
                  <c:v>Small employers 
and own account workers</c:v>
                </c:pt>
                <c:pt idx="4">
                  <c:v>Lower supervisory 
and technical occupations</c:v>
                </c:pt>
                <c:pt idx="5">
                  <c:v>Semi-routine occupations</c:v>
                </c:pt>
                <c:pt idx="6">
                  <c:v>Routine occupations</c:v>
                </c:pt>
                <c:pt idx="7">
                  <c:v>Never worked 
and long-term unemployed</c:v>
                </c:pt>
                <c:pt idx="8">
                  <c:v>Full-time students</c:v>
                </c:pt>
              </c:strCache>
            </c:strRef>
          </c:cat>
          <c:val>
            <c:numRef>
              <c:f>'Charts - socioeconomics'!$C$6:$C$14</c:f>
              <c:numCache>
                <c:formatCode>0.0%</c:formatCode>
                <c:ptCount val="9"/>
                <c:pt idx="0">
                  <c:v>0.17504728167872474</c:v>
                </c:pt>
                <c:pt idx="1">
                  <c:v>0.23704882271121652</c:v>
                </c:pt>
                <c:pt idx="2">
                  <c:v>0.13264887474607986</c:v>
                </c:pt>
                <c:pt idx="3">
                  <c:v>0.10578087318503397</c:v>
                </c:pt>
                <c:pt idx="4">
                  <c:v>5.4086237779312138E-2</c:v>
                </c:pt>
                <c:pt idx="5">
                  <c:v>0.10169813775229404</c:v>
                </c:pt>
                <c:pt idx="6">
                  <c:v>8.769875816797254E-2</c:v>
                </c:pt>
                <c:pt idx="7">
                  <c:v>5.2455144947114569E-2</c:v>
                </c:pt>
                <c:pt idx="8">
                  <c:v>5.3535869032251611E-2</c:v>
                </c:pt>
              </c:numCache>
            </c:numRef>
          </c:val>
          <c:extLst>
            <c:ext xmlns:c16="http://schemas.microsoft.com/office/drawing/2014/chart" uri="{C3380CC4-5D6E-409C-BE32-E72D297353CC}">
              <c16:uniqueId val="{00000006-ED7C-4083-9A2F-5C01802B4A71}"/>
            </c:ext>
          </c:extLst>
        </c:ser>
        <c:ser>
          <c:idx val="1"/>
          <c:order val="1"/>
          <c:tx>
            <c:strRef>
              <c:f>'Charts - socioeconomics'!$D$5</c:f>
              <c:strCache>
                <c:ptCount val="1"/>
                <c:pt idx="0">
                  <c:v>2011</c:v>
                </c:pt>
              </c:strCache>
            </c:strRef>
          </c:tx>
          <c:spPr>
            <a:solidFill>
              <a:schemeClr val="accent2"/>
            </a:solidFill>
            <a:ln>
              <a:noFill/>
            </a:ln>
            <a:effectLst/>
          </c:spPr>
          <c:invertIfNegative val="0"/>
          <c:dLbls>
            <c:dLbl>
              <c:idx val="0"/>
              <c:layout>
                <c:manualLayout>
                  <c:x val="0"/>
                  <c:y val="-4.998771906897923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7C-4083-9A2F-5C01802B4A71}"/>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 - socioeconomics'!$B$6:$B$14</c:f>
              <c:strCache>
                <c:ptCount val="9"/>
                <c:pt idx="0">
                  <c:v>Higher managerial, administrative 
and professional occupations</c:v>
                </c:pt>
                <c:pt idx="1">
                  <c:v>Lower managerial, administrative
 and professional occupations</c:v>
                </c:pt>
                <c:pt idx="2">
                  <c:v>Intermediate occupations</c:v>
                </c:pt>
                <c:pt idx="3">
                  <c:v>Small employers 
and own account workers</c:v>
                </c:pt>
                <c:pt idx="4">
                  <c:v>Lower supervisory 
and technical occupations</c:v>
                </c:pt>
                <c:pt idx="5">
                  <c:v>Semi-routine occupations</c:v>
                </c:pt>
                <c:pt idx="6">
                  <c:v>Routine occupations</c:v>
                </c:pt>
                <c:pt idx="7">
                  <c:v>Never worked 
and long-term unemployed</c:v>
                </c:pt>
                <c:pt idx="8">
                  <c:v>Full-time students</c:v>
                </c:pt>
              </c:strCache>
            </c:strRef>
          </c:cat>
          <c:val>
            <c:numRef>
              <c:f>'Charts - socioeconomics'!$D$6:$D$14</c:f>
              <c:numCache>
                <c:formatCode>0.0%</c:formatCode>
                <c:ptCount val="9"/>
                <c:pt idx="0">
                  <c:v>0.14932143029019684</c:v>
                </c:pt>
                <c:pt idx="1">
                  <c:v>0.25197314596467585</c:v>
                </c:pt>
                <c:pt idx="2">
                  <c:v>0.14921314788969633</c:v>
                </c:pt>
                <c:pt idx="3">
                  <c:v>8.9645796236585015E-2</c:v>
                </c:pt>
                <c:pt idx="4">
                  <c:v>6.8133692670484622E-2</c:v>
                </c:pt>
                <c:pt idx="5">
                  <c:v>0.12056643726839597</c:v>
                </c:pt>
                <c:pt idx="6">
                  <c:v>7.8793493430867709E-2</c:v>
                </c:pt>
                <c:pt idx="7">
                  <c:v>2.9452812936137447E-2</c:v>
                </c:pt>
                <c:pt idx="8">
                  <c:v>6.2900043312960202E-2</c:v>
                </c:pt>
              </c:numCache>
            </c:numRef>
          </c:val>
          <c:extLst>
            <c:ext xmlns:c16="http://schemas.microsoft.com/office/drawing/2014/chart" uri="{C3380CC4-5D6E-409C-BE32-E72D297353CC}">
              <c16:uniqueId val="{00000007-ED7C-4083-9A2F-5C01802B4A71}"/>
            </c:ext>
          </c:extLst>
        </c:ser>
        <c:dLbls>
          <c:showLegendKey val="0"/>
          <c:showVal val="0"/>
          <c:showCatName val="0"/>
          <c:showSerName val="0"/>
          <c:showPercent val="0"/>
          <c:showBubbleSize val="0"/>
        </c:dLbls>
        <c:gapWidth val="50"/>
        <c:axId val="600640952"/>
        <c:axId val="600648168"/>
      </c:barChart>
      <c:catAx>
        <c:axId val="6006409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00648168"/>
        <c:crosses val="autoZero"/>
        <c:auto val="1"/>
        <c:lblAlgn val="ctr"/>
        <c:lblOffset val="100"/>
        <c:noMultiLvlLbl val="0"/>
      </c:catAx>
      <c:valAx>
        <c:axId val="600648168"/>
        <c:scaling>
          <c:orientation val="minMax"/>
          <c:max val="0.35000000000000003"/>
          <c:min val="0"/>
        </c:scaling>
        <c:delete val="0"/>
        <c:axPos val="t"/>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600640952"/>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42174397573857E-4"/>
          <c:y val="4.6148389966249904E-3"/>
          <c:w val="0.96718878455158297"/>
          <c:h val="0.69572289397821907"/>
        </c:manualLayout>
      </c:layout>
      <c:barChart>
        <c:barDir val="col"/>
        <c:grouping val="clustered"/>
        <c:varyColors val="0"/>
        <c:ser>
          <c:idx val="0"/>
          <c:order val="0"/>
          <c:tx>
            <c:strRef>
              <c:f>Charts!$C$5</c:f>
              <c:strCache>
                <c:ptCount val="1"/>
                <c:pt idx="0">
                  <c:v>2021</c:v>
                </c:pt>
              </c:strCache>
            </c:strRef>
          </c:tx>
          <c:spPr>
            <a:solidFill>
              <a:schemeClr val="accent1"/>
            </a:solidFill>
            <a:ln>
              <a:noFill/>
            </a:ln>
            <a:effectLst/>
          </c:spPr>
          <c:invertIfNegative val="0"/>
          <c:dLbls>
            <c:dLbl>
              <c:idx val="3"/>
              <c:layout>
                <c:manualLayout>
                  <c:x val="-5.883066865918992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B2-41AF-9D95-67F7BE990BF8}"/>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Charts!$B$6:$B$9</c:f>
              <c:strCache>
                <c:ptCount val="4"/>
                <c:pt idx="0">
                  <c:v>15 hours or less</c:v>
                </c:pt>
                <c:pt idx="1">
                  <c:v>16 to 30 hours</c:v>
                </c:pt>
                <c:pt idx="2">
                  <c:v>31 to 48 hours</c:v>
                </c:pt>
                <c:pt idx="3">
                  <c:v>49+</c:v>
                </c:pt>
              </c:strCache>
            </c:strRef>
          </c:cat>
          <c:val>
            <c:numRef>
              <c:f>Charts!$C$6:$C$9</c:f>
              <c:numCache>
                <c:formatCode>0.0%</c:formatCode>
                <c:ptCount val="4"/>
                <c:pt idx="0">
                  <c:v>8.9130533006009302E-2</c:v>
                </c:pt>
                <c:pt idx="1">
                  <c:v>0.16045905688510023</c:v>
                </c:pt>
                <c:pt idx="2">
                  <c:v>0.63299546666265039</c:v>
                </c:pt>
                <c:pt idx="3">
                  <c:v>0.11741494344624004</c:v>
                </c:pt>
              </c:numCache>
            </c:numRef>
          </c:val>
          <c:extLst>
            <c:ext xmlns:c16="http://schemas.microsoft.com/office/drawing/2014/chart" uri="{C3380CC4-5D6E-409C-BE32-E72D297353CC}">
              <c16:uniqueId val="{00000000-70B2-41AF-9D95-67F7BE990BF8}"/>
            </c:ext>
          </c:extLst>
        </c:ser>
        <c:ser>
          <c:idx val="1"/>
          <c:order val="1"/>
          <c:tx>
            <c:strRef>
              <c:f>Charts!$D$5</c:f>
              <c:strCache>
                <c:ptCount val="1"/>
                <c:pt idx="0">
                  <c:v>2011</c:v>
                </c:pt>
              </c:strCache>
            </c:strRef>
          </c:tx>
          <c:spPr>
            <a:solidFill>
              <a:schemeClr val="accent2"/>
            </a:solidFill>
            <a:ln>
              <a:noFill/>
            </a:ln>
            <a:effectLst/>
          </c:spPr>
          <c:invertIfNegative val="0"/>
          <c:dLbls>
            <c:dLbl>
              <c:idx val="0"/>
              <c:layout>
                <c:manualLayout>
                  <c:x val="5.8830668659188845E-3"/>
                  <c:y val="4.95425119613949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B2-41AF-9D95-67F7BE990BF8}"/>
                </c:ext>
              </c:extLst>
            </c:dLbl>
            <c:dLbl>
              <c:idx val="1"/>
              <c:layout>
                <c:manualLayout>
                  <c:x val="1.718805153751862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B2-41AF-9D95-67F7BE990BF8}"/>
                </c:ext>
              </c:extLst>
            </c:dLbl>
            <c:dLbl>
              <c:idx val="2"/>
              <c:layout>
                <c:manualLayout>
                  <c:x val="1.4400080046768066E-2"/>
                  <c:y val="9.90850239227917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0B2-41AF-9D95-67F7BE990BF8}"/>
                </c:ext>
              </c:extLst>
            </c:dLbl>
            <c:dLbl>
              <c:idx val="3"/>
              <c:layout>
                <c:manualLayout>
                  <c:x val="8.5170131808491815E-3"/>
                  <c:y val="-9.082688935591599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B2-41AF-9D95-67F7BE990BF8}"/>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Charts!$B$6:$B$9</c:f>
              <c:strCache>
                <c:ptCount val="4"/>
                <c:pt idx="0">
                  <c:v>15 hours or less</c:v>
                </c:pt>
                <c:pt idx="1">
                  <c:v>16 to 30 hours</c:v>
                </c:pt>
                <c:pt idx="2">
                  <c:v>31 to 48 hours</c:v>
                </c:pt>
                <c:pt idx="3">
                  <c:v>49+</c:v>
                </c:pt>
              </c:strCache>
            </c:strRef>
          </c:cat>
          <c:val>
            <c:numRef>
              <c:f>Charts!$D$6:$D$9</c:f>
              <c:numCache>
                <c:formatCode>0.0%</c:formatCode>
                <c:ptCount val="4"/>
                <c:pt idx="0">
                  <c:v>8.5150369867881257E-2</c:v>
                </c:pt>
                <c:pt idx="1">
                  <c:v>0.15634589915043448</c:v>
                </c:pt>
                <c:pt idx="2">
                  <c:v>0.59984817650289113</c:v>
                </c:pt>
                <c:pt idx="3">
                  <c:v>0.15865555447879318</c:v>
                </c:pt>
              </c:numCache>
            </c:numRef>
          </c:val>
          <c:extLst>
            <c:ext xmlns:c16="http://schemas.microsoft.com/office/drawing/2014/chart" uri="{C3380CC4-5D6E-409C-BE32-E72D297353CC}">
              <c16:uniqueId val="{00000003-70B2-41AF-9D95-67F7BE990BF8}"/>
            </c:ext>
          </c:extLst>
        </c:ser>
        <c:dLbls>
          <c:dLblPos val="outEnd"/>
          <c:showLegendKey val="0"/>
          <c:showVal val="1"/>
          <c:showCatName val="0"/>
          <c:showSerName val="0"/>
          <c:showPercent val="0"/>
          <c:showBubbleSize val="0"/>
        </c:dLbls>
        <c:gapWidth val="50"/>
        <c:axId val="946645496"/>
        <c:axId val="946646808"/>
      </c:barChart>
      <c:catAx>
        <c:axId val="946645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46646808"/>
        <c:crosses val="autoZero"/>
        <c:auto val="1"/>
        <c:lblAlgn val="ctr"/>
        <c:lblOffset val="100"/>
        <c:noMultiLvlLbl val="0"/>
      </c:catAx>
      <c:valAx>
        <c:axId val="946646808"/>
        <c:scaling>
          <c:orientation val="minMax"/>
          <c:max val="0.75000000000000011"/>
          <c:min val="0"/>
        </c:scaling>
        <c:delete val="1"/>
        <c:axPos val="l"/>
        <c:numFmt formatCode="0.0%" sourceLinked="1"/>
        <c:majorTickMark val="none"/>
        <c:minorTickMark val="none"/>
        <c:tickLblPos val="nextTo"/>
        <c:crossAx val="946645496"/>
        <c:crosses val="autoZero"/>
        <c:crossBetween val="between"/>
      </c:valAx>
      <c:spPr>
        <a:noFill/>
        <a:ln>
          <a:noFill/>
        </a:ln>
        <a:effectLst/>
      </c:spPr>
    </c:plotArea>
    <c:legend>
      <c:legendPos val="b"/>
      <c:layout>
        <c:manualLayout>
          <c:xMode val="edge"/>
          <c:yMode val="edge"/>
          <c:x val="0.4007179194510867"/>
          <c:y val="0.91144217472122602"/>
          <c:w val="0.2901641762053313"/>
          <c:h val="8.360357408263456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2801837270341198E-3"/>
          <c:w val="1"/>
          <c:h val="0.69493658755207177"/>
        </c:manualLayout>
      </c:layout>
      <c:barChart>
        <c:barDir val="col"/>
        <c:grouping val="percentStacked"/>
        <c:varyColors val="0"/>
        <c:ser>
          <c:idx val="0"/>
          <c:order val="0"/>
          <c:tx>
            <c:strRef>
              <c:f>Charts!$B$15</c:f>
              <c:strCache>
                <c:ptCount val="1"/>
                <c:pt idx="0">
                  <c:v>15 hours or less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Charts!$C$14:$E$14</c:f>
              <c:strCache>
                <c:ptCount val="3"/>
                <c:pt idx="0">
                  <c:v>Bracknell Forest</c:v>
                </c:pt>
                <c:pt idx="1">
                  <c:v>South-East</c:v>
                </c:pt>
                <c:pt idx="2">
                  <c:v>England</c:v>
                </c:pt>
              </c:strCache>
            </c:strRef>
          </c:cat>
          <c:val>
            <c:numRef>
              <c:f>Charts!$C$15:$E$15</c:f>
              <c:numCache>
                <c:formatCode>0.0%</c:formatCode>
                <c:ptCount val="3"/>
                <c:pt idx="0">
                  <c:v>8.9130533006009302E-2</c:v>
                </c:pt>
                <c:pt idx="1">
                  <c:v>0.10977107768518972</c:v>
                </c:pt>
                <c:pt idx="2">
                  <c:v>0.10344354717216077</c:v>
                </c:pt>
              </c:numCache>
            </c:numRef>
          </c:val>
          <c:extLst>
            <c:ext xmlns:c16="http://schemas.microsoft.com/office/drawing/2014/chart" uri="{C3380CC4-5D6E-409C-BE32-E72D297353CC}">
              <c16:uniqueId val="{00000000-7222-4B93-B83C-9E30688E0505}"/>
            </c:ext>
          </c:extLst>
        </c:ser>
        <c:ser>
          <c:idx val="1"/>
          <c:order val="1"/>
          <c:tx>
            <c:strRef>
              <c:f>Charts!$B$16</c:f>
              <c:strCache>
                <c:ptCount val="1"/>
                <c:pt idx="0">
                  <c:v>16 to 30 hours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Charts!$C$14:$E$14</c:f>
              <c:strCache>
                <c:ptCount val="3"/>
                <c:pt idx="0">
                  <c:v>Bracknell Forest</c:v>
                </c:pt>
                <c:pt idx="1">
                  <c:v>South-East</c:v>
                </c:pt>
                <c:pt idx="2">
                  <c:v>England</c:v>
                </c:pt>
              </c:strCache>
            </c:strRef>
          </c:cat>
          <c:val>
            <c:numRef>
              <c:f>Charts!$C$16:$E$16</c:f>
              <c:numCache>
                <c:formatCode>0.0%</c:formatCode>
                <c:ptCount val="3"/>
                <c:pt idx="0">
                  <c:v>0.16045905688510023</c:v>
                </c:pt>
                <c:pt idx="1">
                  <c:v>0.18559995921086439</c:v>
                </c:pt>
                <c:pt idx="2">
                  <c:v>0.19465810805396239</c:v>
                </c:pt>
              </c:numCache>
            </c:numRef>
          </c:val>
          <c:extLst>
            <c:ext xmlns:c16="http://schemas.microsoft.com/office/drawing/2014/chart" uri="{C3380CC4-5D6E-409C-BE32-E72D297353CC}">
              <c16:uniqueId val="{00000001-7222-4B93-B83C-9E30688E0505}"/>
            </c:ext>
          </c:extLst>
        </c:ser>
        <c:ser>
          <c:idx val="2"/>
          <c:order val="2"/>
          <c:tx>
            <c:strRef>
              <c:f>Charts!$B$17</c:f>
              <c:strCache>
                <c:ptCount val="1"/>
                <c:pt idx="0">
                  <c:v>31 to 48 hours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Charts!$C$14:$E$14</c:f>
              <c:strCache>
                <c:ptCount val="3"/>
                <c:pt idx="0">
                  <c:v>Bracknell Forest</c:v>
                </c:pt>
                <c:pt idx="1">
                  <c:v>South-East</c:v>
                </c:pt>
                <c:pt idx="2">
                  <c:v>England</c:v>
                </c:pt>
              </c:strCache>
            </c:strRef>
          </c:cat>
          <c:val>
            <c:numRef>
              <c:f>Charts!$C$17:$E$17</c:f>
              <c:numCache>
                <c:formatCode>0.0%</c:formatCode>
                <c:ptCount val="3"/>
                <c:pt idx="0">
                  <c:v>0.63299546666265039</c:v>
                </c:pt>
                <c:pt idx="1">
                  <c:v>0.58555979622427679</c:v>
                </c:pt>
                <c:pt idx="2">
                  <c:v>0.59112806281365493</c:v>
                </c:pt>
              </c:numCache>
            </c:numRef>
          </c:val>
          <c:extLst>
            <c:ext xmlns:c16="http://schemas.microsoft.com/office/drawing/2014/chart" uri="{C3380CC4-5D6E-409C-BE32-E72D297353CC}">
              <c16:uniqueId val="{00000002-7222-4B93-B83C-9E30688E0505}"/>
            </c:ext>
          </c:extLst>
        </c:ser>
        <c:ser>
          <c:idx val="3"/>
          <c:order val="3"/>
          <c:tx>
            <c:strRef>
              <c:f>Charts!$B$18</c:f>
              <c:strCache>
                <c:ptCount val="1"/>
                <c:pt idx="0">
                  <c:v>49 or more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Charts!$C$14:$E$14</c:f>
              <c:strCache>
                <c:ptCount val="3"/>
                <c:pt idx="0">
                  <c:v>Bracknell Forest</c:v>
                </c:pt>
                <c:pt idx="1">
                  <c:v>South-East</c:v>
                </c:pt>
                <c:pt idx="2">
                  <c:v>England</c:v>
                </c:pt>
              </c:strCache>
            </c:strRef>
          </c:cat>
          <c:val>
            <c:numRef>
              <c:f>Charts!$C$18:$E$18</c:f>
              <c:numCache>
                <c:formatCode>0.0%</c:formatCode>
                <c:ptCount val="3"/>
                <c:pt idx="0">
                  <c:v>0.11741494344624004</c:v>
                </c:pt>
                <c:pt idx="1">
                  <c:v>0.11906916687966915</c:v>
                </c:pt>
                <c:pt idx="2">
                  <c:v>0.11077028196022194</c:v>
                </c:pt>
              </c:numCache>
            </c:numRef>
          </c:val>
          <c:extLst>
            <c:ext xmlns:c16="http://schemas.microsoft.com/office/drawing/2014/chart" uri="{C3380CC4-5D6E-409C-BE32-E72D297353CC}">
              <c16:uniqueId val="{00000003-7222-4B93-B83C-9E30688E0505}"/>
            </c:ext>
          </c:extLst>
        </c:ser>
        <c:dLbls>
          <c:dLblPos val="ctr"/>
          <c:showLegendKey val="0"/>
          <c:showVal val="1"/>
          <c:showCatName val="0"/>
          <c:showSerName val="0"/>
          <c:showPercent val="0"/>
          <c:showBubbleSize val="0"/>
        </c:dLbls>
        <c:gapWidth val="50"/>
        <c:overlap val="100"/>
        <c:axId val="799739032"/>
        <c:axId val="799742968"/>
      </c:barChart>
      <c:catAx>
        <c:axId val="799739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99742968"/>
        <c:crosses val="autoZero"/>
        <c:auto val="1"/>
        <c:lblAlgn val="ctr"/>
        <c:lblOffset val="100"/>
        <c:noMultiLvlLbl val="0"/>
      </c:catAx>
      <c:valAx>
        <c:axId val="799742968"/>
        <c:scaling>
          <c:orientation val="minMax"/>
          <c:max val="1.1000000000000001"/>
          <c:min val="0"/>
        </c:scaling>
        <c:delete val="1"/>
        <c:axPos val="l"/>
        <c:numFmt formatCode="0%" sourceLinked="1"/>
        <c:majorTickMark val="none"/>
        <c:minorTickMark val="none"/>
        <c:tickLblPos val="nextTo"/>
        <c:crossAx val="799739032"/>
        <c:crosses val="autoZero"/>
        <c:crossBetween val="between"/>
      </c:valAx>
      <c:spPr>
        <a:noFill/>
        <a:ln>
          <a:noFill/>
        </a:ln>
        <a:effectLst/>
      </c:spPr>
    </c:plotArea>
    <c:legend>
      <c:legendPos val="b"/>
      <c:layout>
        <c:manualLayout>
          <c:xMode val="edge"/>
          <c:yMode val="edge"/>
          <c:x val="4.0212928227565878E-2"/>
          <c:y val="0.81434700622492595"/>
          <c:w val="0.94885808282431683"/>
          <c:h val="0.1776645821910756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6438113737626995E-2"/>
          <c:y val="0"/>
          <c:w val="0.96712377252474602"/>
          <c:h val="0.66341537902635028"/>
        </c:manualLayout>
      </c:layout>
      <c:barChart>
        <c:barDir val="col"/>
        <c:grouping val="clustered"/>
        <c:varyColors val="0"/>
        <c:ser>
          <c:idx val="2"/>
          <c:order val="0"/>
          <c:tx>
            <c:strRef>
              <c:f>Summary!$C$39</c:f>
              <c:strCache>
                <c:ptCount val="1"/>
                <c:pt idx="0">
                  <c:v>Bracknell Forest</c:v>
                </c:pt>
              </c:strCache>
            </c:strRef>
          </c:tx>
          <c:spPr>
            <a:solidFill>
              <a:srgbClr val="0070C0"/>
            </a:solidFill>
            <a:ln>
              <a:noFill/>
            </a:ln>
            <a:effectLst/>
          </c:spPr>
          <c:invertIfNegative val="0"/>
          <c:dLbls>
            <c:dLbl>
              <c:idx val="0"/>
              <c:layout>
                <c:manualLayout>
                  <c:x val="-2.9887479522958172E-3"/>
                  <c:y val="3.9653916478541878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85-4216-B512-100863E2DFAB}"/>
                </c:ext>
              </c:extLst>
            </c:dLbl>
            <c:dLbl>
              <c:idx val="3"/>
              <c:layout>
                <c:manualLayout>
                  <c:x val="-2.9887479522959269E-3"/>
                  <c:y val="-5.03604739277481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02-4AAE-9351-11894C17C3A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Summary!$B$40:$B$45</c:f>
              <c:strCache>
                <c:ptCount val="6"/>
                <c:pt idx="0">
                  <c:v>England</c:v>
                </c:pt>
                <c:pt idx="1">
                  <c:v>India</c:v>
                </c:pt>
                <c:pt idx="2">
                  <c:v>Poland</c:v>
                </c:pt>
                <c:pt idx="3">
                  <c:v>Scotland</c:v>
                </c:pt>
                <c:pt idx="4">
                  <c:v>Romania</c:v>
                </c:pt>
                <c:pt idx="5">
                  <c:v>Wales</c:v>
                </c:pt>
              </c:strCache>
            </c:strRef>
          </c:cat>
          <c:val>
            <c:numRef>
              <c:f>Summary!$C$40:$C$45</c:f>
              <c:numCache>
                <c:formatCode>0.0%</c:formatCode>
                <c:ptCount val="6"/>
                <c:pt idx="0">
                  <c:v>-3.4609419310602352E-2</c:v>
                </c:pt>
                <c:pt idx="1">
                  <c:v>5.8582165074612322E-3</c:v>
                </c:pt>
                <c:pt idx="2">
                  <c:v>5.1109001181694931E-3</c:v>
                </c:pt>
                <c:pt idx="3">
                  <c:v>-4.4432386388405364E-3</c:v>
                </c:pt>
                <c:pt idx="4">
                  <c:v>6.9015026542722313E-3</c:v>
                </c:pt>
                <c:pt idx="5">
                  <c:v>-2.0573162251472602E-3</c:v>
                </c:pt>
              </c:numCache>
            </c:numRef>
          </c:val>
          <c:extLst>
            <c:ext xmlns:c16="http://schemas.microsoft.com/office/drawing/2014/chart" uri="{C3380CC4-5D6E-409C-BE32-E72D297353CC}">
              <c16:uniqueId val="{00000002-6B85-4216-B512-100863E2DFAB}"/>
            </c:ext>
          </c:extLst>
        </c:ser>
        <c:ser>
          <c:idx val="1"/>
          <c:order val="1"/>
          <c:tx>
            <c:strRef>
              <c:f>Summary!$D$39</c:f>
              <c:strCache>
                <c:ptCount val="1"/>
                <c:pt idx="0">
                  <c:v>South East</c:v>
                </c:pt>
              </c:strCache>
            </c:strRef>
          </c:tx>
          <c:spPr>
            <a:solidFill>
              <a:schemeClr val="accent2"/>
            </a:solidFill>
            <a:ln>
              <a:noFill/>
            </a:ln>
            <a:effectLst/>
          </c:spPr>
          <c:invertIfNegative val="0"/>
          <c:dLbls>
            <c:dLbl>
              <c:idx val="0"/>
              <c:layout>
                <c:manualLayout>
                  <c:x val="4.483121928443726E-3"/>
                  <c:y val="-5.03604739277481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02-4AAE-9351-11894C17C3AA}"/>
                </c:ext>
              </c:extLst>
            </c:dLbl>
            <c:dLbl>
              <c:idx val="3"/>
              <c:layout>
                <c:manualLayout>
                  <c:x val="0"/>
                  <c:y val="1.007209478554963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02-4AAE-9351-11894C17C3A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Summary!$B$40:$B$45</c:f>
              <c:strCache>
                <c:ptCount val="6"/>
                <c:pt idx="0">
                  <c:v>England</c:v>
                </c:pt>
                <c:pt idx="1">
                  <c:v>India</c:v>
                </c:pt>
                <c:pt idx="2">
                  <c:v>Poland</c:v>
                </c:pt>
                <c:pt idx="3">
                  <c:v>Scotland</c:v>
                </c:pt>
                <c:pt idx="4">
                  <c:v>Romania</c:v>
                </c:pt>
                <c:pt idx="5">
                  <c:v>Wales</c:v>
                </c:pt>
              </c:strCache>
            </c:strRef>
          </c:cat>
          <c:val>
            <c:numRef>
              <c:f>Summary!$D$40:$D$45</c:f>
              <c:numCache>
                <c:formatCode>0.0%</c:formatCode>
                <c:ptCount val="6"/>
                <c:pt idx="0">
                  <c:v>-3.1471323044999888E-2</c:v>
                </c:pt>
                <c:pt idx="1">
                  <c:v>4.1716722056198089E-3</c:v>
                </c:pt>
                <c:pt idx="2">
                  <c:v>2.7329651149093116E-3</c:v>
                </c:pt>
                <c:pt idx="3">
                  <c:v>-2.8587085006045732E-3</c:v>
                </c:pt>
                <c:pt idx="4">
                  <c:v>8.0504941548150567E-3</c:v>
                </c:pt>
                <c:pt idx="5">
                  <c:v>9.1828424550639016E-3</c:v>
                </c:pt>
              </c:numCache>
            </c:numRef>
          </c:val>
          <c:extLst>
            <c:ext xmlns:c16="http://schemas.microsoft.com/office/drawing/2014/chart" uri="{C3380CC4-5D6E-409C-BE32-E72D297353CC}">
              <c16:uniqueId val="{00000001-6B85-4216-B512-100863E2DFAB}"/>
            </c:ext>
          </c:extLst>
        </c:ser>
        <c:ser>
          <c:idx val="0"/>
          <c:order val="2"/>
          <c:tx>
            <c:strRef>
              <c:f>Summary!$E$39</c:f>
              <c:strCache>
                <c:ptCount val="1"/>
                <c:pt idx="0">
                  <c:v>England</c:v>
                </c:pt>
              </c:strCache>
            </c:strRef>
          </c:tx>
          <c:spPr>
            <a:solidFill>
              <a:sysClr val="window" lastClr="FFFFFF">
                <a:lumMod val="65000"/>
              </a:sysClr>
            </a:solidFill>
            <a:ln>
              <a:noFill/>
            </a:ln>
            <a:effectLst/>
          </c:spPr>
          <c:invertIfNegative val="0"/>
          <c:dLbls>
            <c:dLbl>
              <c:idx val="0"/>
              <c:layout>
                <c:manualLayout>
                  <c:x val="1.3449365785331178E-2"/>
                  <c:y val="-5.03525431444524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85-4216-B512-100863E2DFAB}"/>
                </c:ext>
              </c:extLst>
            </c:dLbl>
            <c:dLbl>
              <c:idx val="3"/>
              <c:layout>
                <c:manualLayout>
                  <c:x val="5.9774959045915252E-3"/>
                  <c:y val="5.03604739277481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02-4AAE-9351-11894C17C3A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Summary!$B$40:$B$45</c:f>
              <c:strCache>
                <c:ptCount val="6"/>
                <c:pt idx="0">
                  <c:v>England</c:v>
                </c:pt>
                <c:pt idx="1">
                  <c:v>India</c:v>
                </c:pt>
                <c:pt idx="2">
                  <c:v>Poland</c:v>
                </c:pt>
                <c:pt idx="3">
                  <c:v>Scotland</c:v>
                </c:pt>
                <c:pt idx="4">
                  <c:v>Romania</c:v>
                </c:pt>
                <c:pt idx="5">
                  <c:v>Wales</c:v>
                </c:pt>
              </c:strCache>
            </c:strRef>
          </c:cat>
          <c:val>
            <c:numRef>
              <c:f>Summary!$E$40:$E$45</c:f>
              <c:numCache>
                <c:formatCode>0.0%</c:formatCode>
                <c:ptCount val="6"/>
                <c:pt idx="0">
                  <c:v>-3.1163469443316272E-2</c:v>
                </c:pt>
                <c:pt idx="1">
                  <c:v>3.1851822934904385E-3</c:v>
                </c:pt>
                <c:pt idx="2">
                  <c:v>2.1303787680462798E-3</c:v>
                </c:pt>
                <c:pt idx="3">
                  <c:v>-2.282361322374209E-3</c:v>
                </c:pt>
                <c:pt idx="4">
                  <c:v>7.9128736742862457E-3</c:v>
                </c:pt>
                <c:pt idx="5">
                  <c:v>-1.0825976253606498E-3</c:v>
                </c:pt>
              </c:numCache>
            </c:numRef>
          </c:val>
          <c:extLst>
            <c:ext xmlns:c16="http://schemas.microsoft.com/office/drawing/2014/chart" uri="{C3380CC4-5D6E-409C-BE32-E72D297353CC}">
              <c16:uniqueId val="{00000000-6B85-4216-B512-100863E2DFAB}"/>
            </c:ext>
          </c:extLst>
        </c:ser>
        <c:dLbls>
          <c:dLblPos val="outEnd"/>
          <c:showLegendKey val="0"/>
          <c:showVal val="1"/>
          <c:showCatName val="0"/>
          <c:showSerName val="0"/>
          <c:showPercent val="0"/>
          <c:showBubbleSize val="0"/>
        </c:dLbls>
        <c:gapWidth val="219"/>
        <c:overlap val="-27"/>
        <c:axId val="736249640"/>
        <c:axId val="736250296"/>
      </c:barChart>
      <c:catAx>
        <c:axId val="7362496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736250296"/>
        <c:crosses val="autoZero"/>
        <c:auto val="1"/>
        <c:lblAlgn val="ctr"/>
        <c:lblOffset val="100"/>
        <c:noMultiLvlLbl val="0"/>
      </c:catAx>
      <c:valAx>
        <c:axId val="736250296"/>
        <c:scaling>
          <c:orientation val="minMax"/>
          <c:max val="2.0000000000000004E-2"/>
          <c:min val="-5.000000000000001E-2"/>
        </c:scaling>
        <c:delete val="1"/>
        <c:axPos val="l"/>
        <c:numFmt formatCode="0.0%" sourceLinked="1"/>
        <c:majorTickMark val="none"/>
        <c:minorTickMark val="none"/>
        <c:tickLblPos val="nextTo"/>
        <c:crossAx val="736249640"/>
        <c:crosses val="autoZero"/>
        <c:crossBetween val="between"/>
      </c:valAx>
      <c:spPr>
        <a:noFill/>
        <a:ln>
          <a:noFill/>
        </a:ln>
        <a:effectLst/>
      </c:spPr>
    </c:plotArea>
    <c:legend>
      <c:legendPos val="b"/>
      <c:layout>
        <c:manualLayout>
          <c:xMode val="edge"/>
          <c:yMode val="edge"/>
          <c:x val="0.31331750787370349"/>
          <c:y val="0.86113181176810794"/>
          <c:w val="0.37336498425259296"/>
          <c:h val="0.1161991094800480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73223748698205E-3"/>
          <c:y val="7.914977216077658E-2"/>
          <c:w val="0.99163776985101493"/>
          <c:h val="0.61910263026286694"/>
        </c:manualLayout>
      </c:layout>
      <c:barChart>
        <c:barDir val="col"/>
        <c:grouping val="clustered"/>
        <c:varyColors val="0"/>
        <c:ser>
          <c:idx val="0"/>
          <c:order val="0"/>
          <c:tx>
            <c:strRef>
              <c:f>Summary!$C$36</c:f>
              <c:strCache>
                <c:ptCount val="1"/>
                <c:pt idx="0">
                  <c:v>Bracknell Forest</c:v>
                </c:pt>
              </c:strCache>
            </c:strRef>
          </c:tx>
          <c:spPr>
            <a:solidFill>
              <a:schemeClr val="accent1"/>
            </a:solidFill>
            <a:ln>
              <a:noFill/>
            </a:ln>
            <a:effectLst/>
          </c:spPr>
          <c:invertIfNegative val="0"/>
          <c:dLbls>
            <c:dLbl>
              <c:idx val="0"/>
              <c:layout>
                <c:manualLayout>
                  <c:x val="-3.2824930085717727E-3"/>
                  <c:y val="-9.303562421959043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48-45E3-8352-C51D0F855DBE}"/>
                </c:ext>
              </c:extLst>
            </c:dLbl>
            <c:dLbl>
              <c:idx val="1"/>
              <c:layout>
                <c:manualLayout>
                  <c:x val="-3.284303254460057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48-45E3-8352-C51D0F855DBE}"/>
                </c:ext>
              </c:extLst>
            </c:dLbl>
            <c:dLbl>
              <c:idx val="2"/>
              <c:layout>
                <c:manualLayout>
                  <c:x val="-1.1495061390610203E-2"/>
                  <c:y val="-1.06602087941864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48-45E3-8352-C51D0F855DBE}"/>
                </c:ext>
              </c:extLst>
            </c:dLbl>
            <c:dLbl>
              <c:idx val="3"/>
              <c:layout>
                <c:manualLayout>
                  <c:x val="-3.2843032544600578E-3"/>
                  <c:y val="-2.13204175883728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48-45E3-8352-C51D0F855DBE}"/>
                </c:ext>
              </c:extLst>
            </c:dLbl>
            <c:dLbl>
              <c:idx val="5"/>
              <c:layout>
                <c:manualLayout>
                  <c:x val="-1.8064185112641257E-2"/>
                  <c:y val="3.6628198520177947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48-45E3-8352-C51D0F855DB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Summary!$B$37:$B$42</c:f>
              <c:strCache>
                <c:ptCount val="6"/>
                <c:pt idx="0">
                  <c:v>United Kingdom</c:v>
                </c:pt>
                <c:pt idx="1">
                  <c:v>Poland</c:v>
                </c:pt>
                <c:pt idx="2">
                  <c:v>Romania</c:v>
                </c:pt>
                <c:pt idx="3">
                  <c:v>India</c:v>
                </c:pt>
                <c:pt idx="4">
                  <c:v>Ireland</c:v>
                </c:pt>
                <c:pt idx="5">
                  <c:v>No passport held</c:v>
                </c:pt>
              </c:strCache>
            </c:strRef>
          </c:cat>
          <c:val>
            <c:numRef>
              <c:f>Summary!$C$37:$C$42</c:f>
              <c:numCache>
                <c:formatCode>0.0%</c:formatCode>
                <c:ptCount val="6"/>
                <c:pt idx="0">
                  <c:v>6.1914622201358904E-3</c:v>
                </c:pt>
                <c:pt idx="1">
                  <c:v>4.7617721760287888E-3</c:v>
                </c:pt>
                <c:pt idx="2">
                  <c:v>8.6363828908538089E-3</c:v>
                </c:pt>
                <c:pt idx="3">
                  <c:v>2.5238306412865511E-3</c:v>
                </c:pt>
                <c:pt idx="4">
                  <c:v>1.2380875478814994E-4</c:v>
                </c:pt>
                <c:pt idx="5">
                  <c:v>-2.9395158768074983E-2</c:v>
                </c:pt>
              </c:numCache>
            </c:numRef>
          </c:val>
          <c:extLst>
            <c:ext xmlns:c16="http://schemas.microsoft.com/office/drawing/2014/chart" uri="{C3380CC4-5D6E-409C-BE32-E72D297353CC}">
              <c16:uniqueId val="{00000005-D348-45E3-8352-C51D0F855DBE}"/>
            </c:ext>
          </c:extLst>
        </c:ser>
        <c:ser>
          <c:idx val="1"/>
          <c:order val="1"/>
          <c:tx>
            <c:strRef>
              <c:f>Summary!$D$36</c:f>
              <c:strCache>
                <c:ptCount val="1"/>
                <c:pt idx="0">
                  <c:v>South East</c:v>
                </c:pt>
              </c:strCache>
            </c:strRef>
          </c:tx>
          <c:spPr>
            <a:solidFill>
              <a:schemeClr val="accent2"/>
            </a:solidFill>
            <a:ln>
              <a:noFill/>
            </a:ln>
            <a:effectLst/>
          </c:spPr>
          <c:invertIfNegative val="0"/>
          <c:dLbls>
            <c:dLbl>
              <c:idx val="0"/>
              <c:layout>
                <c:manualLayout>
                  <c:x val="0"/>
                  <c:y val="9.30356242195902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48-45E3-8352-C51D0F855DBE}"/>
                </c:ext>
              </c:extLst>
            </c:dLbl>
            <c:dLbl>
              <c:idx val="1"/>
              <c:layout>
                <c:manualLayout>
                  <c:x val="1.6421516272300289E-3"/>
                  <c:y val="4.651781210979521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48-45E3-8352-C51D0F855DBE}"/>
                </c:ext>
              </c:extLst>
            </c:dLbl>
            <c:dLbl>
              <c:idx val="3"/>
              <c:layout>
                <c:manualLayout>
                  <c:x val="1.6421516272299085E-3"/>
                  <c:y val="4.651781210979521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48-45E3-8352-C51D0F855DBE}"/>
                </c:ext>
              </c:extLst>
            </c:dLbl>
            <c:dLbl>
              <c:idx val="5"/>
              <c:layout>
                <c:manualLayout>
                  <c:x val="-1.6421516272301494E-3"/>
                  <c:y val="8.528167035349128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48-45E3-8352-C51D0F855DB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Summary!$B$37:$B$42</c:f>
              <c:strCache>
                <c:ptCount val="6"/>
                <c:pt idx="0">
                  <c:v>United Kingdom</c:v>
                </c:pt>
                <c:pt idx="1">
                  <c:v>Poland</c:v>
                </c:pt>
                <c:pt idx="2">
                  <c:v>Romania</c:v>
                </c:pt>
                <c:pt idx="3">
                  <c:v>India</c:v>
                </c:pt>
                <c:pt idx="4">
                  <c:v>Ireland</c:v>
                </c:pt>
                <c:pt idx="5">
                  <c:v>No passport held</c:v>
                </c:pt>
              </c:strCache>
            </c:strRef>
          </c:cat>
          <c:val>
            <c:numRef>
              <c:f>Summary!$D$37:$D$42</c:f>
              <c:numCache>
                <c:formatCode>0.0%</c:formatCode>
                <c:ptCount val="6"/>
                <c:pt idx="0">
                  <c:v>5.4499382907304827E-3</c:v>
                </c:pt>
                <c:pt idx="1">
                  <c:v>3.0857338184372765E-3</c:v>
                </c:pt>
                <c:pt idx="2">
                  <c:v>6.9134989378132955E-3</c:v>
                </c:pt>
                <c:pt idx="3">
                  <c:v>9.9527410483247428E-4</c:v>
                </c:pt>
                <c:pt idx="4">
                  <c:v>-2.0354006882388961E-5</c:v>
                </c:pt>
                <c:pt idx="5">
                  <c:v>-2.8568895265791691E-2</c:v>
                </c:pt>
              </c:numCache>
            </c:numRef>
          </c:val>
          <c:extLst>
            <c:ext xmlns:c16="http://schemas.microsoft.com/office/drawing/2014/chart" uri="{C3380CC4-5D6E-409C-BE32-E72D297353CC}">
              <c16:uniqueId val="{0000000A-D348-45E3-8352-C51D0F855DBE}"/>
            </c:ext>
          </c:extLst>
        </c:ser>
        <c:ser>
          <c:idx val="2"/>
          <c:order val="2"/>
          <c:tx>
            <c:strRef>
              <c:f>Summary!$E$36</c:f>
              <c:strCache>
                <c:ptCount val="1"/>
                <c:pt idx="0">
                  <c:v>England</c:v>
                </c:pt>
              </c:strCache>
            </c:strRef>
          </c:tx>
          <c:spPr>
            <a:solidFill>
              <a:schemeClr val="accent3"/>
            </a:solidFill>
            <a:ln>
              <a:noFill/>
            </a:ln>
            <a:effectLst/>
          </c:spPr>
          <c:invertIfNegative val="0"/>
          <c:dLbls>
            <c:dLbl>
              <c:idx val="0"/>
              <c:layout>
                <c:manualLayout>
                  <c:x val="3.2824552765468571E-3"/>
                  <c:y val="-1.070377056222842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48-45E3-8352-C51D0F855DBE}"/>
                </c:ext>
              </c:extLst>
            </c:dLbl>
            <c:dLbl>
              <c:idx val="1"/>
              <c:layout>
                <c:manualLayout>
                  <c:x val="6.5686065089201155E-3"/>
                  <c:y val="-2.13204175883728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48-45E3-8352-C51D0F855DBE}"/>
                </c:ext>
              </c:extLst>
            </c:dLbl>
            <c:dLbl>
              <c:idx val="2"/>
              <c:layout>
                <c:manualLayout>
                  <c:x val="6.5686065089200557E-3"/>
                  <c:y val="-1.06602087941864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348-45E3-8352-C51D0F855DBE}"/>
                </c:ext>
              </c:extLst>
            </c:dLbl>
            <c:dLbl>
              <c:idx val="3"/>
              <c:layout>
                <c:manualLayout>
                  <c:x val="8.2107581361500238E-3"/>
                  <c:y val="-4.26408351767456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348-45E3-8352-C51D0F855DBE}"/>
                </c:ext>
              </c:extLst>
            </c:dLbl>
            <c:dLbl>
              <c:idx val="4"/>
              <c:layout>
                <c:manualLayout>
                  <c:x val="6.568953908314093E-3"/>
                  <c:y val="-4.220331847962428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348-45E3-8352-C51D0F855DB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Summary!$B$37:$B$42</c:f>
              <c:strCache>
                <c:ptCount val="6"/>
                <c:pt idx="0">
                  <c:v>United Kingdom</c:v>
                </c:pt>
                <c:pt idx="1">
                  <c:v>Poland</c:v>
                </c:pt>
                <c:pt idx="2">
                  <c:v>Romania</c:v>
                </c:pt>
                <c:pt idx="3">
                  <c:v>India</c:v>
                </c:pt>
                <c:pt idx="4">
                  <c:v>Ireland</c:v>
                </c:pt>
                <c:pt idx="5">
                  <c:v>No passport held</c:v>
                </c:pt>
              </c:strCache>
            </c:strRef>
          </c:cat>
          <c:val>
            <c:numRef>
              <c:f>Summary!$E$37:$E$42</c:f>
              <c:numCache>
                <c:formatCode>0.0%</c:formatCode>
                <c:ptCount val="6"/>
                <c:pt idx="0">
                  <c:v>8.4752985248128798E-3</c:v>
                </c:pt>
                <c:pt idx="1">
                  <c:v>2.7860540269837655E-3</c:v>
                </c:pt>
                <c:pt idx="2">
                  <c:v>8.2469742572668942E-3</c:v>
                </c:pt>
                <c:pt idx="3">
                  <c:v>6.3463698253169235E-4</c:v>
                </c:pt>
                <c:pt idx="4">
                  <c:v>-5.6159472803078703E-4</c:v>
                </c:pt>
                <c:pt idx="5">
                  <c:v>-3.3800139115635397E-2</c:v>
                </c:pt>
              </c:numCache>
            </c:numRef>
          </c:val>
          <c:extLst>
            <c:ext xmlns:c16="http://schemas.microsoft.com/office/drawing/2014/chart" uri="{C3380CC4-5D6E-409C-BE32-E72D297353CC}">
              <c16:uniqueId val="{00000010-D348-45E3-8352-C51D0F855DBE}"/>
            </c:ext>
          </c:extLst>
        </c:ser>
        <c:dLbls>
          <c:dLblPos val="outEnd"/>
          <c:showLegendKey val="0"/>
          <c:showVal val="1"/>
          <c:showCatName val="0"/>
          <c:showSerName val="0"/>
          <c:showPercent val="0"/>
          <c:showBubbleSize val="0"/>
        </c:dLbls>
        <c:gapWidth val="50"/>
        <c:axId val="789464784"/>
        <c:axId val="789466424"/>
      </c:barChart>
      <c:catAx>
        <c:axId val="7894647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789466424"/>
        <c:crosses val="autoZero"/>
        <c:auto val="1"/>
        <c:lblAlgn val="ctr"/>
        <c:lblOffset val="100"/>
        <c:noMultiLvlLbl val="0"/>
      </c:catAx>
      <c:valAx>
        <c:axId val="789466424"/>
        <c:scaling>
          <c:orientation val="minMax"/>
        </c:scaling>
        <c:delete val="1"/>
        <c:axPos val="l"/>
        <c:numFmt formatCode="0.0%" sourceLinked="1"/>
        <c:majorTickMark val="out"/>
        <c:minorTickMark val="none"/>
        <c:tickLblPos val="nextTo"/>
        <c:crossAx val="789464784"/>
        <c:crosses val="autoZero"/>
        <c:crossBetween val="between"/>
      </c:valAx>
      <c:spPr>
        <a:noFill/>
        <a:ln>
          <a:noFill/>
        </a:ln>
        <a:effectLst/>
      </c:spPr>
    </c:plotArea>
    <c:legend>
      <c:legendPos val="b"/>
      <c:layout>
        <c:manualLayout>
          <c:xMode val="edge"/>
          <c:yMode val="edge"/>
          <c:x val="0.33440065919272932"/>
          <c:y val="0.88646095052890161"/>
          <c:w val="0.34849128155257814"/>
          <c:h val="7.9313283765255704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2974452854605872E-3"/>
          <c:y val="0"/>
          <c:w val="0.99408443792428358"/>
          <c:h val="0.57526120376714007"/>
        </c:manualLayout>
      </c:layout>
      <c:barChart>
        <c:barDir val="col"/>
        <c:grouping val="clustered"/>
        <c:varyColors val="0"/>
        <c:ser>
          <c:idx val="0"/>
          <c:order val="0"/>
          <c:tx>
            <c:strRef>
              <c:f>Chart!$C$38</c:f>
              <c:strCache>
                <c:ptCount val="1"/>
                <c:pt idx="0">
                  <c:v>Bracknell  Forest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(Chart!$B$40:$B$41,Chart!$B$43:$B$44)</c:f>
              <c:strCache>
                <c:ptCount val="4"/>
                <c:pt idx="0">
                  <c:v>Christian</c:v>
                </c:pt>
                <c:pt idx="1">
                  <c:v>Hindu</c:v>
                </c:pt>
                <c:pt idx="2">
                  <c:v>Muslim</c:v>
                </c:pt>
                <c:pt idx="3">
                  <c:v>No religion</c:v>
                </c:pt>
              </c:strCache>
              <c:extLst/>
            </c:strRef>
          </c:cat>
          <c:val>
            <c:numRef>
              <c:f>(Chart!$C$40:$C$41,Chart!$C$43:$C$44)</c:f>
              <c:numCache>
                <c:formatCode>0.0%</c:formatCode>
                <c:ptCount val="4"/>
                <c:pt idx="0">
                  <c:v>-0.13693012667094739</c:v>
                </c:pt>
                <c:pt idx="1">
                  <c:v>0.61293859649122806</c:v>
                </c:pt>
                <c:pt idx="2">
                  <c:v>0.73667711598746077</c:v>
                </c:pt>
                <c:pt idx="3">
                  <c:v>0.5628883917474522</c:v>
                </c:pt>
              </c:numCache>
              <c:extLst/>
            </c:numRef>
          </c:val>
          <c:extLst>
            <c:ext xmlns:c16="http://schemas.microsoft.com/office/drawing/2014/chart" uri="{C3380CC4-5D6E-409C-BE32-E72D297353CC}">
              <c16:uniqueId val="{00000000-A840-42A7-870B-97529217DBE3}"/>
            </c:ext>
          </c:extLst>
        </c:ser>
        <c:ser>
          <c:idx val="1"/>
          <c:order val="1"/>
          <c:tx>
            <c:strRef>
              <c:f>Chart!$D$38</c:f>
              <c:strCache>
                <c:ptCount val="1"/>
                <c:pt idx="0">
                  <c:v>South East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(Chart!$B$40:$B$41,Chart!$B$43:$B$44)</c:f>
              <c:strCache>
                <c:ptCount val="4"/>
                <c:pt idx="0">
                  <c:v>Christian</c:v>
                </c:pt>
                <c:pt idx="1">
                  <c:v>Hindu</c:v>
                </c:pt>
                <c:pt idx="2">
                  <c:v>Muslim</c:v>
                </c:pt>
                <c:pt idx="3">
                  <c:v>No religion</c:v>
                </c:pt>
              </c:strCache>
              <c:extLst/>
            </c:strRef>
          </c:cat>
          <c:val>
            <c:numRef>
              <c:f>(Chart!$D$40:$D$41,Chart!$D$43:$D$44)</c:f>
              <c:numCache>
                <c:formatCode>0.0%</c:formatCode>
                <c:ptCount val="4"/>
                <c:pt idx="0">
                  <c:v>-0.16410620046634503</c:v>
                </c:pt>
                <c:pt idx="1">
                  <c:v>0.67296943750743254</c:v>
                </c:pt>
                <c:pt idx="2">
                  <c:v>0.53268270427620001</c:v>
                </c:pt>
                <c:pt idx="3">
                  <c:v>0.56308499065857276</c:v>
                </c:pt>
              </c:numCache>
              <c:extLst/>
            </c:numRef>
          </c:val>
          <c:extLst>
            <c:ext xmlns:c16="http://schemas.microsoft.com/office/drawing/2014/chart" uri="{C3380CC4-5D6E-409C-BE32-E72D297353CC}">
              <c16:uniqueId val="{00000001-A840-42A7-870B-97529217DBE3}"/>
            </c:ext>
          </c:extLst>
        </c:ser>
        <c:ser>
          <c:idx val="2"/>
          <c:order val="2"/>
          <c:tx>
            <c:strRef>
              <c:f>Chart!$E$38</c:f>
              <c:strCache>
                <c:ptCount val="1"/>
                <c:pt idx="0">
                  <c:v>England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(Chart!$B$40:$B$41,Chart!$B$43:$B$44)</c:f>
              <c:strCache>
                <c:ptCount val="4"/>
                <c:pt idx="0">
                  <c:v>Christian</c:v>
                </c:pt>
                <c:pt idx="1">
                  <c:v>Hindu</c:v>
                </c:pt>
                <c:pt idx="2">
                  <c:v>Muslim</c:v>
                </c:pt>
                <c:pt idx="3">
                  <c:v>No religion</c:v>
                </c:pt>
              </c:strCache>
              <c:extLst/>
            </c:strRef>
          </c:cat>
          <c:val>
            <c:numRef>
              <c:f>(Chart!$E$40:$E$41,Chart!$E$43:$E$44)</c:f>
              <c:numCache>
                <c:formatCode>0.0%</c:formatCode>
                <c:ptCount val="4"/>
                <c:pt idx="0">
                  <c:v>-0.16874199250340122</c:v>
                </c:pt>
                <c:pt idx="1">
                  <c:v>0.26585743718362342</c:v>
                </c:pt>
                <c:pt idx="2">
                  <c:v>0.42895497790321924</c:v>
                </c:pt>
                <c:pt idx="3">
                  <c:v>0.57963226516047606</c:v>
                </c:pt>
              </c:numCache>
              <c:extLst/>
            </c:numRef>
          </c:val>
          <c:extLst>
            <c:ext xmlns:c16="http://schemas.microsoft.com/office/drawing/2014/chart" uri="{C3380CC4-5D6E-409C-BE32-E72D297353CC}">
              <c16:uniqueId val="{00000002-A840-42A7-870B-97529217DBE3}"/>
            </c:ext>
          </c:extLst>
        </c:ser>
        <c:dLbls>
          <c:dLblPos val="outEnd"/>
          <c:showLegendKey val="0"/>
          <c:showVal val="1"/>
          <c:showCatName val="0"/>
          <c:showSerName val="0"/>
          <c:showPercent val="0"/>
          <c:showBubbleSize val="0"/>
        </c:dLbls>
        <c:gapWidth val="219"/>
        <c:axId val="356607440"/>
        <c:axId val="356611376"/>
      </c:barChart>
      <c:catAx>
        <c:axId val="356607440"/>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356611376"/>
        <c:crosses val="autoZero"/>
        <c:auto val="1"/>
        <c:lblAlgn val="ctr"/>
        <c:lblOffset val="100"/>
        <c:noMultiLvlLbl val="0"/>
      </c:catAx>
      <c:valAx>
        <c:axId val="356611376"/>
        <c:scaling>
          <c:orientation val="minMax"/>
          <c:max val="1.5"/>
          <c:min val="-0.8"/>
        </c:scaling>
        <c:delete val="1"/>
        <c:axPos val="l"/>
        <c:numFmt formatCode="0.0%" sourceLinked="1"/>
        <c:majorTickMark val="out"/>
        <c:minorTickMark val="none"/>
        <c:tickLblPos val="nextTo"/>
        <c:crossAx val="356607440"/>
        <c:crosses val="autoZero"/>
        <c:crossBetween val="between"/>
      </c:valAx>
      <c:spPr>
        <a:noFill/>
        <a:ln>
          <a:noFill/>
        </a:ln>
        <a:effectLst/>
      </c:spPr>
    </c:plotArea>
    <c:legend>
      <c:legendPos val="b"/>
      <c:layout>
        <c:manualLayout>
          <c:xMode val="edge"/>
          <c:yMode val="edge"/>
          <c:x val="0.33409656679497435"/>
          <c:y val="0.82673063317480167"/>
          <c:w val="0.33483138093379383"/>
          <c:h val="0.15652167606141787"/>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Charts!$C$14</c:f>
              <c:strCache>
                <c:ptCount val="1"/>
                <c:pt idx="0">
                  <c:v>Bracknell Forest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Charts!$B$15:$B$17</c:f>
              <c:strCache>
                <c:ptCount val="3"/>
                <c:pt idx="0">
                  <c:v>One person household</c:v>
                </c:pt>
                <c:pt idx="1">
                  <c:v>Single family household</c:v>
                </c:pt>
                <c:pt idx="2">
                  <c:v>Multiple-family household</c:v>
                </c:pt>
              </c:strCache>
            </c:strRef>
          </c:cat>
          <c:val>
            <c:numRef>
              <c:f>Charts!$C$15:$C$17</c:f>
              <c:numCache>
                <c:formatCode>0.0%</c:formatCode>
                <c:ptCount val="3"/>
                <c:pt idx="0">
                  <c:v>0.2679324894514768</c:v>
                </c:pt>
                <c:pt idx="1">
                  <c:v>0.669751612132792</c:v>
                </c:pt>
                <c:pt idx="2">
                  <c:v>6.2315898415731229E-2</c:v>
                </c:pt>
              </c:numCache>
            </c:numRef>
          </c:val>
          <c:extLst>
            <c:ext xmlns:c16="http://schemas.microsoft.com/office/drawing/2014/chart" uri="{C3380CC4-5D6E-409C-BE32-E72D297353CC}">
              <c16:uniqueId val="{00000000-971F-4402-835B-4F39E9340782}"/>
            </c:ext>
          </c:extLst>
        </c:ser>
        <c:ser>
          <c:idx val="1"/>
          <c:order val="1"/>
          <c:tx>
            <c:strRef>
              <c:f>Charts!$D$14</c:f>
              <c:strCache>
                <c:ptCount val="1"/>
                <c:pt idx="0">
                  <c:v>South East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Charts!$B$15:$B$17</c:f>
              <c:strCache>
                <c:ptCount val="3"/>
                <c:pt idx="0">
                  <c:v>One person household</c:v>
                </c:pt>
                <c:pt idx="1">
                  <c:v>Single family household</c:v>
                </c:pt>
                <c:pt idx="2">
                  <c:v>Multiple-family household</c:v>
                </c:pt>
              </c:strCache>
            </c:strRef>
          </c:cat>
          <c:val>
            <c:numRef>
              <c:f>Charts!$D$15:$D$17</c:f>
              <c:numCache>
                <c:formatCode>0.0%</c:formatCode>
                <c:ptCount val="3"/>
                <c:pt idx="0">
                  <c:v>0.28407257730962482</c:v>
                </c:pt>
                <c:pt idx="1">
                  <c:v>0.64961119673568601</c:v>
                </c:pt>
                <c:pt idx="2">
                  <c:v>6.6316225954689209E-2</c:v>
                </c:pt>
              </c:numCache>
            </c:numRef>
          </c:val>
          <c:extLst>
            <c:ext xmlns:c16="http://schemas.microsoft.com/office/drawing/2014/chart" uri="{C3380CC4-5D6E-409C-BE32-E72D297353CC}">
              <c16:uniqueId val="{00000001-971F-4402-835B-4F39E9340782}"/>
            </c:ext>
          </c:extLst>
        </c:ser>
        <c:ser>
          <c:idx val="2"/>
          <c:order val="2"/>
          <c:tx>
            <c:strRef>
              <c:f>Charts!$E$14</c:f>
              <c:strCache>
                <c:ptCount val="1"/>
                <c:pt idx="0">
                  <c:v>England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Charts!$B$15:$B$17</c:f>
              <c:strCache>
                <c:ptCount val="3"/>
                <c:pt idx="0">
                  <c:v>One person household</c:v>
                </c:pt>
                <c:pt idx="1">
                  <c:v>Single family household</c:v>
                </c:pt>
                <c:pt idx="2">
                  <c:v>Multiple-family household</c:v>
                </c:pt>
              </c:strCache>
            </c:strRef>
          </c:cat>
          <c:val>
            <c:numRef>
              <c:f>Charts!$E$15:$E$17</c:f>
              <c:numCache>
                <c:formatCode>0.0%</c:formatCode>
                <c:ptCount val="3"/>
                <c:pt idx="0">
                  <c:v>0.30091325829748194</c:v>
                </c:pt>
                <c:pt idx="1">
                  <c:v>0.62992271832421165</c:v>
                </c:pt>
                <c:pt idx="2">
                  <c:v>6.9164023378306433E-2</c:v>
                </c:pt>
              </c:numCache>
            </c:numRef>
          </c:val>
          <c:extLst>
            <c:ext xmlns:c16="http://schemas.microsoft.com/office/drawing/2014/chart" uri="{C3380CC4-5D6E-409C-BE32-E72D297353CC}">
              <c16:uniqueId val="{00000002-971F-4402-835B-4F39E9340782}"/>
            </c:ext>
          </c:extLst>
        </c:ser>
        <c:dLbls>
          <c:dLblPos val="outEnd"/>
          <c:showLegendKey val="0"/>
          <c:showVal val="1"/>
          <c:showCatName val="0"/>
          <c:showSerName val="0"/>
          <c:showPercent val="0"/>
          <c:showBubbleSize val="0"/>
        </c:dLbls>
        <c:gapWidth val="50"/>
        <c:axId val="752319848"/>
        <c:axId val="752321816"/>
      </c:barChart>
      <c:catAx>
        <c:axId val="752319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752321816"/>
        <c:crosses val="autoZero"/>
        <c:auto val="1"/>
        <c:lblAlgn val="ctr"/>
        <c:lblOffset val="100"/>
        <c:noMultiLvlLbl val="0"/>
      </c:catAx>
      <c:valAx>
        <c:axId val="752321816"/>
        <c:scaling>
          <c:orientation val="minMax"/>
        </c:scaling>
        <c:delete val="1"/>
        <c:axPos val="l"/>
        <c:numFmt formatCode="0.0%" sourceLinked="1"/>
        <c:majorTickMark val="none"/>
        <c:minorTickMark val="none"/>
        <c:tickLblPos val="nextTo"/>
        <c:crossAx val="752319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206025952152459E-2"/>
          <c:y val="2.4701739169678362E-2"/>
          <c:w val="0.96601618547681556"/>
          <c:h val="0.63118418847999158"/>
        </c:manualLayout>
      </c:layout>
      <c:barChart>
        <c:barDir val="col"/>
        <c:grouping val="clustered"/>
        <c:varyColors val="0"/>
        <c:ser>
          <c:idx val="1"/>
          <c:order val="0"/>
          <c:tx>
            <c:strRef>
              <c:f>Charts!$C$24</c:f>
              <c:strCache>
                <c:ptCount val="1"/>
                <c:pt idx="0">
                  <c:v>2021</c:v>
                </c:pt>
              </c:strCache>
            </c:strRef>
          </c:tx>
          <c:spPr>
            <a:solidFill>
              <a:srgbClr val="0070C0"/>
            </a:solidFill>
            <a:ln>
              <a:noFill/>
            </a:ln>
            <a:effectLst/>
          </c:spPr>
          <c:invertIfNegative val="0"/>
          <c:dLbls>
            <c:dLbl>
              <c:idx val="0"/>
              <c:layout>
                <c:manualLayout>
                  <c:x val="-2.9974929629722289E-3"/>
                  <c:y val="1.38468423537613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F8-4583-AF8A-1EB4C20BC5E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Charts!$B$25:$B$28</c:f>
              <c:strCache>
                <c:ptCount val="4"/>
                <c:pt idx="0">
                  <c:v>Married or civil partnership couple</c:v>
                </c:pt>
                <c:pt idx="1">
                  <c:v>Cohabiting couple family</c:v>
                </c:pt>
                <c:pt idx="2">
                  <c:v>Lone parent family</c:v>
                </c:pt>
                <c:pt idx="3">
                  <c:v>Multiple-family household</c:v>
                </c:pt>
              </c:strCache>
            </c:strRef>
          </c:cat>
          <c:val>
            <c:numRef>
              <c:f>Charts!$C$25:$C$28</c:f>
              <c:numCache>
                <c:formatCode>0.0%</c:formatCode>
                <c:ptCount val="4"/>
                <c:pt idx="0">
                  <c:v>0.1841214871427434</c:v>
                </c:pt>
                <c:pt idx="1">
                  <c:v>4.8563012499004854E-2</c:v>
                </c:pt>
                <c:pt idx="2">
                  <c:v>6.0942600111456094E-2</c:v>
                </c:pt>
                <c:pt idx="3">
                  <c:v>2.5037815460552504E-2</c:v>
                </c:pt>
              </c:numCache>
            </c:numRef>
          </c:val>
          <c:extLst>
            <c:ext xmlns:c16="http://schemas.microsoft.com/office/drawing/2014/chart" uri="{C3380CC4-5D6E-409C-BE32-E72D297353CC}">
              <c16:uniqueId val="{00000000-655A-4238-AB6E-1E989CA660D4}"/>
            </c:ext>
          </c:extLst>
        </c:ser>
        <c:ser>
          <c:idx val="0"/>
          <c:order val="1"/>
          <c:tx>
            <c:strRef>
              <c:f>Charts!$D$24</c:f>
              <c:strCache>
                <c:ptCount val="1"/>
                <c:pt idx="0">
                  <c:v>2011</c:v>
                </c:pt>
              </c:strCache>
            </c:strRef>
          </c:tx>
          <c:spPr>
            <a:solidFill>
              <a:srgbClr val="F79646"/>
            </a:solidFill>
            <a:ln>
              <a:noFill/>
            </a:ln>
            <a:effectLst/>
          </c:spPr>
          <c:invertIfNegative val="0"/>
          <c:dLbls>
            <c:dLbl>
              <c:idx val="0"/>
              <c:layout>
                <c:manualLayout>
                  <c:x val="8.9924788889166867E-3"/>
                  <c:y val="6.587896801268634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F8-4583-AF8A-1EB4C20BC5E3}"/>
                </c:ext>
              </c:extLst>
            </c:dLbl>
            <c:dLbl>
              <c:idx val="1"/>
              <c:layout>
                <c:manualLayout>
                  <c:x val="2.9974929629722289E-3"/>
                  <c:y val="1.35110718120629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F8-4583-AF8A-1EB4C20BC5E3}"/>
                </c:ext>
              </c:extLst>
            </c:dLbl>
            <c:dLbl>
              <c:idx val="2"/>
              <c:layout>
                <c:manualLayout>
                  <c:x val="8.9924788889166867E-3"/>
                  <c:y val="-1.317592084902735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F8-4583-AF8A-1EB4C20BC5E3}"/>
                </c:ext>
              </c:extLst>
            </c:dLbl>
            <c:dLbl>
              <c:idx val="3"/>
              <c:layout>
                <c:manualLayout>
                  <c:x val="5.9949859259443485E-3"/>
                  <c:y val="6.038893960652489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F8-4583-AF8A-1EB4C20BC5E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Charts!$B$25:$B$28</c:f>
              <c:strCache>
                <c:ptCount val="4"/>
                <c:pt idx="0">
                  <c:v>Married or civil partnership couple</c:v>
                </c:pt>
                <c:pt idx="1">
                  <c:v>Cohabiting couple family</c:v>
                </c:pt>
                <c:pt idx="2">
                  <c:v>Lone parent family</c:v>
                </c:pt>
                <c:pt idx="3">
                  <c:v>Multiple-family household</c:v>
                </c:pt>
              </c:strCache>
            </c:strRef>
          </c:cat>
          <c:val>
            <c:numRef>
              <c:f>Charts!$D$25:$D$28</c:f>
              <c:numCache>
                <c:formatCode>0.0%</c:formatCode>
                <c:ptCount val="4"/>
                <c:pt idx="0">
                  <c:v>0.19573651859278957</c:v>
                </c:pt>
                <c:pt idx="1">
                  <c:v>4.0019181306944505E-2</c:v>
                </c:pt>
                <c:pt idx="2">
                  <c:v>6.6393478355638871E-2</c:v>
                </c:pt>
                <c:pt idx="3">
                  <c:v>2.3475304067308949E-2</c:v>
                </c:pt>
              </c:numCache>
            </c:numRef>
          </c:val>
          <c:extLst>
            <c:ext xmlns:c16="http://schemas.microsoft.com/office/drawing/2014/chart" uri="{C3380CC4-5D6E-409C-BE32-E72D297353CC}">
              <c16:uniqueId val="{00000001-655A-4238-AB6E-1E989CA660D4}"/>
            </c:ext>
          </c:extLst>
        </c:ser>
        <c:dLbls>
          <c:dLblPos val="outEnd"/>
          <c:showLegendKey val="0"/>
          <c:showVal val="1"/>
          <c:showCatName val="0"/>
          <c:showSerName val="0"/>
          <c:showPercent val="0"/>
          <c:showBubbleSize val="0"/>
        </c:dLbls>
        <c:gapWidth val="50"/>
        <c:axId val="680648640"/>
        <c:axId val="680650280"/>
      </c:barChart>
      <c:catAx>
        <c:axId val="68064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0650280"/>
        <c:crosses val="autoZero"/>
        <c:auto val="1"/>
        <c:lblAlgn val="ctr"/>
        <c:lblOffset val="100"/>
        <c:noMultiLvlLbl val="0"/>
      </c:catAx>
      <c:valAx>
        <c:axId val="680650280"/>
        <c:scaling>
          <c:orientation val="minMax"/>
        </c:scaling>
        <c:delete val="1"/>
        <c:axPos val="l"/>
        <c:numFmt formatCode="0.0%" sourceLinked="1"/>
        <c:majorTickMark val="none"/>
        <c:minorTickMark val="none"/>
        <c:tickLblPos val="nextTo"/>
        <c:crossAx val="680648640"/>
        <c:crosses val="autoZero"/>
        <c:crossBetween val="between"/>
      </c:valAx>
      <c:spPr>
        <a:noFill/>
        <a:ln>
          <a:noFill/>
        </a:ln>
        <a:effectLst/>
      </c:spPr>
    </c:plotArea>
    <c:legend>
      <c:legendPos val="b"/>
      <c:layout>
        <c:manualLayout>
          <c:xMode val="edge"/>
          <c:yMode val="edge"/>
          <c:x val="0.39882918396912437"/>
          <c:y val="0.88882738973077025"/>
          <c:w val="0.20234163206175118"/>
          <c:h val="0.11117261026922971"/>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6.1819657412008767E-2"/>
          <c:w val="0.97151816266582824"/>
          <c:h val="0.57563747926253617"/>
        </c:manualLayout>
      </c:layout>
      <c:barChart>
        <c:barDir val="col"/>
        <c:grouping val="percentStacked"/>
        <c:varyColors val="0"/>
        <c:ser>
          <c:idx val="0"/>
          <c:order val="0"/>
          <c:tx>
            <c:strRef>
              <c:f>Charts!$B$33</c:f>
              <c:strCache>
                <c:ptCount val="1"/>
                <c:pt idx="0">
                  <c:v>Married or civil partnership couple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Charts!$C$32:$E$32</c:f>
              <c:strCache>
                <c:ptCount val="3"/>
                <c:pt idx="0">
                  <c:v>Bracknell Forest</c:v>
                </c:pt>
                <c:pt idx="1">
                  <c:v>South East</c:v>
                </c:pt>
                <c:pt idx="2">
                  <c:v>England</c:v>
                </c:pt>
              </c:strCache>
            </c:strRef>
          </c:cat>
          <c:val>
            <c:numRef>
              <c:f>Charts!$C$33:$E$33</c:f>
              <c:numCache>
                <c:formatCode>0.0%</c:formatCode>
                <c:ptCount val="3"/>
                <c:pt idx="0">
                  <c:v>0.1841214871427434</c:v>
                </c:pt>
                <c:pt idx="1">
                  <c:v>0.16263271189062301</c:v>
                </c:pt>
                <c:pt idx="2">
                  <c:v>0.14402584117501532</c:v>
                </c:pt>
              </c:numCache>
            </c:numRef>
          </c:val>
          <c:extLst>
            <c:ext xmlns:c16="http://schemas.microsoft.com/office/drawing/2014/chart" uri="{C3380CC4-5D6E-409C-BE32-E72D297353CC}">
              <c16:uniqueId val="{00000000-7A7E-4D42-BEB3-CBA937AFF9FE}"/>
            </c:ext>
          </c:extLst>
        </c:ser>
        <c:ser>
          <c:idx val="1"/>
          <c:order val="1"/>
          <c:tx>
            <c:strRef>
              <c:f>Charts!$B$34</c:f>
              <c:strCache>
                <c:ptCount val="1"/>
                <c:pt idx="0">
                  <c:v>Cohabiting couple family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Charts!$C$32:$E$32</c:f>
              <c:strCache>
                <c:ptCount val="3"/>
                <c:pt idx="0">
                  <c:v>Bracknell Forest</c:v>
                </c:pt>
                <c:pt idx="1">
                  <c:v>South East</c:v>
                </c:pt>
                <c:pt idx="2">
                  <c:v>England</c:v>
                </c:pt>
              </c:strCache>
            </c:strRef>
          </c:cat>
          <c:val>
            <c:numRef>
              <c:f>Charts!$C$34:$E$34</c:f>
              <c:numCache>
                <c:formatCode>0.0%</c:formatCode>
                <c:ptCount val="3"/>
                <c:pt idx="0">
                  <c:v>4.8563012499004854E-2</c:v>
                </c:pt>
                <c:pt idx="1">
                  <c:v>4.3743026134417655E-2</c:v>
                </c:pt>
                <c:pt idx="2">
                  <c:v>4.4930753368971253E-2</c:v>
                </c:pt>
              </c:numCache>
            </c:numRef>
          </c:val>
          <c:extLst>
            <c:ext xmlns:c16="http://schemas.microsoft.com/office/drawing/2014/chart" uri="{C3380CC4-5D6E-409C-BE32-E72D297353CC}">
              <c16:uniqueId val="{00000001-7A7E-4D42-BEB3-CBA937AFF9FE}"/>
            </c:ext>
          </c:extLst>
        </c:ser>
        <c:ser>
          <c:idx val="2"/>
          <c:order val="2"/>
          <c:tx>
            <c:strRef>
              <c:f>Charts!$B$35</c:f>
              <c:strCache>
                <c:ptCount val="1"/>
                <c:pt idx="0">
                  <c:v>Lone parent family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Charts!$C$32:$E$32</c:f>
              <c:strCache>
                <c:ptCount val="3"/>
                <c:pt idx="0">
                  <c:v>Bracknell Forest</c:v>
                </c:pt>
                <c:pt idx="1">
                  <c:v>South East</c:v>
                </c:pt>
                <c:pt idx="2">
                  <c:v>England</c:v>
                </c:pt>
              </c:strCache>
            </c:strRef>
          </c:cat>
          <c:val>
            <c:numRef>
              <c:f>Charts!$C$35:$E$35</c:f>
              <c:numCache>
                <c:formatCode>0.0%</c:formatCode>
                <c:ptCount val="3"/>
                <c:pt idx="0">
                  <c:v>6.0942600111456094E-2</c:v>
                </c:pt>
                <c:pt idx="1">
                  <c:v>5.9654140910359782E-2</c:v>
                </c:pt>
                <c:pt idx="2">
                  <c:v>6.8999405446796877E-2</c:v>
                </c:pt>
              </c:numCache>
            </c:numRef>
          </c:val>
          <c:extLst>
            <c:ext xmlns:c16="http://schemas.microsoft.com/office/drawing/2014/chart" uri="{C3380CC4-5D6E-409C-BE32-E72D297353CC}">
              <c16:uniqueId val="{00000002-7A7E-4D42-BEB3-CBA937AFF9FE}"/>
            </c:ext>
          </c:extLst>
        </c:ser>
        <c:ser>
          <c:idx val="3"/>
          <c:order val="3"/>
          <c:tx>
            <c:strRef>
              <c:f>Charts!$B$36</c:f>
              <c:strCache>
                <c:ptCount val="1"/>
                <c:pt idx="0">
                  <c:v>Multiple-family household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Charts!$C$32:$E$32</c:f>
              <c:strCache>
                <c:ptCount val="3"/>
                <c:pt idx="0">
                  <c:v>Bracknell Forest</c:v>
                </c:pt>
                <c:pt idx="1">
                  <c:v>South East</c:v>
                </c:pt>
                <c:pt idx="2">
                  <c:v>England</c:v>
                </c:pt>
              </c:strCache>
            </c:strRef>
          </c:cat>
          <c:val>
            <c:numRef>
              <c:f>Charts!$C$36:$E$36</c:f>
              <c:numCache>
                <c:formatCode>0.0%</c:formatCode>
                <c:ptCount val="3"/>
                <c:pt idx="0">
                  <c:v>2.5037815460552504E-2</c:v>
                </c:pt>
                <c:pt idx="1">
                  <c:v>2.4551945959615722E-2</c:v>
                </c:pt>
                <c:pt idx="2">
                  <c:v>2.6896129328079783E-2</c:v>
                </c:pt>
              </c:numCache>
            </c:numRef>
          </c:val>
          <c:extLst>
            <c:ext xmlns:c16="http://schemas.microsoft.com/office/drawing/2014/chart" uri="{C3380CC4-5D6E-409C-BE32-E72D297353CC}">
              <c16:uniqueId val="{00000003-7A7E-4D42-BEB3-CBA937AFF9FE}"/>
            </c:ext>
          </c:extLst>
        </c:ser>
        <c:dLbls>
          <c:dLblPos val="ctr"/>
          <c:showLegendKey val="0"/>
          <c:showVal val="1"/>
          <c:showCatName val="0"/>
          <c:showSerName val="0"/>
          <c:showPercent val="0"/>
          <c:showBubbleSize val="0"/>
        </c:dLbls>
        <c:gapWidth val="150"/>
        <c:overlap val="100"/>
        <c:axId val="798878336"/>
        <c:axId val="798878664"/>
      </c:barChart>
      <c:catAx>
        <c:axId val="79887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798878664"/>
        <c:crosses val="autoZero"/>
        <c:auto val="1"/>
        <c:lblAlgn val="ctr"/>
        <c:lblOffset val="100"/>
        <c:noMultiLvlLbl val="0"/>
      </c:catAx>
      <c:valAx>
        <c:axId val="798878664"/>
        <c:scaling>
          <c:orientation val="minMax"/>
        </c:scaling>
        <c:delete val="1"/>
        <c:axPos val="l"/>
        <c:numFmt formatCode="0%" sourceLinked="1"/>
        <c:majorTickMark val="none"/>
        <c:minorTickMark val="none"/>
        <c:tickLblPos val="nextTo"/>
        <c:crossAx val="798878336"/>
        <c:crosses val="autoZero"/>
        <c:crossBetween val="between"/>
      </c:valAx>
      <c:spPr>
        <a:noFill/>
        <a:ln>
          <a:noFill/>
        </a:ln>
        <a:effectLst/>
      </c:spPr>
    </c:plotArea>
    <c:legend>
      <c:legendPos val="b"/>
      <c:layout>
        <c:manualLayout>
          <c:xMode val="edge"/>
          <c:yMode val="edge"/>
          <c:x val="3.1100033084155009E-2"/>
          <c:y val="0.78995392311059665"/>
          <c:w val="0.92590030285796554"/>
          <c:h val="0.1822680107345483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62937515898772"/>
          <c:y val="3.1684560365304891E-2"/>
          <c:w val="0.81052511525000659"/>
          <c:h val="0.8314485569119282"/>
        </c:manualLayout>
      </c:layout>
      <c:barChart>
        <c:barDir val="col"/>
        <c:grouping val="stacked"/>
        <c:varyColors val="0"/>
        <c:ser>
          <c:idx val="0"/>
          <c:order val="0"/>
          <c:tx>
            <c:strRef>
              <c:f>Charts!$B$50</c:f>
              <c:strCache>
                <c:ptCount val="1"/>
                <c:pt idx="0">
                  <c:v>One person household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Charts!$C$49:$E$49</c:f>
              <c:strCache>
                <c:ptCount val="3"/>
                <c:pt idx="0">
                  <c:v>Bracknell Forest</c:v>
                </c:pt>
                <c:pt idx="1">
                  <c:v>South East</c:v>
                </c:pt>
                <c:pt idx="2">
                  <c:v>England</c:v>
                </c:pt>
              </c:strCache>
            </c:strRef>
          </c:cat>
          <c:val>
            <c:numRef>
              <c:f>Charts!$C$50:$E$50</c:f>
              <c:numCache>
                <c:formatCode>0.0%</c:formatCode>
                <c:ptCount val="3"/>
                <c:pt idx="0">
                  <c:v>0.10339543030013534</c:v>
                </c:pt>
                <c:pt idx="1">
                  <c:v>0.13234726036228781</c:v>
                </c:pt>
                <c:pt idx="2">
                  <c:v>0.12808405806327899</c:v>
                </c:pt>
              </c:numCache>
            </c:numRef>
          </c:val>
          <c:extLst>
            <c:ext xmlns:c16="http://schemas.microsoft.com/office/drawing/2014/chart" uri="{C3380CC4-5D6E-409C-BE32-E72D297353CC}">
              <c16:uniqueId val="{00000000-0F92-443A-A6BC-5C9080947B4B}"/>
            </c:ext>
          </c:extLst>
        </c:ser>
        <c:ser>
          <c:idx val="1"/>
          <c:order val="1"/>
          <c:tx>
            <c:strRef>
              <c:f>Charts!$B$51</c:f>
              <c:strCache>
                <c:ptCount val="1"/>
                <c:pt idx="0">
                  <c:v>Single family household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Charts!$C$49:$E$49</c:f>
              <c:strCache>
                <c:ptCount val="3"/>
                <c:pt idx="0">
                  <c:v>Bracknell Forest</c:v>
                </c:pt>
                <c:pt idx="1">
                  <c:v>South East</c:v>
                </c:pt>
                <c:pt idx="2">
                  <c:v>England</c:v>
                </c:pt>
              </c:strCache>
            </c:strRef>
          </c:cat>
          <c:val>
            <c:numRef>
              <c:f>Charts!$C$51:$E$51</c:f>
              <c:numCache>
                <c:formatCode>0.0%</c:formatCode>
                <c:ptCount val="3"/>
                <c:pt idx="0">
                  <c:v>7.7163442401082721E-2</c:v>
                </c:pt>
                <c:pt idx="1">
                  <c:v>0.10162535547183051</c:v>
                </c:pt>
                <c:pt idx="2">
                  <c:v>9.1537383844725609E-2</c:v>
                </c:pt>
              </c:numCache>
            </c:numRef>
          </c:val>
          <c:extLst>
            <c:ext xmlns:c16="http://schemas.microsoft.com/office/drawing/2014/chart" uri="{C3380CC4-5D6E-409C-BE32-E72D297353CC}">
              <c16:uniqueId val="{00000001-0F92-443A-A6BC-5C9080947B4B}"/>
            </c:ext>
          </c:extLst>
        </c:ser>
        <c:dLbls>
          <c:dLblPos val="ctr"/>
          <c:showLegendKey val="0"/>
          <c:showVal val="1"/>
          <c:showCatName val="0"/>
          <c:showSerName val="0"/>
          <c:showPercent val="0"/>
          <c:showBubbleSize val="0"/>
        </c:dLbls>
        <c:gapWidth val="50"/>
        <c:overlap val="100"/>
        <c:axId val="897593608"/>
        <c:axId val="897590328"/>
      </c:barChart>
      <c:catAx>
        <c:axId val="897593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897590328"/>
        <c:crosses val="autoZero"/>
        <c:auto val="1"/>
        <c:lblAlgn val="ctr"/>
        <c:lblOffset val="100"/>
        <c:noMultiLvlLbl val="0"/>
      </c:catAx>
      <c:valAx>
        <c:axId val="89759032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897593608"/>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Reversed" id="22">
  <a:schemeClr val="accent2"/>
</cs:colorStyle>
</file>

<file path=ppt/charts/colors17.xml><?xml version="1.0" encoding="utf-8"?>
<cs:colorStyle xmlns:cs="http://schemas.microsoft.com/office/drawing/2012/chartStyle" xmlns:a="http://schemas.openxmlformats.org/drawingml/2006/main" meth="withinLinear" id="14">
  <a:schemeClr val="accent1"/>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BB8CD8-B0E0-4711-BBDF-E8EB3198219D}" type="datetimeFigureOut">
              <a:rPr lang="en-GB" smtClean="0"/>
              <a:t>02/08/2023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DE7DD-3EFB-485D-9BCF-C8F6BB2411C5}" type="slidenum">
              <a:rPr lang="en-GB" smtClean="0"/>
              <a:t>‹#›</a:t>
            </a:fld>
            <a:endParaRPr lang="en-GB"/>
          </a:p>
        </p:txBody>
      </p:sp>
    </p:spTree>
    <p:extLst>
      <p:ext uri="{BB962C8B-B14F-4D97-AF65-F5344CB8AC3E}">
        <p14:creationId xmlns:p14="http://schemas.microsoft.com/office/powerpoint/2010/main" val="830563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6DE7DD-3EFB-485D-9BCF-C8F6BB2411C5}" type="slidenum">
              <a:rPr lang="en-GB" smtClean="0"/>
              <a:t>2</a:t>
            </a:fld>
            <a:endParaRPr lang="en-GB"/>
          </a:p>
        </p:txBody>
      </p:sp>
    </p:spTree>
    <p:extLst>
      <p:ext uri="{BB962C8B-B14F-4D97-AF65-F5344CB8AC3E}">
        <p14:creationId xmlns:p14="http://schemas.microsoft.com/office/powerpoint/2010/main" val="201302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A6DE7DD-3EFB-485D-9BCF-C8F6BB2411C5}" type="slidenum">
              <a:rPr lang="en-GB" smtClean="0"/>
              <a:t>8</a:t>
            </a:fld>
            <a:endParaRPr lang="en-GB"/>
          </a:p>
        </p:txBody>
      </p:sp>
    </p:spTree>
    <p:extLst>
      <p:ext uri="{BB962C8B-B14F-4D97-AF65-F5344CB8AC3E}">
        <p14:creationId xmlns:p14="http://schemas.microsoft.com/office/powerpoint/2010/main" val="3860390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6DE7DD-3EFB-485D-9BCF-C8F6BB2411C5}" type="slidenum">
              <a:rPr lang="en-GB" smtClean="0"/>
              <a:t>10</a:t>
            </a:fld>
            <a:endParaRPr lang="en-GB"/>
          </a:p>
        </p:txBody>
      </p:sp>
    </p:spTree>
    <p:extLst>
      <p:ext uri="{BB962C8B-B14F-4D97-AF65-F5344CB8AC3E}">
        <p14:creationId xmlns:p14="http://schemas.microsoft.com/office/powerpoint/2010/main" val="112696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A6DE7DD-3EFB-485D-9BCF-C8F6BB2411C5}" type="slidenum">
              <a:rPr lang="en-GB" smtClean="0"/>
              <a:t>13</a:t>
            </a:fld>
            <a:endParaRPr lang="en-GB"/>
          </a:p>
        </p:txBody>
      </p:sp>
    </p:spTree>
    <p:extLst>
      <p:ext uri="{BB962C8B-B14F-4D97-AF65-F5344CB8AC3E}">
        <p14:creationId xmlns:p14="http://schemas.microsoft.com/office/powerpoint/2010/main" val="1252182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A6DE7DD-3EFB-485D-9BCF-C8F6BB2411C5}" type="slidenum">
              <a:rPr lang="en-GB" smtClean="0"/>
              <a:t>21</a:t>
            </a:fld>
            <a:endParaRPr lang="en-GB"/>
          </a:p>
        </p:txBody>
      </p:sp>
    </p:spTree>
    <p:extLst>
      <p:ext uri="{BB962C8B-B14F-4D97-AF65-F5344CB8AC3E}">
        <p14:creationId xmlns:p14="http://schemas.microsoft.com/office/powerpoint/2010/main" val="306178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A6DE7DD-3EFB-485D-9BCF-C8F6BB2411C5}" type="slidenum">
              <a:rPr lang="en-GB" smtClean="0"/>
              <a:t>25</a:t>
            </a:fld>
            <a:endParaRPr lang="en-GB"/>
          </a:p>
        </p:txBody>
      </p:sp>
    </p:spTree>
    <p:extLst>
      <p:ext uri="{BB962C8B-B14F-4D97-AF65-F5344CB8AC3E}">
        <p14:creationId xmlns:p14="http://schemas.microsoft.com/office/powerpoint/2010/main" val="3981006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6DE7DD-3EFB-485D-9BCF-C8F6BB2411C5}" type="slidenum">
              <a:rPr lang="en-GB" smtClean="0"/>
              <a:t>28</a:t>
            </a:fld>
            <a:endParaRPr lang="en-GB"/>
          </a:p>
        </p:txBody>
      </p:sp>
    </p:spTree>
    <p:extLst>
      <p:ext uri="{BB962C8B-B14F-4D97-AF65-F5344CB8AC3E}">
        <p14:creationId xmlns:p14="http://schemas.microsoft.com/office/powerpoint/2010/main" val="49147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627F21C-19EE-4685-920B-55153F34CF03}" type="datetimeFigureOut">
              <a:rPr lang="en-GB" smtClean="0"/>
              <a:t>02/08/2023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ED9625-BBE4-49F9-B2E5-7E4F325E190A}" type="slidenum">
              <a:rPr lang="en-GB" smtClean="0"/>
              <a:t>‹#›</a:t>
            </a:fld>
            <a:endParaRPr lang="en-GB"/>
          </a:p>
        </p:txBody>
      </p:sp>
    </p:spTree>
    <p:extLst>
      <p:ext uri="{BB962C8B-B14F-4D97-AF65-F5344CB8AC3E}">
        <p14:creationId xmlns:p14="http://schemas.microsoft.com/office/powerpoint/2010/main" val="286435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27F21C-19EE-4685-920B-55153F34CF03}" type="datetimeFigureOut">
              <a:rPr lang="en-GB" smtClean="0"/>
              <a:t>02/08/2023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ED9625-BBE4-49F9-B2E5-7E4F325E190A}" type="slidenum">
              <a:rPr lang="en-GB" smtClean="0"/>
              <a:t>‹#›</a:t>
            </a:fld>
            <a:endParaRPr lang="en-GB"/>
          </a:p>
        </p:txBody>
      </p:sp>
    </p:spTree>
    <p:extLst>
      <p:ext uri="{BB962C8B-B14F-4D97-AF65-F5344CB8AC3E}">
        <p14:creationId xmlns:p14="http://schemas.microsoft.com/office/powerpoint/2010/main" val="237004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27F21C-19EE-4685-920B-55153F34CF03}" type="datetimeFigureOut">
              <a:rPr lang="en-GB" smtClean="0"/>
              <a:t>02/08/2023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ED9625-BBE4-49F9-B2E5-7E4F325E190A}" type="slidenum">
              <a:rPr lang="en-GB" smtClean="0"/>
              <a:t>‹#›</a:t>
            </a:fld>
            <a:endParaRPr lang="en-GB"/>
          </a:p>
        </p:txBody>
      </p:sp>
    </p:spTree>
    <p:extLst>
      <p:ext uri="{BB962C8B-B14F-4D97-AF65-F5344CB8AC3E}">
        <p14:creationId xmlns:p14="http://schemas.microsoft.com/office/powerpoint/2010/main" val="79876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lvl1pPr>
              <a:defRPr/>
            </a:lvl1pPr>
          </a:lstStyle>
          <a:p>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5D932C5-BB32-6740-88A5-029FDC21F2CA}" type="datetimeFigureOut">
              <a:rPr lang="en-US" smtClean="0"/>
              <a:t>8/2/2023</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480976E7-D39A-9140-BA57-137282AEC093}" type="slidenum">
              <a:rPr lang="en-US" smtClean="0"/>
              <a:t>‹#›</a:t>
            </a:fld>
            <a:endParaRPr lang="en-US"/>
          </a:p>
        </p:txBody>
      </p:sp>
    </p:spTree>
    <p:extLst>
      <p:ext uri="{BB962C8B-B14F-4D97-AF65-F5344CB8AC3E}">
        <p14:creationId xmlns:p14="http://schemas.microsoft.com/office/powerpoint/2010/main" val="1085397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lvl1pPr>
              <a:defRPr/>
            </a:lvl1pPr>
          </a:lstStyle>
          <a:p>
            <a:pPr lvl="0"/>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5D932C5-BB32-6740-88A5-029FDC21F2CA}" type="datetimeFigureOut">
              <a:rPr lang="en-US" smtClean="0"/>
              <a:t>8/2/2023</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480976E7-D39A-9140-BA57-137282AEC093}" type="slidenum">
              <a:rPr lang="en-US" smtClean="0"/>
              <a:t>‹#›</a:t>
            </a:fld>
            <a:endParaRPr lang="en-US"/>
          </a:p>
        </p:txBody>
      </p:sp>
    </p:spTree>
    <p:extLst>
      <p:ext uri="{BB962C8B-B14F-4D97-AF65-F5344CB8AC3E}">
        <p14:creationId xmlns:p14="http://schemas.microsoft.com/office/powerpoint/2010/main" val="36978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5D932C5-BB32-6740-88A5-029FDC21F2CA}" type="datetimeFigureOut">
              <a:rPr lang="en-US" smtClean="0"/>
              <a:t>8/2/2023</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480976E7-D39A-9140-BA57-137282AEC093}" type="slidenum">
              <a:rPr lang="en-US" smtClean="0"/>
              <a:t>‹#›</a:t>
            </a:fld>
            <a:endParaRPr lang="en-US"/>
          </a:p>
        </p:txBody>
      </p:sp>
    </p:spTree>
    <p:extLst>
      <p:ext uri="{BB962C8B-B14F-4D97-AF65-F5344CB8AC3E}">
        <p14:creationId xmlns:p14="http://schemas.microsoft.com/office/powerpoint/2010/main" val="3888699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65D932C5-BB32-6740-88A5-029FDC21F2CA}" type="datetimeFigureOut">
              <a:rPr lang="en-US" smtClean="0"/>
              <a:t>8/2/2023</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480976E7-D39A-9140-BA57-137282AEC093}" type="slidenum">
              <a:rPr lang="en-US" smtClean="0"/>
              <a:t>‹#›</a:t>
            </a:fld>
            <a:endParaRPr lang="en-US"/>
          </a:p>
        </p:txBody>
      </p:sp>
    </p:spTree>
    <p:extLst>
      <p:ext uri="{BB962C8B-B14F-4D97-AF65-F5344CB8AC3E}">
        <p14:creationId xmlns:p14="http://schemas.microsoft.com/office/powerpoint/2010/main" val="1365167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1"/>
            <a:ext cx="2133600" cy="365125"/>
          </a:xfrm>
          <a:prstGeom prst="rect">
            <a:avLst/>
          </a:prstGeom>
        </p:spPr>
        <p:txBody>
          <a:bodyPr/>
          <a:lstStyle/>
          <a:p>
            <a:fld id="{65D932C5-BB32-6740-88A5-029FDC21F2CA}" type="datetimeFigureOut">
              <a:rPr lang="en-US" smtClean="0"/>
              <a:t>8/2/2023</a:t>
            </a:fld>
            <a:endParaRPr lang="en-US"/>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480976E7-D39A-9140-BA57-137282AEC093}" type="slidenum">
              <a:rPr lang="en-US" smtClean="0"/>
              <a:t>‹#›</a:t>
            </a:fld>
            <a:endParaRPr lang="en-US"/>
          </a:p>
        </p:txBody>
      </p:sp>
    </p:spTree>
    <p:extLst>
      <p:ext uri="{BB962C8B-B14F-4D97-AF65-F5344CB8AC3E}">
        <p14:creationId xmlns:p14="http://schemas.microsoft.com/office/powerpoint/2010/main" val="1888305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65D932C5-BB32-6740-88A5-029FDC21F2CA}" type="datetimeFigureOut">
              <a:rPr lang="en-US" smtClean="0"/>
              <a:t>8/2/2023</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480976E7-D39A-9140-BA57-137282AEC093}" type="slidenum">
              <a:rPr lang="en-US" smtClean="0"/>
              <a:t>‹#›</a:t>
            </a:fld>
            <a:endParaRPr lang="en-US"/>
          </a:p>
        </p:txBody>
      </p:sp>
    </p:spTree>
    <p:extLst>
      <p:ext uri="{BB962C8B-B14F-4D97-AF65-F5344CB8AC3E}">
        <p14:creationId xmlns:p14="http://schemas.microsoft.com/office/powerpoint/2010/main" val="2122099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fld id="{65D932C5-BB32-6740-88A5-029FDC21F2CA}" type="datetimeFigureOut">
              <a:rPr lang="en-US" smtClean="0"/>
              <a:t>8/2/2023</a:t>
            </a:fld>
            <a:endParaRPr lang="en-US"/>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480976E7-D39A-9140-BA57-137282AEC093}" type="slidenum">
              <a:rPr lang="en-US" smtClean="0"/>
              <a:t>‹#›</a:t>
            </a:fld>
            <a:endParaRPr lang="en-US"/>
          </a:p>
        </p:txBody>
      </p:sp>
    </p:spTree>
    <p:extLst>
      <p:ext uri="{BB962C8B-B14F-4D97-AF65-F5344CB8AC3E}">
        <p14:creationId xmlns:p14="http://schemas.microsoft.com/office/powerpoint/2010/main" val="546770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65D932C5-BB32-6740-88A5-029FDC21F2CA}" type="datetimeFigureOut">
              <a:rPr lang="en-US" smtClean="0"/>
              <a:t>8/2/2023</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480976E7-D39A-9140-BA57-137282AEC093}" type="slidenum">
              <a:rPr lang="en-US" smtClean="0"/>
              <a:t>‹#›</a:t>
            </a:fld>
            <a:endParaRPr lang="en-US"/>
          </a:p>
        </p:txBody>
      </p:sp>
    </p:spTree>
    <p:extLst>
      <p:ext uri="{BB962C8B-B14F-4D97-AF65-F5344CB8AC3E}">
        <p14:creationId xmlns:p14="http://schemas.microsoft.com/office/powerpoint/2010/main" val="264102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27F21C-19EE-4685-920B-55153F34CF03}" type="datetimeFigureOut">
              <a:rPr lang="en-GB" smtClean="0"/>
              <a:t>02/08/2023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ED9625-BBE4-49F9-B2E5-7E4F325E190A}" type="slidenum">
              <a:rPr lang="en-GB" smtClean="0"/>
              <a:t>‹#›</a:t>
            </a:fld>
            <a:endParaRPr lang="en-GB"/>
          </a:p>
        </p:txBody>
      </p:sp>
    </p:spTree>
    <p:extLst>
      <p:ext uri="{BB962C8B-B14F-4D97-AF65-F5344CB8AC3E}">
        <p14:creationId xmlns:p14="http://schemas.microsoft.com/office/powerpoint/2010/main" val="2715903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65D932C5-BB32-6740-88A5-029FDC21F2CA}" type="datetimeFigureOut">
              <a:rPr lang="en-US" smtClean="0"/>
              <a:t>8/2/2023</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480976E7-D39A-9140-BA57-137282AEC093}" type="slidenum">
              <a:rPr lang="en-US" smtClean="0"/>
              <a:t>‹#›</a:t>
            </a:fld>
            <a:endParaRPr lang="en-US"/>
          </a:p>
        </p:txBody>
      </p:sp>
    </p:spTree>
    <p:extLst>
      <p:ext uri="{BB962C8B-B14F-4D97-AF65-F5344CB8AC3E}">
        <p14:creationId xmlns:p14="http://schemas.microsoft.com/office/powerpoint/2010/main" val="2803841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5D932C5-BB32-6740-88A5-029FDC21F2CA}" type="datetimeFigureOut">
              <a:rPr lang="en-US" smtClean="0"/>
              <a:t>8/2/2023</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480976E7-D39A-9140-BA57-137282AEC093}" type="slidenum">
              <a:rPr lang="en-US" smtClean="0"/>
              <a:t>‹#›</a:t>
            </a:fld>
            <a:endParaRPr lang="en-US"/>
          </a:p>
        </p:txBody>
      </p:sp>
    </p:spTree>
    <p:extLst>
      <p:ext uri="{BB962C8B-B14F-4D97-AF65-F5344CB8AC3E}">
        <p14:creationId xmlns:p14="http://schemas.microsoft.com/office/powerpoint/2010/main" val="2416672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5D932C5-BB32-6740-88A5-029FDC21F2CA}" type="datetimeFigureOut">
              <a:rPr lang="en-US" smtClean="0"/>
              <a:t>8/2/2023</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480976E7-D39A-9140-BA57-137282AEC093}" type="slidenum">
              <a:rPr lang="en-US" smtClean="0"/>
              <a:t>‹#›</a:t>
            </a:fld>
            <a:endParaRPr lang="en-US"/>
          </a:p>
        </p:txBody>
      </p:sp>
    </p:spTree>
    <p:extLst>
      <p:ext uri="{BB962C8B-B14F-4D97-AF65-F5344CB8AC3E}">
        <p14:creationId xmlns:p14="http://schemas.microsoft.com/office/powerpoint/2010/main" val="115630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27F21C-19EE-4685-920B-55153F34CF03}" type="datetimeFigureOut">
              <a:rPr lang="en-GB" smtClean="0"/>
              <a:t>02/08/2023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ED9625-BBE4-49F9-B2E5-7E4F325E190A}" type="slidenum">
              <a:rPr lang="en-GB" smtClean="0"/>
              <a:t>‹#›</a:t>
            </a:fld>
            <a:endParaRPr lang="en-GB"/>
          </a:p>
        </p:txBody>
      </p:sp>
    </p:spTree>
    <p:extLst>
      <p:ext uri="{BB962C8B-B14F-4D97-AF65-F5344CB8AC3E}">
        <p14:creationId xmlns:p14="http://schemas.microsoft.com/office/powerpoint/2010/main" val="4252219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627F21C-19EE-4685-920B-55153F34CF03}" type="datetimeFigureOut">
              <a:rPr lang="en-GB" smtClean="0"/>
              <a:t>02/08/2023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ED9625-BBE4-49F9-B2E5-7E4F325E190A}" type="slidenum">
              <a:rPr lang="en-GB" smtClean="0"/>
              <a:t>‹#›</a:t>
            </a:fld>
            <a:endParaRPr lang="en-GB"/>
          </a:p>
        </p:txBody>
      </p:sp>
    </p:spTree>
    <p:extLst>
      <p:ext uri="{BB962C8B-B14F-4D97-AF65-F5344CB8AC3E}">
        <p14:creationId xmlns:p14="http://schemas.microsoft.com/office/powerpoint/2010/main" val="3372852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627F21C-19EE-4685-920B-55153F34CF03}" type="datetimeFigureOut">
              <a:rPr lang="en-GB" smtClean="0"/>
              <a:t>02/08/2023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ED9625-BBE4-49F9-B2E5-7E4F325E190A}" type="slidenum">
              <a:rPr lang="en-GB" smtClean="0"/>
              <a:t>‹#›</a:t>
            </a:fld>
            <a:endParaRPr lang="en-GB"/>
          </a:p>
        </p:txBody>
      </p:sp>
    </p:spTree>
    <p:extLst>
      <p:ext uri="{BB962C8B-B14F-4D97-AF65-F5344CB8AC3E}">
        <p14:creationId xmlns:p14="http://schemas.microsoft.com/office/powerpoint/2010/main" val="2756251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627F21C-19EE-4685-920B-55153F34CF03}" type="datetimeFigureOut">
              <a:rPr lang="en-GB" smtClean="0"/>
              <a:t>02/08/2023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ED9625-BBE4-49F9-B2E5-7E4F325E190A}" type="slidenum">
              <a:rPr lang="en-GB" smtClean="0"/>
              <a:t>‹#›</a:t>
            </a:fld>
            <a:endParaRPr lang="en-GB"/>
          </a:p>
        </p:txBody>
      </p:sp>
    </p:spTree>
    <p:extLst>
      <p:ext uri="{BB962C8B-B14F-4D97-AF65-F5344CB8AC3E}">
        <p14:creationId xmlns:p14="http://schemas.microsoft.com/office/powerpoint/2010/main" val="226552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7F21C-19EE-4685-920B-55153F34CF03}" type="datetimeFigureOut">
              <a:rPr lang="en-GB" smtClean="0"/>
              <a:t>02/08/2023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ED9625-BBE4-49F9-B2E5-7E4F325E190A}" type="slidenum">
              <a:rPr lang="en-GB" smtClean="0"/>
              <a:t>‹#›</a:t>
            </a:fld>
            <a:endParaRPr lang="en-GB"/>
          </a:p>
        </p:txBody>
      </p:sp>
    </p:spTree>
    <p:extLst>
      <p:ext uri="{BB962C8B-B14F-4D97-AF65-F5344CB8AC3E}">
        <p14:creationId xmlns:p14="http://schemas.microsoft.com/office/powerpoint/2010/main" val="257424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27F21C-19EE-4685-920B-55153F34CF03}" type="datetimeFigureOut">
              <a:rPr lang="en-GB" smtClean="0"/>
              <a:t>02/08/2023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ED9625-BBE4-49F9-B2E5-7E4F325E190A}" type="slidenum">
              <a:rPr lang="en-GB" smtClean="0"/>
              <a:t>‹#›</a:t>
            </a:fld>
            <a:endParaRPr lang="en-GB"/>
          </a:p>
        </p:txBody>
      </p:sp>
    </p:spTree>
    <p:extLst>
      <p:ext uri="{BB962C8B-B14F-4D97-AF65-F5344CB8AC3E}">
        <p14:creationId xmlns:p14="http://schemas.microsoft.com/office/powerpoint/2010/main" val="1550822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27F21C-19EE-4685-920B-55153F34CF03}" type="datetimeFigureOut">
              <a:rPr lang="en-GB" smtClean="0"/>
              <a:t>02/08/2023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ED9625-BBE4-49F9-B2E5-7E4F325E190A}" type="slidenum">
              <a:rPr lang="en-GB" smtClean="0"/>
              <a:t>‹#›</a:t>
            </a:fld>
            <a:endParaRPr lang="en-GB"/>
          </a:p>
        </p:txBody>
      </p:sp>
    </p:spTree>
    <p:extLst>
      <p:ext uri="{BB962C8B-B14F-4D97-AF65-F5344CB8AC3E}">
        <p14:creationId xmlns:p14="http://schemas.microsoft.com/office/powerpoint/2010/main" val="1980764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7F21C-19EE-4685-920B-55153F34CF03}" type="datetimeFigureOut">
              <a:rPr lang="en-GB" smtClean="0"/>
              <a:t>02/08/2023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D9625-BBE4-49F9-B2E5-7E4F325E190A}" type="slidenum">
              <a:rPr lang="en-GB" smtClean="0"/>
              <a:t>‹#›</a:t>
            </a:fld>
            <a:endParaRPr lang="en-GB"/>
          </a:p>
        </p:txBody>
      </p:sp>
    </p:spTree>
    <p:extLst>
      <p:ext uri="{BB962C8B-B14F-4D97-AF65-F5344CB8AC3E}">
        <p14:creationId xmlns:p14="http://schemas.microsoft.com/office/powerpoint/2010/main" val="148352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BFC_green.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50013" y="4621520"/>
            <a:ext cx="1466850" cy="1566333"/>
          </a:xfrm>
          <a:prstGeom prst="rect">
            <a:avLst/>
          </a:prstGeom>
        </p:spPr>
      </p:pic>
    </p:spTree>
    <p:extLst>
      <p:ext uri="{BB962C8B-B14F-4D97-AF65-F5344CB8AC3E}">
        <p14:creationId xmlns:p14="http://schemas.microsoft.com/office/powerpoint/2010/main" val="3595228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ons.gov.uk/datasets/TS021/editions/2021/versions/3"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ons.gov.uk/datasets/TS004/editions/2021/versions/3" TargetMode="Externa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ons.gov.uk/datasets/TS005/editions/2021/versions/3" TargetMode="Externa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ons.gov.uk/datasets/TS030/editions/2021/versions/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ons.gov.uk/datasets/TS003/editions/2021/versions/3" TargetMode="Externa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hyperlink" Target="https://www.ons.gov.uk/datasets/TS003/editions/2021/versions/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www.ons.gov.uk/datasets/TS003/editions/2021/versions/3"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ons.gov.uk/datasets/TS003/editions/2021/versions/3" TargetMode="Externa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www.ons.gov.uk/datasets/TS003/editions/2021/versions/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hyperlink" Target="https://www.ons.gov.uk/datasets/TS025/editions/2021/versions/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ons.gov.uk/datasets/TS007/editions/2021/versions/3"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www.ons.gov.uk/census/census2021dictionary/variablesbytopic/demographyvariablescensus2021/householddeprivatio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ons.gov.uk/datasets/TS011/editions/2021/versions/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hyperlink" Target="https://www.ons.gov.uk/datasets/TS011/editions/2021/versions/4#variable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ons.gov.uk/datasets/TS024/editions/2021/versions/1" TargetMode="External"/><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5" Type="http://schemas.openxmlformats.org/officeDocument/2006/relationships/hyperlink" Target="https://www.ons.gov.uk/datasets/TS029/editions/2021/versions/3" TargetMode="Externa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ons.gov.uk/datasets/TS029/editions/2021/versions/3" TargetMode="Externa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hyperlink" Target="https://www.ons.gov.uk/census/census2021dictionary/variablesbytopic/labourmarketvariablescensus2021/economicactivitystatu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 Id="rId4" Type="http://schemas.openxmlformats.org/officeDocument/2006/relationships/hyperlink" Target="https://www.ons.gov.uk/datasets/TS066/editions/2021/versions/5"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www.ons.gov.uk/datasets/TS066/editions/2021/versions/5" TargetMode="Externa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 Id="rId4" Type="http://schemas.openxmlformats.org/officeDocument/2006/relationships/hyperlink" Target="https://www.ons.gov.uk/datasets/TS066/editions/2021/versions/5"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ons.gov.uk/datasets/TS007/editions/2021/versions/3"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 Id="rId4" Type="http://schemas.openxmlformats.org/officeDocument/2006/relationships/hyperlink" Target="https://www.ons.gov.uk/datasets/TS066/editions/2021/versions/5"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hyperlink" Target="https://www.ons.gov.uk/datasets/TS066/editions/2021/versions/5"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ons.gov.uk/datasets/TS058/editions/2021/versions/3" TargetMode="Externa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hyperlink" Target="https://www.ons.gov.uk/datasets/TS058/editions/2021/versions/3"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ons.gov.uk/datasets/TS061/editions/2021/versions/3" TargetMode="External"/><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ons.gov.uk/datasets/TS063/editions/2021/versions/3" TargetMode="External"/><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ons.gov.uk/datasets/TS064/editions/2021/versions/1"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ons.gov.uk/datasets/TS062/editions/2021/versions/3" TargetMode="External"/><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2.xml"/><Relationship Id="rId4" Type="http://schemas.openxmlformats.org/officeDocument/2006/relationships/hyperlink" Target="https://www.ons.gov.uk/datasets/TS059/editions/2021/versions/3"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ons.gov.uk/datasets/TS007/editions/2021/versions/3"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ons.gov.uk/releases/demographyandmigrationcensus2021inenglandandwales" TargetMode="External"/><Relationship Id="rId2" Type="http://schemas.openxmlformats.org/officeDocument/2006/relationships/hyperlink" Target="https://www.ons.gov.uk/methodology/geography/ukgeographies/censusgeographies/census2021geographies#output-areas-oas" TargetMode="External"/><Relationship Id="rId1" Type="http://schemas.openxmlformats.org/officeDocument/2006/relationships/slideLayout" Target="../slideLayouts/slideLayout2.xml"/><Relationship Id="rId5" Type="http://schemas.openxmlformats.org/officeDocument/2006/relationships/hyperlink" Target="https://www.ons.gov.uk/releases/labourmarketandtraveltoworkcensus2021inenglandandwales" TargetMode="External"/><Relationship Id="rId4" Type="http://schemas.openxmlformats.org/officeDocument/2006/relationships/hyperlink" Target="https://www.ons.gov.uk/releases/ethnicgroupnationalidentitylanguageandreligioncensus2021inenglandandwale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ons.gov.uk/releases/housingcensus2021inenglandandwales" TargetMode="External"/><Relationship Id="rId2" Type="http://schemas.openxmlformats.org/officeDocument/2006/relationships/hyperlink" Target="https://www.ons.gov.uk/methodology/geography/ukgeographies/censusgeographies/census2021geographies#output-areas-oas" TargetMode="External"/><Relationship Id="rId1" Type="http://schemas.openxmlformats.org/officeDocument/2006/relationships/slideLayout" Target="../slideLayouts/slideLayout2.xml"/><Relationship Id="rId6" Type="http://schemas.openxmlformats.org/officeDocument/2006/relationships/hyperlink" Target="https://www.ons.gov.uk/releases/healthdisabilityandunpaidcarecensus2021inenglandandwales" TargetMode="External"/><Relationship Id="rId5" Type="http://schemas.openxmlformats.org/officeDocument/2006/relationships/hyperlink" Target="https://www.ons.gov.uk/releases/educationcensus2021inenglandandwales" TargetMode="External"/><Relationship Id="rId4" Type="http://schemas.openxmlformats.org/officeDocument/2006/relationships/hyperlink" Target="https://www.ons.gov.uk/releases/sexualorientationandgenderidentitycensus2021inenglandandwales"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https://www.ons.gov.uk/datasets/TS007/editions/2021/versions/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ons.gov.uk/datasets/TS007/editions/2021/versions/3"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www.ons.gov.uk/datasets/TS021/editions/2021/versions/3"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ons.gov.uk/datasets/TS021/editions/2021/versions/3"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ons.gov.uk/datasets/TS021/editions/2021/versions/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04562"/>
            <a:ext cx="7772400" cy="1470025"/>
          </a:xfrm>
        </p:spPr>
        <p:txBody>
          <a:bodyPr/>
          <a:lstStyle/>
          <a:p>
            <a:r>
              <a:rPr lang="en-GB" dirty="0">
                <a:cs typeface="Arial" panose="020B0604020202020204" pitchFamily="34" charset="0"/>
              </a:rPr>
              <a:t>Bracknell Forest Census 2021 Analysis </a:t>
            </a:r>
            <a:endParaRPr lang="en-US" dirty="0"/>
          </a:p>
        </p:txBody>
      </p:sp>
      <p:sp>
        <p:nvSpPr>
          <p:cNvPr id="3" name="Subtitle 2"/>
          <p:cNvSpPr>
            <a:spLocks noGrp="1"/>
          </p:cNvSpPr>
          <p:nvPr>
            <p:ph type="subTitle" idx="1"/>
          </p:nvPr>
        </p:nvSpPr>
        <p:spPr>
          <a:xfrm>
            <a:off x="1371600" y="3659370"/>
            <a:ext cx="6400800" cy="1138286"/>
          </a:xfrm>
        </p:spPr>
        <p:txBody>
          <a:bodyPr/>
          <a:lstStyle/>
          <a:p>
            <a:r>
              <a:rPr lang="en-US" sz="3000" dirty="0">
                <a:latin typeface="+mj-lt"/>
                <a:cs typeface="Arial" panose="020B0604020202020204" pitchFamily="34" charset="0"/>
              </a:rPr>
              <a:t>Demographics, Household Characteristics and Socioeconomics</a:t>
            </a:r>
          </a:p>
        </p:txBody>
      </p:sp>
    </p:spTree>
    <p:extLst>
      <p:ext uri="{BB962C8B-B14F-4D97-AF65-F5344CB8AC3E}">
        <p14:creationId xmlns:p14="http://schemas.microsoft.com/office/powerpoint/2010/main" val="2069941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F564-2F3F-4E95-9B4A-2B96BB2F5EC2}"/>
              </a:ext>
            </a:extLst>
          </p:cNvPr>
          <p:cNvSpPr>
            <a:spLocks noGrp="1"/>
          </p:cNvSpPr>
          <p:nvPr>
            <p:ph type="title"/>
          </p:nvPr>
        </p:nvSpPr>
        <p:spPr>
          <a:xfrm>
            <a:off x="0" y="0"/>
            <a:ext cx="9144000" cy="461331"/>
          </a:xfrm>
        </p:spPr>
        <p:txBody>
          <a:bodyPr>
            <a:noAutofit/>
          </a:bodyPr>
          <a:lstStyle/>
          <a:p>
            <a:r>
              <a:rPr lang="en-GB" sz="2400" b="1" dirty="0"/>
              <a:t>Distribution of Mixed and Other ethnic groups</a:t>
            </a:r>
          </a:p>
        </p:txBody>
      </p:sp>
      <p:sp>
        <p:nvSpPr>
          <p:cNvPr id="9" name="TextBox 8">
            <a:extLst>
              <a:ext uri="{FF2B5EF4-FFF2-40B4-BE49-F238E27FC236}">
                <a16:creationId xmlns:a16="http://schemas.microsoft.com/office/drawing/2014/main" id="{6482DB5C-F1E8-4CD4-9749-B2F18AC50E13}"/>
              </a:ext>
            </a:extLst>
          </p:cNvPr>
          <p:cNvSpPr txBox="1"/>
          <p:nvPr/>
        </p:nvSpPr>
        <p:spPr>
          <a:xfrm>
            <a:off x="34945" y="437784"/>
            <a:ext cx="9046029" cy="784830"/>
          </a:xfrm>
          <a:prstGeom prst="rect">
            <a:avLst/>
          </a:prstGeom>
          <a:noFill/>
        </p:spPr>
        <p:txBody>
          <a:bodyPr wrap="square" rtlCol="0">
            <a:spAutoFit/>
          </a:bodyPr>
          <a:lstStyle/>
          <a:p>
            <a:pPr marL="285750" indent="-285750">
              <a:buFont typeface="Arial" panose="020B0604020202020204" pitchFamily="34" charset="0"/>
              <a:buChar char="•"/>
            </a:pPr>
            <a:r>
              <a:rPr lang="en-GB" sz="1500" dirty="0"/>
              <a:t>LSOAs with highest proportion of </a:t>
            </a:r>
          </a:p>
          <a:p>
            <a:pPr marL="742950" lvl="1" indent="-285750">
              <a:buFont typeface="Courier New" panose="02070309020205020404" pitchFamily="49" charset="0"/>
              <a:buChar char="o"/>
            </a:pPr>
            <a:r>
              <a:rPr lang="en-GB" sz="1500" dirty="0"/>
              <a:t>Mixed ethnic population were located in the central parts of Bracknell Forest and in Swinley Forest ward. </a:t>
            </a:r>
          </a:p>
          <a:p>
            <a:pPr marL="742950" lvl="1" indent="-285750">
              <a:buFont typeface="Courier New" panose="02070309020205020404" pitchFamily="49" charset="0"/>
              <a:buChar char="o"/>
            </a:pPr>
            <a:r>
              <a:rPr lang="en-GB" sz="1500" dirty="0"/>
              <a:t>Other ethnic population were located in Swinley Forest ward and in  the central parts of Bracknell Forest.</a:t>
            </a:r>
          </a:p>
        </p:txBody>
      </p:sp>
      <p:sp>
        <p:nvSpPr>
          <p:cNvPr id="12" name="TextBox 11">
            <a:extLst>
              <a:ext uri="{FF2B5EF4-FFF2-40B4-BE49-F238E27FC236}">
                <a16:creationId xmlns:a16="http://schemas.microsoft.com/office/drawing/2014/main" id="{E99A5AED-52E4-4CCF-98A1-50871E0E1DBA}"/>
              </a:ext>
            </a:extLst>
          </p:cNvPr>
          <p:cNvSpPr txBox="1"/>
          <p:nvPr/>
        </p:nvSpPr>
        <p:spPr>
          <a:xfrm>
            <a:off x="693248" y="1285400"/>
            <a:ext cx="2696998" cy="323165"/>
          </a:xfrm>
          <a:prstGeom prst="rect">
            <a:avLst/>
          </a:prstGeom>
          <a:noFill/>
        </p:spPr>
        <p:txBody>
          <a:bodyPr wrap="square">
            <a:spAutoFit/>
          </a:bodyPr>
          <a:lstStyle/>
          <a:p>
            <a:pPr algn="ctr"/>
            <a:r>
              <a:rPr lang="en-GB" sz="1500" b="1" dirty="0">
                <a:solidFill>
                  <a:srgbClr val="000000"/>
                </a:solidFill>
                <a:effectLst/>
                <a:latin typeface="+mj-lt"/>
              </a:rPr>
              <a:t>Mixed ethnic group</a:t>
            </a:r>
            <a:endParaRPr lang="en-GB" sz="1500" dirty="0">
              <a:latin typeface="+mj-lt"/>
            </a:endParaRPr>
          </a:p>
        </p:txBody>
      </p:sp>
      <p:pic>
        <p:nvPicPr>
          <p:cNvPr id="5" name="Picture 4" descr="Map of Bracknell Forest using 2023 ward boundaries. Map shows distribution of the mixed ethnic population in Bracknell Forest in 2021.">
            <a:extLst>
              <a:ext uri="{FF2B5EF4-FFF2-40B4-BE49-F238E27FC236}">
                <a16:creationId xmlns:a16="http://schemas.microsoft.com/office/drawing/2014/main" id="{454FF3C8-9325-4715-9784-5A7401FE5665}"/>
              </a:ext>
            </a:extLst>
          </p:cNvPr>
          <p:cNvPicPr>
            <a:picLocks noChangeAspect="1"/>
          </p:cNvPicPr>
          <p:nvPr/>
        </p:nvPicPr>
        <p:blipFill>
          <a:blip r:embed="rId3"/>
          <a:stretch>
            <a:fillRect/>
          </a:stretch>
        </p:blipFill>
        <p:spPr>
          <a:xfrm>
            <a:off x="139791" y="1753385"/>
            <a:ext cx="4432209" cy="4666831"/>
          </a:xfrm>
          <a:prstGeom prst="rect">
            <a:avLst/>
          </a:prstGeom>
        </p:spPr>
      </p:pic>
      <p:sp>
        <p:nvSpPr>
          <p:cNvPr id="14" name="TextBox 13">
            <a:extLst>
              <a:ext uri="{FF2B5EF4-FFF2-40B4-BE49-F238E27FC236}">
                <a16:creationId xmlns:a16="http://schemas.microsoft.com/office/drawing/2014/main" id="{2968FE3C-0DF0-42F1-85A5-FDE121ABFC83}"/>
              </a:ext>
            </a:extLst>
          </p:cNvPr>
          <p:cNvSpPr txBox="1"/>
          <p:nvPr/>
        </p:nvSpPr>
        <p:spPr>
          <a:xfrm>
            <a:off x="5489805" y="1252718"/>
            <a:ext cx="3259623" cy="323165"/>
          </a:xfrm>
          <a:prstGeom prst="rect">
            <a:avLst/>
          </a:prstGeom>
          <a:noFill/>
        </p:spPr>
        <p:txBody>
          <a:bodyPr wrap="square">
            <a:spAutoFit/>
          </a:bodyPr>
          <a:lstStyle/>
          <a:p>
            <a:pPr algn="ctr"/>
            <a:r>
              <a:rPr lang="en-GB" sz="1500" b="1" dirty="0">
                <a:solidFill>
                  <a:srgbClr val="000000"/>
                </a:solidFill>
                <a:effectLst/>
                <a:latin typeface="+mj-lt"/>
              </a:rPr>
              <a:t>Other ethnic groups</a:t>
            </a:r>
            <a:endParaRPr lang="en-GB" sz="1500" dirty="0">
              <a:latin typeface="+mj-lt"/>
            </a:endParaRPr>
          </a:p>
        </p:txBody>
      </p:sp>
      <p:pic>
        <p:nvPicPr>
          <p:cNvPr id="7" name="Picture 6" descr="Map of Bracknell Forest using 2023 ward boundaries. Map shows distribution of the other ethnic population in Bracknell Forest in 2021.">
            <a:extLst>
              <a:ext uri="{FF2B5EF4-FFF2-40B4-BE49-F238E27FC236}">
                <a16:creationId xmlns:a16="http://schemas.microsoft.com/office/drawing/2014/main" id="{6663F31F-108F-4E4C-B723-0488ACC45173}"/>
              </a:ext>
            </a:extLst>
          </p:cNvPr>
          <p:cNvPicPr>
            <a:picLocks noChangeAspect="1"/>
          </p:cNvPicPr>
          <p:nvPr/>
        </p:nvPicPr>
        <p:blipFill>
          <a:blip r:embed="rId4"/>
          <a:stretch>
            <a:fillRect/>
          </a:stretch>
        </p:blipFill>
        <p:spPr>
          <a:xfrm>
            <a:off x="4568791" y="1753384"/>
            <a:ext cx="4432209" cy="4666832"/>
          </a:xfrm>
          <a:prstGeom prst="rect">
            <a:avLst/>
          </a:prstGeom>
        </p:spPr>
      </p:pic>
      <p:sp>
        <p:nvSpPr>
          <p:cNvPr id="3" name="TextBox 2">
            <a:extLst>
              <a:ext uri="{FF2B5EF4-FFF2-40B4-BE49-F238E27FC236}">
                <a16:creationId xmlns:a16="http://schemas.microsoft.com/office/drawing/2014/main" id="{D28F8E62-30E1-82EE-8870-0DBEFEC98BC7}"/>
              </a:ext>
            </a:extLst>
          </p:cNvPr>
          <p:cNvSpPr txBox="1"/>
          <p:nvPr/>
        </p:nvSpPr>
        <p:spPr>
          <a:xfrm>
            <a:off x="177861" y="6557216"/>
            <a:ext cx="4432209" cy="261610"/>
          </a:xfrm>
          <a:prstGeom prst="rect">
            <a:avLst/>
          </a:prstGeom>
          <a:noFill/>
        </p:spPr>
        <p:txBody>
          <a:bodyPr wrap="square" rtlCol="0">
            <a:spAutoFit/>
          </a:bodyPr>
          <a:lstStyle/>
          <a:p>
            <a:r>
              <a:rPr lang="en-GB" sz="1100" i="1" dirty="0"/>
              <a:t>Source: </a:t>
            </a:r>
            <a:r>
              <a:rPr lang="en-GB" sz="1100" i="1" dirty="0">
                <a:hlinkClick r:id="rId5"/>
              </a:rPr>
              <a:t>ONS Census 2021, Ethnic Group </a:t>
            </a:r>
            <a:endParaRPr lang="en-GB" sz="1100" i="1" dirty="0"/>
          </a:p>
        </p:txBody>
      </p:sp>
    </p:spTree>
    <p:extLst>
      <p:ext uri="{BB962C8B-B14F-4D97-AF65-F5344CB8AC3E}">
        <p14:creationId xmlns:p14="http://schemas.microsoft.com/office/powerpoint/2010/main" val="3452147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833F7-0688-4255-9935-A269C024278C}"/>
              </a:ext>
            </a:extLst>
          </p:cNvPr>
          <p:cNvSpPr>
            <a:spLocks noGrp="1"/>
          </p:cNvSpPr>
          <p:nvPr>
            <p:ph type="title"/>
          </p:nvPr>
        </p:nvSpPr>
        <p:spPr>
          <a:xfrm>
            <a:off x="457200" y="149066"/>
            <a:ext cx="8229600" cy="408787"/>
          </a:xfrm>
        </p:spPr>
        <p:txBody>
          <a:bodyPr>
            <a:noAutofit/>
          </a:bodyPr>
          <a:lstStyle/>
          <a:p>
            <a:r>
              <a:rPr lang="en-GB" sz="2800" b="1" dirty="0"/>
              <a:t>Country of Birth</a:t>
            </a:r>
          </a:p>
        </p:txBody>
      </p:sp>
      <p:sp>
        <p:nvSpPr>
          <p:cNvPr id="5" name="Content Placeholder 2">
            <a:extLst>
              <a:ext uri="{FF2B5EF4-FFF2-40B4-BE49-F238E27FC236}">
                <a16:creationId xmlns:a16="http://schemas.microsoft.com/office/drawing/2014/main" id="{A90C8D38-AB88-4355-B326-CE5C190C371F}"/>
              </a:ext>
            </a:extLst>
          </p:cNvPr>
          <p:cNvSpPr>
            <a:spLocks noGrp="1"/>
          </p:cNvSpPr>
          <p:nvPr>
            <p:ph idx="1"/>
          </p:nvPr>
        </p:nvSpPr>
        <p:spPr>
          <a:xfrm>
            <a:off x="221188" y="882822"/>
            <a:ext cx="8824383" cy="2743341"/>
          </a:xfrm>
        </p:spPr>
        <p:txBody>
          <a:bodyPr>
            <a:noAutofit/>
          </a:bodyPr>
          <a:lstStyle/>
          <a:p>
            <a:r>
              <a:rPr lang="en-GB" sz="1450" dirty="0"/>
              <a:t>England was the country of birth for 79.9% (99,622) of the Bracknell Forest population in 2021, down from 83.4% in 2011. This was almost similar to the regional (81.7%) and national (80.3%) averages.</a:t>
            </a:r>
          </a:p>
          <a:p>
            <a:pPr marL="0" indent="0">
              <a:buNone/>
            </a:pPr>
            <a:endParaRPr lang="en-GB" sz="1450" dirty="0"/>
          </a:p>
          <a:p>
            <a:r>
              <a:rPr lang="en-GB" sz="1450" dirty="0"/>
              <a:t>The second most common country of birth in Bracknell Forest in 2021 was India (1,921; 1.5%), followed by Scotland (1,617; 1.3%).</a:t>
            </a:r>
            <a:br>
              <a:rPr lang="en-GB" sz="1450" dirty="0"/>
            </a:br>
            <a:endParaRPr lang="en-GB" sz="1450" dirty="0"/>
          </a:p>
          <a:p>
            <a:r>
              <a:rPr lang="en-GB" sz="1450" dirty="0"/>
              <a:t>Other countries of birth where notable numbers of residents were recorded were Poland (1,567 ;1.3%),  South Africa (1,476; 1.2%), Wales (1,310; 1.1%) and Romania (1,013, 0.8%).</a:t>
            </a:r>
          </a:p>
          <a:p>
            <a:endParaRPr lang="en-GB" sz="1450" dirty="0"/>
          </a:p>
          <a:p>
            <a:r>
              <a:rPr lang="en-GB" sz="1450" dirty="0"/>
              <a:t>At regional and national level, there were decreases in the proportion of residents born in England, Scotland and Wales with similar increases seen in the number of residents born in India, Poland and Romania.</a:t>
            </a:r>
          </a:p>
          <a:p>
            <a:endParaRPr lang="en-GB" sz="1400" dirty="0"/>
          </a:p>
        </p:txBody>
      </p:sp>
      <p:sp>
        <p:nvSpPr>
          <p:cNvPr id="11" name="TextBox 10">
            <a:extLst>
              <a:ext uri="{FF2B5EF4-FFF2-40B4-BE49-F238E27FC236}">
                <a16:creationId xmlns:a16="http://schemas.microsoft.com/office/drawing/2014/main" id="{10D5309D-B7A4-4828-B5D0-ADB96BC89978}"/>
              </a:ext>
            </a:extLst>
          </p:cNvPr>
          <p:cNvSpPr txBox="1"/>
          <p:nvPr/>
        </p:nvSpPr>
        <p:spPr>
          <a:xfrm>
            <a:off x="542146" y="3785469"/>
            <a:ext cx="8182466" cy="523220"/>
          </a:xfrm>
          <a:prstGeom prst="rect">
            <a:avLst/>
          </a:prstGeom>
          <a:noFill/>
        </p:spPr>
        <p:txBody>
          <a:bodyPr wrap="square">
            <a:spAutoFit/>
          </a:bodyPr>
          <a:lstStyle/>
          <a:p>
            <a:pPr algn="ctr"/>
            <a:r>
              <a:rPr lang="en-GB" sz="1400" b="1" dirty="0">
                <a:latin typeface="+mj-lt"/>
              </a:rPr>
              <a:t>Changes in the proportion of resident country of birth as share of the total population in Bracknell Forest, South East region and England (2011 to 2021)</a:t>
            </a:r>
          </a:p>
        </p:txBody>
      </p:sp>
      <p:graphicFrame>
        <p:nvGraphicFramePr>
          <p:cNvPr id="10" name="Chart 9" descr="Chart displaying">
            <a:extLst>
              <a:ext uri="{FF2B5EF4-FFF2-40B4-BE49-F238E27FC236}">
                <a16:creationId xmlns:a16="http://schemas.microsoft.com/office/drawing/2014/main" id="{214BF31E-D292-47BB-8CE5-70FCFCE8A048}"/>
              </a:ext>
            </a:extLst>
          </p:cNvPr>
          <p:cNvGraphicFramePr>
            <a:graphicFrameLocks/>
          </p:cNvGraphicFramePr>
          <p:nvPr>
            <p:extLst>
              <p:ext uri="{D42A27DB-BD31-4B8C-83A1-F6EECF244321}">
                <p14:modId xmlns:p14="http://schemas.microsoft.com/office/powerpoint/2010/main" val="2663278928"/>
              </p:ext>
            </p:extLst>
          </p:nvPr>
        </p:nvGraphicFramePr>
        <p:xfrm>
          <a:off x="322729" y="4467996"/>
          <a:ext cx="8498542" cy="200392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92A35B4-C34F-F54C-FB08-BFFFC18D7BF5}"/>
              </a:ext>
            </a:extLst>
          </p:cNvPr>
          <p:cNvSpPr txBox="1"/>
          <p:nvPr/>
        </p:nvSpPr>
        <p:spPr>
          <a:xfrm>
            <a:off x="177861" y="6557216"/>
            <a:ext cx="4432209" cy="261610"/>
          </a:xfrm>
          <a:prstGeom prst="rect">
            <a:avLst/>
          </a:prstGeom>
          <a:noFill/>
        </p:spPr>
        <p:txBody>
          <a:bodyPr wrap="square" rtlCol="0">
            <a:spAutoFit/>
          </a:bodyPr>
          <a:lstStyle/>
          <a:p>
            <a:r>
              <a:rPr lang="en-GB" sz="1100" i="1" dirty="0"/>
              <a:t>Source: </a:t>
            </a:r>
            <a:r>
              <a:rPr lang="en-GB" sz="1100" i="1" dirty="0">
                <a:hlinkClick r:id="rId3"/>
              </a:rPr>
              <a:t>ONS Census 2021, Country of Birth</a:t>
            </a:r>
            <a:endParaRPr lang="en-GB" sz="1100" i="1" dirty="0"/>
          </a:p>
        </p:txBody>
      </p:sp>
    </p:spTree>
    <p:extLst>
      <p:ext uri="{BB962C8B-B14F-4D97-AF65-F5344CB8AC3E}">
        <p14:creationId xmlns:p14="http://schemas.microsoft.com/office/powerpoint/2010/main" val="1188902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64A0-4FCC-4BB9-82FE-BF0FA334E960}"/>
              </a:ext>
            </a:extLst>
          </p:cNvPr>
          <p:cNvSpPr>
            <a:spLocks noGrp="1"/>
          </p:cNvSpPr>
          <p:nvPr>
            <p:ph type="title"/>
          </p:nvPr>
        </p:nvSpPr>
        <p:spPr>
          <a:xfrm>
            <a:off x="374103" y="140153"/>
            <a:ext cx="8229600" cy="610886"/>
          </a:xfrm>
        </p:spPr>
        <p:txBody>
          <a:bodyPr>
            <a:normAutofit/>
          </a:bodyPr>
          <a:lstStyle/>
          <a:p>
            <a:r>
              <a:rPr lang="en-GB" sz="2800" b="1" dirty="0"/>
              <a:t>Nationality</a:t>
            </a:r>
          </a:p>
        </p:txBody>
      </p:sp>
      <p:sp>
        <p:nvSpPr>
          <p:cNvPr id="3" name="Content Placeholder 2">
            <a:extLst>
              <a:ext uri="{FF2B5EF4-FFF2-40B4-BE49-F238E27FC236}">
                <a16:creationId xmlns:a16="http://schemas.microsoft.com/office/drawing/2014/main" id="{FC93F98D-2C87-4364-A4A9-46753885C364}"/>
              </a:ext>
            </a:extLst>
          </p:cNvPr>
          <p:cNvSpPr>
            <a:spLocks noGrp="1"/>
          </p:cNvSpPr>
          <p:nvPr>
            <p:ph idx="1"/>
          </p:nvPr>
        </p:nvSpPr>
        <p:spPr>
          <a:xfrm>
            <a:off x="155541" y="809376"/>
            <a:ext cx="8666725" cy="2481825"/>
          </a:xfrm>
        </p:spPr>
        <p:txBody>
          <a:bodyPr>
            <a:normAutofit/>
          </a:bodyPr>
          <a:lstStyle/>
          <a:p>
            <a:r>
              <a:rPr lang="en-GB" sz="1400" dirty="0"/>
              <a:t>Passports held by residents serves as a proxy for nationality rather than national identity. In 2021, 80.9% of the Bracknell Forest population were UK nationals, up from 80.3% from 2011. This is similar to South-East region (79.6%) and slightly higher than the national average (76.6%) in 2021.</a:t>
            </a:r>
          </a:p>
          <a:p>
            <a:endParaRPr lang="en-GB" sz="1400" dirty="0"/>
          </a:p>
          <a:p>
            <a:r>
              <a:rPr lang="en-GB" sz="1400" dirty="0"/>
              <a:t>Residents holding Polish (1,508) and Romanian (1,206) nationalities represented 1.2% and 1.0% of the Bracknell Forest population, respectively.  The number of residents with Romanian nationality increased ten-fold between 2011 (118) and 2022 (1,206). </a:t>
            </a:r>
          </a:p>
          <a:p>
            <a:pPr marL="0" indent="0">
              <a:buNone/>
            </a:pPr>
            <a:endParaRPr lang="en-GB" sz="1400" dirty="0"/>
          </a:p>
          <a:p>
            <a:r>
              <a:rPr lang="en-GB" sz="1400" dirty="0"/>
              <a:t>9.0% of  Bracknell Forest residents did not hold a passport in 2021, down from 11.9% in 2011. The proportion of non-passport holders in 2021 was higher in the South-East region (11.3%) and England (13.2%).</a:t>
            </a:r>
          </a:p>
        </p:txBody>
      </p:sp>
      <p:sp>
        <p:nvSpPr>
          <p:cNvPr id="5" name="TextBox 4">
            <a:extLst>
              <a:ext uri="{FF2B5EF4-FFF2-40B4-BE49-F238E27FC236}">
                <a16:creationId xmlns:a16="http://schemas.microsoft.com/office/drawing/2014/main" id="{1C9805EA-7B6A-493D-9A25-F04739613CE5}"/>
              </a:ext>
            </a:extLst>
          </p:cNvPr>
          <p:cNvSpPr txBox="1"/>
          <p:nvPr/>
        </p:nvSpPr>
        <p:spPr>
          <a:xfrm>
            <a:off x="46020" y="3407876"/>
            <a:ext cx="8885766" cy="523220"/>
          </a:xfrm>
          <a:prstGeom prst="rect">
            <a:avLst/>
          </a:prstGeom>
          <a:noFill/>
        </p:spPr>
        <p:txBody>
          <a:bodyPr wrap="square">
            <a:spAutoFit/>
          </a:bodyPr>
          <a:lstStyle/>
          <a:p>
            <a:pPr algn="ctr"/>
            <a:r>
              <a:rPr lang="en-GB" sz="1400" b="1" dirty="0">
                <a:latin typeface="+mj-lt"/>
              </a:rPr>
              <a:t>Changes in the proportion of resident nationality between the 2011 and 20222 census for Bracknell Forest, </a:t>
            </a:r>
            <a:br>
              <a:rPr lang="en-GB" sz="1400" b="1" dirty="0">
                <a:latin typeface="+mj-lt"/>
              </a:rPr>
            </a:br>
            <a:r>
              <a:rPr lang="en-GB" sz="1400" b="1" dirty="0">
                <a:latin typeface="+mj-lt"/>
              </a:rPr>
              <a:t>South East region and England </a:t>
            </a:r>
          </a:p>
        </p:txBody>
      </p:sp>
      <p:graphicFrame>
        <p:nvGraphicFramePr>
          <p:cNvPr id="4" name="Chart 3" descr="Chart showing the changes in the proportion of resident nationality between the 2011 and 20222 census for Bracknell Forest, South East region and England. There were slight increases in the proportion of residents with UK, Polish, Romanian and Indian nationality. &#10;">
            <a:extLst>
              <a:ext uri="{FF2B5EF4-FFF2-40B4-BE49-F238E27FC236}">
                <a16:creationId xmlns:a16="http://schemas.microsoft.com/office/drawing/2014/main" id="{79867BCF-FB17-4357-AC1B-71C74989FA37}"/>
              </a:ext>
            </a:extLst>
          </p:cNvPr>
          <p:cNvGraphicFramePr>
            <a:graphicFrameLocks/>
          </p:cNvGraphicFramePr>
          <p:nvPr>
            <p:extLst>
              <p:ext uri="{D42A27DB-BD31-4B8C-83A1-F6EECF244321}">
                <p14:modId xmlns:p14="http://schemas.microsoft.com/office/powerpoint/2010/main" val="463193302"/>
              </p:ext>
            </p:extLst>
          </p:nvPr>
        </p:nvGraphicFramePr>
        <p:xfrm>
          <a:off x="538776" y="4047771"/>
          <a:ext cx="7905427" cy="250944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B54E1D6-120B-540C-2907-47ED71AF8C20}"/>
              </a:ext>
            </a:extLst>
          </p:cNvPr>
          <p:cNvSpPr txBox="1"/>
          <p:nvPr/>
        </p:nvSpPr>
        <p:spPr>
          <a:xfrm>
            <a:off x="177861" y="6557216"/>
            <a:ext cx="4432209" cy="261610"/>
          </a:xfrm>
          <a:prstGeom prst="rect">
            <a:avLst/>
          </a:prstGeom>
          <a:noFill/>
        </p:spPr>
        <p:txBody>
          <a:bodyPr wrap="square" rtlCol="0">
            <a:spAutoFit/>
          </a:bodyPr>
          <a:lstStyle/>
          <a:p>
            <a:r>
              <a:rPr lang="en-GB" sz="1100" i="1" dirty="0"/>
              <a:t>Source: </a:t>
            </a:r>
            <a:r>
              <a:rPr lang="en-GB" sz="1100" i="1" dirty="0">
                <a:hlinkClick r:id="rId3"/>
              </a:rPr>
              <a:t>ONS Census 2021, Passports held</a:t>
            </a:r>
            <a:endParaRPr lang="en-GB" sz="1100" i="1" dirty="0"/>
          </a:p>
        </p:txBody>
      </p:sp>
    </p:spTree>
    <p:extLst>
      <p:ext uri="{BB962C8B-B14F-4D97-AF65-F5344CB8AC3E}">
        <p14:creationId xmlns:p14="http://schemas.microsoft.com/office/powerpoint/2010/main" val="917633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DC5F-F1F3-44A3-9780-6F0A2B0EC015}"/>
              </a:ext>
            </a:extLst>
          </p:cNvPr>
          <p:cNvSpPr>
            <a:spLocks noGrp="1"/>
          </p:cNvSpPr>
          <p:nvPr>
            <p:ph type="title"/>
          </p:nvPr>
        </p:nvSpPr>
        <p:spPr>
          <a:xfrm>
            <a:off x="457200" y="103728"/>
            <a:ext cx="8229600" cy="436878"/>
          </a:xfrm>
        </p:spPr>
        <p:txBody>
          <a:bodyPr>
            <a:normAutofit fontScale="90000"/>
          </a:bodyPr>
          <a:lstStyle/>
          <a:p>
            <a:r>
              <a:rPr lang="en-GB" sz="2800" b="1" dirty="0"/>
              <a:t>Religion</a:t>
            </a:r>
          </a:p>
        </p:txBody>
      </p:sp>
      <p:sp>
        <p:nvSpPr>
          <p:cNvPr id="3" name="Content Placeholder 2">
            <a:extLst>
              <a:ext uri="{FF2B5EF4-FFF2-40B4-BE49-F238E27FC236}">
                <a16:creationId xmlns:a16="http://schemas.microsoft.com/office/drawing/2014/main" id="{130E15F7-2967-4D87-82C0-F6D69C487A61}"/>
              </a:ext>
            </a:extLst>
          </p:cNvPr>
          <p:cNvSpPr>
            <a:spLocks noGrp="1"/>
          </p:cNvSpPr>
          <p:nvPr>
            <p:ph idx="1"/>
          </p:nvPr>
        </p:nvSpPr>
        <p:spPr>
          <a:xfrm>
            <a:off x="268204" y="703727"/>
            <a:ext cx="8607591" cy="3979499"/>
          </a:xfrm>
        </p:spPr>
        <p:txBody>
          <a:bodyPr>
            <a:noAutofit/>
          </a:bodyPr>
          <a:lstStyle/>
          <a:p>
            <a:r>
              <a:rPr lang="en-GB" sz="1300" dirty="0"/>
              <a:t>One of the key insights from the 2021 census is the increase in the number of people, both locally and nationally, no longer affiliated with any religion. 50,300 residents reported to not follow any religion in 2021 compared with 32,184 residents in 2011, this represents a 36.0% increase. </a:t>
            </a:r>
          </a:p>
          <a:p>
            <a:endParaRPr lang="en-GB" sz="1300" dirty="0"/>
          </a:p>
          <a:p>
            <a:r>
              <a:rPr lang="en-GB" sz="1300" dirty="0"/>
              <a:t>As a share of the total population, 40.5% of all residents do not follow any religion in 2021, up from 28.4% in 2011. Significant increases in the ‘non religious’ population were also seen in the South-East (36.0%) and England (37.0%) between 2011 and 2021.</a:t>
            </a:r>
          </a:p>
          <a:p>
            <a:pPr marL="0" indent="0">
              <a:buNone/>
            </a:pPr>
            <a:endParaRPr lang="en-GB" sz="1300" dirty="0"/>
          </a:p>
          <a:p>
            <a:r>
              <a:rPr lang="en-GB" sz="1300" dirty="0"/>
              <a:t>The number of residents identifying as Christians in Bracknell Forest decreased by 13.7%, from 68,524 to 59,141, between 2011 and 2021. For the first time, residents identifying as Christians in Bracknell Forest represented less than half of the population (47.5%) in 2021, down from 60.5% in 2011. </a:t>
            </a:r>
          </a:p>
          <a:p>
            <a:endParaRPr lang="en-GB" sz="1300" dirty="0"/>
          </a:p>
          <a:p>
            <a:r>
              <a:rPr lang="en-GB" sz="1300" dirty="0"/>
              <a:t>The decrease in the number of people affiliating with Christianity is not isolated to Bracknell Forest. Christians represent only 46.5% of the South-East population (down from 59.8%  in 2011) and 46.3% of the England population (down from 59.4% from 2011).</a:t>
            </a:r>
          </a:p>
          <a:p>
            <a:pPr marL="0" indent="0">
              <a:buNone/>
            </a:pPr>
            <a:endParaRPr lang="en-GB" sz="1300" dirty="0"/>
          </a:p>
          <a:p>
            <a:r>
              <a:rPr lang="en-GB" sz="1300" dirty="0"/>
              <a:t>Although they only represent 4.2% of the total population, there were also notable increases in residents affiliated with Islam (2,216, up 73.7%) and Hinduism (2,942, up 61.3%) between 2011 and 2021</a:t>
            </a:r>
          </a:p>
        </p:txBody>
      </p:sp>
      <p:sp>
        <p:nvSpPr>
          <p:cNvPr id="6" name="TextBox 5">
            <a:extLst>
              <a:ext uri="{FF2B5EF4-FFF2-40B4-BE49-F238E27FC236}">
                <a16:creationId xmlns:a16="http://schemas.microsoft.com/office/drawing/2014/main" id="{EFC52F38-6D7C-4462-AA3D-1A05076ACE04}"/>
              </a:ext>
            </a:extLst>
          </p:cNvPr>
          <p:cNvSpPr txBox="1"/>
          <p:nvPr/>
        </p:nvSpPr>
        <p:spPr>
          <a:xfrm>
            <a:off x="349321" y="4867730"/>
            <a:ext cx="8337479" cy="307777"/>
          </a:xfrm>
          <a:prstGeom prst="rect">
            <a:avLst/>
          </a:prstGeom>
          <a:noFill/>
        </p:spPr>
        <p:txBody>
          <a:bodyPr wrap="square">
            <a:spAutoFit/>
          </a:bodyPr>
          <a:lstStyle/>
          <a:p>
            <a:pPr algn="ctr"/>
            <a:r>
              <a:rPr lang="en-GB" sz="1400" b="1" dirty="0">
                <a:latin typeface="+mj-lt"/>
              </a:rPr>
              <a:t>Changes in resident religious affiliation for Bracknell Forest, South East region and England (2011 to 2021)</a:t>
            </a:r>
          </a:p>
        </p:txBody>
      </p:sp>
      <p:graphicFrame>
        <p:nvGraphicFramePr>
          <p:cNvPr id="8" name="Chart 7" descr="Chart showing changes in resident religious affiliation for Bracknell Forest, South East region and England (2011 to 2021). Chart shows decreases in all three areas in the Christian population and increases in those who had no religion, were Muslim or Hindu.&#10;">
            <a:extLst>
              <a:ext uri="{FF2B5EF4-FFF2-40B4-BE49-F238E27FC236}">
                <a16:creationId xmlns:a16="http://schemas.microsoft.com/office/drawing/2014/main" id="{1AF44C38-840F-4CB7-B896-77B96F046AAD}"/>
              </a:ext>
            </a:extLst>
          </p:cNvPr>
          <p:cNvGraphicFramePr>
            <a:graphicFrameLocks/>
          </p:cNvGraphicFramePr>
          <p:nvPr>
            <p:extLst>
              <p:ext uri="{D42A27DB-BD31-4B8C-83A1-F6EECF244321}">
                <p14:modId xmlns:p14="http://schemas.microsoft.com/office/powerpoint/2010/main" val="3130705461"/>
              </p:ext>
            </p:extLst>
          </p:nvPr>
        </p:nvGraphicFramePr>
        <p:xfrm>
          <a:off x="349321" y="5360011"/>
          <a:ext cx="8398042" cy="119720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E317A82-ED23-9ED4-06AB-60EE08F014E9}"/>
              </a:ext>
            </a:extLst>
          </p:cNvPr>
          <p:cNvSpPr txBox="1"/>
          <p:nvPr/>
        </p:nvSpPr>
        <p:spPr>
          <a:xfrm>
            <a:off x="177861" y="6557216"/>
            <a:ext cx="4432209" cy="261610"/>
          </a:xfrm>
          <a:prstGeom prst="rect">
            <a:avLst/>
          </a:prstGeom>
          <a:noFill/>
        </p:spPr>
        <p:txBody>
          <a:bodyPr wrap="square" rtlCol="0">
            <a:spAutoFit/>
          </a:bodyPr>
          <a:lstStyle/>
          <a:p>
            <a:r>
              <a:rPr lang="en-GB" sz="1100" i="1" dirty="0"/>
              <a:t>Source: </a:t>
            </a:r>
            <a:r>
              <a:rPr lang="en-GB" sz="1100" i="1" dirty="0">
                <a:hlinkClick r:id="rId4"/>
              </a:rPr>
              <a:t>ONS Census 2021, Household composition</a:t>
            </a:r>
            <a:endParaRPr lang="en-GB" sz="1100" i="1" dirty="0"/>
          </a:p>
        </p:txBody>
      </p:sp>
    </p:spTree>
    <p:extLst>
      <p:ext uri="{BB962C8B-B14F-4D97-AF65-F5344CB8AC3E}">
        <p14:creationId xmlns:p14="http://schemas.microsoft.com/office/powerpoint/2010/main" val="657278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A7D6-E801-4BDF-BDD8-A2A355DE7C63}"/>
              </a:ext>
            </a:extLst>
          </p:cNvPr>
          <p:cNvSpPr>
            <a:spLocks noGrp="1"/>
          </p:cNvSpPr>
          <p:nvPr>
            <p:ph type="title"/>
          </p:nvPr>
        </p:nvSpPr>
        <p:spPr>
          <a:xfrm>
            <a:off x="457199" y="124823"/>
            <a:ext cx="8229600" cy="469066"/>
          </a:xfrm>
        </p:spPr>
        <p:txBody>
          <a:bodyPr>
            <a:normAutofit fontScale="90000"/>
          </a:bodyPr>
          <a:lstStyle/>
          <a:p>
            <a:r>
              <a:rPr lang="en-GB" sz="2800" b="1" dirty="0"/>
              <a:t>Household composition</a:t>
            </a:r>
          </a:p>
        </p:txBody>
      </p:sp>
      <p:sp>
        <p:nvSpPr>
          <p:cNvPr id="3" name="Content Placeholder 2">
            <a:extLst>
              <a:ext uri="{FF2B5EF4-FFF2-40B4-BE49-F238E27FC236}">
                <a16:creationId xmlns:a16="http://schemas.microsoft.com/office/drawing/2014/main" id="{F97BDBAD-9DC6-4CAC-B77D-64F16E1147FF}"/>
              </a:ext>
            </a:extLst>
          </p:cNvPr>
          <p:cNvSpPr>
            <a:spLocks noGrp="1"/>
          </p:cNvSpPr>
          <p:nvPr>
            <p:ph idx="1"/>
          </p:nvPr>
        </p:nvSpPr>
        <p:spPr>
          <a:xfrm>
            <a:off x="354948" y="714916"/>
            <a:ext cx="8620018" cy="4309037"/>
          </a:xfrm>
        </p:spPr>
        <p:txBody>
          <a:bodyPr>
            <a:noAutofit/>
          </a:bodyPr>
          <a:lstStyle/>
          <a:p>
            <a:r>
              <a:rPr lang="en-GB" sz="1370" dirty="0"/>
              <a:t>There were a total of 50,244 households in Bracknell Forest in 2021, up 9.5% (4,366) from 2011.</a:t>
            </a:r>
            <a:br>
              <a:rPr lang="en-GB" sz="1370" dirty="0"/>
            </a:br>
            <a:endParaRPr lang="en-GB" sz="1370" dirty="0"/>
          </a:p>
          <a:p>
            <a:r>
              <a:rPr lang="en-GB" sz="1370" dirty="0"/>
              <a:t>There are three main categories of households: one person (13,462, single family (33,651) and multiple-family (3,131). The proportion of households belonging to one of these three categories has not substantially changed (&lt;1%) at local, regional and national level, between 2011 and 2021. </a:t>
            </a:r>
          </a:p>
          <a:p>
            <a:endParaRPr lang="en-GB" sz="1370" dirty="0"/>
          </a:p>
          <a:p>
            <a:r>
              <a:rPr lang="en-GB" sz="1370" dirty="0"/>
              <a:t>Single family households are the most common household type in Bracknell Forest, comprising 67.0% of all households. It  was also the most common household type in the South-East region (65.0%) and in England (63.0%). </a:t>
            </a:r>
          </a:p>
          <a:p>
            <a:endParaRPr lang="en-GB" sz="1370" dirty="0"/>
          </a:p>
          <a:p>
            <a:r>
              <a:rPr lang="en-GB" sz="1370" dirty="0"/>
              <a:t>26.8% of households in Bracknell Forest were one person household. This was lower than the South-East region (28.4%) and England (30.1%).</a:t>
            </a:r>
          </a:p>
          <a:p>
            <a:endParaRPr lang="en-GB" sz="1370" dirty="0"/>
          </a:p>
          <a:p>
            <a:r>
              <a:rPr lang="en-GB" sz="1370" dirty="0"/>
              <a:t>Multiple-family household comprised just 6.2% of households in Bracknell Forest in 2021, similar to the regional (6.6%) and national averages (6.9%)</a:t>
            </a:r>
          </a:p>
          <a:p>
            <a:pPr marL="0" indent="0">
              <a:buNone/>
            </a:pPr>
            <a:endParaRPr lang="en-GB" sz="1370" dirty="0"/>
          </a:p>
          <a:p>
            <a:r>
              <a:rPr lang="en-GB" sz="1370" dirty="0"/>
              <a:t>A more detailed breakdown of the household types and changes between 2011 and 2021 can be found in the appendices. </a:t>
            </a:r>
          </a:p>
        </p:txBody>
      </p:sp>
      <p:sp>
        <p:nvSpPr>
          <p:cNvPr id="8" name="TextBox 7">
            <a:extLst>
              <a:ext uri="{FF2B5EF4-FFF2-40B4-BE49-F238E27FC236}">
                <a16:creationId xmlns:a16="http://schemas.microsoft.com/office/drawing/2014/main" id="{732CC995-6D07-4A8F-8BB1-73F2A589727B}"/>
              </a:ext>
            </a:extLst>
          </p:cNvPr>
          <p:cNvSpPr txBox="1"/>
          <p:nvPr/>
        </p:nvSpPr>
        <p:spPr>
          <a:xfrm>
            <a:off x="588194" y="5023954"/>
            <a:ext cx="7967609" cy="307777"/>
          </a:xfrm>
          <a:prstGeom prst="rect">
            <a:avLst/>
          </a:prstGeom>
          <a:noFill/>
        </p:spPr>
        <p:txBody>
          <a:bodyPr wrap="square" rtlCol="0">
            <a:spAutoFit/>
          </a:bodyPr>
          <a:lstStyle/>
          <a:p>
            <a:pPr algn="ctr"/>
            <a:r>
              <a:rPr lang="en-GB" sz="1400" b="1" dirty="0">
                <a:latin typeface="+mj-lt"/>
              </a:rPr>
              <a:t>Household composition in Bracknell Forest, South-East Region and England in 2021</a:t>
            </a:r>
          </a:p>
        </p:txBody>
      </p:sp>
      <p:graphicFrame>
        <p:nvGraphicFramePr>
          <p:cNvPr id="5" name="Chart 4" descr="Chart showing household composition in Bracknell Forest, South-East Region and England in 2021. For all three areas, 2-in-3 households were single family households.&#10;">
            <a:extLst>
              <a:ext uri="{FF2B5EF4-FFF2-40B4-BE49-F238E27FC236}">
                <a16:creationId xmlns:a16="http://schemas.microsoft.com/office/drawing/2014/main" id="{33B67F37-3DD8-46F3-8811-750B821ACF62}"/>
              </a:ext>
            </a:extLst>
          </p:cNvPr>
          <p:cNvGraphicFramePr>
            <a:graphicFrameLocks/>
          </p:cNvGraphicFramePr>
          <p:nvPr>
            <p:extLst>
              <p:ext uri="{D42A27DB-BD31-4B8C-83A1-F6EECF244321}">
                <p14:modId xmlns:p14="http://schemas.microsoft.com/office/powerpoint/2010/main" val="2970203086"/>
              </p:ext>
            </p:extLst>
          </p:nvPr>
        </p:nvGraphicFramePr>
        <p:xfrm>
          <a:off x="457199" y="5331731"/>
          <a:ext cx="8306656" cy="122548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CCF61646-7E02-DFB8-CBCB-7BC47B3A5BBF}"/>
              </a:ext>
            </a:extLst>
          </p:cNvPr>
          <p:cNvSpPr txBox="1"/>
          <p:nvPr/>
        </p:nvSpPr>
        <p:spPr>
          <a:xfrm>
            <a:off x="177861" y="6557216"/>
            <a:ext cx="4432209" cy="261610"/>
          </a:xfrm>
          <a:prstGeom prst="rect">
            <a:avLst/>
          </a:prstGeom>
          <a:noFill/>
        </p:spPr>
        <p:txBody>
          <a:bodyPr wrap="square" rtlCol="0">
            <a:spAutoFit/>
          </a:bodyPr>
          <a:lstStyle/>
          <a:p>
            <a:r>
              <a:rPr lang="en-GB" sz="1100" i="1" dirty="0"/>
              <a:t>Source: </a:t>
            </a:r>
            <a:r>
              <a:rPr lang="en-GB" sz="1100" i="1" dirty="0">
                <a:hlinkClick r:id="rId3"/>
              </a:rPr>
              <a:t>ONS Census 2021, Household composition</a:t>
            </a:r>
            <a:endParaRPr lang="en-GB" sz="1100" i="1" dirty="0"/>
          </a:p>
        </p:txBody>
      </p:sp>
    </p:spTree>
    <p:extLst>
      <p:ext uri="{BB962C8B-B14F-4D97-AF65-F5344CB8AC3E}">
        <p14:creationId xmlns:p14="http://schemas.microsoft.com/office/powerpoint/2010/main" val="1696291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A7D6-E801-4BDF-BDD8-A2A355DE7C63}"/>
              </a:ext>
            </a:extLst>
          </p:cNvPr>
          <p:cNvSpPr>
            <a:spLocks noGrp="1"/>
          </p:cNvSpPr>
          <p:nvPr>
            <p:ph type="title"/>
          </p:nvPr>
        </p:nvSpPr>
        <p:spPr>
          <a:xfrm>
            <a:off x="457200" y="217695"/>
            <a:ext cx="8229600" cy="461333"/>
          </a:xfrm>
        </p:spPr>
        <p:txBody>
          <a:bodyPr>
            <a:normAutofit fontScale="90000"/>
          </a:bodyPr>
          <a:lstStyle/>
          <a:p>
            <a:r>
              <a:rPr lang="en-GB" sz="2800" b="1" dirty="0"/>
              <a:t>Household composition (with dependents)</a:t>
            </a:r>
          </a:p>
        </p:txBody>
      </p:sp>
      <p:sp>
        <p:nvSpPr>
          <p:cNvPr id="3" name="Content Placeholder 2">
            <a:extLst>
              <a:ext uri="{FF2B5EF4-FFF2-40B4-BE49-F238E27FC236}">
                <a16:creationId xmlns:a16="http://schemas.microsoft.com/office/drawing/2014/main" id="{F97BDBAD-9DC6-4CAC-B77D-64F16E1147FF}"/>
              </a:ext>
            </a:extLst>
          </p:cNvPr>
          <p:cNvSpPr>
            <a:spLocks noGrp="1"/>
          </p:cNvSpPr>
          <p:nvPr>
            <p:ph idx="1"/>
          </p:nvPr>
        </p:nvSpPr>
        <p:spPr>
          <a:xfrm>
            <a:off x="211402" y="791901"/>
            <a:ext cx="8475398" cy="2784419"/>
          </a:xfrm>
        </p:spPr>
        <p:txBody>
          <a:bodyPr>
            <a:noAutofit/>
          </a:bodyPr>
          <a:lstStyle/>
          <a:p>
            <a:r>
              <a:rPr lang="en-GB" sz="1350" dirty="0"/>
              <a:t>Households with at least one dependent (16,011) comprise 31.9% of all households in Bracknell Forest in 2021, down from 32.6% in 2011. This was higher than the South-East (29.1%) and England (28.5%) averages for 2021. This is explained by the  younger population in Bracknell Forest compared to South-East and England.</a:t>
            </a:r>
            <a:br>
              <a:rPr lang="en-GB" sz="1350" dirty="0"/>
            </a:br>
            <a:endParaRPr lang="en-GB" sz="1350" dirty="0"/>
          </a:p>
          <a:p>
            <a:r>
              <a:rPr lang="en-GB" sz="1350" dirty="0"/>
              <a:t>In terms of household types, between 2011 and 2021, there was a 1.2% decrease in the proportion of married and civil partnership families (with dependents), with corresponding increase in co-habiting households. Although there was also a decrease in lone parent families, this type of household still constitutes the second most common type of household with at least one dependent. The household type  ‘multi-family households’ first appeared in the 2021 census, accounting for 2.5% of all households.</a:t>
            </a:r>
          </a:p>
          <a:p>
            <a:endParaRPr lang="en-GB" sz="1350" dirty="0"/>
          </a:p>
          <a:p>
            <a:r>
              <a:rPr lang="en-GB" sz="1350" dirty="0"/>
              <a:t>Regional (South-East) and national (England) trends show similar overall decreases in the households with dependents between 2011 and 2021 with co-habiting couple families increasing.</a:t>
            </a:r>
          </a:p>
        </p:txBody>
      </p:sp>
      <p:sp>
        <p:nvSpPr>
          <p:cNvPr id="4" name="TextBox 3">
            <a:extLst>
              <a:ext uri="{FF2B5EF4-FFF2-40B4-BE49-F238E27FC236}">
                <a16:creationId xmlns:a16="http://schemas.microsoft.com/office/drawing/2014/main" id="{742B76B0-1446-465A-9E12-C2B0C49D9E6A}"/>
              </a:ext>
            </a:extLst>
          </p:cNvPr>
          <p:cNvSpPr txBox="1"/>
          <p:nvPr/>
        </p:nvSpPr>
        <p:spPr>
          <a:xfrm>
            <a:off x="222111" y="3783763"/>
            <a:ext cx="4247582" cy="461665"/>
          </a:xfrm>
          <a:prstGeom prst="rect">
            <a:avLst/>
          </a:prstGeom>
          <a:noFill/>
        </p:spPr>
        <p:txBody>
          <a:bodyPr wrap="square" rtlCol="0">
            <a:spAutoFit/>
          </a:bodyPr>
          <a:lstStyle/>
          <a:p>
            <a:pPr algn="ctr"/>
            <a:r>
              <a:rPr lang="en-GB" sz="1200" b="1" dirty="0">
                <a:latin typeface="+mj-lt"/>
              </a:rPr>
              <a:t>Proportion of household with at least one dependent in Bracknell Forest by household type (2011 vs 2021)</a:t>
            </a:r>
          </a:p>
        </p:txBody>
      </p:sp>
      <p:graphicFrame>
        <p:nvGraphicFramePr>
          <p:cNvPr id="8" name="Chart 7" descr="Proportion of households with at least one dependent in Bracknell Forest by household type (2011 vs 2021).">
            <a:extLst>
              <a:ext uri="{FF2B5EF4-FFF2-40B4-BE49-F238E27FC236}">
                <a16:creationId xmlns:a16="http://schemas.microsoft.com/office/drawing/2014/main" id="{4DC63BCF-6CC1-4C55-875F-B0F439407744}"/>
              </a:ext>
            </a:extLst>
          </p:cNvPr>
          <p:cNvGraphicFramePr>
            <a:graphicFrameLocks/>
          </p:cNvGraphicFramePr>
          <p:nvPr>
            <p:extLst>
              <p:ext uri="{D42A27DB-BD31-4B8C-83A1-F6EECF244321}">
                <p14:modId xmlns:p14="http://schemas.microsoft.com/office/powerpoint/2010/main" val="3459623461"/>
              </p:ext>
            </p:extLst>
          </p:nvPr>
        </p:nvGraphicFramePr>
        <p:xfrm>
          <a:off x="211403" y="4301358"/>
          <a:ext cx="4236874" cy="224983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descr="&#10;">
            <a:extLst>
              <a:ext uri="{FF2B5EF4-FFF2-40B4-BE49-F238E27FC236}">
                <a16:creationId xmlns:a16="http://schemas.microsoft.com/office/drawing/2014/main" id="{F8CE742A-F4C5-4E9B-B55E-CC1EEA870939}"/>
              </a:ext>
            </a:extLst>
          </p:cNvPr>
          <p:cNvSpPr txBox="1"/>
          <p:nvPr/>
        </p:nvSpPr>
        <p:spPr>
          <a:xfrm>
            <a:off x="4685019" y="3783763"/>
            <a:ext cx="4458981" cy="461665"/>
          </a:xfrm>
          <a:prstGeom prst="rect">
            <a:avLst/>
          </a:prstGeom>
          <a:noFill/>
        </p:spPr>
        <p:txBody>
          <a:bodyPr wrap="square" rtlCol="0">
            <a:spAutoFit/>
          </a:bodyPr>
          <a:lstStyle/>
          <a:p>
            <a:pPr algn="ctr"/>
            <a:r>
              <a:rPr lang="en-GB" sz="1200" b="1" dirty="0">
                <a:latin typeface="+mj-lt"/>
              </a:rPr>
              <a:t>Proportion of  households with at least one dependent in Bracknell Forest, South-East and England by household type (2021)</a:t>
            </a:r>
          </a:p>
        </p:txBody>
      </p:sp>
      <p:graphicFrame>
        <p:nvGraphicFramePr>
          <p:cNvPr id="11" name="Chart 10" descr="Chart showing the proportion of households with at least one dependent in Bracknell Forest, South-East and England by household type (2021). ">
            <a:extLst>
              <a:ext uri="{FF2B5EF4-FFF2-40B4-BE49-F238E27FC236}">
                <a16:creationId xmlns:a16="http://schemas.microsoft.com/office/drawing/2014/main" id="{8D293ADF-595A-476D-BC59-8F24D4A596D7}"/>
              </a:ext>
            </a:extLst>
          </p:cNvPr>
          <p:cNvGraphicFramePr>
            <a:graphicFrameLocks/>
          </p:cNvGraphicFramePr>
          <p:nvPr>
            <p:extLst>
              <p:ext uri="{D42A27DB-BD31-4B8C-83A1-F6EECF244321}">
                <p14:modId xmlns:p14="http://schemas.microsoft.com/office/powerpoint/2010/main" val="3261528837"/>
              </p:ext>
            </p:extLst>
          </p:nvPr>
        </p:nvGraphicFramePr>
        <p:xfrm>
          <a:off x="4662323" y="4245428"/>
          <a:ext cx="4313243" cy="231178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51F44FE-081D-EBA2-F929-842C146F7FFE}"/>
              </a:ext>
            </a:extLst>
          </p:cNvPr>
          <p:cNvSpPr txBox="1"/>
          <p:nvPr/>
        </p:nvSpPr>
        <p:spPr>
          <a:xfrm>
            <a:off x="177861" y="6557216"/>
            <a:ext cx="4432209" cy="261610"/>
          </a:xfrm>
          <a:prstGeom prst="rect">
            <a:avLst/>
          </a:prstGeom>
          <a:noFill/>
        </p:spPr>
        <p:txBody>
          <a:bodyPr wrap="square" rtlCol="0">
            <a:spAutoFit/>
          </a:bodyPr>
          <a:lstStyle/>
          <a:p>
            <a:r>
              <a:rPr lang="en-GB" sz="1100" i="1" dirty="0"/>
              <a:t>Source: </a:t>
            </a:r>
            <a:r>
              <a:rPr lang="en-GB" sz="1100" i="1" dirty="0">
                <a:hlinkClick r:id="rId4"/>
              </a:rPr>
              <a:t>ONS Census 2021, Household composition</a:t>
            </a:r>
            <a:endParaRPr lang="en-GB" sz="1100" i="1" dirty="0"/>
          </a:p>
        </p:txBody>
      </p:sp>
    </p:spTree>
    <p:extLst>
      <p:ext uri="{BB962C8B-B14F-4D97-AF65-F5344CB8AC3E}">
        <p14:creationId xmlns:p14="http://schemas.microsoft.com/office/powerpoint/2010/main" val="2184292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BF6F9-0D9F-4AEE-AC5E-31342E4EB3F9}"/>
              </a:ext>
            </a:extLst>
          </p:cNvPr>
          <p:cNvSpPr>
            <a:spLocks noGrp="1"/>
          </p:cNvSpPr>
          <p:nvPr>
            <p:ph type="title"/>
          </p:nvPr>
        </p:nvSpPr>
        <p:spPr>
          <a:xfrm>
            <a:off x="457200" y="169681"/>
            <a:ext cx="8229600" cy="443993"/>
          </a:xfrm>
        </p:spPr>
        <p:txBody>
          <a:bodyPr>
            <a:noAutofit/>
          </a:bodyPr>
          <a:lstStyle/>
          <a:p>
            <a:r>
              <a:rPr lang="en-GB" sz="3200" b="1" dirty="0"/>
              <a:t>Households Composition</a:t>
            </a:r>
          </a:p>
        </p:txBody>
      </p:sp>
      <p:sp>
        <p:nvSpPr>
          <p:cNvPr id="7" name="TextBox 6">
            <a:extLst>
              <a:ext uri="{FF2B5EF4-FFF2-40B4-BE49-F238E27FC236}">
                <a16:creationId xmlns:a16="http://schemas.microsoft.com/office/drawing/2014/main" id="{3A916865-4EF0-4E21-9755-896F6A387398}"/>
              </a:ext>
            </a:extLst>
          </p:cNvPr>
          <p:cNvSpPr txBox="1"/>
          <p:nvPr/>
        </p:nvSpPr>
        <p:spPr>
          <a:xfrm>
            <a:off x="48985" y="756163"/>
            <a:ext cx="9046029" cy="553998"/>
          </a:xfrm>
          <a:prstGeom prst="rect">
            <a:avLst/>
          </a:prstGeom>
          <a:noFill/>
        </p:spPr>
        <p:txBody>
          <a:bodyPr wrap="square" rtlCol="0">
            <a:spAutoFit/>
          </a:bodyPr>
          <a:lstStyle/>
          <a:p>
            <a:pPr marL="285750" indent="-285750">
              <a:buFont typeface="Arial" panose="020B0604020202020204" pitchFamily="34" charset="0"/>
              <a:buChar char="•"/>
            </a:pPr>
            <a:r>
              <a:rPr lang="en-GB" sz="1500" dirty="0"/>
              <a:t>Most LSOAs in the central parts of Bracknell Forest had highest proportion of households with at least one dependent and also lone parent households with dependents.</a:t>
            </a:r>
          </a:p>
        </p:txBody>
      </p:sp>
      <p:sp>
        <p:nvSpPr>
          <p:cNvPr id="6" name="TextBox 5">
            <a:extLst>
              <a:ext uri="{FF2B5EF4-FFF2-40B4-BE49-F238E27FC236}">
                <a16:creationId xmlns:a16="http://schemas.microsoft.com/office/drawing/2014/main" id="{53750BB2-FC09-4DF8-8A54-48762F81F70C}"/>
              </a:ext>
            </a:extLst>
          </p:cNvPr>
          <p:cNvSpPr txBox="1"/>
          <p:nvPr/>
        </p:nvSpPr>
        <p:spPr>
          <a:xfrm>
            <a:off x="630614" y="1415108"/>
            <a:ext cx="3995057" cy="553998"/>
          </a:xfrm>
          <a:prstGeom prst="rect">
            <a:avLst/>
          </a:prstGeom>
          <a:noFill/>
        </p:spPr>
        <p:txBody>
          <a:bodyPr wrap="square">
            <a:spAutoFit/>
          </a:bodyPr>
          <a:lstStyle/>
          <a:p>
            <a:pPr algn="ctr"/>
            <a:r>
              <a:rPr lang="en-GB" sz="1500" b="1" dirty="0">
                <a:solidFill>
                  <a:srgbClr val="000000"/>
                </a:solidFill>
                <a:effectLst/>
                <a:latin typeface="+mj-lt"/>
              </a:rPr>
              <a:t>Proportion of households with at least one dependent in Bracknell Forest, 2021</a:t>
            </a:r>
            <a:endParaRPr lang="en-GB" sz="1500" dirty="0">
              <a:latin typeface="+mj-lt"/>
            </a:endParaRPr>
          </a:p>
        </p:txBody>
      </p:sp>
      <p:pic>
        <p:nvPicPr>
          <p:cNvPr id="13" name="Content Placeholder 12" descr="Map of Bracknell Forest with 2023 ward boundaries showing the proportion of households with at least one dependent in Bracknell Forest at census date 2021">
            <a:extLst>
              <a:ext uri="{FF2B5EF4-FFF2-40B4-BE49-F238E27FC236}">
                <a16:creationId xmlns:a16="http://schemas.microsoft.com/office/drawing/2014/main" id="{DE5EB105-9BF0-40B1-8A6F-AD7D8E44A338}"/>
              </a:ext>
            </a:extLst>
          </p:cNvPr>
          <p:cNvPicPr>
            <a:picLocks noGrp="1" noChangeAspect="1"/>
          </p:cNvPicPr>
          <p:nvPr>
            <p:ph idx="1"/>
          </p:nvPr>
        </p:nvPicPr>
        <p:blipFill>
          <a:blip r:embed="rId2"/>
          <a:stretch>
            <a:fillRect/>
          </a:stretch>
        </p:blipFill>
        <p:spPr>
          <a:xfrm>
            <a:off x="258539" y="2042914"/>
            <a:ext cx="4082143" cy="4360196"/>
          </a:xfrm>
          <a:prstGeom prst="rect">
            <a:avLst/>
          </a:prstGeom>
        </p:spPr>
      </p:pic>
      <p:sp>
        <p:nvSpPr>
          <p:cNvPr id="8" name="TextBox 7">
            <a:extLst>
              <a:ext uri="{FF2B5EF4-FFF2-40B4-BE49-F238E27FC236}">
                <a16:creationId xmlns:a16="http://schemas.microsoft.com/office/drawing/2014/main" id="{415DF2AD-CF9F-46D6-9601-10188CD16E43}"/>
              </a:ext>
            </a:extLst>
          </p:cNvPr>
          <p:cNvSpPr txBox="1"/>
          <p:nvPr/>
        </p:nvSpPr>
        <p:spPr>
          <a:xfrm>
            <a:off x="4879045" y="1415108"/>
            <a:ext cx="4082143" cy="553998"/>
          </a:xfrm>
          <a:prstGeom prst="rect">
            <a:avLst/>
          </a:prstGeom>
          <a:noFill/>
        </p:spPr>
        <p:txBody>
          <a:bodyPr wrap="square" lIns="91440" tIns="45720" rIns="91440" bIns="45720" anchor="t">
            <a:spAutoFit/>
          </a:bodyPr>
          <a:lstStyle/>
          <a:p>
            <a:pPr algn="ctr"/>
            <a:r>
              <a:rPr lang="en-GB" sz="1500" b="1" dirty="0">
                <a:solidFill>
                  <a:srgbClr val="000000"/>
                </a:solidFill>
                <a:effectLst/>
                <a:latin typeface="+mj-lt"/>
                <a:ea typeface="Tahoma"/>
                <a:cs typeface="Tahoma"/>
              </a:rPr>
              <a:t>Proportion of </a:t>
            </a:r>
            <a:r>
              <a:rPr lang="en-GB" sz="1500" b="1" dirty="0">
                <a:solidFill>
                  <a:srgbClr val="000000"/>
                </a:solidFill>
                <a:latin typeface="+mj-lt"/>
                <a:ea typeface="Tahoma"/>
                <a:cs typeface="Tahoma"/>
              </a:rPr>
              <a:t>lone parent households with dependents in </a:t>
            </a:r>
            <a:r>
              <a:rPr lang="en-GB" sz="1500" b="1" dirty="0">
                <a:solidFill>
                  <a:srgbClr val="000000"/>
                </a:solidFill>
                <a:effectLst/>
                <a:latin typeface="+mj-lt"/>
                <a:ea typeface="Tahoma"/>
                <a:cs typeface="Tahoma"/>
              </a:rPr>
              <a:t>Bracknell Forest, 2021</a:t>
            </a:r>
            <a:endParaRPr lang="en-GB" sz="1500" dirty="0">
              <a:latin typeface="+mj-lt"/>
              <a:ea typeface="Tahoma"/>
              <a:cs typeface="Tahoma"/>
            </a:endParaRPr>
          </a:p>
        </p:txBody>
      </p:sp>
      <p:pic>
        <p:nvPicPr>
          <p:cNvPr id="12" name="Picture 11" descr="Map of Bracknell Forest with  2023 ward boundaries showing the proportion of lone parent households with dependents in Bracknell Forest in 2021">
            <a:extLst>
              <a:ext uri="{FF2B5EF4-FFF2-40B4-BE49-F238E27FC236}">
                <a16:creationId xmlns:a16="http://schemas.microsoft.com/office/drawing/2014/main" id="{EBFD2800-5B0B-4F75-B45C-FF86785DA1AE}"/>
              </a:ext>
            </a:extLst>
          </p:cNvPr>
          <p:cNvPicPr>
            <a:picLocks noChangeAspect="1"/>
          </p:cNvPicPr>
          <p:nvPr/>
        </p:nvPicPr>
        <p:blipFill>
          <a:blip r:embed="rId3"/>
          <a:stretch>
            <a:fillRect/>
          </a:stretch>
        </p:blipFill>
        <p:spPr>
          <a:xfrm>
            <a:off x="4803319" y="2042913"/>
            <a:ext cx="3883481" cy="4360196"/>
          </a:xfrm>
          <a:prstGeom prst="rect">
            <a:avLst/>
          </a:prstGeom>
        </p:spPr>
      </p:pic>
      <p:sp>
        <p:nvSpPr>
          <p:cNvPr id="3" name="TextBox 2">
            <a:extLst>
              <a:ext uri="{FF2B5EF4-FFF2-40B4-BE49-F238E27FC236}">
                <a16:creationId xmlns:a16="http://schemas.microsoft.com/office/drawing/2014/main" id="{4927C4FC-CF8A-9B97-3347-B67EF8720815}"/>
              </a:ext>
            </a:extLst>
          </p:cNvPr>
          <p:cNvSpPr txBox="1"/>
          <p:nvPr/>
        </p:nvSpPr>
        <p:spPr>
          <a:xfrm>
            <a:off x="177861" y="6557216"/>
            <a:ext cx="4432209" cy="261610"/>
          </a:xfrm>
          <a:prstGeom prst="rect">
            <a:avLst/>
          </a:prstGeom>
          <a:noFill/>
        </p:spPr>
        <p:txBody>
          <a:bodyPr wrap="square" rtlCol="0">
            <a:spAutoFit/>
          </a:bodyPr>
          <a:lstStyle/>
          <a:p>
            <a:r>
              <a:rPr lang="en-GB" sz="1100" i="1" dirty="0"/>
              <a:t>Source: </a:t>
            </a:r>
            <a:r>
              <a:rPr lang="en-GB" sz="1100" i="1" dirty="0">
                <a:hlinkClick r:id="rId4"/>
              </a:rPr>
              <a:t>ONS Census 2021, Household composition</a:t>
            </a:r>
            <a:endParaRPr lang="en-GB" sz="1100" i="1" dirty="0"/>
          </a:p>
        </p:txBody>
      </p:sp>
    </p:spTree>
    <p:extLst>
      <p:ext uri="{BB962C8B-B14F-4D97-AF65-F5344CB8AC3E}">
        <p14:creationId xmlns:p14="http://schemas.microsoft.com/office/powerpoint/2010/main" val="1722291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A7D6-E801-4BDF-BDD8-A2A355DE7C63}"/>
              </a:ext>
            </a:extLst>
          </p:cNvPr>
          <p:cNvSpPr>
            <a:spLocks noGrp="1"/>
          </p:cNvSpPr>
          <p:nvPr>
            <p:ph type="title"/>
          </p:nvPr>
        </p:nvSpPr>
        <p:spPr>
          <a:xfrm>
            <a:off x="457200" y="274638"/>
            <a:ext cx="8229600" cy="639762"/>
          </a:xfrm>
        </p:spPr>
        <p:txBody>
          <a:bodyPr>
            <a:normAutofit/>
          </a:bodyPr>
          <a:lstStyle/>
          <a:p>
            <a:r>
              <a:rPr lang="en-GB" sz="2800" b="1" dirty="0"/>
              <a:t>Household composition (66 and over population)</a:t>
            </a:r>
          </a:p>
        </p:txBody>
      </p:sp>
      <p:sp>
        <p:nvSpPr>
          <p:cNvPr id="3" name="Content Placeholder 2">
            <a:extLst>
              <a:ext uri="{FF2B5EF4-FFF2-40B4-BE49-F238E27FC236}">
                <a16:creationId xmlns:a16="http://schemas.microsoft.com/office/drawing/2014/main" id="{F97BDBAD-9DC6-4CAC-B77D-64F16E1147FF}"/>
              </a:ext>
            </a:extLst>
          </p:cNvPr>
          <p:cNvSpPr>
            <a:spLocks noGrp="1"/>
          </p:cNvSpPr>
          <p:nvPr>
            <p:ph idx="1"/>
          </p:nvPr>
        </p:nvSpPr>
        <p:spPr>
          <a:xfrm>
            <a:off x="324417" y="1323433"/>
            <a:ext cx="4119831" cy="4814612"/>
          </a:xfrm>
        </p:spPr>
        <p:txBody>
          <a:bodyPr>
            <a:noAutofit/>
          </a:bodyPr>
          <a:lstStyle/>
          <a:p>
            <a:endParaRPr lang="en-GB" sz="1600" b="1" dirty="0"/>
          </a:p>
          <a:p>
            <a:r>
              <a:rPr lang="en-GB" sz="1600" dirty="0"/>
              <a:t>18.1% of Bracknell Forest households had a resident aged 66 and over living alone or all residents living in a single family household were aged 66 and over in 2021. </a:t>
            </a:r>
          </a:p>
          <a:p>
            <a:endParaRPr lang="en-GB" sz="1600" dirty="0"/>
          </a:p>
          <a:p>
            <a:r>
              <a:rPr lang="en-GB" sz="1600" dirty="0"/>
              <a:t>This is significantly lower than the South-East (23.4%) and England (22.0%) averages. </a:t>
            </a:r>
          </a:p>
          <a:p>
            <a:pPr marL="0" indent="0">
              <a:buNone/>
            </a:pPr>
            <a:endParaRPr lang="en-GB" sz="1600" dirty="0"/>
          </a:p>
          <a:p>
            <a:r>
              <a:rPr lang="en-GB" sz="1600" dirty="0"/>
              <a:t>It was not possible to compare the data for households with at least one person aged 66 and over from 2021 with 2011 due to changes in the definition for this category. </a:t>
            </a:r>
          </a:p>
          <a:p>
            <a:endParaRPr lang="en-GB" sz="1600" dirty="0"/>
          </a:p>
          <a:p>
            <a:r>
              <a:rPr lang="en-GB" sz="1600" dirty="0"/>
              <a:t>This is because the 2011 census captured data for persons aged 65 and over in one person and single family households. </a:t>
            </a:r>
          </a:p>
        </p:txBody>
      </p:sp>
      <p:sp>
        <p:nvSpPr>
          <p:cNvPr id="5" name="TextBox 4">
            <a:extLst>
              <a:ext uri="{FF2B5EF4-FFF2-40B4-BE49-F238E27FC236}">
                <a16:creationId xmlns:a16="http://schemas.microsoft.com/office/drawing/2014/main" id="{DA4C6C3C-2138-468C-9054-7E71CEF97199}"/>
              </a:ext>
            </a:extLst>
          </p:cNvPr>
          <p:cNvSpPr txBox="1"/>
          <p:nvPr/>
        </p:nvSpPr>
        <p:spPr>
          <a:xfrm>
            <a:off x="5128260" y="1000268"/>
            <a:ext cx="3691323" cy="646331"/>
          </a:xfrm>
          <a:prstGeom prst="rect">
            <a:avLst/>
          </a:prstGeom>
          <a:noFill/>
        </p:spPr>
        <p:txBody>
          <a:bodyPr wrap="square" rtlCol="0">
            <a:spAutoFit/>
          </a:bodyPr>
          <a:lstStyle/>
          <a:p>
            <a:pPr algn="ctr"/>
            <a:r>
              <a:rPr lang="en-GB" sz="1200" b="1" dirty="0">
                <a:latin typeface="+mj-lt"/>
              </a:rPr>
              <a:t>Proportion of  households with at least one person aged 66 and over in Bracknell Forest, South-East and England by household type (2021)</a:t>
            </a:r>
          </a:p>
        </p:txBody>
      </p:sp>
      <p:graphicFrame>
        <p:nvGraphicFramePr>
          <p:cNvPr id="4" name="Chart 3" descr="Chart showing the proportion of household with at least one person aged 66 and over in Bracknell Forest, South-East region and England at census date 2021.  ">
            <a:extLst>
              <a:ext uri="{FF2B5EF4-FFF2-40B4-BE49-F238E27FC236}">
                <a16:creationId xmlns:a16="http://schemas.microsoft.com/office/drawing/2014/main" id="{F6D698B0-3835-412B-A4F4-FC1F89684C69}"/>
              </a:ext>
            </a:extLst>
          </p:cNvPr>
          <p:cNvGraphicFramePr>
            <a:graphicFrameLocks/>
          </p:cNvGraphicFramePr>
          <p:nvPr>
            <p:extLst>
              <p:ext uri="{D42A27DB-BD31-4B8C-83A1-F6EECF244321}">
                <p14:modId xmlns:p14="http://schemas.microsoft.com/office/powerpoint/2010/main" val="510565277"/>
              </p:ext>
            </p:extLst>
          </p:nvPr>
        </p:nvGraphicFramePr>
        <p:xfrm>
          <a:off x="5128259" y="1705106"/>
          <a:ext cx="3691323" cy="469569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0FFB878-041A-62D3-6833-B58C986A5300}"/>
              </a:ext>
            </a:extLst>
          </p:cNvPr>
          <p:cNvSpPr txBox="1"/>
          <p:nvPr/>
        </p:nvSpPr>
        <p:spPr>
          <a:xfrm>
            <a:off x="202358" y="6501006"/>
            <a:ext cx="4432209" cy="261610"/>
          </a:xfrm>
          <a:prstGeom prst="rect">
            <a:avLst/>
          </a:prstGeom>
          <a:noFill/>
        </p:spPr>
        <p:txBody>
          <a:bodyPr wrap="square" rtlCol="0">
            <a:spAutoFit/>
          </a:bodyPr>
          <a:lstStyle/>
          <a:p>
            <a:r>
              <a:rPr lang="en-GB" sz="1100" i="1" dirty="0"/>
              <a:t>Source: </a:t>
            </a:r>
            <a:r>
              <a:rPr lang="en-GB" sz="1100" i="1" dirty="0">
                <a:hlinkClick r:id="rId3"/>
              </a:rPr>
              <a:t>ONS Census 2021, Household composition</a:t>
            </a:r>
            <a:endParaRPr lang="en-GB" sz="1100" i="1" dirty="0"/>
          </a:p>
        </p:txBody>
      </p:sp>
    </p:spTree>
    <p:extLst>
      <p:ext uri="{BB962C8B-B14F-4D97-AF65-F5344CB8AC3E}">
        <p14:creationId xmlns:p14="http://schemas.microsoft.com/office/powerpoint/2010/main" val="2839270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BF6F9-0D9F-4AEE-AC5E-31342E4EB3F9}"/>
              </a:ext>
            </a:extLst>
          </p:cNvPr>
          <p:cNvSpPr>
            <a:spLocks noGrp="1"/>
          </p:cNvSpPr>
          <p:nvPr>
            <p:ph type="title"/>
          </p:nvPr>
        </p:nvSpPr>
        <p:spPr>
          <a:xfrm>
            <a:off x="457199" y="100605"/>
            <a:ext cx="8229600" cy="553998"/>
          </a:xfrm>
        </p:spPr>
        <p:txBody>
          <a:bodyPr>
            <a:normAutofit/>
          </a:bodyPr>
          <a:lstStyle/>
          <a:p>
            <a:r>
              <a:rPr lang="en-GB" sz="2800" b="1" dirty="0"/>
              <a:t>Households Composition</a:t>
            </a:r>
          </a:p>
        </p:txBody>
      </p:sp>
      <p:sp>
        <p:nvSpPr>
          <p:cNvPr id="7" name="TextBox 6">
            <a:extLst>
              <a:ext uri="{FF2B5EF4-FFF2-40B4-BE49-F238E27FC236}">
                <a16:creationId xmlns:a16="http://schemas.microsoft.com/office/drawing/2014/main" id="{51FFE6D1-F6CE-4A6D-B13E-50842148FAED}"/>
              </a:ext>
            </a:extLst>
          </p:cNvPr>
          <p:cNvSpPr txBox="1"/>
          <p:nvPr/>
        </p:nvSpPr>
        <p:spPr>
          <a:xfrm>
            <a:off x="48985" y="678570"/>
            <a:ext cx="9046029" cy="553998"/>
          </a:xfrm>
          <a:prstGeom prst="rect">
            <a:avLst/>
          </a:prstGeom>
          <a:noFill/>
        </p:spPr>
        <p:txBody>
          <a:bodyPr wrap="square" rtlCol="0">
            <a:spAutoFit/>
          </a:bodyPr>
          <a:lstStyle/>
          <a:p>
            <a:pPr marL="285750" indent="-285750">
              <a:buFont typeface="Arial" panose="020B0604020202020204" pitchFamily="34" charset="0"/>
              <a:buChar char="•"/>
            </a:pPr>
            <a:r>
              <a:rPr lang="en-GB" sz="1500" dirty="0"/>
              <a:t>Some LSOAs in the central and southern parts of Bracknell Forest had highest proportion of households with people living alone, of which most of them are aged 66 years and over.</a:t>
            </a:r>
          </a:p>
        </p:txBody>
      </p:sp>
      <p:sp>
        <p:nvSpPr>
          <p:cNvPr id="6" name="TextBox 5">
            <a:extLst>
              <a:ext uri="{FF2B5EF4-FFF2-40B4-BE49-F238E27FC236}">
                <a16:creationId xmlns:a16="http://schemas.microsoft.com/office/drawing/2014/main" id="{53750BB2-FC09-4DF8-8A54-48762F81F70C}"/>
              </a:ext>
            </a:extLst>
          </p:cNvPr>
          <p:cNvSpPr txBox="1"/>
          <p:nvPr/>
        </p:nvSpPr>
        <p:spPr>
          <a:xfrm>
            <a:off x="185057" y="1257567"/>
            <a:ext cx="3744686" cy="553998"/>
          </a:xfrm>
          <a:prstGeom prst="rect">
            <a:avLst/>
          </a:prstGeom>
          <a:noFill/>
        </p:spPr>
        <p:txBody>
          <a:bodyPr wrap="square">
            <a:spAutoFit/>
          </a:bodyPr>
          <a:lstStyle/>
          <a:p>
            <a:pPr algn="ctr"/>
            <a:r>
              <a:rPr lang="en-GB" sz="1500" b="1" dirty="0">
                <a:solidFill>
                  <a:srgbClr val="000000"/>
                </a:solidFill>
                <a:effectLst/>
                <a:latin typeface="+mj-lt"/>
              </a:rPr>
              <a:t>Proportion of households with people living alone in Bracknell Forest, 2021</a:t>
            </a:r>
            <a:endParaRPr lang="en-GB" sz="1500" dirty="0">
              <a:latin typeface="+mj-lt"/>
            </a:endParaRPr>
          </a:p>
        </p:txBody>
      </p:sp>
      <p:pic>
        <p:nvPicPr>
          <p:cNvPr id="10" name="Content Placeholder 9" descr="Map of Bracknell Forest with 2023 ward boundaries showing the proportion of households consisting of people living alone in 2021">
            <a:extLst>
              <a:ext uri="{FF2B5EF4-FFF2-40B4-BE49-F238E27FC236}">
                <a16:creationId xmlns:a16="http://schemas.microsoft.com/office/drawing/2014/main" id="{90A133EB-A270-4FB4-A90A-4A2042422BBD}"/>
              </a:ext>
            </a:extLst>
          </p:cNvPr>
          <p:cNvPicPr>
            <a:picLocks noGrp="1" noChangeAspect="1"/>
          </p:cNvPicPr>
          <p:nvPr>
            <p:ph idx="1"/>
          </p:nvPr>
        </p:nvPicPr>
        <p:blipFill>
          <a:blip r:embed="rId2"/>
          <a:stretch>
            <a:fillRect/>
          </a:stretch>
        </p:blipFill>
        <p:spPr>
          <a:xfrm>
            <a:off x="185057" y="1850835"/>
            <a:ext cx="4262689" cy="4615954"/>
          </a:xfrm>
          <a:prstGeom prst="rect">
            <a:avLst/>
          </a:prstGeom>
        </p:spPr>
      </p:pic>
      <p:sp>
        <p:nvSpPr>
          <p:cNvPr id="8" name="TextBox 7">
            <a:extLst>
              <a:ext uri="{FF2B5EF4-FFF2-40B4-BE49-F238E27FC236}">
                <a16:creationId xmlns:a16="http://schemas.microsoft.com/office/drawing/2014/main" id="{415DF2AD-CF9F-46D6-9601-10188CD16E43}"/>
              </a:ext>
            </a:extLst>
          </p:cNvPr>
          <p:cNvSpPr txBox="1"/>
          <p:nvPr/>
        </p:nvSpPr>
        <p:spPr>
          <a:xfrm>
            <a:off x="4696256" y="1252203"/>
            <a:ext cx="4422127" cy="553998"/>
          </a:xfrm>
          <a:prstGeom prst="rect">
            <a:avLst/>
          </a:prstGeom>
          <a:noFill/>
        </p:spPr>
        <p:txBody>
          <a:bodyPr wrap="square">
            <a:spAutoFit/>
          </a:bodyPr>
          <a:lstStyle/>
          <a:p>
            <a:pPr algn="ctr"/>
            <a:r>
              <a:rPr lang="en-GB" sz="1500" b="1" dirty="0">
                <a:effectLst/>
                <a:latin typeface="+mj-lt"/>
              </a:rPr>
              <a:t>Proportion of households with people aged 66 and over living alone in Bracknell Forest, 2021</a:t>
            </a:r>
            <a:endParaRPr lang="en-GB" sz="1500" dirty="0">
              <a:latin typeface="+mj-lt"/>
            </a:endParaRPr>
          </a:p>
        </p:txBody>
      </p:sp>
      <p:pic>
        <p:nvPicPr>
          <p:cNvPr id="5" name="Picture 4" descr="Map of Bracknell Forest with 2023 ward boundaries showing the proportion of households with people aged 66 and over who are living alone in 2021">
            <a:extLst>
              <a:ext uri="{FF2B5EF4-FFF2-40B4-BE49-F238E27FC236}">
                <a16:creationId xmlns:a16="http://schemas.microsoft.com/office/drawing/2014/main" id="{D74E7FFA-871B-486B-A8FD-0B7662FB2DC6}"/>
              </a:ext>
            </a:extLst>
          </p:cNvPr>
          <p:cNvPicPr>
            <a:picLocks noChangeAspect="1"/>
          </p:cNvPicPr>
          <p:nvPr/>
        </p:nvPicPr>
        <p:blipFill>
          <a:blip r:embed="rId3"/>
          <a:stretch>
            <a:fillRect/>
          </a:stretch>
        </p:blipFill>
        <p:spPr>
          <a:xfrm>
            <a:off x="4763178" y="1806201"/>
            <a:ext cx="4195765" cy="4658399"/>
          </a:xfrm>
          <a:prstGeom prst="rect">
            <a:avLst/>
          </a:prstGeom>
        </p:spPr>
      </p:pic>
      <p:sp>
        <p:nvSpPr>
          <p:cNvPr id="3" name="TextBox 2">
            <a:extLst>
              <a:ext uri="{FF2B5EF4-FFF2-40B4-BE49-F238E27FC236}">
                <a16:creationId xmlns:a16="http://schemas.microsoft.com/office/drawing/2014/main" id="{D84F3DB5-FD54-50D4-A312-16E79E4AB68B}"/>
              </a:ext>
            </a:extLst>
          </p:cNvPr>
          <p:cNvSpPr txBox="1"/>
          <p:nvPr/>
        </p:nvSpPr>
        <p:spPr>
          <a:xfrm>
            <a:off x="185057" y="6506059"/>
            <a:ext cx="4432209" cy="261610"/>
          </a:xfrm>
          <a:prstGeom prst="rect">
            <a:avLst/>
          </a:prstGeom>
          <a:noFill/>
        </p:spPr>
        <p:txBody>
          <a:bodyPr wrap="square" rtlCol="0">
            <a:spAutoFit/>
          </a:bodyPr>
          <a:lstStyle/>
          <a:p>
            <a:r>
              <a:rPr lang="en-GB" sz="1100" i="1" dirty="0"/>
              <a:t>Source: </a:t>
            </a:r>
            <a:r>
              <a:rPr lang="en-GB" sz="1100" i="1" dirty="0">
                <a:hlinkClick r:id="rId4"/>
              </a:rPr>
              <a:t>ONS Census 2021, Household composition</a:t>
            </a:r>
            <a:endParaRPr lang="en-GB" sz="1100" i="1" dirty="0"/>
          </a:p>
        </p:txBody>
      </p:sp>
    </p:spTree>
    <p:extLst>
      <p:ext uri="{BB962C8B-B14F-4D97-AF65-F5344CB8AC3E}">
        <p14:creationId xmlns:p14="http://schemas.microsoft.com/office/powerpoint/2010/main" val="2967291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64A0-4FCC-4BB9-82FE-BF0FA334E960}"/>
              </a:ext>
              <a:ext uri="{C183D7F6-B498-43B3-948B-1728B52AA6E4}">
                <adec:decorative xmlns:adec="http://schemas.microsoft.com/office/drawing/2017/decorative" val="0"/>
              </a:ext>
            </a:extLst>
          </p:cNvPr>
          <p:cNvSpPr>
            <a:spLocks noGrp="1"/>
          </p:cNvSpPr>
          <p:nvPr>
            <p:ph type="title"/>
          </p:nvPr>
        </p:nvSpPr>
        <p:spPr>
          <a:xfrm>
            <a:off x="457200" y="90331"/>
            <a:ext cx="8229600" cy="563562"/>
          </a:xfrm>
        </p:spPr>
        <p:txBody>
          <a:bodyPr>
            <a:normAutofit/>
          </a:bodyPr>
          <a:lstStyle/>
          <a:p>
            <a:r>
              <a:rPr lang="en-GB" sz="2400" b="1" dirty="0"/>
              <a:t>Household main Language</a:t>
            </a:r>
          </a:p>
        </p:txBody>
      </p:sp>
      <p:sp>
        <p:nvSpPr>
          <p:cNvPr id="3" name="Content Placeholder 2">
            <a:extLst>
              <a:ext uri="{FF2B5EF4-FFF2-40B4-BE49-F238E27FC236}">
                <a16:creationId xmlns:a16="http://schemas.microsoft.com/office/drawing/2014/main" id="{FC93F98D-2C87-4364-A4A9-46753885C364}"/>
              </a:ext>
              <a:ext uri="{C183D7F6-B498-43B3-948B-1728B52AA6E4}">
                <adec:decorative xmlns:adec="http://schemas.microsoft.com/office/drawing/2017/decorative" val="0"/>
              </a:ext>
            </a:extLst>
          </p:cNvPr>
          <p:cNvSpPr>
            <a:spLocks noGrp="1"/>
          </p:cNvSpPr>
          <p:nvPr>
            <p:ph idx="1"/>
          </p:nvPr>
        </p:nvSpPr>
        <p:spPr>
          <a:xfrm>
            <a:off x="132264" y="635852"/>
            <a:ext cx="3748312" cy="3030476"/>
          </a:xfrm>
        </p:spPr>
        <p:txBody>
          <a:bodyPr>
            <a:noAutofit/>
          </a:bodyPr>
          <a:lstStyle/>
          <a:p>
            <a:pPr>
              <a:spcBef>
                <a:spcPts val="0"/>
              </a:spcBef>
            </a:pPr>
            <a:r>
              <a:rPr lang="en-GB" sz="1500" dirty="0"/>
              <a:t>English was the predominant language for adults in </a:t>
            </a:r>
            <a:r>
              <a:rPr lang="en-GB" sz="1500" b="1" dirty="0"/>
              <a:t>94.9% </a:t>
            </a:r>
            <a:r>
              <a:rPr lang="en-GB" sz="1500" dirty="0"/>
              <a:t>of the 50,248 households in Bracknell Forest. </a:t>
            </a:r>
          </a:p>
          <a:p>
            <a:pPr marL="446088" lvl="2">
              <a:spcBef>
                <a:spcPts val="0"/>
              </a:spcBef>
              <a:buFont typeface="Courier New" panose="02070309020205020404" pitchFamily="49" charset="0"/>
              <a:buChar char="o"/>
              <a:tabLst>
                <a:tab pos="533400" algn="l"/>
              </a:tabLst>
            </a:pPr>
            <a:r>
              <a:rPr lang="en-GB" sz="1400" dirty="0"/>
              <a:t>lower than South East region (</a:t>
            </a:r>
            <a:r>
              <a:rPr lang="en-GB" sz="1400" b="1" dirty="0"/>
              <a:t>95.1%</a:t>
            </a:r>
            <a:r>
              <a:rPr lang="en-GB" sz="1400" dirty="0"/>
              <a:t>) </a:t>
            </a:r>
          </a:p>
          <a:p>
            <a:pPr marL="446088" lvl="2">
              <a:spcBef>
                <a:spcPts val="0"/>
              </a:spcBef>
              <a:buFont typeface="Courier New" panose="02070309020205020404" pitchFamily="49" charset="0"/>
              <a:buChar char="o"/>
              <a:tabLst>
                <a:tab pos="533400" algn="l"/>
              </a:tabLst>
            </a:pPr>
            <a:r>
              <a:rPr lang="en-GB" sz="1400" dirty="0"/>
              <a:t>higher than the national average (</a:t>
            </a:r>
            <a:r>
              <a:rPr lang="en-GB" sz="1400" b="1" dirty="0"/>
              <a:t>93.1%</a:t>
            </a:r>
            <a:r>
              <a:rPr lang="en-GB" sz="1400" dirty="0"/>
              <a:t>).</a:t>
            </a:r>
          </a:p>
          <a:p>
            <a:pPr>
              <a:spcBef>
                <a:spcPts val="0"/>
              </a:spcBef>
            </a:pPr>
            <a:endParaRPr lang="en-GB" sz="1400" dirty="0"/>
          </a:p>
          <a:p>
            <a:pPr>
              <a:spcBef>
                <a:spcPts val="0"/>
              </a:spcBef>
            </a:pPr>
            <a:r>
              <a:rPr lang="en-GB" sz="1500" dirty="0"/>
              <a:t>Households in which English is the main language for </a:t>
            </a:r>
          </a:p>
          <a:p>
            <a:pPr marL="446088" lvl="1" indent="-198438">
              <a:spcBef>
                <a:spcPts val="0"/>
              </a:spcBef>
              <a:buFont typeface="Courier New" panose="02070309020205020404" pitchFamily="49" charset="0"/>
              <a:buChar char="o"/>
              <a:tabLst>
                <a:tab pos="533400" algn="l"/>
              </a:tabLst>
            </a:pPr>
            <a:r>
              <a:rPr lang="en-GB" sz="1400" dirty="0"/>
              <a:t>all adults</a:t>
            </a:r>
            <a:r>
              <a:rPr lang="en-GB" sz="1400" b="1" dirty="0"/>
              <a:t>:  91.0%</a:t>
            </a:r>
          </a:p>
          <a:p>
            <a:pPr marL="446088" lvl="1" indent="-198438">
              <a:spcBef>
                <a:spcPts val="0"/>
              </a:spcBef>
              <a:buFont typeface="Courier New" panose="02070309020205020404" pitchFamily="49" charset="0"/>
              <a:buChar char="o"/>
              <a:tabLst>
                <a:tab pos="533400" algn="l"/>
              </a:tabLst>
            </a:pPr>
            <a:r>
              <a:rPr lang="en-GB" sz="1400" dirty="0"/>
              <a:t>at least one, but not all adults: </a:t>
            </a:r>
            <a:r>
              <a:rPr lang="en-GB" sz="1400" b="1" dirty="0"/>
              <a:t>3.9%</a:t>
            </a:r>
          </a:p>
          <a:p>
            <a:pPr marL="446088" lvl="1" indent="-198438">
              <a:spcBef>
                <a:spcPts val="0"/>
              </a:spcBef>
              <a:buFont typeface="Courier New" panose="02070309020205020404" pitchFamily="49" charset="0"/>
              <a:buChar char="o"/>
              <a:tabLst>
                <a:tab pos="533400" algn="l"/>
              </a:tabLst>
            </a:pPr>
            <a:r>
              <a:rPr lang="en-GB" sz="1400" dirty="0"/>
              <a:t>No adult: </a:t>
            </a:r>
            <a:r>
              <a:rPr lang="en-GB" sz="1400" b="1" dirty="0"/>
              <a:t>5.1% </a:t>
            </a:r>
          </a:p>
          <a:p>
            <a:pPr marL="446088" lvl="1" indent="0">
              <a:spcBef>
                <a:spcPts val="0"/>
              </a:spcBef>
              <a:buNone/>
              <a:tabLst>
                <a:tab pos="533400" algn="l"/>
              </a:tabLst>
            </a:pPr>
            <a:r>
              <a:rPr lang="en-GB" sz="1400" dirty="0"/>
              <a:t>(This is made up of no adult, only children (aged 3-15): 1.4%  and no one at all: 3.7%)</a:t>
            </a:r>
          </a:p>
          <a:p>
            <a:pPr marL="0" indent="0">
              <a:spcBef>
                <a:spcPts val="0"/>
              </a:spcBef>
              <a:buNone/>
              <a:tabLst>
                <a:tab pos="533400" algn="l"/>
              </a:tabLst>
            </a:pPr>
            <a:endParaRPr lang="en-GB" sz="1500" dirty="0"/>
          </a:p>
          <a:p>
            <a:pPr marL="0" indent="0">
              <a:buNone/>
            </a:pPr>
            <a:endParaRPr lang="en-GB" sz="1500" dirty="0"/>
          </a:p>
        </p:txBody>
      </p:sp>
      <p:graphicFrame>
        <p:nvGraphicFramePr>
          <p:cNvPr id="10" name="Chart 9" descr="Chart showing the proportion of households in Bracknell Forest, the South-East region and England for whom English or was not the main language.">
            <a:extLst>
              <a:ext uri="{FF2B5EF4-FFF2-40B4-BE49-F238E27FC236}">
                <a16:creationId xmlns:a16="http://schemas.microsoft.com/office/drawing/2014/main" id="{7F53513F-6DEB-4CD5-9F1A-D5327BECDA51}"/>
              </a:ext>
            </a:extLst>
          </p:cNvPr>
          <p:cNvGraphicFramePr>
            <a:graphicFrameLocks/>
          </p:cNvGraphicFramePr>
          <p:nvPr>
            <p:extLst>
              <p:ext uri="{D42A27DB-BD31-4B8C-83A1-F6EECF244321}">
                <p14:modId xmlns:p14="http://schemas.microsoft.com/office/powerpoint/2010/main" val="1890267128"/>
              </p:ext>
            </p:extLst>
          </p:nvPr>
        </p:nvGraphicFramePr>
        <p:xfrm>
          <a:off x="132264" y="3656431"/>
          <a:ext cx="4189547" cy="2810187"/>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3C4A6156-38AD-4FC8-964B-6DA6304916CD}"/>
              </a:ext>
            </a:extLst>
          </p:cNvPr>
          <p:cNvSpPr txBox="1"/>
          <p:nvPr/>
        </p:nvSpPr>
        <p:spPr>
          <a:xfrm>
            <a:off x="4369073" y="633336"/>
            <a:ext cx="4652279" cy="1015663"/>
          </a:xfrm>
          <a:prstGeom prst="rect">
            <a:avLst/>
          </a:prstGeom>
          <a:noFill/>
        </p:spPr>
        <p:txBody>
          <a:bodyPr wrap="square">
            <a:spAutoFit/>
          </a:bodyPr>
          <a:lstStyle/>
          <a:p>
            <a:pPr marL="285750" indent="-285750">
              <a:spcBef>
                <a:spcPts val="360"/>
              </a:spcBef>
              <a:buFont typeface="Arial" panose="020B0604020202020204" pitchFamily="34" charset="0"/>
              <a:buChar char="•"/>
            </a:pPr>
            <a:r>
              <a:rPr lang="en-GB" sz="1500" dirty="0"/>
              <a:t>LSOAs in central and some patches in the southern parts of Bracknell Forest have the highest proportion of households with no adult who has English as a main language (shown by lighter colours).</a:t>
            </a:r>
          </a:p>
        </p:txBody>
      </p:sp>
      <p:pic>
        <p:nvPicPr>
          <p:cNvPr id="4" name="Picture 3" descr="Map of Bracknell Forest with 2023 ward boundaries showing the proportion of households with at least one adult having English as a main language.">
            <a:extLst>
              <a:ext uri="{FF2B5EF4-FFF2-40B4-BE49-F238E27FC236}">
                <a16:creationId xmlns:a16="http://schemas.microsoft.com/office/drawing/2014/main" id="{FB4BE5A2-E52C-4791-A30A-626A067DF85B}"/>
              </a:ext>
            </a:extLst>
          </p:cNvPr>
          <p:cNvPicPr>
            <a:picLocks noChangeAspect="1"/>
          </p:cNvPicPr>
          <p:nvPr/>
        </p:nvPicPr>
        <p:blipFill>
          <a:blip r:embed="rId3"/>
          <a:stretch>
            <a:fillRect/>
          </a:stretch>
        </p:blipFill>
        <p:spPr>
          <a:xfrm>
            <a:off x="4369073" y="1841075"/>
            <a:ext cx="4432209" cy="4664984"/>
          </a:xfrm>
          <a:prstGeom prst="rect">
            <a:avLst/>
          </a:prstGeom>
        </p:spPr>
      </p:pic>
      <p:sp>
        <p:nvSpPr>
          <p:cNvPr id="9" name="TextBox 8">
            <a:extLst>
              <a:ext uri="{FF2B5EF4-FFF2-40B4-BE49-F238E27FC236}">
                <a16:creationId xmlns:a16="http://schemas.microsoft.com/office/drawing/2014/main" id="{C2158A66-9DEF-483C-B729-B2E1B286BC18}"/>
              </a:ext>
              <a:ext uri="{C183D7F6-B498-43B3-948B-1728B52AA6E4}">
                <adec:decorative xmlns:adec="http://schemas.microsoft.com/office/drawing/2017/decorative" val="0"/>
              </a:ext>
            </a:extLst>
          </p:cNvPr>
          <p:cNvSpPr txBox="1"/>
          <p:nvPr/>
        </p:nvSpPr>
        <p:spPr>
          <a:xfrm>
            <a:off x="4287427" y="6542990"/>
            <a:ext cx="4856573" cy="261610"/>
          </a:xfrm>
          <a:prstGeom prst="rect">
            <a:avLst/>
          </a:prstGeom>
          <a:noFill/>
        </p:spPr>
        <p:txBody>
          <a:bodyPr wrap="square">
            <a:spAutoFit/>
          </a:bodyPr>
          <a:lstStyle/>
          <a:p>
            <a:r>
              <a:rPr lang="en-GB" sz="1100" dirty="0"/>
              <a:t>Please note: The 2021 Census is the first time household language was captured.</a:t>
            </a:r>
          </a:p>
        </p:txBody>
      </p:sp>
      <p:sp>
        <p:nvSpPr>
          <p:cNvPr id="5" name="TextBox 4">
            <a:extLst>
              <a:ext uri="{FF2B5EF4-FFF2-40B4-BE49-F238E27FC236}">
                <a16:creationId xmlns:a16="http://schemas.microsoft.com/office/drawing/2014/main" id="{F74FF142-DC1E-2B7D-99E6-CE8832E10679}"/>
              </a:ext>
              <a:ext uri="{C183D7F6-B498-43B3-948B-1728B52AA6E4}">
                <adec:decorative xmlns:adec="http://schemas.microsoft.com/office/drawing/2017/decorative" val="0"/>
              </a:ext>
            </a:extLst>
          </p:cNvPr>
          <p:cNvSpPr txBox="1"/>
          <p:nvPr/>
        </p:nvSpPr>
        <p:spPr>
          <a:xfrm>
            <a:off x="185057" y="6506059"/>
            <a:ext cx="4432209" cy="261610"/>
          </a:xfrm>
          <a:prstGeom prst="rect">
            <a:avLst/>
          </a:prstGeom>
          <a:noFill/>
        </p:spPr>
        <p:txBody>
          <a:bodyPr wrap="square" rtlCol="0">
            <a:spAutoFit/>
          </a:bodyPr>
          <a:lstStyle/>
          <a:p>
            <a:r>
              <a:rPr lang="en-GB" sz="1100" i="1" dirty="0"/>
              <a:t>Source: </a:t>
            </a:r>
            <a:r>
              <a:rPr lang="en-GB" sz="1100" i="1" dirty="0">
                <a:hlinkClick r:id="rId4"/>
              </a:rPr>
              <a:t>ONS Census 2021, Household language</a:t>
            </a:r>
            <a:endParaRPr lang="en-GB" sz="1100" i="1" dirty="0"/>
          </a:p>
        </p:txBody>
      </p:sp>
    </p:spTree>
    <p:extLst>
      <p:ext uri="{BB962C8B-B14F-4D97-AF65-F5344CB8AC3E}">
        <p14:creationId xmlns:p14="http://schemas.microsoft.com/office/powerpoint/2010/main" val="1447890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499B8-4D61-45B2-8EED-2E03402CB9DD}"/>
              </a:ext>
            </a:extLst>
          </p:cNvPr>
          <p:cNvSpPr>
            <a:spLocks noGrp="1"/>
          </p:cNvSpPr>
          <p:nvPr>
            <p:ph type="title"/>
          </p:nvPr>
        </p:nvSpPr>
        <p:spPr>
          <a:xfrm>
            <a:off x="457200" y="213171"/>
            <a:ext cx="8229600" cy="453753"/>
          </a:xfrm>
        </p:spPr>
        <p:txBody>
          <a:bodyPr>
            <a:normAutofit fontScale="90000"/>
          </a:bodyPr>
          <a:lstStyle/>
          <a:p>
            <a:r>
              <a:rPr lang="en-GB" sz="3600" dirty="0"/>
              <a:t>Population</a:t>
            </a:r>
          </a:p>
        </p:txBody>
      </p:sp>
      <p:sp>
        <p:nvSpPr>
          <p:cNvPr id="3" name="Content Placeholder 2">
            <a:extLst>
              <a:ext uri="{FF2B5EF4-FFF2-40B4-BE49-F238E27FC236}">
                <a16:creationId xmlns:a16="http://schemas.microsoft.com/office/drawing/2014/main" id="{B9BCF866-2DF8-4ACC-AE05-B75EC80BC8DF}"/>
              </a:ext>
            </a:extLst>
          </p:cNvPr>
          <p:cNvSpPr>
            <a:spLocks noGrp="1"/>
          </p:cNvSpPr>
          <p:nvPr>
            <p:ph idx="1"/>
          </p:nvPr>
        </p:nvSpPr>
        <p:spPr>
          <a:xfrm>
            <a:off x="101848" y="788199"/>
            <a:ext cx="3989385" cy="3345771"/>
          </a:xfrm>
        </p:spPr>
        <p:txBody>
          <a:bodyPr>
            <a:noAutofit/>
          </a:bodyPr>
          <a:lstStyle/>
          <a:p>
            <a:r>
              <a:rPr lang="en-GB" sz="1470" dirty="0"/>
              <a:t>Bracknell Forest had a total population of 124,608 recorded in 2021 census, an increase of 10.1% from 113,205 in 2011 -  This was higher than the percentage increase of 7.5% in the South East and 6.6% in England during the same period (Table 1).</a:t>
            </a:r>
          </a:p>
          <a:p>
            <a:endParaRPr lang="en-GB" sz="1470" dirty="0"/>
          </a:p>
          <a:p>
            <a:r>
              <a:rPr lang="en-GB" sz="1470" dirty="0"/>
              <a:t>The CYP population during the same period increased by 3.6% (29,085 to 30,134). However, there was a decrease in the proportionate age distribution for the CYP population, from 25.7% in 2011 to 24.2% in 2021, due to a much higher increase in the older age groups (Table 2).</a:t>
            </a:r>
          </a:p>
        </p:txBody>
      </p:sp>
      <p:grpSp>
        <p:nvGrpSpPr>
          <p:cNvPr id="17" name="Group 16" descr="Population pyramid comparing population distribution of bracknell forest at census date 2011 and census date 2021">
            <a:extLst>
              <a:ext uri="{FF2B5EF4-FFF2-40B4-BE49-F238E27FC236}">
                <a16:creationId xmlns:a16="http://schemas.microsoft.com/office/drawing/2014/main" id="{DA6A4A79-5E4E-47CD-B1C0-BE950D6F0B0C}"/>
              </a:ext>
            </a:extLst>
          </p:cNvPr>
          <p:cNvGrpSpPr/>
          <p:nvPr/>
        </p:nvGrpSpPr>
        <p:grpSpPr>
          <a:xfrm>
            <a:off x="4355184" y="778318"/>
            <a:ext cx="4288101" cy="3355652"/>
            <a:chOff x="4256478" y="778318"/>
            <a:chExt cx="4386807" cy="4133288"/>
          </a:xfrm>
        </p:grpSpPr>
        <p:pic>
          <p:nvPicPr>
            <p:cNvPr id="16" name="Picture 15">
              <a:extLst>
                <a:ext uri="{FF2B5EF4-FFF2-40B4-BE49-F238E27FC236}">
                  <a16:creationId xmlns:a16="http://schemas.microsoft.com/office/drawing/2014/main" id="{BFCEA5A6-F8A5-4419-A5A8-4C8E3F1C99D6}"/>
                </a:ext>
              </a:extLst>
            </p:cNvPr>
            <p:cNvPicPr>
              <a:picLocks noChangeAspect="1"/>
            </p:cNvPicPr>
            <p:nvPr/>
          </p:nvPicPr>
          <p:blipFill>
            <a:blip r:embed="rId3"/>
            <a:stretch>
              <a:fillRect/>
            </a:stretch>
          </p:blipFill>
          <p:spPr>
            <a:xfrm>
              <a:off x="4256479" y="1123735"/>
              <a:ext cx="4386806" cy="3787871"/>
            </a:xfrm>
            <a:prstGeom prst="rect">
              <a:avLst/>
            </a:prstGeom>
          </p:spPr>
        </p:pic>
        <p:sp>
          <p:nvSpPr>
            <p:cNvPr id="9" name="TextBox 8">
              <a:extLst>
                <a:ext uri="{FF2B5EF4-FFF2-40B4-BE49-F238E27FC236}">
                  <a16:creationId xmlns:a16="http://schemas.microsoft.com/office/drawing/2014/main" id="{D4924F4F-AD12-4E1D-AA9E-E000B83F4D6F}"/>
                </a:ext>
              </a:extLst>
            </p:cNvPr>
            <p:cNvSpPr txBox="1"/>
            <p:nvPr/>
          </p:nvSpPr>
          <p:spPr>
            <a:xfrm>
              <a:off x="4256478" y="778318"/>
              <a:ext cx="4386807" cy="321978"/>
            </a:xfrm>
            <a:prstGeom prst="rect">
              <a:avLst/>
            </a:prstGeom>
            <a:noFill/>
          </p:spPr>
          <p:txBody>
            <a:bodyPr wrap="square">
              <a:spAutoFit/>
            </a:bodyPr>
            <a:lstStyle/>
            <a:p>
              <a:pPr algn="ctr" rtl="0">
                <a:defRPr sz="900" b="0" i="0" u="none" strike="noStrike" kern="1200" baseline="0">
                  <a:solidFill>
                    <a:srgbClr val="000000"/>
                  </a:solidFill>
                  <a:latin typeface="Arial"/>
                  <a:ea typeface="Arial"/>
                  <a:cs typeface="Arial"/>
                </a:defRPr>
              </a:pPr>
              <a:r>
                <a:rPr lang="en-GB" sz="1200" b="1" dirty="0">
                  <a:latin typeface="+mj-lt"/>
                </a:rPr>
                <a:t>Population pyramid:</a:t>
              </a:r>
              <a:r>
                <a:rPr lang="en-GB" sz="1200" b="1" baseline="0" dirty="0">
                  <a:latin typeface="+mj-lt"/>
                </a:rPr>
                <a:t> </a:t>
              </a:r>
              <a:r>
                <a:rPr lang="en-GB" sz="1200" b="1" dirty="0">
                  <a:latin typeface="+mj-lt"/>
                </a:rPr>
                <a:t>Bracknell Forest 2021 vs Census</a:t>
              </a:r>
              <a:r>
                <a:rPr lang="en-GB" sz="1200" b="1" baseline="0" dirty="0">
                  <a:latin typeface="+mj-lt"/>
                </a:rPr>
                <a:t> 2011</a:t>
              </a:r>
              <a:endParaRPr lang="en-GB" sz="1200" b="1" dirty="0">
                <a:latin typeface="+mj-lt"/>
              </a:endParaRPr>
            </a:p>
          </p:txBody>
        </p:sp>
      </p:grpSp>
      <p:sp>
        <p:nvSpPr>
          <p:cNvPr id="7" name="TextBox 6">
            <a:extLst>
              <a:ext uri="{FF2B5EF4-FFF2-40B4-BE49-F238E27FC236}">
                <a16:creationId xmlns:a16="http://schemas.microsoft.com/office/drawing/2014/main" id="{9EA6F1B5-B0BA-4E98-A2CA-7C95961D593E}"/>
              </a:ext>
            </a:extLst>
          </p:cNvPr>
          <p:cNvSpPr txBox="1"/>
          <p:nvPr/>
        </p:nvSpPr>
        <p:spPr>
          <a:xfrm>
            <a:off x="101848" y="4310536"/>
            <a:ext cx="4081806" cy="276999"/>
          </a:xfrm>
          <a:prstGeom prst="rect">
            <a:avLst/>
          </a:prstGeom>
          <a:noFill/>
        </p:spPr>
        <p:txBody>
          <a:bodyPr wrap="square" rtlCol="0">
            <a:spAutoFit/>
          </a:bodyPr>
          <a:lstStyle/>
          <a:p>
            <a:pPr algn="ctr"/>
            <a:r>
              <a:rPr lang="en-GB" sz="1200" b="1" u="sng" dirty="0">
                <a:latin typeface="+mj-lt"/>
              </a:rPr>
              <a:t>Table 1: Local, regional and national CYP population in 2021</a:t>
            </a:r>
          </a:p>
        </p:txBody>
      </p:sp>
      <p:graphicFrame>
        <p:nvGraphicFramePr>
          <p:cNvPr id="6" name="Table 5">
            <a:extLst>
              <a:ext uri="{FF2B5EF4-FFF2-40B4-BE49-F238E27FC236}">
                <a16:creationId xmlns:a16="http://schemas.microsoft.com/office/drawing/2014/main" id="{E7B1A39C-C6D9-4117-AF31-670B27665DC3}"/>
              </a:ext>
            </a:extLst>
          </p:cNvPr>
          <p:cNvGraphicFramePr>
            <a:graphicFrameLocks noGrp="1"/>
          </p:cNvGraphicFramePr>
          <p:nvPr>
            <p:extLst>
              <p:ext uri="{D42A27DB-BD31-4B8C-83A1-F6EECF244321}">
                <p14:modId xmlns:p14="http://schemas.microsoft.com/office/powerpoint/2010/main" val="2683486246"/>
              </p:ext>
            </p:extLst>
          </p:nvPr>
        </p:nvGraphicFramePr>
        <p:xfrm>
          <a:off x="281237" y="4698929"/>
          <a:ext cx="3696871" cy="1683316"/>
        </p:xfrm>
        <a:graphic>
          <a:graphicData uri="http://schemas.openxmlformats.org/drawingml/2006/table">
            <a:tbl>
              <a:tblPr firstRow="1"/>
              <a:tblGrid>
                <a:gridCol w="914280">
                  <a:extLst>
                    <a:ext uri="{9D8B030D-6E8A-4147-A177-3AD203B41FA5}">
                      <a16:colId xmlns:a16="http://schemas.microsoft.com/office/drawing/2014/main" val="2881738896"/>
                    </a:ext>
                  </a:extLst>
                </a:gridCol>
                <a:gridCol w="1038633">
                  <a:extLst>
                    <a:ext uri="{9D8B030D-6E8A-4147-A177-3AD203B41FA5}">
                      <a16:colId xmlns:a16="http://schemas.microsoft.com/office/drawing/2014/main" val="3389873072"/>
                    </a:ext>
                  </a:extLst>
                </a:gridCol>
                <a:gridCol w="857839">
                  <a:extLst>
                    <a:ext uri="{9D8B030D-6E8A-4147-A177-3AD203B41FA5}">
                      <a16:colId xmlns:a16="http://schemas.microsoft.com/office/drawing/2014/main" val="809078159"/>
                    </a:ext>
                  </a:extLst>
                </a:gridCol>
                <a:gridCol w="886119">
                  <a:extLst>
                    <a:ext uri="{9D8B030D-6E8A-4147-A177-3AD203B41FA5}">
                      <a16:colId xmlns:a16="http://schemas.microsoft.com/office/drawing/2014/main" val="286195936"/>
                    </a:ext>
                  </a:extLst>
                </a:gridCol>
              </a:tblGrid>
              <a:tr h="474036">
                <a:tc>
                  <a:txBody>
                    <a:bodyPr/>
                    <a:lstStyle/>
                    <a:p>
                      <a:pPr algn="ctr" fontAlgn="ctr"/>
                      <a:r>
                        <a:rPr lang="en-GB" sz="1300" b="0" i="0" u="none" strike="noStrike">
                          <a:solidFill>
                            <a:srgbClr val="000000"/>
                          </a:solidFill>
                          <a:effectLst/>
                          <a:latin typeface="+mn-lt"/>
                        </a:rPr>
                        <a:t>Quinary Age Bands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dirty="0">
                          <a:solidFill>
                            <a:srgbClr val="000000"/>
                          </a:solidFill>
                          <a:effectLst/>
                          <a:latin typeface="+mn-lt"/>
                        </a:rPr>
                        <a:t>Bracknell Forest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dirty="0">
                          <a:solidFill>
                            <a:srgbClr val="000000"/>
                          </a:solidFill>
                          <a:effectLst/>
                          <a:latin typeface="+mn-lt"/>
                        </a:rPr>
                        <a:t>South </a:t>
                      </a:r>
                      <a:br>
                        <a:rPr lang="en-GB" sz="1300" b="0" i="0" u="none" strike="noStrike" dirty="0">
                          <a:solidFill>
                            <a:srgbClr val="000000"/>
                          </a:solidFill>
                          <a:effectLst/>
                          <a:latin typeface="+mn-lt"/>
                        </a:rPr>
                      </a:br>
                      <a:r>
                        <a:rPr lang="en-GB" sz="1300" b="0" i="0" u="none" strike="noStrike" dirty="0">
                          <a:solidFill>
                            <a:srgbClr val="000000"/>
                          </a:solidFill>
                          <a:effectLst/>
                          <a:latin typeface="+mn-lt"/>
                        </a:rPr>
                        <a:t>East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dirty="0">
                          <a:solidFill>
                            <a:srgbClr val="000000"/>
                          </a:solidFill>
                          <a:effectLst/>
                          <a:latin typeface="+mn-lt"/>
                        </a:rPr>
                        <a:t>England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4988844"/>
                  </a:ext>
                </a:extLst>
              </a:tr>
              <a:tr h="241856">
                <a:tc>
                  <a:txBody>
                    <a:bodyPr/>
                    <a:lstStyle/>
                    <a:p>
                      <a:pPr algn="ctr" fontAlgn="ctr"/>
                      <a:r>
                        <a:rPr lang="en-GB" sz="1300" b="0" i="0" u="none" strike="noStrike">
                          <a:solidFill>
                            <a:srgbClr val="000000"/>
                          </a:solidFill>
                          <a:effectLst/>
                          <a:latin typeface="+mn-lt"/>
                        </a:rPr>
                        <a:t>0 ‒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5.7%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300" b="0" i="0" u="none" strike="noStrike" dirty="0">
                          <a:solidFill>
                            <a:srgbClr val="000000"/>
                          </a:solidFill>
                          <a:effectLst/>
                          <a:latin typeface="+mn-lt"/>
                        </a:rPr>
                        <a:t>5.3%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6793784"/>
                  </a:ext>
                </a:extLst>
              </a:tr>
              <a:tr h="241856">
                <a:tc>
                  <a:txBody>
                    <a:bodyPr/>
                    <a:lstStyle/>
                    <a:p>
                      <a:pPr algn="ctr" fontAlgn="ctr"/>
                      <a:r>
                        <a:rPr lang="en-GB" sz="1300" b="0" i="0" u="none" strike="noStrike">
                          <a:solidFill>
                            <a:srgbClr val="000000"/>
                          </a:solidFill>
                          <a:effectLst/>
                          <a:latin typeface="+mn-lt"/>
                        </a:rPr>
                        <a:t>5 ‒ 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dirty="0">
                          <a:solidFill>
                            <a:srgbClr val="000000"/>
                          </a:solidFill>
                          <a:effectLst/>
                          <a:latin typeface="+mn-lt"/>
                        </a:rPr>
                        <a:t>6.3%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300" b="0" i="0" u="none" strike="noStrike">
                          <a:solidFill>
                            <a:srgbClr val="000000"/>
                          </a:solidFill>
                          <a:effectLst/>
                          <a:latin typeface="+mn-lt"/>
                        </a:rPr>
                        <a:t>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dirty="0">
                          <a:solidFill>
                            <a:srgbClr val="000000"/>
                          </a:solidFill>
                          <a:effectLst/>
                          <a:latin typeface="+mn-lt"/>
                        </a:rPr>
                        <a:t>5.9%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273499"/>
                  </a:ext>
                </a:extLst>
              </a:tr>
              <a:tr h="241856">
                <a:tc>
                  <a:txBody>
                    <a:bodyPr/>
                    <a:lstStyle/>
                    <a:p>
                      <a:pPr algn="ctr" fontAlgn="ctr"/>
                      <a:r>
                        <a:rPr lang="en-GB" sz="1300" b="0" i="0" u="none" strike="noStrike" dirty="0">
                          <a:solidFill>
                            <a:srgbClr val="000000"/>
                          </a:solidFill>
                          <a:effectLst/>
                          <a:latin typeface="+mn-lt"/>
                        </a:rPr>
                        <a:t>10 ‒ 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6.5%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300" b="0" i="0" u="none" strike="noStrike">
                          <a:solidFill>
                            <a:srgbClr val="000000"/>
                          </a:solidFill>
                          <a:effectLst/>
                          <a:latin typeface="+mn-lt"/>
                        </a:rPr>
                        <a:t>6.1%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6.0%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5099349"/>
                  </a:ext>
                </a:extLst>
              </a:tr>
              <a:tr h="241856">
                <a:tc>
                  <a:txBody>
                    <a:bodyPr/>
                    <a:lstStyle/>
                    <a:p>
                      <a:pPr algn="ctr" fontAlgn="ctr"/>
                      <a:r>
                        <a:rPr lang="en-GB" sz="1300" b="0" i="0" u="none" strike="noStrike">
                          <a:solidFill>
                            <a:srgbClr val="000000"/>
                          </a:solidFill>
                          <a:effectLst/>
                          <a:latin typeface="+mn-lt"/>
                        </a:rPr>
                        <a:t>15 ‒ 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5.7%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300" b="0" i="0" u="none" strike="noStrike">
                          <a:solidFill>
                            <a:srgbClr val="000000"/>
                          </a:solidFill>
                          <a:effectLst/>
                          <a:latin typeface="+mn-lt"/>
                        </a:rPr>
                        <a:t>5.6%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5.7%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3146470"/>
                  </a:ext>
                </a:extLst>
              </a:tr>
              <a:tr h="241856">
                <a:tc>
                  <a:txBody>
                    <a:bodyPr/>
                    <a:lstStyle/>
                    <a:p>
                      <a:pPr algn="ctr" fontAlgn="b"/>
                      <a:r>
                        <a:rPr lang="en-GB" sz="1300" b="1" i="0" u="none" strike="noStrike">
                          <a:solidFill>
                            <a:srgbClr val="000000"/>
                          </a:solidFill>
                          <a:effectLst/>
                          <a:latin typeface="+mn-lt"/>
                        </a:rPr>
                        <a:t>Total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1" i="0" u="none" strike="noStrike">
                          <a:solidFill>
                            <a:srgbClr val="000000"/>
                          </a:solidFill>
                          <a:effectLst/>
                          <a:latin typeface="+mn-lt"/>
                        </a:rPr>
                        <a:t>24.2%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1" i="0" u="none" strike="noStrike">
                          <a:solidFill>
                            <a:srgbClr val="000000"/>
                          </a:solidFill>
                          <a:effectLst/>
                          <a:latin typeface="+mn-lt"/>
                        </a:rPr>
                        <a:t>23.1%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1" i="0" u="none" strike="noStrike" dirty="0">
                          <a:solidFill>
                            <a:srgbClr val="000000"/>
                          </a:solidFill>
                          <a:effectLst/>
                          <a:latin typeface="+mn-lt"/>
                        </a:rPr>
                        <a:t>23.1%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8624284"/>
                  </a:ext>
                </a:extLst>
              </a:tr>
            </a:tbl>
          </a:graphicData>
        </a:graphic>
      </p:graphicFrame>
      <p:sp>
        <p:nvSpPr>
          <p:cNvPr id="4" name="TextBox 3">
            <a:extLst>
              <a:ext uri="{FF2B5EF4-FFF2-40B4-BE49-F238E27FC236}">
                <a16:creationId xmlns:a16="http://schemas.microsoft.com/office/drawing/2014/main" id="{11EA551A-9920-8D7C-2F7C-824BAEC2D15D}"/>
              </a:ext>
            </a:extLst>
          </p:cNvPr>
          <p:cNvSpPr txBox="1"/>
          <p:nvPr/>
        </p:nvSpPr>
        <p:spPr>
          <a:xfrm>
            <a:off x="4713449" y="4310536"/>
            <a:ext cx="3929836" cy="276999"/>
          </a:xfrm>
          <a:prstGeom prst="rect">
            <a:avLst/>
          </a:prstGeom>
          <a:noFill/>
        </p:spPr>
        <p:txBody>
          <a:bodyPr wrap="square" rtlCol="0">
            <a:spAutoFit/>
          </a:bodyPr>
          <a:lstStyle/>
          <a:p>
            <a:pPr algn="ctr"/>
            <a:r>
              <a:rPr lang="en-GB" sz="1200" b="1" u="sng" dirty="0">
                <a:latin typeface="+mj-lt"/>
              </a:rPr>
              <a:t>Table 2: CYP population in 2011 and 2021</a:t>
            </a:r>
          </a:p>
        </p:txBody>
      </p:sp>
      <p:graphicFrame>
        <p:nvGraphicFramePr>
          <p:cNvPr id="13" name="Table 12">
            <a:extLst>
              <a:ext uri="{FF2B5EF4-FFF2-40B4-BE49-F238E27FC236}">
                <a16:creationId xmlns:a16="http://schemas.microsoft.com/office/drawing/2014/main" id="{53C8F820-EE66-469E-927E-27C92BD8DBA8}"/>
              </a:ext>
            </a:extLst>
          </p:cNvPr>
          <p:cNvGraphicFramePr>
            <a:graphicFrameLocks noGrp="1"/>
          </p:cNvGraphicFramePr>
          <p:nvPr>
            <p:extLst>
              <p:ext uri="{D42A27DB-BD31-4B8C-83A1-F6EECF244321}">
                <p14:modId xmlns:p14="http://schemas.microsoft.com/office/powerpoint/2010/main" val="3743574464"/>
              </p:ext>
            </p:extLst>
          </p:nvPr>
        </p:nvGraphicFramePr>
        <p:xfrm>
          <a:off x="4571997" y="4698928"/>
          <a:ext cx="4071288" cy="1683318"/>
        </p:xfrm>
        <a:graphic>
          <a:graphicData uri="http://schemas.openxmlformats.org/drawingml/2006/table">
            <a:tbl>
              <a:tblPr firstRow="1"/>
              <a:tblGrid>
                <a:gridCol w="1017822">
                  <a:extLst>
                    <a:ext uri="{9D8B030D-6E8A-4147-A177-3AD203B41FA5}">
                      <a16:colId xmlns:a16="http://schemas.microsoft.com/office/drawing/2014/main" val="3164331492"/>
                    </a:ext>
                  </a:extLst>
                </a:gridCol>
                <a:gridCol w="1017822">
                  <a:extLst>
                    <a:ext uri="{9D8B030D-6E8A-4147-A177-3AD203B41FA5}">
                      <a16:colId xmlns:a16="http://schemas.microsoft.com/office/drawing/2014/main" val="3404050774"/>
                    </a:ext>
                  </a:extLst>
                </a:gridCol>
                <a:gridCol w="1017822">
                  <a:extLst>
                    <a:ext uri="{9D8B030D-6E8A-4147-A177-3AD203B41FA5}">
                      <a16:colId xmlns:a16="http://schemas.microsoft.com/office/drawing/2014/main" val="550591088"/>
                    </a:ext>
                  </a:extLst>
                </a:gridCol>
                <a:gridCol w="1017822">
                  <a:extLst>
                    <a:ext uri="{9D8B030D-6E8A-4147-A177-3AD203B41FA5}">
                      <a16:colId xmlns:a16="http://schemas.microsoft.com/office/drawing/2014/main" val="3453079315"/>
                    </a:ext>
                  </a:extLst>
                </a:gridCol>
              </a:tblGrid>
              <a:tr h="538450">
                <a:tc>
                  <a:txBody>
                    <a:bodyPr/>
                    <a:lstStyle/>
                    <a:p>
                      <a:pPr algn="ctr" fontAlgn="ctr"/>
                      <a:r>
                        <a:rPr lang="en-GB" sz="1300" b="0" i="0" u="none" strike="noStrike" dirty="0">
                          <a:solidFill>
                            <a:srgbClr val="000000"/>
                          </a:solidFill>
                          <a:effectLst/>
                          <a:latin typeface="+mn-lt"/>
                        </a:rPr>
                        <a:t>Quinary Age Bands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dirty="0">
                          <a:solidFill>
                            <a:srgbClr val="000000"/>
                          </a:solidFill>
                          <a:effectLst/>
                          <a:latin typeface="+mn-lt"/>
                        </a:rPr>
                        <a:t>Census 2021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Census 2011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 Change in Population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1364262"/>
                  </a:ext>
                </a:extLst>
              </a:tr>
              <a:tr h="206503">
                <a:tc>
                  <a:txBody>
                    <a:bodyPr/>
                    <a:lstStyle/>
                    <a:p>
                      <a:pPr algn="ctr" fontAlgn="ctr"/>
                      <a:r>
                        <a:rPr lang="en-GB" sz="1300" b="0" i="0" u="none" strike="noStrike" dirty="0">
                          <a:solidFill>
                            <a:srgbClr val="000000"/>
                          </a:solidFill>
                          <a:effectLst/>
                          <a:latin typeface="+mn-lt"/>
                        </a:rPr>
                        <a:t>0 ‒ 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dirty="0">
                          <a:solidFill>
                            <a:srgbClr val="000000"/>
                          </a:solidFill>
                          <a:effectLst/>
                          <a:latin typeface="+mn-lt"/>
                        </a:rPr>
                        <a:t>7,120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8,027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FF0000"/>
                          </a:solidFill>
                          <a:effectLst/>
                          <a:latin typeface="+mn-lt"/>
                        </a:rPr>
                        <a:t>-11.3%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182599"/>
                  </a:ext>
                </a:extLst>
              </a:tr>
              <a:tr h="184556">
                <a:tc>
                  <a:txBody>
                    <a:bodyPr/>
                    <a:lstStyle/>
                    <a:p>
                      <a:pPr algn="ctr" fontAlgn="ctr"/>
                      <a:r>
                        <a:rPr lang="en-GB" sz="1300" b="0" i="0" u="none" strike="noStrike">
                          <a:solidFill>
                            <a:srgbClr val="000000"/>
                          </a:solidFill>
                          <a:effectLst/>
                          <a:latin typeface="+mn-lt"/>
                        </a:rPr>
                        <a:t>5 ‒ 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7,862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6,745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16.6%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8733570"/>
                  </a:ext>
                </a:extLst>
              </a:tr>
              <a:tr h="184556">
                <a:tc>
                  <a:txBody>
                    <a:bodyPr/>
                    <a:lstStyle/>
                    <a:p>
                      <a:pPr algn="ctr" fontAlgn="ctr"/>
                      <a:r>
                        <a:rPr lang="en-GB" sz="1300" b="0" i="0" u="none" strike="noStrike">
                          <a:solidFill>
                            <a:srgbClr val="000000"/>
                          </a:solidFill>
                          <a:effectLst/>
                          <a:latin typeface="+mn-lt"/>
                        </a:rPr>
                        <a:t>10 ‒ 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8,080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7,082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14.1%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535421"/>
                  </a:ext>
                </a:extLst>
              </a:tr>
              <a:tr h="184556">
                <a:tc>
                  <a:txBody>
                    <a:bodyPr/>
                    <a:lstStyle/>
                    <a:p>
                      <a:pPr algn="ctr" fontAlgn="ctr"/>
                      <a:r>
                        <a:rPr lang="en-GB" sz="1300" b="0" i="0" u="none" strike="noStrike">
                          <a:solidFill>
                            <a:srgbClr val="000000"/>
                          </a:solidFill>
                          <a:effectLst/>
                          <a:latin typeface="+mn-lt"/>
                        </a:rPr>
                        <a:t>15 ‒ 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7,072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000000"/>
                          </a:solidFill>
                          <a:effectLst/>
                          <a:latin typeface="+mn-lt"/>
                        </a:rPr>
                        <a:t>7,231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0" i="0" u="none" strike="noStrike">
                          <a:solidFill>
                            <a:srgbClr val="FF0000"/>
                          </a:solidFill>
                          <a:effectLst/>
                          <a:latin typeface="+mn-lt"/>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4934456"/>
                  </a:ext>
                </a:extLst>
              </a:tr>
              <a:tr h="321145">
                <a:tc>
                  <a:txBody>
                    <a:bodyPr/>
                    <a:lstStyle/>
                    <a:p>
                      <a:pPr algn="ctr" fontAlgn="ctr"/>
                      <a:r>
                        <a:rPr lang="en-GB" sz="1300" b="1" i="0" u="none" strike="noStrike">
                          <a:solidFill>
                            <a:srgbClr val="000000"/>
                          </a:solidFill>
                          <a:effectLst/>
                          <a:latin typeface="+mn-lt"/>
                        </a:rPr>
                        <a:t>Total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1" i="0" u="none" strike="noStrike" dirty="0">
                          <a:solidFill>
                            <a:srgbClr val="000000"/>
                          </a:solidFill>
                          <a:effectLst/>
                          <a:latin typeface="+mn-lt"/>
                        </a:rPr>
                        <a:t>30,134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1" i="0" u="none" strike="noStrike" dirty="0">
                          <a:solidFill>
                            <a:srgbClr val="000000"/>
                          </a:solidFill>
                          <a:effectLst/>
                          <a:latin typeface="+mn-lt"/>
                        </a:rPr>
                        <a:t>29,085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300" b="1" i="0" u="none" strike="noStrike" dirty="0">
                          <a:solidFill>
                            <a:srgbClr val="000000"/>
                          </a:solidFill>
                          <a:effectLst/>
                          <a:latin typeface="+mn-lt"/>
                        </a:rPr>
                        <a:t>3.6%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430755"/>
                  </a:ext>
                </a:extLst>
              </a:tr>
            </a:tbl>
          </a:graphicData>
        </a:graphic>
      </p:graphicFrame>
      <p:sp>
        <p:nvSpPr>
          <p:cNvPr id="5" name="TextBox 4">
            <a:extLst>
              <a:ext uri="{FF2B5EF4-FFF2-40B4-BE49-F238E27FC236}">
                <a16:creationId xmlns:a16="http://schemas.microsoft.com/office/drawing/2014/main" id="{C5D0E764-A6A0-37A4-A123-90DAA7C05445}"/>
              </a:ext>
            </a:extLst>
          </p:cNvPr>
          <p:cNvSpPr txBox="1"/>
          <p:nvPr/>
        </p:nvSpPr>
        <p:spPr>
          <a:xfrm>
            <a:off x="281234" y="6558812"/>
            <a:ext cx="4432209" cy="276999"/>
          </a:xfrm>
          <a:prstGeom prst="rect">
            <a:avLst/>
          </a:prstGeom>
          <a:noFill/>
        </p:spPr>
        <p:txBody>
          <a:bodyPr wrap="square" rtlCol="0">
            <a:spAutoFit/>
          </a:bodyPr>
          <a:lstStyle/>
          <a:p>
            <a:r>
              <a:rPr lang="en-GB" sz="1200" i="1" dirty="0"/>
              <a:t>Source: </a:t>
            </a:r>
            <a:r>
              <a:rPr lang="en-GB" sz="1200" i="1" dirty="0">
                <a:hlinkClick r:id="rId4"/>
              </a:rPr>
              <a:t>ONS Census 2021, Age at single year </a:t>
            </a:r>
            <a:endParaRPr lang="en-GB" sz="1200" i="1" dirty="0"/>
          </a:p>
        </p:txBody>
      </p:sp>
    </p:spTree>
    <p:extLst>
      <p:ext uri="{BB962C8B-B14F-4D97-AF65-F5344CB8AC3E}">
        <p14:creationId xmlns:p14="http://schemas.microsoft.com/office/powerpoint/2010/main" val="3449402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3ED3E-E591-4761-97EB-1AE8EC087015}"/>
              </a:ext>
            </a:extLst>
          </p:cNvPr>
          <p:cNvSpPr>
            <a:spLocks noGrp="1"/>
          </p:cNvSpPr>
          <p:nvPr>
            <p:ph type="title"/>
          </p:nvPr>
        </p:nvSpPr>
        <p:spPr>
          <a:xfrm>
            <a:off x="457200" y="274638"/>
            <a:ext cx="8229600" cy="670584"/>
          </a:xfrm>
        </p:spPr>
        <p:txBody>
          <a:bodyPr>
            <a:normAutofit/>
          </a:bodyPr>
          <a:lstStyle/>
          <a:p>
            <a:r>
              <a:rPr lang="en-GB" sz="3200" b="1" dirty="0"/>
              <a:t>Household deprivation</a:t>
            </a:r>
          </a:p>
        </p:txBody>
      </p:sp>
      <p:sp>
        <p:nvSpPr>
          <p:cNvPr id="3" name="Content Placeholder 2">
            <a:extLst>
              <a:ext uri="{FF2B5EF4-FFF2-40B4-BE49-F238E27FC236}">
                <a16:creationId xmlns:a16="http://schemas.microsoft.com/office/drawing/2014/main" id="{9E976A9D-7A51-4B1F-A968-32B3FCA4486C}"/>
              </a:ext>
            </a:extLst>
          </p:cNvPr>
          <p:cNvSpPr>
            <a:spLocks noGrp="1"/>
          </p:cNvSpPr>
          <p:nvPr>
            <p:ph idx="1"/>
          </p:nvPr>
        </p:nvSpPr>
        <p:spPr>
          <a:xfrm>
            <a:off x="179109" y="1166018"/>
            <a:ext cx="8507689" cy="5234782"/>
          </a:xfrm>
        </p:spPr>
        <p:txBody>
          <a:bodyPr>
            <a:normAutofit fontScale="92500" lnSpcReduction="20000"/>
          </a:bodyPr>
          <a:lstStyle/>
          <a:p>
            <a:r>
              <a:rPr lang="en-GB" sz="2200" dirty="0"/>
              <a:t>The ONS classifies household deprivation by four dimensions of deprivation: Employment, Education, Health and disability, and Housing:</a:t>
            </a:r>
            <a:br>
              <a:rPr lang="en-GB" sz="1900" dirty="0"/>
            </a:br>
            <a:endParaRPr lang="en-GB" sz="1900" dirty="0"/>
          </a:p>
          <a:p>
            <a:pPr lvl="1"/>
            <a:r>
              <a:rPr lang="en-GB" sz="1900" dirty="0"/>
              <a:t>Employment: A household is classified as deprived in the employment dimension if any member, not a full-time student, is either unemployed, permanently sick or disabled.</a:t>
            </a:r>
            <a:br>
              <a:rPr lang="en-GB" sz="1900" dirty="0"/>
            </a:br>
            <a:endParaRPr lang="en-GB" sz="1900" dirty="0"/>
          </a:p>
          <a:p>
            <a:pPr lvl="1"/>
            <a:r>
              <a:rPr lang="en-GB" sz="1900" dirty="0"/>
              <a:t>Education: A household is classified as deprived in the education dimension if no one has at least level 2 education and no one aged 16 to 18 years is a full-time student.</a:t>
            </a:r>
            <a:br>
              <a:rPr lang="en-GB" sz="1900" dirty="0"/>
            </a:br>
            <a:endParaRPr lang="en-GB" sz="1900" dirty="0"/>
          </a:p>
          <a:p>
            <a:pPr lvl="1"/>
            <a:r>
              <a:rPr lang="en-GB" sz="1900" dirty="0"/>
              <a:t>Health and disability: A household is classified as deprived in the health dimension if any member is disabled.</a:t>
            </a:r>
            <a:br>
              <a:rPr lang="en-GB" sz="1900" dirty="0"/>
            </a:br>
            <a:endParaRPr lang="en-GB" sz="1900" dirty="0"/>
          </a:p>
          <a:p>
            <a:pPr lvl="1"/>
            <a:r>
              <a:rPr lang="en-GB" sz="1900" dirty="0"/>
              <a:t>Housing: A household is classified as deprived in the housing dimension if the household’s accommodation is either overcrowded, in a shared dwelling, or has no central heating.</a:t>
            </a:r>
          </a:p>
          <a:p>
            <a:pPr lvl="1"/>
            <a:endParaRPr lang="en-GB" sz="1700" dirty="0"/>
          </a:p>
          <a:p>
            <a:r>
              <a:rPr lang="en-GB" sz="2200" dirty="0"/>
              <a:t>Households are categorised as: not deprived in any dimension, deprived in one dimension, deprived in two dimensions, deprived in three dimensions or deprived in in four dimensions</a:t>
            </a:r>
            <a:endParaRPr lang="en-GB" sz="1700" dirty="0"/>
          </a:p>
          <a:p>
            <a:pPr lvl="1"/>
            <a:endParaRPr lang="en-GB" sz="1400" dirty="0"/>
          </a:p>
          <a:p>
            <a:pPr marL="457200" lvl="1" indent="0">
              <a:buNone/>
            </a:pPr>
            <a:endParaRPr lang="en-GB" sz="1400" dirty="0"/>
          </a:p>
        </p:txBody>
      </p:sp>
      <p:sp>
        <p:nvSpPr>
          <p:cNvPr id="4" name="TextBox 3">
            <a:extLst>
              <a:ext uri="{FF2B5EF4-FFF2-40B4-BE49-F238E27FC236}">
                <a16:creationId xmlns:a16="http://schemas.microsoft.com/office/drawing/2014/main" id="{8FAD9771-7500-08C6-B8BC-E0EF0D71061D}"/>
              </a:ext>
            </a:extLst>
          </p:cNvPr>
          <p:cNvSpPr txBox="1"/>
          <p:nvPr/>
        </p:nvSpPr>
        <p:spPr>
          <a:xfrm>
            <a:off x="185057" y="6506059"/>
            <a:ext cx="4432209" cy="261610"/>
          </a:xfrm>
          <a:prstGeom prst="rect">
            <a:avLst/>
          </a:prstGeom>
          <a:noFill/>
        </p:spPr>
        <p:txBody>
          <a:bodyPr wrap="square" rtlCol="0">
            <a:spAutoFit/>
          </a:bodyPr>
          <a:lstStyle/>
          <a:p>
            <a:r>
              <a:rPr lang="en-GB" sz="1100" i="1" dirty="0"/>
              <a:t>Source: </a:t>
            </a:r>
            <a:r>
              <a:rPr lang="en-GB" sz="1100" i="1" dirty="0">
                <a:hlinkClick r:id="rId2"/>
              </a:rPr>
              <a:t>ONS Census 2021, Household deprivation variable definition</a:t>
            </a:r>
            <a:endParaRPr lang="en-GB" sz="1100" i="1" dirty="0"/>
          </a:p>
        </p:txBody>
      </p:sp>
    </p:spTree>
    <p:extLst>
      <p:ext uri="{BB962C8B-B14F-4D97-AF65-F5344CB8AC3E}">
        <p14:creationId xmlns:p14="http://schemas.microsoft.com/office/powerpoint/2010/main" val="2587187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3ED3E-E591-4761-97EB-1AE8EC087015}"/>
              </a:ext>
            </a:extLst>
          </p:cNvPr>
          <p:cNvSpPr>
            <a:spLocks noGrp="1"/>
          </p:cNvSpPr>
          <p:nvPr>
            <p:ph type="title"/>
          </p:nvPr>
        </p:nvSpPr>
        <p:spPr>
          <a:xfrm>
            <a:off x="457200" y="274638"/>
            <a:ext cx="8229600" cy="362806"/>
          </a:xfrm>
        </p:spPr>
        <p:txBody>
          <a:bodyPr>
            <a:noAutofit/>
          </a:bodyPr>
          <a:lstStyle/>
          <a:p>
            <a:r>
              <a:rPr lang="en-GB" sz="2800" b="1" dirty="0"/>
              <a:t>Household deprivation</a:t>
            </a:r>
          </a:p>
        </p:txBody>
      </p:sp>
      <p:sp>
        <p:nvSpPr>
          <p:cNvPr id="3" name="Content Placeholder 2">
            <a:extLst>
              <a:ext uri="{FF2B5EF4-FFF2-40B4-BE49-F238E27FC236}">
                <a16:creationId xmlns:a16="http://schemas.microsoft.com/office/drawing/2014/main" id="{9E976A9D-7A51-4B1F-A968-32B3FCA4486C}"/>
              </a:ext>
            </a:extLst>
          </p:cNvPr>
          <p:cNvSpPr>
            <a:spLocks noGrp="1"/>
          </p:cNvSpPr>
          <p:nvPr>
            <p:ph idx="1"/>
          </p:nvPr>
        </p:nvSpPr>
        <p:spPr>
          <a:xfrm>
            <a:off x="142256" y="797870"/>
            <a:ext cx="8886371" cy="2791556"/>
          </a:xfrm>
        </p:spPr>
        <p:txBody>
          <a:bodyPr>
            <a:noAutofit/>
          </a:bodyPr>
          <a:lstStyle/>
          <a:p>
            <a:pPr>
              <a:spcAft>
                <a:spcPts val="900"/>
              </a:spcAft>
            </a:pPr>
            <a:r>
              <a:rPr lang="en-GB" sz="1400" dirty="0"/>
              <a:t>Households in Bracknell Forest are some of the least deprived in England. </a:t>
            </a:r>
          </a:p>
          <a:p>
            <a:pPr>
              <a:spcAft>
                <a:spcPts val="900"/>
              </a:spcAft>
            </a:pPr>
            <a:r>
              <a:rPr lang="en-GB" sz="1400" dirty="0"/>
              <a:t>56.4% of households were not deprived in any of the four dimensions (employment, education, health and housing) in 2021. This was up from  53.0% in 2011. The proportion of households not deprived in any dimensions in Bracknell Forest was higher than the South-East (52.0%) and England (48.4%) averages in 2021. </a:t>
            </a:r>
          </a:p>
          <a:p>
            <a:pPr>
              <a:spcAft>
                <a:spcPts val="900"/>
              </a:spcAft>
            </a:pPr>
            <a:r>
              <a:rPr lang="en-GB" sz="1400" dirty="0"/>
              <a:t>31.1% of households were deprived in one dimension with a further 10.2% deprived in two of the four dimensions in 2021, a change from 2011 of 0.8% and -3.4%, respectively. Household deprived in one or two dimension comprise a greater share of the total number of households in the South-East (32.8%; 12.2%) and England (33.5%; 14.2%). </a:t>
            </a:r>
          </a:p>
          <a:p>
            <a:pPr>
              <a:spcAft>
                <a:spcPts val="900"/>
              </a:spcAft>
            </a:pPr>
            <a:r>
              <a:rPr lang="en-GB" sz="1400" dirty="0"/>
              <a:t>Households deprived in three (1,069; 2,1%) or four (79; 0.2%) dimensions accounted for 2.3% of households in Bracknell Forest in 2021. This represented a decrease from 2011 of 0.6% and 0.2%, respectively</a:t>
            </a:r>
          </a:p>
        </p:txBody>
      </p:sp>
      <p:sp>
        <p:nvSpPr>
          <p:cNvPr id="6" name="TextBox 5">
            <a:extLst>
              <a:ext uri="{FF2B5EF4-FFF2-40B4-BE49-F238E27FC236}">
                <a16:creationId xmlns:a16="http://schemas.microsoft.com/office/drawing/2014/main" id="{81555A6C-BE54-48C1-934D-EEE7E233A4FE}"/>
              </a:ext>
            </a:extLst>
          </p:cNvPr>
          <p:cNvSpPr txBox="1"/>
          <p:nvPr/>
        </p:nvSpPr>
        <p:spPr>
          <a:xfrm>
            <a:off x="601636" y="3589426"/>
            <a:ext cx="7967609" cy="307777"/>
          </a:xfrm>
          <a:prstGeom prst="rect">
            <a:avLst/>
          </a:prstGeom>
          <a:noFill/>
        </p:spPr>
        <p:txBody>
          <a:bodyPr wrap="square" rtlCol="0">
            <a:spAutoFit/>
          </a:bodyPr>
          <a:lstStyle/>
          <a:p>
            <a:pPr algn="ctr"/>
            <a:r>
              <a:rPr lang="en-GB" sz="1400" b="1" dirty="0">
                <a:latin typeface="+mj-lt"/>
              </a:rPr>
              <a:t>Household Deprivation by Dimensions in Bracknell Forest, South-East Region and England in 2021</a:t>
            </a:r>
          </a:p>
        </p:txBody>
      </p:sp>
      <p:graphicFrame>
        <p:nvGraphicFramePr>
          <p:cNvPr id="5" name="Chart 4" descr="Chart displaying household deprivation by dimension in Bracknell Forest, the South-East region and England in 2021. ">
            <a:extLst>
              <a:ext uri="{FF2B5EF4-FFF2-40B4-BE49-F238E27FC236}">
                <a16:creationId xmlns:a16="http://schemas.microsoft.com/office/drawing/2014/main" id="{8F4961CB-E53B-44CF-998A-A5CC83A6D389}"/>
              </a:ext>
            </a:extLst>
          </p:cNvPr>
          <p:cNvGraphicFramePr>
            <a:graphicFrameLocks/>
          </p:cNvGraphicFramePr>
          <p:nvPr>
            <p:extLst>
              <p:ext uri="{D42A27DB-BD31-4B8C-83A1-F6EECF244321}">
                <p14:modId xmlns:p14="http://schemas.microsoft.com/office/powerpoint/2010/main" val="2940103224"/>
              </p:ext>
            </p:extLst>
          </p:nvPr>
        </p:nvGraphicFramePr>
        <p:xfrm>
          <a:off x="142256" y="3980052"/>
          <a:ext cx="8544544" cy="220281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E258080-58AA-4A45-94AA-D4AE2E0A039D}"/>
              </a:ext>
            </a:extLst>
          </p:cNvPr>
          <p:cNvSpPr txBox="1"/>
          <p:nvPr/>
        </p:nvSpPr>
        <p:spPr>
          <a:xfrm>
            <a:off x="4534338" y="6358047"/>
            <a:ext cx="4609662" cy="430887"/>
          </a:xfrm>
          <a:prstGeom prst="rect">
            <a:avLst/>
          </a:prstGeom>
          <a:noFill/>
        </p:spPr>
        <p:txBody>
          <a:bodyPr wrap="square" rtlCol="0">
            <a:spAutoFit/>
          </a:bodyPr>
          <a:lstStyle/>
          <a:p>
            <a:r>
              <a:rPr lang="en-GB" sz="1100" dirty="0"/>
              <a:t>*Please note, the data published by the ONS did not include which specific dimensions households were deprived in.</a:t>
            </a:r>
          </a:p>
        </p:txBody>
      </p:sp>
      <p:sp>
        <p:nvSpPr>
          <p:cNvPr id="7" name="TextBox 6">
            <a:extLst>
              <a:ext uri="{FF2B5EF4-FFF2-40B4-BE49-F238E27FC236}">
                <a16:creationId xmlns:a16="http://schemas.microsoft.com/office/drawing/2014/main" id="{A7AAB31F-621C-A68F-6233-92EDF48E68EA}"/>
              </a:ext>
            </a:extLst>
          </p:cNvPr>
          <p:cNvSpPr txBox="1"/>
          <p:nvPr/>
        </p:nvSpPr>
        <p:spPr>
          <a:xfrm>
            <a:off x="102129" y="6452557"/>
            <a:ext cx="4432209" cy="261610"/>
          </a:xfrm>
          <a:prstGeom prst="rect">
            <a:avLst/>
          </a:prstGeom>
          <a:noFill/>
        </p:spPr>
        <p:txBody>
          <a:bodyPr wrap="square" rtlCol="0">
            <a:spAutoFit/>
          </a:bodyPr>
          <a:lstStyle/>
          <a:p>
            <a:r>
              <a:rPr lang="en-GB" sz="1100" i="1" dirty="0"/>
              <a:t>Source: </a:t>
            </a:r>
            <a:r>
              <a:rPr lang="en-GB" sz="1100" i="1" dirty="0">
                <a:hlinkClick r:id="rId4"/>
              </a:rPr>
              <a:t>ONS Census 2021, Household by deprivation dimension</a:t>
            </a:r>
            <a:endParaRPr lang="en-GB" sz="1100" i="1" dirty="0"/>
          </a:p>
        </p:txBody>
      </p:sp>
    </p:spTree>
    <p:extLst>
      <p:ext uri="{BB962C8B-B14F-4D97-AF65-F5344CB8AC3E}">
        <p14:creationId xmlns:p14="http://schemas.microsoft.com/office/powerpoint/2010/main" val="1168817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82F4-A28B-4738-84E7-9EB82E933A1F}"/>
              </a:ext>
              <a:ext uri="{C183D7F6-B498-43B3-948B-1728B52AA6E4}">
                <adec:decorative xmlns:adec="http://schemas.microsoft.com/office/drawing/2017/decorative" val="0"/>
              </a:ext>
            </a:extLst>
          </p:cNvPr>
          <p:cNvSpPr>
            <a:spLocks noGrp="1"/>
          </p:cNvSpPr>
          <p:nvPr>
            <p:ph type="title"/>
          </p:nvPr>
        </p:nvSpPr>
        <p:spPr>
          <a:xfrm>
            <a:off x="457200" y="128789"/>
            <a:ext cx="8229600" cy="620486"/>
          </a:xfrm>
        </p:spPr>
        <p:txBody>
          <a:bodyPr>
            <a:noAutofit/>
          </a:bodyPr>
          <a:lstStyle/>
          <a:p>
            <a:r>
              <a:rPr lang="en-GB" sz="2800" b="1" dirty="0"/>
              <a:t>Household deprivation</a:t>
            </a:r>
          </a:p>
        </p:txBody>
      </p:sp>
      <p:sp>
        <p:nvSpPr>
          <p:cNvPr id="5" name="TextBox 4">
            <a:extLst>
              <a:ext uri="{FF2B5EF4-FFF2-40B4-BE49-F238E27FC236}">
                <a16:creationId xmlns:a16="http://schemas.microsoft.com/office/drawing/2014/main" id="{56534263-39EC-4955-B955-94A0207DFF6F}"/>
              </a:ext>
            </a:extLst>
          </p:cNvPr>
          <p:cNvSpPr txBox="1"/>
          <p:nvPr/>
        </p:nvSpPr>
        <p:spPr>
          <a:xfrm>
            <a:off x="48985" y="848822"/>
            <a:ext cx="9046029" cy="553998"/>
          </a:xfrm>
          <a:prstGeom prst="rect">
            <a:avLst/>
          </a:prstGeom>
          <a:noFill/>
        </p:spPr>
        <p:txBody>
          <a:bodyPr wrap="square" rtlCol="0">
            <a:spAutoFit/>
          </a:bodyPr>
          <a:lstStyle/>
          <a:p>
            <a:pPr marL="285750" indent="-285750">
              <a:buFont typeface="Arial" panose="020B0604020202020204" pitchFamily="34" charset="0"/>
              <a:buChar char="•"/>
            </a:pPr>
            <a:r>
              <a:rPr lang="en-GB" sz="1500" dirty="0"/>
              <a:t>Proportion of households deprived in at least 1 dimension were highest in the central parts of Bracknell Forest,  both  in 2011 and 2021.</a:t>
            </a:r>
          </a:p>
        </p:txBody>
      </p:sp>
      <p:sp>
        <p:nvSpPr>
          <p:cNvPr id="8" name="TextBox 7">
            <a:extLst>
              <a:ext uri="{FF2B5EF4-FFF2-40B4-BE49-F238E27FC236}">
                <a16:creationId xmlns:a16="http://schemas.microsoft.com/office/drawing/2014/main" id="{FB9F3747-A901-4996-AD56-C14C8584107F}"/>
              </a:ext>
            </a:extLst>
          </p:cNvPr>
          <p:cNvSpPr txBox="1"/>
          <p:nvPr/>
        </p:nvSpPr>
        <p:spPr>
          <a:xfrm>
            <a:off x="163287" y="1512641"/>
            <a:ext cx="4316991" cy="553998"/>
          </a:xfrm>
          <a:prstGeom prst="rect">
            <a:avLst/>
          </a:prstGeom>
          <a:noFill/>
        </p:spPr>
        <p:txBody>
          <a:bodyPr wrap="square">
            <a:spAutoFit/>
          </a:bodyPr>
          <a:lstStyle/>
          <a:p>
            <a:pPr algn="ctr"/>
            <a:r>
              <a:rPr lang="en-GB" sz="1500" b="1" dirty="0">
                <a:solidFill>
                  <a:srgbClr val="000000"/>
                </a:solidFill>
                <a:effectLst/>
                <a:latin typeface="+mj-lt"/>
              </a:rPr>
              <a:t>Proportion of population deprived with at least 1 dimension in Bracknell Forest, 2021</a:t>
            </a:r>
            <a:endParaRPr lang="en-GB" sz="1500" dirty="0">
              <a:latin typeface="+mj-lt"/>
            </a:endParaRPr>
          </a:p>
        </p:txBody>
      </p:sp>
      <p:pic>
        <p:nvPicPr>
          <p:cNvPr id="6" name="Content Placeholder 5" descr="Map of Bracknell Forest using 2023 ward boundaries displaying the proportion of households deprived in at least 1 dimension (2021)">
            <a:extLst>
              <a:ext uri="{FF2B5EF4-FFF2-40B4-BE49-F238E27FC236}">
                <a16:creationId xmlns:a16="http://schemas.microsoft.com/office/drawing/2014/main" id="{2FE7960E-4033-4C6E-81CC-F957F7981764}"/>
              </a:ext>
              <a:ext uri="{C183D7F6-B498-43B3-948B-1728B52AA6E4}">
                <adec:decorative xmlns:adec="http://schemas.microsoft.com/office/drawing/2017/decorative" val="0"/>
              </a:ext>
            </a:extLst>
          </p:cNvPr>
          <p:cNvPicPr>
            <a:picLocks noGrp="1" noChangeAspect="1"/>
          </p:cNvPicPr>
          <p:nvPr>
            <p:ph sz="half" idx="1"/>
          </p:nvPr>
        </p:nvPicPr>
        <p:blipFill>
          <a:blip r:embed="rId2"/>
          <a:stretch>
            <a:fillRect/>
          </a:stretch>
        </p:blipFill>
        <p:spPr>
          <a:xfrm>
            <a:off x="457200" y="2209801"/>
            <a:ext cx="4023078" cy="4305300"/>
          </a:xfrm>
          <a:prstGeom prst="rect">
            <a:avLst/>
          </a:prstGeom>
        </p:spPr>
      </p:pic>
      <p:sp>
        <p:nvSpPr>
          <p:cNvPr id="9" name="TextBox 8">
            <a:extLst>
              <a:ext uri="{FF2B5EF4-FFF2-40B4-BE49-F238E27FC236}">
                <a16:creationId xmlns:a16="http://schemas.microsoft.com/office/drawing/2014/main" id="{1C7B9C8D-ABAD-4DB8-AFEE-405E24D44B40}"/>
              </a:ext>
            </a:extLst>
          </p:cNvPr>
          <p:cNvSpPr txBox="1"/>
          <p:nvPr/>
        </p:nvSpPr>
        <p:spPr>
          <a:xfrm>
            <a:off x="4855028" y="1510807"/>
            <a:ext cx="4038600" cy="553998"/>
          </a:xfrm>
          <a:prstGeom prst="rect">
            <a:avLst/>
          </a:prstGeom>
          <a:noFill/>
        </p:spPr>
        <p:txBody>
          <a:bodyPr wrap="square">
            <a:spAutoFit/>
          </a:bodyPr>
          <a:lstStyle/>
          <a:p>
            <a:pPr algn="ctr"/>
            <a:r>
              <a:rPr lang="en-GB" sz="1500" b="1" dirty="0">
                <a:solidFill>
                  <a:srgbClr val="000000"/>
                </a:solidFill>
                <a:effectLst/>
                <a:latin typeface="+mj-lt"/>
              </a:rPr>
              <a:t>Proportion of population deprived with at least 1 dimension in Bracknell Forest, 2011</a:t>
            </a:r>
            <a:endParaRPr lang="en-GB" sz="1500" dirty="0">
              <a:latin typeface="+mj-lt"/>
            </a:endParaRPr>
          </a:p>
        </p:txBody>
      </p:sp>
      <p:pic>
        <p:nvPicPr>
          <p:cNvPr id="7" name="Content Placeholder 6" descr="Map of Bracknell Forest using 2023 ward boundaries displaying the proportion of households deprived in at least 1 dimension (2021)">
            <a:extLst>
              <a:ext uri="{FF2B5EF4-FFF2-40B4-BE49-F238E27FC236}">
                <a16:creationId xmlns:a16="http://schemas.microsoft.com/office/drawing/2014/main" id="{AFB3187A-8B2B-4D0A-96F5-A091463FF0D9}"/>
              </a:ext>
            </a:extLst>
          </p:cNvPr>
          <p:cNvPicPr>
            <a:picLocks noGrp="1" noChangeAspect="1"/>
          </p:cNvPicPr>
          <p:nvPr>
            <p:ph sz="half" idx="2"/>
          </p:nvPr>
        </p:nvPicPr>
        <p:blipFill>
          <a:blip r:embed="rId3"/>
          <a:stretch>
            <a:fillRect/>
          </a:stretch>
        </p:blipFill>
        <p:spPr>
          <a:xfrm>
            <a:off x="4855028" y="2234447"/>
            <a:ext cx="4038600" cy="4279119"/>
          </a:xfrm>
          <a:prstGeom prst="rect">
            <a:avLst/>
          </a:prstGeom>
        </p:spPr>
      </p:pic>
      <p:sp>
        <p:nvSpPr>
          <p:cNvPr id="3" name="TextBox 2">
            <a:extLst>
              <a:ext uri="{FF2B5EF4-FFF2-40B4-BE49-F238E27FC236}">
                <a16:creationId xmlns:a16="http://schemas.microsoft.com/office/drawing/2014/main" id="{35791781-F3D2-7FD6-8C95-3AF2C0A17721}"/>
              </a:ext>
            </a:extLst>
          </p:cNvPr>
          <p:cNvSpPr txBox="1"/>
          <p:nvPr/>
        </p:nvSpPr>
        <p:spPr>
          <a:xfrm>
            <a:off x="105677" y="6527458"/>
            <a:ext cx="4432209" cy="261610"/>
          </a:xfrm>
          <a:prstGeom prst="rect">
            <a:avLst/>
          </a:prstGeom>
          <a:noFill/>
        </p:spPr>
        <p:txBody>
          <a:bodyPr wrap="square" rtlCol="0">
            <a:spAutoFit/>
          </a:bodyPr>
          <a:lstStyle/>
          <a:p>
            <a:r>
              <a:rPr lang="en-GB" sz="1100" i="1" dirty="0"/>
              <a:t>Source: </a:t>
            </a:r>
            <a:r>
              <a:rPr lang="en-GB" sz="1100" i="1" dirty="0">
                <a:hlinkClick r:id="rId4"/>
              </a:rPr>
              <a:t>ONS Census 2021, Household by deprivation dimension</a:t>
            </a:r>
            <a:endParaRPr lang="en-GB" sz="1100" i="1" dirty="0"/>
          </a:p>
        </p:txBody>
      </p:sp>
    </p:spTree>
    <p:extLst>
      <p:ext uri="{BB962C8B-B14F-4D97-AF65-F5344CB8AC3E}">
        <p14:creationId xmlns:p14="http://schemas.microsoft.com/office/powerpoint/2010/main" val="1338473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64A0-4FCC-4BB9-82FE-BF0FA334E960}"/>
              </a:ext>
            </a:extLst>
          </p:cNvPr>
          <p:cNvSpPr>
            <a:spLocks noGrp="1"/>
          </p:cNvSpPr>
          <p:nvPr>
            <p:ph type="title"/>
          </p:nvPr>
        </p:nvSpPr>
        <p:spPr>
          <a:xfrm>
            <a:off x="457200" y="274638"/>
            <a:ext cx="8229600" cy="563562"/>
          </a:xfrm>
        </p:spPr>
        <p:txBody>
          <a:bodyPr>
            <a:normAutofit/>
          </a:bodyPr>
          <a:lstStyle/>
          <a:p>
            <a:r>
              <a:rPr lang="en-GB" sz="2800" b="1" dirty="0"/>
              <a:t>Main Languages Spoken</a:t>
            </a:r>
          </a:p>
        </p:txBody>
      </p:sp>
      <p:sp>
        <p:nvSpPr>
          <p:cNvPr id="3" name="Content Placeholder 2">
            <a:extLst>
              <a:ext uri="{FF2B5EF4-FFF2-40B4-BE49-F238E27FC236}">
                <a16:creationId xmlns:a16="http://schemas.microsoft.com/office/drawing/2014/main" id="{FC93F98D-2C87-4364-A4A9-46753885C364}"/>
              </a:ext>
            </a:extLst>
          </p:cNvPr>
          <p:cNvSpPr>
            <a:spLocks noGrp="1"/>
          </p:cNvSpPr>
          <p:nvPr>
            <p:ph idx="1"/>
          </p:nvPr>
        </p:nvSpPr>
        <p:spPr>
          <a:xfrm>
            <a:off x="133564" y="982659"/>
            <a:ext cx="3290356" cy="5227641"/>
          </a:xfrm>
        </p:spPr>
        <p:txBody>
          <a:bodyPr>
            <a:noAutofit/>
          </a:bodyPr>
          <a:lstStyle/>
          <a:p>
            <a:r>
              <a:rPr lang="en-GB" sz="1500" dirty="0"/>
              <a:t>English was the main language spoken by residents (over the age of 3) in Bracknell Forest in 2021. </a:t>
            </a:r>
          </a:p>
          <a:p>
            <a:endParaRPr lang="en-GB" sz="1500" dirty="0"/>
          </a:p>
          <a:p>
            <a:r>
              <a:rPr lang="en-GB" sz="1500" dirty="0"/>
              <a:t>92.3% of all residents identified English as their main spoken language, down from 94.0% in 2011. This was similar to the  South East region (92.8%) but higher than England (90.8%).</a:t>
            </a:r>
          </a:p>
          <a:p>
            <a:endParaRPr lang="en-GB" sz="1500" dirty="0"/>
          </a:p>
          <a:p>
            <a:r>
              <a:rPr lang="en-GB" sz="1500" dirty="0"/>
              <a:t>Conversely, 7.7% of residents reported speaking a language other than English as their main language (up from  6.0% in 2011). </a:t>
            </a:r>
          </a:p>
          <a:p>
            <a:endParaRPr lang="en-GB" sz="1500" dirty="0"/>
          </a:p>
          <a:p>
            <a:r>
              <a:rPr lang="en-GB" sz="1500" dirty="0"/>
              <a:t>Other languages with notable numbers of speakers are Nepalese (1,256), Polish (1,132) and Romanian (989). </a:t>
            </a:r>
          </a:p>
        </p:txBody>
      </p:sp>
      <p:sp>
        <p:nvSpPr>
          <p:cNvPr id="7" name="TextBox 6">
            <a:extLst>
              <a:ext uri="{FF2B5EF4-FFF2-40B4-BE49-F238E27FC236}">
                <a16:creationId xmlns:a16="http://schemas.microsoft.com/office/drawing/2014/main" id="{6AC4312A-C0C1-4889-A1BE-D4887226CE33}"/>
              </a:ext>
            </a:extLst>
          </p:cNvPr>
          <p:cNvSpPr txBox="1"/>
          <p:nvPr/>
        </p:nvSpPr>
        <p:spPr>
          <a:xfrm>
            <a:off x="3994436" y="982659"/>
            <a:ext cx="5016000" cy="276999"/>
          </a:xfrm>
          <a:prstGeom prst="rect">
            <a:avLst/>
          </a:prstGeom>
          <a:noFill/>
        </p:spPr>
        <p:txBody>
          <a:bodyPr wrap="square" rtlCol="0">
            <a:spAutoFit/>
          </a:bodyPr>
          <a:lstStyle/>
          <a:p>
            <a:pPr algn="ctr"/>
            <a:r>
              <a:rPr lang="en-GB" sz="1200" b="1" dirty="0">
                <a:latin typeface="+mj-lt"/>
              </a:rPr>
              <a:t>English as main language in Bracknell Forest, South East and England  (2021)</a:t>
            </a:r>
          </a:p>
        </p:txBody>
      </p:sp>
      <p:graphicFrame>
        <p:nvGraphicFramePr>
          <p:cNvPr id="9" name="Chart 8" descr="Chart displaying the proportion of residents who speak either English or another language by residents in Bracknell Forest compared with the South-East and England in 2021.">
            <a:extLst>
              <a:ext uri="{FF2B5EF4-FFF2-40B4-BE49-F238E27FC236}">
                <a16:creationId xmlns:a16="http://schemas.microsoft.com/office/drawing/2014/main" id="{244969C9-0DD4-448F-86DA-B88131F7A741}"/>
              </a:ext>
            </a:extLst>
          </p:cNvPr>
          <p:cNvGraphicFramePr>
            <a:graphicFrameLocks/>
          </p:cNvGraphicFramePr>
          <p:nvPr>
            <p:extLst>
              <p:ext uri="{D42A27DB-BD31-4B8C-83A1-F6EECF244321}">
                <p14:modId xmlns:p14="http://schemas.microsoft.com/office/powerpoint/2010/main" val="1000176577"/>
              </p:ext>
            </p:extLst>
          </p:nvPr>
        </p:nvGraphicFramePr>
        <p:xfrm>
          <a:off x="4034238" y="1231407"/>
          <a:ext cx="4797703" cy="179162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24247144-5ED5-B26D-CDF0-81A7C75F146B}"/>
              </a:ext>
            </a:extLst>
          </p:cNvPr>
          <p:cNvSpPr txBox="1"/>
          <p:nvPr/>
        </p:nvSpPr>
        <p:spPr>
          <a:xfrm>
            <a:off x="4034239" y="3271777"/>
            <a:ext cx="4705350" cy="276999"/>
          </a:xfrm>
          <a:prstGeom prst="rect">
            <a:avLst/>
          </a:prstGeom>
          <a:noFill/>
        </p:spPr>
        <p:txBody>
          <a:bodyPr wrap="square" rtlCol="0">
            <a:spAutoFit/>
          </a:bodyPr>
          <a:lstStyle/>
          <a:p>
            <a:pPr algn="ctr"/>
            <a:r>
              <a:rPr lang="en-GB" sz="1200" b="1" dirty="0">
                <a:latin typeface="+mj-lt"/>
              </a:rPr>
              <a:t>Table 5: Main Languages spoken by Bracknell Forest residents in 2021</a:t>
            </a:r>
          </a:p>
        </p:txBody>
      </p:sp>
      <p:graphicFrame>
        <p:nvGraphicFramePr>
          <p:cNvPr id="12" name="Table 11">
            <a:extLst>
              <a:ext uri="{FF2B5EF4-FFF2-40B4-BE49-F238E27FC236}">
                <a16:creationId xmlns:a16="http://schemas.microsoft.com/office/drawing/2014/main" id="{B9AE09FB-9EB2-4BB2-B71A-481053D871E7}"/>
              </a:ext>
            </a:extLst>
          </p:cNvPr>
          <p:cNvGraphicFramePr>
            <a:graphicFrameLocks noGrp="1"/>
          </p:cNvGraphicFramePr>
          <p:nvPr>
            <p:extLst>
              <p:ext uri="{D42A27DB-BD31-4B8C-83A1-F6EECF244321}">
                <p14:modId xmlns:p14="http://schemas.microsoft.com/office/powerpoint/2010/main" val="3333550718"/>
              </p:ext>
            </p:extLst>
          </p:nvPr>
        </p:nvGraphicFramePr>
        <p:xfrm>
          <a:off x="4034239" y="3675200"/>
          <a:ext cx="4797703" cy="2865120"/>
        </p:xfrm>
        <a:graphic>
          <a:graphicData uri="http://schemas.openxmlformats.org/drawingml/2006/table">
            <a:tbl>
              <a:tblPr firstRow="1">
                <a:tableStyleId>{C083E6E3-FA7D-4D7B-A595-EF9225AFEA82}</a:tableStyleId>
              </a:tblPr>
              <a:tblGrid>
                <a:gridCol w="1325861">
                  <a:extLst>
                    <a:ext uri="{9D8B030D-6E8A-4147-A177-3AD203B41FA5}">
                      <a16:colId xmlns:a16="http://schemas.microsoft.com/office/drawing/2014/main" val="3985529613"/>
                    </a:ext>
                  </a:extLst>
                </a:gridCol>
                <a:gridCol w="997813">
                  <a:extLst>
                    <a:ext uri="{9D8B030D-6E8A-4147-A177-3AD203B41FA5}">
                      <a16:colId xmlns:a16="http://schemas.microsoft.com/office/drawing/2014/main" val="1272481438"/>
                    </a:ext>
                  </a:extLst>
                </a:gridCol>
                <a:gridCol w="1025150">
                  <a:extLst>
                    <a:ext uri="{9D8B030D-6E8A-4147-A177-3AD203B41FA5}">
                      <a16:colId xmlns:a16="http://schemas.microsoft.com/office/drawing/2014/main" val="2139895464"/>
                    </a:ext>
                  </a:extLst>
                </a:gridCol>
                <a:gridCol w="1448879">
                  <a:extLst>
                    <a:ext uri="{9D8B030D-6E8A-4147-A177-3AD203B41FA5}">
                      <a16:colId xmlns:a16="http://schemas.microsoft.com/office/drawing/2014/main" val="204653359"/>
                    </a:ext>
                  </a:extLst>
                </a:gridCol>
              </a:tblGrid>
              <a:tr h="393098">
                <a:tc>
                  <a:txBody>
                    <a:bodyPr/>
                    <a:lstStyle/>
                    <a:p>
                      <a:pPr algn="l" fontAlgn="b"/>
                      <a:r>
                        <a:rPr lang="en-GB" sz="1300" b="1" i="0" u="none" strike="noStrike" dirty="0">
                          <a:solidFill>
                            <a:srgbClr val="FFFFFF"/>
                          </a:solidFill>
                          <a:effectLst/>
                          <a:latin typeface="Aerial"/>
                        </a:rPr>
                        <a:t>Main Language</a:t>
                      </a:r>
                    </a:p>
                  </a:txBody>
                  <a:tcPr marL="0" marR="0" marT="0" marB="0" anchor="b">
                    <a:solidFill>
                      <a:schemeClr val="accent3">
                        <a:lumMod val="50000"/>
                      </a:schemeClr>
                    </a:solidFill>
                  </a:tcPr>
                </a:tc>
                <a:tc>
                  <a:txBody>
                    <a:bodyPr/>
                    <a:lstStyle/>
                    <a:p>
                      <a:pPr algn="ctr" fontAlgn="ctr"/>
                      <a:r>
                        <a:rPr lang="en-GB" sz="1300" b="1" u="none" strike="noStrike" dirty="0">
                          <a:solidFill>
                            <a:srgbClr val="FFFFFF"/>
                          </a:solidFill>
                          <a:effectLst/>
                        </a:rPr>
                        <a:t>Census </a:t>
                      </a:r>
                      <a:br>
                        <a:rPr lang="en-GB" sz="1300" b="1" u="none" strike="noStrike" dirty="0">
                          <a:solidFill>
                            <a:srgbClr val="FFFFFF"/>
                          </a:solidFill>
                          <a:effectLst/>
                        </a:rPr>
                      </a:br>
                      <a:r>
                        <a:rPr lang="en-GB" sz="1300" b="1" u="none" strike="noStrike" dirty="0">
                          <a:solidFill>
                            <a:srgbClr val="FFFFFF"/>
                          </a:solidFill>
                          <a:effectLst/>
                        </a:rPr>
                        <a:t>2021</a:t>
                      </a:r>
                      <a:endParaRPr lang="en-GB" sz="1300" b="1" i="0" u="none" strike="noStrike" dirty="0">
                        <a:solidFill>
                          <a:srgbClr val="FFFFFF"/>
                        </a:solidFill>
                        <a:effectLst/>
                        <a:latin typeface="Aerial"/>
                      </a:endParaRPr>
                    </a:p>
                  </a:txBody>
                  <a:tcPr marL="0" marR="0" marT="0" marB="0" anchor="ctr">
                    <a:solidFill>
                      <a:schemeClr val="accent3">
                        <a:lumMod val="50000"/>
                      </a:schemeClr>
                    </a:solidFill>
                  </a:tcPr>
                </a:tc>
                <a:tc>
                  <a:txBody>
                    <a:bodyPr/>
                    <a:lstStyle/>
                    <a:p>
                      <a:pPr algn="ctr" fontAlgn="ctr"/>
                      <a:r>
                        <a:rPr lang="en-GB" sz="1300" b="1" u="none" strike="noStrike" dirty="0">
                          <a:solidFill>
                            <a:srgbClr val="FFFFFF"/>
                          </a:solidFill>
                          <a:effectLst/>
                        </a:rPr>
                        <a:t>Census</a:t>
                      </a:r>
                      <a:br>
                        <a:rPr lang="en-GB" sz="1300" b="1" u="none" strike="noStrike" dirty="0">
                          <a:solidFill>
                            <a:srgbClr val="FFFFFF"/>
                          </a:solidFill>
                          <a:effectLst/>
                        </a:rPr>
                      </a:br>
                      <a:r>
                        <a:rPr lang="en-GB" sz="1300" b="1" u="none" strike="noStrike" dirty="0">
                          <a:solidFill>
                            <a:srgbClr val="FFFFFF"/>
                          </a:solidFill>
                          <a:effectLst/>
                        </a:rPr>
                        <a:t> 2011</a:t>
                      </a:r>
                      <a:endParaRPr lang="en-GB" sz="1300" b="1" i="0" u="none" strike="noStrike" dirty="0">
                        <a:solidFill>
                          <a:srgbClr val="FFFFFF"/>
                        </a:solidFill>
                        <a:effectLst/>
                        <a:latin typeface="Aerial"/>
                      </a:endParaRPr>
                    </a:p>
                  </a:txBody>
                  <a:tcPr marL="0" marR="0" marT="0" marB="0" anchor="ctr">
                    <a:solidFill>
                      <a:schemeClr val="accent3">
                        <a:lumMod val="50000"/>
                      </a:schemeClr>
                    </a:solidFill>
                  </a:tcPr>
                </a:tc>
                <a:tc>
                  <a:txBody>
                    <a:bodyPr/>
                    <a:lstStyle/>
                    <a:p>
                      <a:pPr algn="ctr" fontAlgn="b"/>
                      <a:r>
                        <a:rPr lang="en-GB" sz="1300" b="1" i="0" u="none" strike="noStrike" dirty="0">
                          <a:solidFill>
                            <a:srgbClr val="FFFFFF"/>
                          </a:solidFill>
                          <a:effectLst/>
                          <a:latin typeface="Aerial"/>
                        </a:rPr>
                        <a:t>% Change in Population</a:t>
                      </a:r>
                    </a:p>
                  </a:txBody>
                  <a:tcPr marL="0" marR="0" marT="0" marB="0" anchor="b">
                    <a:solidFill>
                      <a:schemeClr val="accent3">
                        <a:lumMod val="50000"/>
                      </a:schemeClr>
                    </a:solidFill>
                  </a:tcPr>
                </a:tc>
                <a:extLst>
                  <a:ext uri="{0D108BD9-81ED-4DB2-BD59-A6C34878D82A}">
                    <a16:rowId xmlns:a16="http://schemas.microsoft.com/office/drawing/2014/main" val="2544923604"/>
                  </a:ext>
                </a:extLst>
              </a:tr>
              <a:tr h="193407">
                <a:tc>
                  <a:txBody>
                    <a:bodyPr/>
                    <a:lstStyle/>
                    <a:p>
                      <a:pPr algn="l" fontAlgn="b"/>
                      <a:r>
                        <a:rPr lang="en-GB" sz="1300" b="0" u="none" strike="noStrike">
                          <a:solidFill>
                            <a:srgbClr val="000000"/>
                          </a:solidFill>
                          <a:effectLst/>
                        </a:rPr>
                        <a:t>English</a:t>
                      </a:r>
                      <a:endParaRPr lang="en-GB" sz="1300" b="0" i="0" u="none" strike="noStrike">
                        <a:solidFill>
                          <a:srgbClr val="000000"/>
                        </a:solidFill>
                        <a:effectLst/>
                        <a:latin typeface="Aerial"/>
                      </a:endParaRPr>
                    </a:p>
                  </a:txBody>
                  <a:tcPr marL="0" marR="0" marT="0" marB="0" anchor="b"/>
                </a:tc>
                <a:tc>
                  <a:txBody>
                    <a:bodyPr/>
                    <a:lstStyle/>
                    <a:p>
                      <a:pPr algn="ctr" fontAlgn="ctr"/>
                      <a:r>
                        <a:rPr lang="en-GB" sz="1300" b="0" u="none" strike="noStrike">
                          <a:solidFill>
                            <a:srgbClr val="000000"/>
                          </a:solidFill>
                          <a:effectLst/>
                          <a:latin typeface="+mn-lt"/>
                        </a:rPr>
                        <a:t>111,127</a:t>
                      </a:r>
                      <a:endParaRPr lang="en-GB" sz="1300" b="0" i="0" u="none" strike="noStrike">
                        <a:solidFill>
                          <a:srgbClr val="000000"/>
                        </a:solidFill>
                        <a:effectLst/>
                        <a:latin typeface="+mn-lt"/>
                      </a:endParaRPr>
                    </a:p>
                  </a:txBody>
                  <a:tcPr marL="0" marR="0" marT="0" marB="0" anchor="ctr"/>
                </a:tc>
                <a:tc>
                  <a:txBody>
                    <a:bodyPr/>
                    <a:lstStyle/>
                    <a:p>
                      <a:pPr algn="ctr" fontAlgn="ctr"/>
                      <a:r>
                        <a:rPr lang="en-GB" sz="1300" b="0" i="0" u="none" strike="noStrike">
                          <a:solidFill>
                            <a:srgbClr val="000000"/>
                          </a:solidFill>
                          <a:effectLst/>
                          <a:latin typeface="+mn-lt"/>
                        </a:rPr>
                        <a:t>101,781</a:t>
                      </a:r>
                    </a:p>
                  </a:txBody>
                  <a:tcPr marL="7620" marR="7620" marT="7620" marB="0" anchor="ctr"/>
                </a:tc>
                <a:tc>
                  <a:txBody>
                    <a:bodyPr/>
                    <a:lstStyle/>
                    <a:p>
                      <a:pPr algn="ctr" fontAlgn="ctr"/>
                      <a:r>
                        <a:rPr lang="en-GB" sz="1100" b="0" i="0" u="none" strike="noStrike">
                          <a:solidFill>
                            <a:srgbClr val="000000"/>
                          </a:solidFill>
                          <a:effectLst/>
                          <a:latin typeface="Arial" panose="020B0604020202020204" pitchFamily="34" charset="0"/>
                        </a:rPr>
                        <a:t>9.2%</a:t>
                      </a:r>
                    </a:p>
                  </a:txBody>
                  <a:tcPr marL="7620" marR="7620" marT="7620" marB="0" anchor="ctr"/>
                </a:tc>
                <a:extLst>
                  <a:ext uri="{0D108BD9-81ED-4DB2-BD59-A6C34878D82A}">
                    <a16:rowId xmlns:a16="http://schemas.microsoft.com/office/drawing/2014/main" val="2268458350"/>
                  </a:ext>
                </a:extLst>
              </a:tr>
              <a:tr h="193407">
                <a:tc>
                  <a:txBody>
                    <a:bodyPr/>
                    <a:lstStyle/>
                    <a:p>
                      <a:pPr algn="l" fontAlgn="b"/>
                      <a:r>
                        <a:rPr lang="en-GB" sz="1300" b="0" u="none" strike="noStrike" dirty="0">
                          <a:solidFill>
                            <a:srgbClr val="000000"/>
                          </a:solidFill>
                          <a:effectLst/>
                        </a:rPr>
                        <a:t>Nepalese</a:t>
                      </a:r>
                      <a:endParaRPr lang="en-GB" sz="1300" b="0" i="0" u="none" strike="noStrike" dirty="0">
                        <a:solidFill>
                          <a:srgbClr val="000000"/>
                        </a:solidFill>
                        <a:effectLst/>
                        <a:latin typeface="Aerial"/>
                      </a:endParaRPr>
                    </a:p>
                  </a:txBody>
                  <a:tcPr marL="0" marR="0" marT="0" marB="0" anchor="b"/>
                </a:tc>
                <a:tc>
                  <a:txBody>
                    <a:bodyPr/>
                    <a:lstStyle/>
                    <a:p>
                      <a:pPr algn="ctr" fontAlgn="ctr"/>
                      <a:r>
                        <a:rPr lang="en-GB" sz="1300" b="0" u="none" strike="noStrike">
                          <a:solidFill>
                            <a:srgbClr val="000000"/>
                          </a:solidFill>
                          <a:effectLst/>
                          <a:latin typeface="+mn-lt"/>
                        </a:rPr>
                        <a:t>1,256</a:t>
                      </a:r>
                      <a:endParaRPr lang="en-GB" sz="1300" b="0" i="0" u="none" strike="noStrike">
                        <a:solidFill>
                          <a:srgbClr val="000000"/>
                        </a:solidFill>
                        <a:effectLst/>
                        <a:latin typeface="+mn-lt"/>
                      </a:endParaRPr>
                    </a:p>
                  </a:txBody>
                  <a:tcPr marL="0" marR="0" marT="0" marB="0" anchor="ctr"/>
                </a:tc>
                <a:tc>
                  <a:txBody>
                    <a:bodyPr/>
                    <a:lstStyle/>
                    <a:p>
                      <a:pPr algn="ctr" fontAlgn="ctr"/>
                      <a:r>
                        <a:rPr lang="en-GB" sz="1300" b="0" i="0" u="none" strike="noStrike">
                          <a:solidFill>
                            <a:srgbClr val="000000"/>
                          </a:solidFill>
                          <a:effectLst/>
                          <a:latin typeface="+mn-lt"/>
                        </a:rPr>
                        <a:t>988</a:t>
                      </a:r>
                    </a:p>
                  </a:txBody>
                  <a:tcPr marL="7620" marR="7620" marT="7620" marB="0" anchor="ctr"/>
                </a:tc>
                <a:tc>
                  <a:txBody>
                    <a:bodyPr/>
                    <a:lstStyle/>
                    <a:p>
                      <a:pPr algn="ctr" fontAlgn="ctr"/>
                      <a:r>
                        <a:rPr lang="en-GB" sz="1100" b="0" i="0" u="none" strike="noStrike">
                          <a:solidFill>
                            <a:srgbClr val="000000"/>
                          </a:solidFill>
                          <a:effectLst/>
                          <a:latin typeface="Arial" panose="020B0604020202020204" pitchFamily="34" charset="0"/>
                        </a:rPr>
                        <a:t>27.1%</a:t>
                      </a:r>
                    </a:p>
                  </a:txBody>
                  <a:tcPr marL="7620" marR="7620" marT="7620" marB="0" anchor="ctr"/>
                </a:tc>
                <a:extLst>
                  <a:ext uri="{0D108BD9-81ED-4DB2-BD59-A6C34878D82A}">
                    <a16:rowId xmlns:a16="http://schemas.microsoft.com/office/drawing/2014/main" val="1427059194"/>
                  </a:ext>
                </a:extLst>
              </a:tr>
              <a:tr h="193407">
                <a:tc>
                  <a:txBody>
                    <a:bodyPr/>
                    <a:lstStyle/>
                    <a:p>
                      <a:pPr algn="l" fontAlgn="b"/>
                      <a:r>
                        <a:rPr lang="en-GB" sz="1300" b="0" u="none" strike="noStrike">
                          <a:solidFill>
                            <a:srgbClr val="000000"/>
                          </a:solidFill>
                          <a:effectLst/>
                        </a:rPr>
                        <a:t>Polish</a:t>
                      </a:r>
                      <a:endParaRPr lang="en-GB" sz="1300" b="0" i="0" u="none" strike="noStrike">
                        <a:solidFill>
                          <a:srgbClr val="000000"/>
                        </a:solidFill>
                        <a:effectLst/>
                        <a:latin typeface="Aerial"/>
                      </a:endParaRPr>
                    </a:p>
                  </a:txBody>
                  <a:tcPr marL="0" marR="0" marT="0" marB="0" anchor="b"/>
                </a:tc>
                <a:tc>
                  <a:txBody>
                    <a:bodyPr/>
                    <a:lstStyle/>
                    <a:p>
                      <a:pPr algn="ctr" fontAlgn="ctr"/>
                      <a:r>
                        <a:rPr lang="en-GB" sz="1300" b="0" u="none" strike="noStrike">
                          <a:solidFill>
                            <a:srgbClr val="000000"/>
                          </a:solidFill>
                          <a:effectLst/>
                          <a:latin typeface="+mn-lt"/>
                        </a:rPr>
                        <a:t>1,132</a:t>
                      </a:r>
                      <a:endParaRPr lang="en-GB" sz="1300" b="0" i="0" u="none" strike="noStrike">
                        <a:solidFill>
                          <a:srgbClr val="000000"/>
                        </a:solidFill>
                        <a:effectLst/>
                        <a:latin typeface="+mn-lt"/>
                      </a:endParaRPr>
                    </a:p>
                  </a:txBody>
                  <a:tcPr marL="0" marR="0" marT="0" marB="0" anchor="ctr"/>
                </a:tc>
                <a:tc>
                  <a:txBody>
                    <a:bodyPr/>
                    <a:lstStyle/>
                    <a:p>
                      <a:pPr algn="ctr" fontAlgn="ctr"/>
                      <a:r>
                        <a:rPr lang="en-GB" sz="1300" b="0" i="0" u="none" strike="noStrike" dirty="0">
                          <a:solidFill>
                            <a:srgbClr val="000000"/>
                          </a:solidFill>
                          <a:effectLst/>
                          <a:latin typeface="+mn-lt"/>
                        </a:rPr>
                        <a:t>761</a:t>
                      </a:r>
                    </a:p>
                  </a:txBody>
                  <a:tcPr marL="7620" marR="7620" marT="7620" marB="0" anchor="ctr"/>
                </a:tc>
                <a:tc>
                  <a:txBody>
                    <a:bodyPr/>
                    <a:lstStyle/>
                    <a:p>
                      <a:pPr algn="ctr" fontAlgn="ctr"/>
                      <a:r>
                        <a:rPr lang="en-GB" sz="1100" b="0" i="0" u="none" strike="noStrike">
                          <a:solidFill>
                            <a:srgbClr val="000000"/>
                          </a:solidFill>
                          <a:effectLst/>
                          <a:latin typeface="Arial" panose="020B0604020202020204" pitchFamily="34" charset="0"/>
                        </a:rPr>
                        <a:t>48.8%</a:t>
                      </a:r>
                    </a:p>
                  </a:txBody>
                  <a:tcPr marL="7620" marR="7620" marT="7620" marB="0" anchor="ctr"/>
                </a:tc>
                <a:extLst>
                  <a:ext uri="{0D108BD9-81ED-4DB2-BD59-A6C34878D82A}">
                    <a16:rowId xmlns:a16="http://schemas.microsoft.com/office/drawing/2014/main" val="1761764465"/>
                  </a:ext>
                </a:extLst>
              </a:tr>
              <a:tr h="193407">
                <a:tc>
                  <a:txBody>
                    <a:bodyPr/>
                    <a:lstStyle/>
                    <a:p>
                      <a:pPr algn="l" fontAlgn="b"/>
                      <a:r>
                        <a:rPr lang="en-GB" sz="1300" b="0" u="none" strike="noStrike">
                          <a:solidFill>
                            <a:srgbClr val="000000"/>
                          </a:solidFill>
                          <a:effectLst/>
                        </a:rPr>
                        <a:t>Romanian</a:t>
                      </a:r>
                      <a:endParaRPr lang="en-GB" sz="1300" b="0" i="0" u="none" strike="noStrike">
                        <a:solidFill>
                          <a:srgbClr val="000000"/>
                        </a:solidFill>
                        <a:effectLst/>
                        <a:latin typeface="Aerial"/>
                      </a:endParaRPr>
                    </a:p>
                  </a:txBody>
                  <a:tcPr marL="0" marR="0" marT="0" marB="0" anchor="b"/>
                </a:tc>
                <a:tc>
                  <a:txBody>
                    <a:bodyPr/>
                    <a:lstStyle/>
                    <a:p>
                      <a:pPr algn="ctr" fontAlgn="ctr"/>
                      <a:r>
                        <a:rPr lang="en-GB" sz="1300" b="0" u="none" strike="noStrike" dirty="0">
                          <a:solidFill>
                            <a:srgbClr val="000000"/>
                          </a:solidFill>
                          <a:effectLst/>
                          <a:latin typeface="+mn-lt"/>
                        </a:rPr>
                        <a:t>989</a:t>
                      </a:r>
                      <a:endParaRPr lang="en-GB" sz="1300" b="0" i="0" u="none" strike="noStrike" dirty="0">
                        <a:solidFill>
                          <a:srgbClr val="000000"/>
                        </a:solidFill>
                        <a:effectLst/>
                        <a:latin typeface="+mn-lt"/>
                      </a:endParaRPr>
                    </a:p>
                  </a:txBody>
                  <a:tcPr marL="0" marR="0" marT="0" marB="0" anchor="ctr"/>
                </a:tc>
                <a:tc>
                  <a:txBody>
                    <a:bodyPr/>
                    <a:lstStyle/>
                    <a:p>
                      <a:pPr algn="ctr" fontAlgn="ctr"/>
                      <a:r>
                        <a:rPr lang="en-GB" sz="1300" b="0" i="0" u="none" strike="noStrike" dirty="0">
                          <a:solidFill>
                            <a:srgbClr val="000000"/>
                          </a:solidFill>
                          <a:effectLst/>
                          <a:latin typeface="+mn-lt"/>
                        </a:rPr>
                        <a:t>105</a:t>
                      </a:r>
                    </a:p>
                  </a:txBody>
                  <a:tcPr marL="7620" marR="7620" marT="7620" marB="0" anchor="ctr"/>
                </a:tc>
                <a:tc>
                  <a:txBody>
                    <a:bodyPr/>
                    <a:lstStyle/>
                    <a:p>
                      <a:pPr algn="ctr" fontAlgn="ctr"/>
                      <a:r>
                        <a:rPr lang="en-GB" sz="1100" b="0" i="0" u="none" strike="noStrike">
                          <a:solidFill>
                            <a:srgbClr val="000000"/>
                          </a:solidFill>
                          <a:effectLst/>
                          <a:latin typeface="Arial" panose="020B0604020202020204" pitchFamily="34" charset="0"/>
                        </a:rPr>
                        <a:t>841.9%</a:t>
                      </a:r>
                    </a:p>
                  </a:txBody>
                  <a:tcPr marL="7620" marR="7620" marT="7620" marB="0" anchor="ctr"/>
                </a:tc>
                <a:extLst>
                  <a:ext uri="{0D108BD9-81ED-4DB2-BD59-A6C34878D82A}">
                    <a16:rowId xmlns:a16="http://schemas.microsoft.com/office/drawing/2014/main" val="102628094"/>
                  </a:ext>
                </a:extLst>
              </a:tr>
              <a:tr h="193407">
                <a:tc>
                  <a:txBody>
                    <a:bodyPr/>
                    <a:lstStyle/>
                    <a:p>
                      <a:pPr algn="l" fontAlgn="b"/>
                      <a:r>
                        <a:rPr lang="en-GB" sz="1300" b="0" u="none" strike="noStrike">
                          <a:solidFill>
                            <a:srgbClr val="000000"/>
                          </a:solidFill>
                          <a:effectLst/>
                        </a:rPr>
                        <a:t>Hungarian</a:t>
                      </a:r>
                      <a:endParaRPr lang="en-GB" sz="1300" b="0" i="0" u="none" strike="noStrike">
                        <a:solidFill>
                          <a:srgbClr val="000000"/>
                        </a:solidFill>
                        <a:effectLst/>
                        <a:latin typeface="Aerial"/>
                      </a:endParaRPr>
                    </a:p>
                  </a:txBody>
                  <a:tcPr marL="0" marR="0" marT="0" marB="0" anchor="b"/>
                </a:tc>
                <a:tc>
                  <a:txBody>
                    <a:bodyPr/>
                    <a:lstStyle/>
                    <a:p>
                      <a:pPr algn="ctr" fontAlgn="ctr"/>
                      <a:r>
                        <a:rPr lang="en-GB" sz="1300" b="0" u="none" strike="noStrike">
                          <a:solidFill>
                            <a:srgbClr val="000000"/>
                          </a:solidFill>
                          <a:effectLst/>
                          <a:latin typeface="+mn-lt"/>
                        </a:rPr>
                        <a:t>494</a:t>
                      </a:r>
                      <a:endParaRPr lang="en-GB" sz="1300" b="0" i="0" u="none" strike="noStrike">
                        <a:solidFill>
                          <a:srgbClr val="000000"/>
                        </a:solidFill>
                        <a:effectLst/>
                        <a:latin typeface="+mn-lt"/>
                      </a:endParaRPr>
                    </a:p>
                  </a:txBody>
                  <a:tcPr marL="0" marR="0" marT="0" marB="0" anchor="ctr"/>
                </a:tc>
                <a:tc>
                  <a:txBody>
                    <a:bodyPr/>
                    <a:lstStyle/>
                    <a:p>
                      <a:pPr algn="ctr" fontAlgn="ctr"/>
                      <a:r>
                        <a:rPr lang="en-GB" sz="1300" b="0" i="0" u="none" strike="noStrike">
                          <a:solidFill>
                            <a:srgbClr val="000000"/>
                          </a:solidFill>
                          <a:effectLst/>
                          <a:latin typeface="+mn-lt"/>
                        </a:rPr>
                        <a:t>219</a:t>
                      </a:r>
                    </a:p>
                  </a:txBody>
                  <a:tcPr marL="7620" marR="7620" marT="7620" marB="0" anchor="ctr"/>
                </a:tc>
                <a:tc>
                  <a:txBody>
                    <a:bodyPr/>
                    <a:lstStyle/>
                    <a:p>
                      <a:pPr algn="ctr" fontAlgn="ctr"/>
                      <a:r>
                        <a:rPr lang="en-GB" sz="1100" b="0" i="0" u="none" strike="noStrike">
                          <a:solidFill>
                            <a:srgbClr val="000000"/>
                          </a:solidFill>
                          <a:effectLst/>
                          <a:latin typeface="Arial" panose="020B0604020202020204" pitchFamily="34" charset="0"/>
                        </a:rPr>
                        <a:t>125.6%</a:t>
                      </a:r>
                    </a:p>
                  </a:txBody>
                  <a:tcPr marL="7620" marR="7620" marT="7620" marB="0" anchor="ctr"/>
                </a:tc>
                <a:extLst>
                  <a:ext uri="{0D108BD9-81ED-4DB2-BD59-A6C34878D82A}">
                    <a16:rowId xmlns:a16="http://schemas.microsoft.com/office/drawing/2014/main" val="1170982288"/>
                  </a:ext>
                </a:extLst>
              </a:tr>
              <a:tr h="193407">
                <a:tc>
                  <a:txBody>
                    <a:bodyPr/>
                    <a:lstStyle/>
                    <a:p>
                      <a:pPr algn="l" fontAlgn="b"/>
                      <a:r>
                        <a:rPr lang="en-GB" sz="1300" b="0" u="none" strike="noStrike">
                          <a:solidFill>
                            <a:srgbClr val="000000"/>
                          </a:solidFill>
                          <a:effectLst/>
                        </a:rPr>
                        <a:t>Portuguese</a:t>
                      </a:r>
                      <a:endParaRPr lang="en-GB" sz="1300" b="0" i="0" u="none" strike="noStrike">
                        <a:solidFill>
                          <a:srgbClr val="000000"/>
                        </a:solidFill>
                        <a:effectLst/>
                        <a:latin typeface="Aerial"/>
                      </a:endParaRPr>
                    </a:p>
                  </a:txBody>
                  <a:tcPr marL="0" marR="0" marT="0" marB="0" anchor="b"/>
                </a:tc>
                <a:tc>
                  <a:txBody>
                    <a:bodyPr/>
                    <a:lstStyle/>
                    <a:p>
                      <a:pPr algn="ctr" fontAlgn="ctr"/>
                      <a:r>
                        <a:rPr lang="en-GB" sz="1300" b="0" u="none" strike="noStrike">
                          <a:solidFill>
                            <a:srgbClr val="000000"/>
                          </a:solidFill>
                          <a:effectLst/>
                          <a:latin typeface="+mn-lt"/>
                        </a:rPr>
                        <a:t>450</a:t>
                      </a:r>
                      <a:endParaRPr lang="en-GB" sz="1300" b="0" i="0" u="none" strike="noStrike">
                        <a:solidFill>
                          <a:srgbClr val="000000"/>
                        </a:solidFill>
                        <a:effectLst/>
                        <a:latin typeface="+mn-lt"/>
                      </a:endParaRPr>
                    </a:p>
                  </a:txBody>
                  <a:tcPr marL="0" marR="0" marT="0" marB="0" anchor="ctr"/>
                </a:tc>
                <a:tc>
                  <a:txBody>
                    <a:bodyPr/>
                    <a:lstStyle/>
                    <a:p>
                      <a:pPr algn="ctr" fontAlgn="ctr"/>
                      <a:r>
                        <a:rPr lang="en-GB" sz="1300" b="0" i="0" u="none" strike="noStrike">
                          <a:solidFill>
                            <a:srgbClr val="000000"/>
                          </a:solidFill>
                          <a:effectLst/>
                          <a:latin typeface="+mn-lt"/>
                        </a:rPr>
                        <a:t>216</a:t>
                      </a:r>
                    </a:p>
                  </a:txBody>
                  <a:tcPr marL="7620" marR="7620" marT="7620" marB="0" anchor="ctr"/>
                </a:tc>
                <a:tc>
                  <a:txBody>
                    <a:bodyPr/>
                    <a:lstStyle/>
                    <a:p>
                      <a:pPr algn="ctr" fontAlgn="ctr"/>
                      <a:r>
                        <a:rPr lang="en-GB" sz="1100" b="0" i="0" u="none" strike="noStrike">
                          <a:solidFill>
                            <a:srgbClr val="000000"/>
                          </a:solidFill>
                          <a:effectLst/>
                          <a:latin typeface="Arial" panose="020B0604020202020204" pitchFamily="34" charset="0"/>
                        </a:rPr>
                        <a:t>108.3%</a:t>
                      </a:r>
                    </a:p>
                  </a:txBody>
                  <a:tcPr marL="7620" marR="7620" marT="7620" marB="0" anchor="ctr"/>
                </a:tc>
                <a:extLst>
                  <a:ext uri="{0D108BD9-81ED-4DB2-BD59-A6C34878D82A}">
                    <a16:rowId xmlns:a16="http://schemas.microsoft.com/office/drawing/2014/main" val="3307757451"/>
                  </a:ext>
                </a:extLst>
              </a:tr>
              <a:tr h="193407">
                <a:tc>
                  <a:txBody>
                    <a:bodyPr/>
                    <a:lstStyle/>
                    <a:p>
                      <a:pPr algn="l" fontAlgn="b"/>
                      <a:r>
                        <a:rPr lang="en-GB" sz="1300" b="0" u="none" strike="noStrike">
                          <a:solidFill>
                            <a:srgbClr val="000000"/>
                          </a:solidFill>
                          <a:effectLst/>
                        </a:rPr>
                        <a:t>Spanish</a:t>
                      </a:r>
                      <a:endParaRPr lang="en-GB" sz="1300" b="0" i="0" u="none" strike="noStrike">
                        <a:solidFill>
                          <a:srgbClr val="000000"/>
                        </a:solidFill>
                        <a:effectLst/>
                        <a:latin typeface="Aerial"/>
                      </a:endParaRPr>
                    </a:p>
                  </a:txBody>
                  <a:tcPr marL="0" marR="0" marT="0" marB="0" anchor="b"/>
                </a:tc>
                <a:tc>
                  <a:txBody>
                    <a:bodyPr/>
                    <a:lstStyle/>
                    <a:p>
                      <a:pPr algn="ctr" fontAlgn="ctr"/>
                      <a:r>
                        <a:rPr lang="en-GB" sz="1300" b="0" u="none" strike="noStrike">
                          <a:solidFill>
                            <a:srgbClr val="000000"/>
                          </a:solidFill>
                          <a:effectLst/>
                          <a:latin typeface="+mn-lt"/>
                        </a:rPr>
                        <a:t>376</a:t>
                      </a:r>
                      <a:endParaRPr lang="en-GB" sz="1300" b="0" i="0" u="none" strike="noStrike">
                        <a:solidFill>
                          <a:srgbClr val="000000"/>
                        </a:solidFill>
                        <a:effectLst/>
                        <a:latin typeface="+mn-lt"/>
                      </a:endParaRPr>
                    </a:p>
                  </a:txBody>
                  <a:tcPr marL="0" marR="0" marT="0" marB="0" anchor="ctr"/>
                </a:tc>
                <a:tc>
                  <a:txBody>
                    <a:bodyPr/>
                    <a:lstStyle/>
                    <a:p>
                      <a:pPr algn="ctr" fontAlgn="ctr"/>
                      <a:r>
                        <a:rPr lang="en-GB" sz="1300" b="0" i="0" u="none" strike="noStrike">
                          <a:solidFill>
                            <a:srgbClr val="000000"/>
                          </a:solidFill>
                          <a:effectLst/>
                          <a:latin typeface="+mn-lt"/>
                        </a:rPr>
                        <a:t>276</a:t>
                      </a:r>
                    </a:p>
                  </a:txBody>
                  <a:tcPr marL="7620" marR="7620" marT="7620" marB="0" anchor="ctr"/>
                </a:tc>
                <a:tc>
                  <a:txBody>
                    <a:bodyPr/>
                    <a:lstStyle/>
                    <a:p>
                      <a:pPr algn="ctr" fontAlgn="ctr"/>
                      <a:r>
                        <a:rPr lang="en-GB" sz="1100" b="0" i="0" u="none" strike="noStrike" dirty="0">
                          <a:solidFill>
                            <a:srgbClr val="000000"/>
                          </a:solidFill>
                          <a:effectLst/>
                          <a:latin typeface="Arial" panose="020B0604020202020204" pitchFamily="34" charset="0"/>
                        </a:rPr>
                        <a:t>36.2%</a:t>
                      </a:r>
                    </a:p>
                  </a:txBody>
                  <a:tcPr marL="7620" marR="7620" marT="7620" marB="0" anchor="ctr"/>
                </a:tc>
                <a:extLst>
                  <a:ext uri="{0D108BD9-81ED-4DB2-BD59-A6C34878D82A}">
                    <a16:rowId xmlns:a16="http://schemas.microsoft.com/office/drawing/2014/main" val="1356016029"/>
                  </a:ext>
                </a:extLst>
              </a:tr>
              <a:tr h="193407">
                <a:tc>
                  <a:txBody>
                    <a:bodyPr/>
                    <a:lstStyle/>
                    <a:p>
                      <a:pPr algn="l" fontAlgn="b"/>
                      <a:r>
                        <a:rPr lang="en-GB" sz="1300" b="0" u="none" strike="noStrike" dirty="0">
                          <a:solidFill>
                            <a:srgbClr val="000000"/>
                          </a:solidFill>
                          <a:effectLst/>
                        </a:rPr>
                        <a:t>Russian</a:t>
                      </a:r>
                      <a:endParaRPr lang="en-GB" sz="1300" b="0" i="0" u="none" strike="noStrike" dirty="0">
                        <a:solidFill>
                          <a:srgbClr val="000000"/>
                        </a:solidFill>
                        <a:effectLst/>
                        <a:latin typeface="Aerial"/>
                      </a:endParaRPr>
                    </a:p>
                  </a:txBody>
                  <a:tcPr marL="0" marR="0" marT="0" marB="0" anchor="b"/>
                </a:tc>
                <a:tc>
                  <a:txBody>
                    <a:bodyPr/>
                    <a:lstStyle/>
                    <a:p>
                      <a:pPr algn="ctr" fontAlgn="ctr"/>
                      <a:r>
                        <a:rPr lang="en-GB" sz="1300" b="0" u="none" strike="noStrike">
                          <a:solidFill>
                            <a:srgbClr val="000000"/>
                          </a:solidFill>
                          <a:effectLst/>
                          <a:latin typeface="+mn-lt"/>
                        </a:rPr>
                        <a:t>305</a:t>
                      </a:r>
                      <a:endParaRPr lang="en-GB" sz="1300" b="0" i="0" u="none" strike="noStrike">
                        <a:solidFill>
                          <a:srgbClr val="000000"/>
                        </a:solidFill>
                        <a:effectLst/>
                        <a:latin typeface="+mn-lt"/>
                      </a:endParaRPr>
                    </a:p>
                  </a:txBody>
                  <a:tcPr marL="0" marR="0" marT="0" marB="0" anchor="ctr"/>
                </a:tc>
                <a:tc>
                  <a:txBody>
                    <a:bodyPr/>
                    <a:lstStyle/>
                    <a:p>
                      <a:pPr algn="ctr" fontAlgn="ctr"/>
                      <a:r>
                        <a:rPr lang="en-GB" sz="1300" b="0" i="0" u="none" strike="noStrike">
                          <a:solidFill>
                            <a:srgbClr val="000000"/>
                          </a:solidFill>
                          <a:effectLst/>
                          <a:latin typeface="+mn-lt"/>
                        </a:rPr>
                        <a:t>194</a:t>
                      </a:r>
                    </a:p>
                  </a:txBody>
                  <a:tcPr marL="7620" marR="7620" marT="7620" marB="0" anchor="ctr"/>
                </a:tc>
                <a:tc>
                  <a:txBody>
                    <a:bodyPr/>
                    <a:lstStyle/>
                    <a:p>
                      <a:pPr algn="ctr" fontAlgn="ctr"/>
                      <a:r>
                        <a:rPr lang="en-GB" sz="1100" b="0" i="0" u="none" strike="noStrike" dirty="0">
                          <a:solidFill>
                            <a:srgbClr val="000000"/>
                          </a:solidFill>
                          <a:effectLst/>
                          <a:latin typeface="Arial" panose="020B0604020202020204" pitchFamily="34" charset="0"/>
                        </a:rPr>
                        <a:t>57.2%</a:t>
                      </a:r>
                    </a:p>
                  </a:txBody>
                  <a:tcPr marL="7620" marR="7620" marT="7620" marB="0" anchor="ctr"/>
                </a:tc>
                <a:extLst>
                  <a:ext uri="{0D108BD9-81ED-4DB2-BD59-A6C34878D82A}">
                    <a16:rowId xmlns:a16="http://schemas.microsoft.com/office/drawing/2014/main" val="4179332368"/>
                  </a:ext>
                </a:extLst>
              </a:tr>
              <a:tr h="193407">
                <a:tc>
                  <a:txBody>
                    <a:bodyPr/>
                    <a:lstStyle/>
                    <a:p>
                      <a:pPr algn="l" fontAlgn="b"/>
                      <a:r>
                        <a:rPr lang="en-GB" sz="1300" b="0" u="none" strike="noStrike">
                          <a:solidFill>
                            <a:srgbClr val="000000"/>
                          </a:solidFill>
                          <a:effectLst/>
                        </a:rPr>
                        <a:t>Tagalog or Filipino</a:t>
                      </a:r>
                      <a:endParaRPr lang="en-GB" sz="1300" b="0" i="0" u="none" strike="noStrike">
                        <a:solidFill>
                          <a:srgbClr val="000000"/>
                        </a:solidFill>
                        <a:effectLst/>
                        <a:latin typeface="Aerial"/>
                      </a:endParaRPr>
                    </a:p>
                  </a:txBody>
                  <a:tcPr marL="0" marR="0" marT="0" marB="0" anchor="b"/>
                </a:tc>
                <a:tc>
                  <a:txBody>
                    <a:bodyPr/>
                    <a:lstStyle/>
                    <a:p>
                      <a:pPr algn="ctr" fontAlgn="ctr"/>
                      <a:r>
                        <a:rPr lang="en-GB" sz="1300" b="0" u="none" strike="noStrike">
                          <a:solidFill>
                            <a:srgbClr val="000000"/>
                          </a:solidFill>
                          <a:effectLst/>
                          <a:latin typeface="+mn-lt"/>
                        </a:rPr>
                        <a:t>254</a:t>
                      </a:r>
                      <a:endParaRPr lang="en-GB" sz="1300" b="0" i="0" u="none" strike="noStrike">
                        <a:solidFill>
                          <a:srgbClr val="000000"/>
                        </a:solidFill>
                        <a:effectLst/>
                        <a:latin typeface="+mn-lt"/>
                      </a:endParaRPr>
                    </a:p>
                  </a:txBody>
                  <a:tcPr marL="0" marR="0" marT="0" marB="0" anchor="ctr"/>
                </a:tc>
                <a:tc>
                  <a:txBody>
                    <a:bodyPr/>
                    <a:lstStyle/>
                    <a:p>
                      <a:pPr algn="ctr" fontAlgn="ctr"/>
                      <a:r>
                        <a:rPr lang="en-GB" sz="1300" b="0" i="0" u="none" strike="noStrike">
                          <a:solidFill>
                            <a:srgbClr val="000000"/>
                          </a:solidFill>
                          <a:effectLst/>
                          <a:latin typeface="+mn-lt"/>
                        </a:rPr>
                        <a:t>362</a:t>
                      </a:r>
                    </a:p>
                  </a:txBody>
                  <a:tcPr marL="7620" marR="7620" marT="7620" marB="0" anchor="ctr"/>
                </a:tc>
                <a:tc>
                  <a:txBody>
                    <a:bodyPr/>
                    <a:lstStyle/>
                    <a:p>
                      <a:pPr algn="ctr" fontAlgn="ctr"/>
                      <a:r>
                        <a:rPr lang="en-GB" sz="1100" b="0" i="0" u="none" strike="noStrike">
                          <a:solidFill>
                            <a:srgbClr val="FF0000"/>
                          </a:solidFill>
                          <a:effectLst/>
                          <a:latin typeface="Arial" panose="020B0604020202020204" pitchFamily="34" charset="0"/>
                        </a:rPr>
                        <a:t>-29.8%</a:t>
                      </a:r>
                    </a:p>
                  </a:txBody>
                  <a:tcPr marL="7620" marR="7620" marT="7620" marB="0" anchor="ctr"/>
                </a:tc>
                <a:extLst>
                  <a:ext uri="{0D108BD9-81ED-4DB2-BD59-A6C34878D82A}">
                    <a16:rowId xmlns:a16="http://schemas.microsoft.com/office/drawing/2014/main" val="3027540372"/>
                  </a:ext>
                </a:extLst>
              </a:tr>
              <a:tr h="193407">
                <a:tc>
                  <a:txBody>
                    <a:bodyPr/>
                    <a:lstStyle/>
                    <a:p>
                      <a:pPr algn="l" fontAlgn="b"/>
                      <a:r>
                        <a:rPr lang="en-GB" sz="1300" b="0" u="none" strike="noStrike">
                          <a:solidFill>
                            <a:srgbClr val="000000"/>
                          </a:solidFill>
                          <a:effectLst/>
                        </a:rPr>
                        <a:t>Lithuanian</a:t>
                      </a:r>
                      <a:endParaRPr lang="en-GB" sz="1300" b="0" i="0" u="none" strike="noStrike">
                        <a:solidFill>
                          <a:srgbClr val="000000"/>
                        </a:solidFill>
                        <a:effectLst/>
                        <a:latin typeface="Aerial"/>
                      </a:endParaRPr>
                    </a:p>
                  </a:txBody>
                  <a:tcPr marL="0" marR="0" marT="0" marB="0" anchor="b"/>
                </a:tc>
                <a:tc>
                  <a:txBody>
                    <a:bodyPr/>
                    <a:lstStyle/>
                    <a:p>
                      <a:pPr algn="ctr" fontAlgn="ctr"/>
                      <a:r>
                        <a:rPr lang="en-GB" sz="1300" b="0" u="none" strike="noStrike">
                          <a:solidFill>
                            <a:srgbClr val="000000"/>
                          </a:solidFill>
                          <a:effectLst/>
                          <a:latin typeface="+mn-lt"/>
                        </a:rPr>
                        <a:t>196</a:t>
                      </a:r>
                      <a:endParaRPr lang="en-GB" sz="1300" b="0" i="0" u="none" strike="noStrike">
                        <a:solidFill>
                          <a:srgbClr val="000000"/>
                        </a:solidFill>
                        <a:effectLst/>
                        <a:latin typeface="+mn-lt"/>
                      </a:endParaRPr>
                    </a:p>
                  </a:txBody>
                  <a:tcPr marL="0" marR="0" marT="0" marB="0" anchor="ctr"/>
                </a:tc>
                <a:tc>
                  <a:txBody>
                    <a:bodyPr/>
                    <a:lstStyle/>
                    <a:p>
                      <a:pPr algn="ctr" fontAlgn="ctr"/>
                      <a:r>
                        <a:rPr lang="en-GB" sz="1300" b="0" i="0" u="none" strike="noStrike">
                          <a:solidFill>
                            <a:srgbClr val="000000"/>
                          </a:solidFill>
                          <a:effectLst/>
                          <a:latin typeface="+mn-lt"/>
                        </a:rPr>
                        <a:t>78</a:t>
                      </a:r>
                    </a:p>
                  </a:txBody>
                  <a:tcPr marL="7620" marR="7620" marT="7620" marB="0" anchor="ctr"/>
                </a:tc>
                <a:tc>
                  <a:txBody>
                    <a:bodyPr/>
                    <a:lstStyle/>
                    <a:p>
                      <a:pPr algn="ctr" fontAlgn="ctr"/>
                      <a:r>
                        <a:rPr lang="en-GB" sz="1100" b="0" i="0" u="none" strike="noStrike">
                          <a:solidFill>
                            <a:srgbClr val="000000"/>
                          </a:solidFill>
                          <a:effectLst/>
                          <a:latin typeface="Arial" panose="020B0604020202020204" pitchFamily="34" charset="0"/>
                        </a:rPr>
                        <a:t>151.3%</a:t>
                      </a:r>
                    </a:p>
                  </a:txBody>
                  <a:tcPr marL="7620" marR="7620" marT="7620" marB="0" anchor="ctr"/>
                </a:tc>
                <a:extLst>
                  <a:ext uri="{0D108BD9-81ED-4DB2-BD59-A6C34878D82A}">
                    <a16:rowId xmlns:a16="http://schemas.microsoft.com/office/drawing/2014/main" val="4035965512"/>
                  </a:ext>
                </a:extLst>
              </a:tr>
              <a:tr h="193407">
                <a:tc>
                  <a:txBody>
                    <a:bodyPr/>
                    <a:lstStyle/>
                    <a:p>
                      <a:pPr algn="l" fontAlgn="b"/>
                      <a:r>
                        <a:rPr lang="en-GB" sz="1300" b="0" u="none" strike="noStrike">
                          <a:solidFill>
                            <a:srgbClr val="000000"/>
                          </a:solidFill>
                          <a:effectLst/>
                        </a:rPr>
                        <a:t>Tamil</a:t>
                      </a:r>
                      <a:endParaRPr lang="en-GB" sz="1300" b="0" i="0" u="none" strike="noStrike">
                        <a:solidFill>
                          <a:srgbClr val="000000"/>
                        </a:solidFill>
                        <a:effectLst/>
                        <a:latin typeface="Aerial"/>
                      </a:endParaRPr>
                    </a:p>
                  </a:txBody>
                  <a:tcPr marL="0" marR="0" marT="0" marB="0" anchor="b"/>
                </a:tc>
                <a:tc>
                  <a:txBody>
                    <a:bodyPr/>
                    <a:lstStyle/>
                    <a:p>
                      <a:pPr algn="ctr" fontAlgn="ctr"/>
                      <a:r>
                        <a:rPr lang="en-GB" sz="1300" b="0" u="none" strike="noStrike">
                          <a:solidFill>
                            <a:srgbClr val="000000"/>
                          </a:solidFill>
                          <a:effectLst/>
                          <a:latin typeface="+mn-lt"/>
                        </a:rPr>
                        <a:t>196</a:t>
                      </a:r>
                      <a:endParaRPr lang="en-GB" sz="1300" b="0" i="0" u="none" strike="noStrike">
                        <a:solidFill>
                          <a:srgbClr val="000000"/>
                        </a:solidFill>
                        <a:effectLst/>
                        <a:latin typeface="+mn-lt"/>
                      </a:endParaRPr>
                    </a:p>
                  </a:txBody>
                  <a:tcPr marL="0" marR="0" marT="0" marB="0" anchor="ctr"/>
                </a:tc>
                <a:tc>
                  <a:txBody>
                    <a:bodyPr/>
                    <a:lstStyle/>
                    <a:p>
                      <a:pPr algn="ctr" fontAlgn="ctr"/>
                      <a:r>
                        <a:rPr lang="en-GB" sz="1300" b="0" i="0" u="none" strike="noStrike">
                          <a:solidFill>
                            <a:srgbClr val="000000"/>
                          </a:solidFill>
                          <a:effectLst/>
                          <a:latin typeface="+mn-lt"/>
                        </a:rPr>
                        <a:t>79</a:t>
                      </a:r>
                    </a:p>
                  </a:txBody>
                  <a:tcPr marL="7620" marR="7620" marT="7620" marB="0" anchor="ctr"/>
                </a:tc>
                <a:tc>
                  <a:txBody>
                    <a:bodyPr/>
                    <a:lstStyle/>
                    <a:p>
                      <a:pPr algn="ctr" fontAlgn="ctr"/>
                      <a:r>
                        <a:rPr lang="en-GB" sz="1100" b="0" i="0" u="none" strike="noStrike">
                          <a:solidFill>
                            <a:srgbClr val="000000"/>
                          </a:solidFill>
                          <a:effectLst/>
                          <a:latin typeface="Arial" panose="020B0604020202020204" pitchFamily="34" charset="0"/>
                        </a:rPr>
                        <a:t>148.1%</a:t>
                      </a:r>
                    </a:p>
                  </a:txBody>
                  <a:tcPr marL="7620" marR="7620" marT="7620" marB="0" anchor="ctr"/>
                </a:tc>
                <a:extLst>
                  <a:ext uri="{0D108BD9-81ED-4DB2-BD59-A6C34878D82A}">
                    <a16:rowId xmlns:a16="http://schemas.microsoft.com/office/drawing/2014/main" val="3397636384"/>
                  </a:ext>
                </a:extLst>
              </a:tr>
              <a:tr h="193407">
                <a:tc>
                  <a:txBody>
                    <a:bodyPr/>
                    <a:lstStyle/>
                    <a:p>
                      <a:pPr algn="l" fontAlgn="b"/>
                      <a:r>
                        <a:rPr lang="en-GB" sz="1300" b="0" u="none" strike="noStrike">
                          <a:solidFill>
                            <a:srgbClr val="000000"/>
                          </a:solidFill>
                          <a:effectLst/>
                        </a:rPr>
                        <a:t>Panjabi</a:t>
                      </a:r>
                      <a:endParaRPr lang="en-GB" sz="1300" b="0" i="0" u="none" strike="noStrike">
                        <a:solidFill>
                          <a:srgbClr val="000000"/>
                        </a:solidFill>
                        <a:effectLst/>
                        <a:latin typeface="Aerial"/>
                      </a:endParaRPr>
                    </a:p>
                  </a:txBody>
                  <a:tcPr marL="0" marR="0" marT="0" marB="0" anchor="b"/>
                </a:tc>
                <a:tc>
                  <a:txBody>
                    <a:bodyPr/>
                    <a:lstStyle/>
                    <a:p>
                      <a:pPr algn="ctr" fontAlgn="ctr"/>
                      <a:r>
                        <a:rPr lang="en-GB" sz="1300" b="0" u="none" strike="noStrike">
                          <a:solidFill>
                            <a:srgbClr val="000000"/>
                          </a:solidFill>
                          <a:effectLst/>
                          <a:latin typeface="+mn-lt"/>
                        </a:rPr>
                        <a:t>190</a:t>
                      </a:r>
                      <a:endParaRPr lang="en-GB" sz="1300" b="0" i="0" u="none" strike="noStrike">
                        <a:solidFill>
                          <a:srgbClr val="000000"/>
                        </a:solidFill>
                        <a:effectLst/>
                        <a:latin typeface="+mn-lt"/>
                      </a:endParaRPr>
                    </a:p>
                  </a:txBody>
                  <a:tcPr marL="0" marR="0" marT="0" marB="0" anchor="ctr"/>
                </a:tc>
                <a:tc>
                  <a:txBody>
                    <a:bodyPr/>
                    <a:lstStyle/>
                    <a:p>
                      <a:pPr algn="ctr" fontAlgn="ctr"/>
                      <a:r>
                        <a:rPr lang="en-GB" sz="1300" b="0" i="0" u="none" strike="noStrike">
                          <a:solidFill>
                            <a:srgbClr val="000000"/>
                          </a:solidFill>
                          <a:effectLst/>
                          <a:latin typeface="+mn-lt"/>
                        </a:rPr>
                        <a:t>92</a:t>
                      </a:r>
                    </a:p>
                  </a:txBody>
                  <a:tcPr marL="7620" marR="7620" marT="7620" marB="0" anchor="ctr"/>
                </a:tc>
                <a:tc>
                  <a:txBody>
                    <a:bodyPr/>
                    <a:lstStyle/>
                    <a:p>
                      <a:pPr algn="ctr" fontAlgn="ctr"/>
                      <a:r>
                        <a:rPr lang="en-GB" sz="1100" b="0" i="0" u="none" strike="noStrike" dirty="0">
                          <a:solidFill>
                            <a:srgbClr val="000000"/>
                          </a:solidFill>
                          <a:effectLst/>
                          <a:latin typeface="Arial" panose="020B0604020202020204" pitchFamily="34" charset="0"/>
                        </a:rPr>
                        <a:t>106.5%</a:t>
                      </a:r>
                    </a:p>
                  </a:txBody>
                  <a:tcPr marL="7620" marR="7620" marT="7620" marB="0" anchor="ctr"/>
                </a:tc>
                <a:extLst>
                  <a:ext uri="{0D108BD9-81ED-4DB2-BD59-A6C34878D82A}">
                    <a16:rowId xmlns:a16="http://schemas.microsoft.com/office/drawing/2014/main" val="1694008447"/>
                  </a:ext>
                </a:extLst>
              </a:tr>
            </a:tbl>
          </a:graphicData>
        </a:graphic>
      </p:graphicFrame>
      <p:sp>
        <p:nvSpPr>
          <p:cNvPr id="5" name="TextBox 4">
            <a:extLst>
              <a:ext uri="{FF2B5EF4-FFF2-40B4-BE49-F238E27FC236}">
                <a16:creationId xmlns:a16="http://schemas.microsoft.com/office/drawing/2014/main" id="{AFC4060D-104C-9426-B37B-980A31F22984}"/>
              </a:ext>
            </a:extLst>
          </p:cNvPr>
          <p:cNvSpPr txBox="1"/>
          <p:nvPr/>
        </p:nvSpPr>
        <p:spPr>
          <a:xfrm>
            <a:off x="105677" y="6527458"/>
            <a:ext cx="4432209" cy="261610"/>
          </a:xfrm>
          <a:prstGeom prst="rect">
            <a:avLst/>
          </a:prstGeom>
          <a:noFill/>
        </p:spPr>
        <p:txBody>
          <a:bodyPr wrap="square" rtlCol="0">
            <a:spAutoFit/>
          </a:bodyPr>
          <a:lstStyle/>
          <a:p>
            <a:r>
              <a:rPr lang="en-GB" sz="1100" i="1" dirty="0"/>
              <a:t>Source: </a:t>
            </a:r>
            <a:r>
              <a:rPr lang="fr-FR" sz="1100" i="1" dirty="0">
                <a:hlinkClick r:id="rId3"/>
              </a:rPr>
              <a:t>ONS Census 2021, Main language</a:t>
            </a:r>
            <a:endParaRPr lang="en-GB" sz="1100" i="1" dirty="0"/>
          </a:p>
        </p:txBody>
      </p:sp>
    </p:spTree>
    <p:extLst>
      <p:ext uri="{BB962C8B-B14F-4D97-AF65-F5344CB8AC3E}">
        <p14:creationId xmlns:p14="http://schemas.microsoft.com/office/powerpoint/2010/main" val="4185188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2193F-3623-4E66-9105-D2B4CA8D9539}"/>
              </a:ext>
            </a:extLst>
          </p:cNvPr>
          <p:cNvSpPr>
            <a:spLocks noGrp="1"/>
          </p:cNvSpPr>
          <p:nvPr>
            <p:ph type="title"/>
          </p:nvPr>
        </p:nvSpPr>
        <p:spPr>
          <a:xfrm>
            <a:off x="457200" y="167489"/>
            <a:ext cx="8229600" cy="564348"/>
          </a:xfrm>
        </p:spPr>
        <p:txBody>
          <a:bodyPr>
            <a:normAutofit/>
          </a:bodyPr>
          <a:lstStyle/>
          <a:p>
            <a:r>
              <a:rPr lang="en-GB" sz="2800" b="1" dirty="0"/>
              <a:t>Proficiency in English</a:t>
            </a:r>
          </a:p>
        </p:txBody>
      </p:sp>
      <p:sp>
        <p:nvSpPr>
          <p:cNvPr id="3" name="Content Placeholder 2">
            <a:extLst>
              <a:ext uri="{FF2B5EF4-FFF2-40B4-BE49-F238E27FC236}">
                <a16:creationId xmlns:a16="http://schemas.microsoft.com/office/drawing/2014/main" id="{7B4F81CF-B1E8-4926-A791-F13D28118F44}"/>
              </a:ext>
            </a:extLst>
          </p:cNvPr>
          <p:cNvSpPr>
            <a:spLocks noGrp="1"/>
          </p:cNvSpPr>
          <p:nvPr>
            <p:ph idx="1"/>
          </p:nvPr>
        </p:nvSpPr>
        <p:spPr>
          <a:xfrm>
            <a:off x="67922" y="868461"/>
            <a:ext cx="4770296" cy="3157630"/>
          </a:xfrm>
        </p:spPr>
        <p:txBody>
          <a:bodyPr>
            <a:noAutofit/>
          </a:bodyPr>
          <a:lstStyle/>
          <a:p>
            <a:r>
              <a:rPr lang="en-GB" sz="1200" dirty="0"/>
              <a:t>In 2021 there were 9,724 (7.7% of the total population) Bracknell Forest residents who did not report English as their main spoken language and reported how well they could speak English, up from 6,512 (6.0% of the total population) in 2011.</a:t>
            </a:r>
          </a:p>
          <a:p>
            <a:endParaRPr lang="en-GB" sz="1200" dirty="0"/>
          </a:p>
          <a:p>
            <a:r>
              <a:rPr lang="en-GB" sz="1200" dirty="0"/>
              <a:t>Of those 9.724 residents, 54.5% (5,053) could speak English very well. This was significantly higher than the South-East (50.8%) and England (43.9%) in 2021.</a:t>
            </a:r>
          </a:p>
          <a:p>
            <a:endParaRPr lang="en-GB" sz="1200" dirty="0"/>
          </a:p>
          <a:p>
            <a:r>
              <a:rPr lang="en-GB" sz="1200" dirty="0"/>
              <a:t>33.3% (3,091) of residents who did not report English as their main spoken language, reported to speak English well, similar to the regional (34.1%) and national (35.8%) averages.</a:t>
            </a:r>
          </a:p>
          <a:p>
            <a:pPr marL="0" indent="0">
              <a:buNone/>
            </a:pPr>
            <a:endParaRPr lang="en-GB" sz="1200" dirty="0"/>
          </a:p>
          <a:p>
            <a:r>
              <a:rPr lang="en-GB" sz="1200" dirty="0"/>
              <a:t>10.0% (972) of Bracknell Forest residents could not speak English well with a further 2.2% (</a:t>
            </a:r>
            <a:r>
              <a:rPr lang="en-GB" sz="1200" dirty="0">
                <a:solidFill>
                  <a:srgbClr val="000000"/>
                </a:solidFill>
                <a:latin typeface="Aerial"/>
              </a:rPr>
              <a:t>206</a:t>
            </a:r>
            <a:r>
              <a:rPr lang="en-GB" sz="1200" dirty="0"/>
              <a:t>) not able to speak English.</a:t>
            </a:r>
          </a:p>
        </p:txBody>
      </p:sp>
      <p:sp>
        <p:nvSpPr>
          <p:cNvPr id="6" name="TextBox 5">
            <a:extLst>
              <a:ext uri="{FF2B5EF4-FFF2-40B4-BE49-F238E27FC236}">
                <a16:creationId xmlns:a16="http://schemas.microsoft.com/office/drawing/2014/main" id="{2CF75E08-1BD4-472C-B4A0-F007A73682BB}"/>
              </a:ext>
            </a:extLst>
          </p:cNvPr>
          <p:cNvSpPr txBox="1"/>
          <p:nvPr/>
        </p:nvSpPr>
        <p:spPr>
          <a:xfrm>
            <a:off x="148051" y="4075643"/>
            <a:ext cx="4187314" cy="461665"/>
          </a:xfrm>
          <a:prstGeom prst="rect">
            <a:avLst/>
          </a:prstGeom>
          <a:noFill/>
        </p:spPr>
        <p:txBody>
          <a:bodyPr wrap="square" rtlCol="0">
            <a:spAutoFit/>
          </a:bodyPr>
          <a:lstStyle/>
          <a:p>
            <a:pPr algn="ctr"/>
            <a:r>
              <a:rPr lang="en-GB" sz="1200" b="1" dirty="0">
                <a:latin typeface="+mj-lt"/>
              </a:rPr>
              <a:t>English proficiency level of Bracknell Forest residents who did not report English as main language in 2011 and 2021</a:t>
            </a:r>
          </a:p>
        </p:txBody>
      </p:sp>
      <p:graphicFrame>
        <p:nvGraphicFramePr>
          <p:cNvPr id="5" name="Chart 4" descr="Chart displaying the English proficiency level of Bracknell Forest residents who do not speak English as main language  in 2021 and 2011.">
            <a:extLst>
              <a:ext uri="{FF2B5EF4-FFF2-40B4-BE49-F238E27FC236}">
                <a16:creationId xmlns:a16="http://schemas.microsoft.com/office/drawing/2014/main" id="{EAD1CFD8-1716-4044-8AA4-90986FBB9069}"/>
              </a:ext>
            </a:extLst>
          </p:cNvPr>
          <p:cNvGraphicFramePr>
            <a:graphicFrameLocks/>
          </p:cNvGraphicFramePr>
          <p:nvPr>
            <p:extLst>
              <p:ext uri="{D42A27DB-BD31-4B8C-83A1-F6EECF244321}">
                <p14:modId xmlns:p14="http://schemas.microsoft.com/office/powerpoint/2010/main" val="1023947609"/>
              </p:ext>
            </p:extLst>
          </p:nvPr>
        </p:nvGraphicFramePr>
        <p:xfrm>
          <a:off x="305467" y="4588625"/>
          <a:ext cx="3872482" cy="185484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A76CBBA8-5C46-4055-B546-BA9250BB520E}"/>
              </a:ext>
            </a:extLst>
          </p:cNvPr>
          <p:cNvSpPr txBox="1"/>
          <p:nvPr/>
        </p:nvSpPr>
        <p:spPr>
          <a:xfrm>
            <a:off x="5003698" y="882006"/>
            <a:ext cx="4072380" cy="646331"/>
          </a:xfrm>
          <a:prstGeom prst="rect">
            <a:avLst/>
          </a:prstGeom>
          <a:noFill/>
        </p:spPr>
        <p:txBody>
          <a:bodyPr wrap="square" rtlCol="0">
            <a:spAutoFit/>
          </a:bodyPr>
          <a:lstStyle/>
          <a:p>
            <a:pPr algn="ctr"/>
            <a:r>
              <a:rPr lang="en-GB" sz="1200" b="1" dirty="0"/>
              <a:t>English proficiency level of residents who did not report English as main language in Bracknell Forest, South-East Region and England (2021)</a:t>
            </a:r>
          </a:p>
        </p:txBody>
      </p:sp>
      <p:graphicFrame>
        <p:nvGraphicFramePr>
          <p:cNvPr id="8" name="Chart 7" descr="Chart displaying the English proficiency level of residents  in Bracknell Forest, South-East region and England who do not speak English as main language  in 2021.">
            <a:extLst>
              <a:ext uri="{FF2B5EF4-FFF2-40B4-BE49-F238E27FC236}">
                <a16:creationId xmlns:a16="http://schemas.microsoft.com/office/drawing/2014/main" id="{249608A7-64A2-469A-AF9D-0EEEE2338CCF}"/>
              </a:ext>
            </a:extLst>
          </p:cNvPr>
          <p:cNvGraphicFramePr>
            <a:graphicFrameLocks/>
          </p:cNvGraphicFramePr>
          <p:nvPr>
            <p:extLst>
              <p:ext uri="{D42A27DB-BD31-4B8C-83A1-F6EECF244321}">
                <p14:modId xmlns:p14="http://schemas.microsoft.com/office/powerpoint/2010/main" val="2991855995"/>
              </p:ext>
            </p:extLst>
          </p:nvPr>
        </p:nvGraphicFramePr>
        <p:xfrm>
          <a:off x="5214959" y="1508290"/>
          <a:ext cx="3685879" cy="246337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FF72EB9-EFDD-4F67-8275-3575F452EBF6}"/>
              </a:ext>
            </a:extLst>
          </p:cNvPr>
          <p:cNvSpPr txBox="1"/>
          <p:nvPr/>
        </p:nvSpPr>
        <p:spPr>
          <a:xfrm>
            <a:off x="5083827" y="4075643"/>
            <a:ext cx="3912122" cy="646331"/>
          </a:xfrm>
          <a:prstGeom prst="rect">
            <a:avLst/>
          </a:prstGeom>
          <a:noFill/>
        </p:spPr>
        <p:txBody>
          <a:bodyPr wrap="square" rtlCol="0">
            <a:spAutoFit/>
          </a:bodyPr>
          <a:lstStyle/>
          <a:p>
            <a:pPr algn="ctr"/>
            <a:r>
              <a:rPr lang="en-GB" sz="1200" b="1" dirty="0">
                <a:latin typeface="+mj-lt"/>
              </a:rPr>
              <a:t>Percentage change in English proficiency level of Bracknell Forest residents, as share of the total population, between 2011 and 2021</a:t>
            </a:r>
          </a:p>
        </p:txBody>
      </p:sp>
      <p:graphicFrame>
        <p:nvGraphicFramePr>
          <p:cNvPr id="11" name="Chart 10" descr="Percentage change, in terms of share of the population, of the number of residents in Bracknell Forest by English proficiency.">
            <a:extLst>
              <a:ext uri="{FF2B5EF4-FFF2-40B4-BE49-F238E27FC236}">
                <a16:creationId xmlns:a16="http://schemas.microsoft.com/office/drawing/2014/main" id="{03CBADCB-823A-4560-ADEC-21EA4D07AECA}"/>
              </a:ext>
            </a:extLst>
          </p:cNvPr>
          <p:cNvGraphicFramePr>
            <a:graphicFrameLocks/>
          </p:cNvGraphicFramePr>
          <p:nvPr>
            <p:extLst>
              <p:ext uri="{D42A27DB-BD31-4B8C-83A1-F6EECF244321}">
                <p14:modId xmlns:p14="http://schemas.microsoft.com/office/powerpoint/2010/main" val="2131801819"/>
              </p:ext>
            </p:extLst>
          </p:nvPr>
        </p:nvGraphicFramePr>
        <p:xfrm>
          <a:off x="5003698" y="4825948"/>
          <a:ext cx="3912122" cy="168884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87479CF8-5AAF-F65A-401C-C4E4A9E9FA02}"/>
              </a:ext>
            </a:extLst>
          </p:cNvPr>
          <p:cNvSpPr txBox="1"/>
          <p:nvPr/>
        </p:nvSpPr>
        <p:spPr>
          <a:xfrm>
            <a:off x="67922" y="6566107"/>
            <a:ext cx="4432209" cy="261610"/>
          </a:xfrm>
          <a:prstGeom prst="rect">
            <a:avLst/>
          </a:prstGeom>
          <a:noFill/>
        </p:spPr>
        <p:txBody>
          <a:bodyPr wrap="square" rtlCol="0">
            <a:spAutoFit/>
          </a:bodyPr>
          <a:lstStyle/>
          <a:p>
            <a:r>
              <a:rPr lang="en-GB" sz="1100" i="1" dirty="0"/>
              <a:t>Source: </a:t>
            </a:r>
            <a:r>
              <a:rPr lang="en-GB" sz="1100" i="1" dirty="0">
                <a:hlinkClick r:id="rId5"/>
              </a:rPr>
              <a:t>ONS Census 2021, Proficiency in English</a:t>
            </a:r>
            <a:endParaRPr lang="en-GB" sz="1100" i="1" dirty="0"/>
          </a:p>
        </p:txBody>
      </p:sp>
    </p:spTree>
    <p:extLst>
      <p:ext uri="{BB962C8B-B14F-4D97-AF65-F5344CB8AC3E}">
        <p14:creationId xmlns:p14="http://schemas.microsoft.com/office/powerpoint/2010/main" val="2315076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2193F-3623-4E66-9105-D2B4CA8D9539}"/>
              </a:ext>
            </a:extLst>
          </p:cNvPr>
          <p:cNvSpPr>
            <a:spLocks noGrp="1"/>
          </p:cNvSpPr>
          <p:nvPr>
            <p:ph type="title"/>
          </p:nvPr>
        </p:nvSpPr>
        <p:spPr>
          <a:xfrm>
            <a:off x="457200" y="123144"/>
            <a:ext cx="8229600" cy="523220"/>
          </a:xfrm>
        </p:spPr>
        <p:txBody>
          <a:bodyPr>
            <a:normAutofit/>
          </a:bodyPr>
          <a:lstStyle/>
          <a:p>
            <a:r>
              <a:rPr lang="en-GB" sz="2400" b="1" dirty="0"/>
              <a:t>Proficiency in English</a:t>
            </a:r>
          </a:p>
        </p:txBody>
      </p:sp>
      <p:sp>
        <p:nvSpPr>
          <p:cNvPr id="30" name="TextBox 29">
            <a:extLst>
              <a:ext uri="{FF2B5EF4-FFF2-40B4-BE49-F238E27FC236}">
                <a16:creationId xmlns:a16="http://schemas.microsoft.com/office/drawing/2014/main" id="{B3F90C98-E618-4208-83D5-B3DE0E274A87}"/>
              </a:ext>
            </a:extLst>
          </p:cNvPr>
          <p:cNvSpPr txBox="1"/>
          <p:nvPr/>
        </p:nvSpPr>
        <p:spPr>
          <a:xfrm>
            <a:off x="275647" y="646364"/>
            <a:ext cx="8868353" cy="1015663"/>
          </a:xfrm>
          <a:prstGeom prst="rect">
            <a:avLst/>
          </a:prstGeom>
          <a:noFill/>
        </p:spPr>
        <p:txBody>
          <a:bodyPr wrap="square" rtlCol="0">
            <a:spAutoFit/>
          </a:bodyPr>
          <a:lstStyle/>
          <a:p>
            <a:pPr marL="285750" indent="-285750">
              <a:buFont typeface="Arial" panose="020B0604020202020204" pitchFamily="34" charset="0"/>
              <a:buChar char="•"/>
            </a:pPr>
            <a:r>
              <a:rPr lang="en-GB" sz="1500" dirty="0"/>
              <a:t>LSOAs in the central parts of Bracknell Forest have the lowest proportion of people who can at least speak English well,  both in 2011 and 2021. </a:t>
            </a:r>
          </a:p>
          <a:p>
            <a:pPr marL="285750" indent="-285750">
              <a:buFont typeface="Arial" panose="020B0604020202020204" pitchFamily="34" charset="0"/>
              <a:buChar char="•"/>
            </a:pPr>
            <a:r>
              <a:rPr lang="en-GB" sz="1500" dirty="0"/>
              <a:t>However, there was a general decrease in  the proportion of Bracknell Forest population that can at least speak English well, shown by decrease from a minimum of 97.7% in 2011 to a minimum of 91.2% in 2021. </a:t>
            </a:r>
          </a:p>
        </p:txBody>
      </p:sp>
      <p:sp>
        <p:nvSpPr>
          <p:cNvPr id="26" name="TextBox 25">
            <a:extLst>
              <a:ext uri="{FF2B5EF4-FFF2-40B4-BE49-F238E27FC236}">
                <a16:creationId xmlns:a16="http://schemas.microsoft.com/office/drawing/2014/main" id="{10AB31D6-AC02-40E5-AA4E-AB60A63B36DA}"/>
              </a:ext>
            </a:extLst>
          </p:cNvPr>
          <p:cNvSpPr txBox="1"/>
          <p:nvPr/>
        </p:nvSpPr>
        <p:spPr>
          <a:xfrm>
            <a:off x="345294" y="1733066"/>
            <a:ext cx="4154837" cy="553998"/>
          </a:xfrm>
          <a:prstGeom prst="rect">
            <a:avLst/>
          </a:prstGeom>
          <a:noFill/>
        </p:spPr>
        <p:txBody>
          <a:bodyPr wrap="square">
            <a:spAutoFit/>
          </a:bodyPr>
          <a:lstStyle/>
          <a:p>
            <a:pPr algn="ctr"/>
            <a:r>
              <a:rPr lang="en-GB" sz="1450" b="1" dirty="0">
                <a:solidFill>
                  <a:srgbClr val="000000"/>
                </a:solidFill>
                <a:effectLst/>
                <a:latin typeface="+mj-lt"/>
              </a:rPr>
              <a:t>Proportion of population who can speak English well in Bracknell Forest, 2021</a:t>
            </a:r>
            <a:endParaRPr lang="en-GB" sz="1450" dirty="0">
              <a:latin typeface="+mj-lt"/>
            </a:endParaRPr>
          </a:p>
        </p:txBody>
      </p:sp>
      <p:pic>
        <p:nvPicPr>
          <p:cNvPr id="6" name="Content Placeholder 5" descr="2021 English proficiency map of Bracknell Forest with 2023 ward boundaries. The map displays the proportion of the population who can speak English well at LSOA level.">
            <a:extLst>
              <a:ext uri="{FF2B5EF4-FFF2-40B4-BE49-F238E27FC236}">
                <a16:creationId xmlns:a16="http://schemas.microsoft.com/office/drawing/2014/main" id="{E2714D14-8E40-4523-8FDD-FA4B4E40633F}"/>
              </a:ext>
            </a:extLst>
          </p:cNvPr>
          <p:cNvPicPr>
            <a:picLocks noGrp="1" noChangeAspect="1"/>
          </p:cNvPicPr>
          <p:nvPr>
            <p:ph idx="1"/>
          </p:nvPr>
        </p:nvPicPr>
        <p:blipFill>
          <a:blip r:embed="rId3"/>
          <a:stretch>
            <a:fillRect/>
          </a:stretch>
        </p:blipFill>
        <p:spPr>
          <a:xfrm>
            <a:off x="308306" y="2347274"/>
            <a:ext cx="4111074" cy="4147794"/>
          </a:xfrm>
          <a:prstGeom prst="rect">
            <a:avLst/>
          </a:prstGeom>
        </p:spPr>
      </p:pic>
      <p:sp>
        <p:nvSpPr>
          <p:cNvPr id="27" name="TextBox 26">
            <a:extLst>
              <a:ext uri="{FF2B5EF4-FFF2-40B4-BE49-F238E27FC236}">
                <a16:creationId xmlns:a16="http://schemas.microsoft.com/office/drawing/2014/main" id="{E7E9CCDE-2D31-4093-A860-301269CD63F7}"/>
              </a:ext>
            </a:extLst>
          </p:cNvPr>
          <p:cNvSpPr txBox="1"/>
          <p:nvPr/>
        </p:nvSpPr>
        <p:spPr>
          <a:xfrm>
            <a:off x="4967761" y="1740760"/>
            <a:ext cx="3933249" cy="538609"/>
          </a:xfrm>
          <a:prstGeom prst="rect">
            <a:avLst/>
          </a:prstGeom>
          <a:noFill/>
        </p:spPr>
        <p:txBody>
          <a:bodyPr wrap="square">
            <a:spAutoFit/>
          </a:bodyPr>
          <a:lstStyle/>
          <a:p>
            <a:pPr algn="ctr"/>
            <a:r>
              <a:rPr lang="en-GB" sz="1450" b="1" dirty="0">
                <a:solidFill>
                  <a:srgbClr val="000000"/>
                </a:solidFill>
                <a:effectLst/>
                <a:latin typeface="+mj-lt"/>
              </a:rPr>
              <a:t>Proportion of population who can speak English well in Bracknell Forest, 2011</a:t>
            </a:r>
            <a:endParaRPr lang="en-GB" sz="1450" dirty="0">
              <a:latin typeface="+mj-lt"/>
            </a:endParaRPr>
          </a:p>
        </p:txBody>
      </p:sp>
      <p:pic>
        <p:nvPicPr>
          <p:cNvPr id="29" name="Picture 28" descr="2011 English proficiency map of Bracknell Forest with 2023 ward boundaries. The map displays the proportion of the population who can speak English well at LSOA level.">
            <a:extLst>
              <a:ext uri="{FF2B5EF4-FFF2-40B4-BE49-F238E27FC236}">
                <a16:creationId xmlns:a16="http://schemas.microsoft.com/office/drawing/2014/main" id="{59F27BA3-785E-4F94-B90C-4C273D1EBB31}"/>
              </a:ext>
            </a:extLst>
          </p:cNvPr>
          <p:cNvPicPr>
            <a:picLocks noChangeAspect="1"/>
          </p:cNvPicPr>
          <p:nvPr/>
        </p:nvPicPr>
        <p:blipFill>
          <a:blip r:embed="rId4"/>
          <a:stretch>
            <a:fillRect/>
          </a:stretch>
        </p:blipFill>
        <p:spPr>
          <a:xfrm>
            <a:off x="4825865" y="2336991"/>
            <a:ext cx="4075145" cy="4157508"/>
          </a:xfrm>
          <a:prstGeom prst="rect">
            <a:avLst/>
          </a:prstGeom>
        </p:spPr>
      </p:pic>
      <p:sp>
        <p:nvSpPr>
          <p:cNvPr id="3" name="TextBox 2">
            <a:extLst>
              <a:ext uri="{FF2B5EF4-FFF2-40B4-BE49-F238E27FC236}">
                <a16:creationId xmlns:a16="http://schemas.microsoft.com/office/drawing/2014/main" id="{6A4EB8B6-8056-C15B-0095-24687DD68876}"/>
              </a:ext>
            </a:extLst>
          </p:cNvPr>
          <p:cNvSpPr txBox="1"/>
          <p:nvPr/>
        </p:nvSpPr>
        <p:spPr>
          <a:xfrm>
            <a:off x="67922" y="6566107"/>
            <a:ext cx="4432209" cy="261610"/>
          </a:xfrm>
          <a:prstGeom prst="rect">
            <a:avLst/>
          </a:prstGeom>
          <a:noFill/>
        </p:spPr>
        <p:txBody>
          <a:bodyPr wrap="square" rtlCol="0">
            <a:spAutoFit/>
          </a:bodyPr>
          <a:lstStyle/>
          <a:p>
            <a:r>
              <a:rPr lang="en-GB" sz="1100" i="1" dirty="0"/>
              <a:t>Source: </a:t>
            </a:r>
            <a:r>
              <a:rPr lang="en-GB" sz="1100" i="1" dirty="0">
                <a:hlinkClick r:id="rId5"/>
              </a:rPr>
              <a:t>ONS Census 2021, Proficiency in English</a:t>
            </a:r>
            <a:endParaRPr lang="en-GB" sz="1100" i="1" dirty="0"/>
          </a:p>
        </p:txBody>
      </p:sp>
    </p:spTree>
    <p:extLst>
      <p:ext uri="{BB962C8B-B14F-4D97-AF65-F5344CB8AC3E}">
        <p14:creationId xmlns:p14="http://schemas.microsoft.com/office/powerpoint/2010/main" val="3745830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F615-7F2C-4321-BF24-7CB67AF53720}"/>
              </a:ext>
            </a:extLst>
          </p:cNvPr>
          <p:cNvSpPr>
            <a:spLocks noGrp="1"/>
          </p:cNvSpPr>
          <p:nvPr>
            <p:ph type="title"/>
          </p:nvPr>
        </p:nvSpPr>
        <p:spPr>
          <a:xfrm>
            <a:off x="457200" y="274638"/>
            <a:ext cx="8229600" cy="668042"/>
          </a:xfrm>
        </p:spPr>
        <p:txBody>
          <a:bodyPr>
            <a:normAutofit/>
          </a:bodyPr>
          <a:lstStyle/>
          <a:p>
            <a:r>
              <a:rPr lang="en-GB" sz="3200" b="1" dirty="0"/>
              <a:t>Economic Activity Status</a:t>
            </a:r>
          </a:p>
        </p:txBody>
      </p:sp>
      <p:sp>
        <p:nvSpPr>
          <p:cNvPr id="3" name="Content Placeholder 2">
            <a:extLst>
              <a:ext uri="{FF2B5EF4-FFF2-40B4-BE49-F238E27FC236}">
                <a16:creationId xmlns:a16="http://schemas.microsoft.com/office/drawing/2014/main" id="{FE048CD1-D8C7-4D6A-ABE1-98AED7B3AD81}"/>
              </a:ext>
            </a:extLst>
          </p:cNvPr>
          <p:cNvSpPr>
            <a:spLocks noGrp="1"/>
          </p:cNvSpPr>
          <p:nvPr>
            <p:ph idx="1"/>
          </p:nvPr>
        </p:nvSpPr>
        <p:spPr>
          <a:xfrm>
            <a:off x="457199" y="1036948"/>
            <a:ext cx="8339667" cy="5090475"/>
          </a:xfrm>
        </p:spPr>
        <p:txBody>
          <a:bodyPr>
            <a:normAutofit/>
          </a:bodyPr>
          <a:lstStyle/>
          <a:p>
            <a:r>
              <a:rPr lang="en-GB" sz="2000" dirty="0"/>
              <a:t>Economic activity status is a measure of whether or not a person was an active participant in the labour market during the census period (15</a:t>
            </a:r>
            <a:r>
              <a:rPr lang="en-GB" sz="2000" baseline="30000" dirty="0"/>
              <a:t>th</a:t>
            </a:r>
            <a:r>
              <a:rPr lang="en-GB" sz="2000" dirty="0"/>
              <a:t> March to 21 March 2021).</a:t>
            </a:r>
          </a:p>
          <a:p>
            <a:endParaRPr lang="en-GB" sz="1800" dirty="0"/>
          </a:p>
          <a:p>
            <a:r>
              <a:rPr lang="en-GB" sz="2000" dirty="0"/>
              <a:t>Residents, aged 16 and over, were classified as being ‘economically active’ if they were:</a:t>
            </a:r>
          </a:p>
          <a:p>
            <a:pPr lvl="1"/>
            <a:r>
              <a:rPr lang="en-GB" sz="1600" dirty="0"/>
              <a:t>In employment (employee of self-employed)</a:t>
            </a:r>
          </a:p>
          <a:p>
            <a:pPr lvl="1"/>
            <a:r>
              <a:rPr lang="en-GB" sz="1600" dirty="0"/>
              <a:t>Unemployed, but looking for work and could start within two weeks)</a:t>
            </a:r>
          </a:p>
          <a:p>
            <a:pPr lvl="1"/>
            <a:r>
              <a:rPr lang="en-GB" sz="1600" dirty="0"/>
              <a:t>Unemployed, but waiting to start a job that had been offered and accepted.</a:t>
            </a:r>
          </a:p>
          <a:p>
            <a:pPr lvl="1"/>
            <a:endParaRPr lang="en-GB" sz="1400" dirty="0"/>
          </a:p>
          <a:p>
            <a:r>
              <a:rPr lang="en-GB" sz="2000" dirty="0"/>
              <a:t>Residents were classified as being economically inactive if there were:</a:t>
            </a:r>
          </a:p>
          <a:p>
            <a:pPr lvl="1"/>
            <a:r>
              <a:rPr lang="en-GB" sz="1600" dirty="0"/>
              <a:t>Retired</a:t>
            </a:r>
          </a:p>
          <a:p>
            <a:pPr lvl="1"/>
            <a:r>
              <a:rPr lang="en-GB" sz="1600" dirty="0"/>
              <a:t>Students (16+)</a:t>
            </a:r>
          </a:p>
          <a:p>
            <a:pPr lvl="1"/>
            <a:r>
              <a:rPr lang="en-GB" sz="1600" dirty="0"/>
              <a:t>Looking after home or family</a:t>
            </a:r>
          </a:p>
          <a:p>
            <a:pPr lvl="1"/>
            <a:r>
              <a:rPr lang="en-GB" sz="1600" dirty="0"/>
              <a:t>Long-term sick or disabled</a:t>
            </a:r>
          </a:p>
          <a:p>
            <a:pPr lvl="1"/>
            <a:r>
              <a:rPr lang="en-GB" sz="1600" dirty="0"/>
              <a:t>Any other reason</a:t>
            </a:r>
            <a:endParaRPr lang="en-GB" sz="2000" dirty="0"/>
          </a:p>
          <a:p>
            <a:pPr lvl="1"/>
            <a:endParaRPr lang="en-GB" sz="1600" dirty="0"/>
          </a:p>
          <a:p>
            <a:pPr lvl="1"/>
            <a:endParaRPr lang="en-GB" sz="1600" dirty="0"/>
          </a:p>
          <a:p>
            <a:pPr lvl="1"/>
            <a:endParaRPr lang="en-GB" sz="1400" dirty="0"/>
          </a:p>
        </p:txBody>
      </p:sp>
      <p:sp>
        <p:nvSpPr>
          <p:cNvPr id="4" name="TextBox 3">
            <a:extLst>
              <a:ext uri="{FF2B5EF4-FFF2-40B4-BE49-F238E27FC236}">
                <a16:creationId xmlns:a16="http://schemas.microsoft.com/office/drawing/2014/main" id="{7422DF24-3E4F-82B1-EA5C-81971AF82AAD}"/>
              </a:ext>
            </a:extLst>
          </p:cNvPr>
          <p:cNvSpPr txBox="1"/>
          <p:nvPr/>
        </p:nvSpPr>
        <p:spPr>
          <a:xfrm>
            <a:off x="139791" y="6452557"/>
            <a:ext cx="4432209" cy="261610"/>
          </a:xfrm>
          <a:prstGeom prst="rect">
            <a:avLst/>
          </a:prstGeom>
          <a:noFill/>
        </p:spPr>
        <p:txBody>
          <a:bodyPr wrap="square" rtlCol="0">
            <a:spAutoFit/>
          </a:bodyPr>
          <a:lstStyle/>
          <a:p>
            <a:r>
              <a:rPr lang="en-GB" sz="1100" i="1" dirty="0"/>
              <a:t>Source: </a:t>
            </a:r>
            <a:r>
              <a:rPr lang="en-GB" sz="1100" i="1" dirty="0">
                <a:hlinkClick r:id="rId2"/>
              </a:rPr>
              <a:t>ONS Census 2021, Economic activity status variable definition</a:t>
            </a:r>
            <a:endParaRPr lang="en-GB" sz="1100" i="1" dirty="0"/>
          </a:p>
        </p:txBody>
      </p:sp>
    </p:spTree>
    <p:extLst>
      <p:ext uri="{BB962C8B-B14F-4D97-AF65-F5344CB8AC3E}">
        <p14:creationId xmlns:p14="http://schemas.microsoft.com/office/powerpoint/2010/main" val="306546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F615-7F2C-4321-BF24-7CB67AF53720}"/>
              </a:ext>
            </a:extLst>
          </p:cNvPr>
          <p:cNvSpPr>
            <a:spLocks noGrp="1"/>
          </p:cNvSpPr>
          <p:nvPr>
            <p:ph type="title"/>
          </p:nvPr>
        </p:nvSpPr>
        <p:spPr>
          <a:xfrm>
            <a:off x="457200" y="192754"/>
            <a:ext cx="8229600" cy="668042"/>
          </a:xfrm>
        </p:spPr>
        <p:txBody>
          <a:bodyPr>
            <a:normAutofit/>
          </a:bodyPr>
          <a:lstStyle/>
          <a:p>
            <a:r>
              <a:rPr lang="en-GB" sz="3200" b="1" dirty="0"/>
              <a:t>Economic Activity Status</a:t>
            </a:r>
          </a:p>
        </p:txBody>
      </p:sp>
      <p:sp>
        <p:nvSpPr>
          <p:cNvPr id="3" name="Content Placeholder 2" descr="Chart showing the economic activity status of residents, as proportion of the population, in Bracknell Forest, South-East region and England in 2021. ">
            <a:extLst>
              <a:ext uri="{FF2B5EF4-FFF2-40B4-BE49-F238E27FC236}">
                <a16:creationId xmlns:a16="http://schemas.microsoft.com/office/drawing/2014/main" id="{FE048CD1-D8C7-4D6A-ABE1-98AED7B3AD81}"/>
              </a:ext>
            </a:extLst>
          </p:cNvPr>
          <p:cNvSpPr>
            <a:spLocks noGrp="1"/>
          </p:cNvSpPr>
          <p:nvPr>
            <p:ph idx="1"/>
          </p:nvPr>
        </p:nvSpPr>
        <p:spPr>
          <a:xfrm>
            <a:off x="148941" y="1048627"/>
            <a:ext cx="3796626" cy="5408734"/>
          </a:xfrm>
        </p:spPr>
        <p:txBody>
          <a:bodyPr>
            <a:normAutofit/>
          </a:bodyPr>
          <a:lstStyle/>
          <a:p>
            <a:r>
              <a:rPr lang="en-GB" sz="1400" dirty="0"/>
              <a:t>69.4% (69,400) of the population in Bracknell Forest, aged 16 and over, were classed as economically active in 2021. This is down from 78.4% in 2011. </a:t>
            </a:r>
          </a:p>
          <a:p>
            <a:endParaRPr lang="en-GB" sz="1400" dirty="0"/>
          </a:p>
          <a:p>
            <a:r>
              <a:rPr lang="en-GB" sz="1400" dirty="0"/>
              <a:t>The proportion of residents who were economically active in Bracknell Forest was higher than the South-East (62.2%) and England (60.9%) figures.</a:t>
            </a:r>
          </a:p>
          <a:p>
            <a:pPr marL="0" indent="0">
              <a:buNone/>
            </a:pPr>
            <a:endParaRPr lang="en-GB" sz="1400" dirty="0"/>
          </a:p>
          <a:p>
            <a:r>
              <a:rPr lang="en-GB" sz="1400" dirty="0"/>
              <a:t>Notably, there was an increase in the proportion of residents classed as economically inactive, from 21.6% in 2011 to 30.6% (30,534) in 2021. </a:t>
            </a:r>
          </a:p>
          <a:p>
            <a:endParaRPr lang="en-GB" sz="1400" dirty="0"/>
          </a:p>
          <a:p>
            <a:r>
              <a:rPr lang="en-GB" sz="1400" dirty="0"/>
              <a:t>The increase in economically inactive residents between the two census dates was not isolated to Bracknell Forest. Similar picture to </a:t>
            </a:r>
          </a:p>
          <a:p>
            <a:pPr lvl="1">
              <a:buFont typeface="Courier New" panose="02070309020205020404" pitchFamily="49" charset="0"/>
              <a:buChar char="o"/>
            </a:pPr>
            <a:r>
              <a:rPr lang="en-GB" sz="1400" dirty="0"/>
              <a:t>South-East Region: increase from 27.9% to 37.8% </a:t>
            </a:r>
          </a:p>
          <a:p>
            <a:pPr lvl="1">
              <a:buFont typeface="Courier New" panose="02070309020205020404" pitchFamily="49" charset="0"/>
              <a:buChar char="o"/>
            </a:pPr>
            <a:r>
              <a:rPr lang="en-GB" sz="1400" dirty="0"/>
              <a:t>England: increase from 30.1% to 39.1%</a:t>
            </a:r>
          </a:p>
        </p:txBody>
      </p:sp>
      <p:sp>
        <p:nvSpPr>
          <p:cNvPr id="7" name="TextBox 6">
            <a:extLst>
              <a:ext uri="{FF2B5EF4-FFF2-40B4-BE49-F238E27FC236}">
                <a16:creationId xmlns:a16="http://schemas.microsoft.com/office/drawing/2014/main" id="{36F3B0C7-2DE5-4EAA-9827-EADE2919A062}"/>
              </a:ext>
            </a:extLst>
          </p:cNvPr>
          <p:cNvSpPr txBox="1"/>
          <p:nvPr/>
        </p:nvSpPr>
        <p:spPr>
          <a:xfrm>
            <a:off x="4572000" y="1048627"/>
            <a:ext cx="4258640" cy="738664"/>
          </a:xfrm>
          <a:prstGeom prst="rect">
            <a:avLst/>
          </a:prstGeom>
          <a:noFill/>
        </p:spPr>
        <p:txBody>
          <a:bodyPr wrap="square" rtlCol="0">
            <a:spAutoFit/>
          </a:bodyPr>
          <a:lstStyle/>
          <a:p>
            <a:pPr algn="ctr"/>
            <a:r>
              <a:rPr lang="en-GB" sz="1400" b="1" dirty="0">
                <a:latin typeface="+mj-lt"/>
              </a:rPr>
              <a:t>Economic activity status, as proportion of the population, of residents in Bracknell Forest, South-East region and England (2021)</a:t>
            </a:r>
          </a:p>
        </p:txBody>
      </p:sp>
      <p:graphicFrame>
        <p:nvGraphicFramePr>
          <p:cNvPr id="5" name="Chart 4" descr="Chart capturing ">
            <a:extLst>
              <a:ext uri="{FF2B5EF4-FFF2-40B4-BE49-F238E27FC236}">
                <a16:creationId xmlns:a16="http://schemas.microsoft.com/office/drawing/2014/main" id="{042F323F-D837-493B-B831-E171419548B1}"/>
              </a:ext>
            </a:extLst>
          </p:cNvPr>
          <p:cNvGraphicFramePr>
            <a:graphicFrameLocks/>
          </p:cNvGraphicFramePr>
          <p:nvPr>
            <p:extLst>
              <p:ext uri="{D42A27DB-BD31-4B8C-83A1-F6EECF244321}">
                <p14:modId xmlns:p14="http://schemas.microsoft.com/office/powerpoint/2010/main" val="585511784"/>
              </p:ext>
            </p:extLst>
          </p:nvPr>
        </p:nvGraphicFramePr>
        <p:xfrm>
          <a:off x="4480126" y="1893238"/>
          <a:ext cx="4258639" cy="175493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8275865D-7278-438A-A427-9D5F1AF0240D}"/>
              </a:ext>
            </a:extLst>
          </p:cNvPr>
          <p:cNvSpPr txBox="1"/>
          <p:nvPr/>
        </p:nvSpPr>
        <p:spPr>
          <a:xfrm>
            <a:off x="4561508" y="3754120"/>
            <a:ext cx="4258640" cy="954107"/>
          </a:xfrm>
          <a:prstGeom prst="rect">
            <a:avLst/>
          </a:prstGeom>
          <a:noFill/>
        </p:spPr>
        <p:txBody>
          <a:bodyPr wrap="square" rtlCol="0">
            <a:spAutoFit/>
          </a:bodyPr>
          <a:lstStyle/>
          <a:p>
            <a:pPr algn="ctr"/>
            <a:r>
              <a:rPr lang="en-GB" sz="1400" b="1" dirty="0">
                <a:latin typeface="+mj-lt"/>
              </a:rPr>
              <a:t>Percentage change in economic activity status, as proportion of the population, for residents in Bracknell Forest, South-East and England between 2011 and 2021</a:t>
            </a:r>
          </a:p>
        </p:txBody>
      </p:sp>
      <p:graphicFrame>
        <p:nvGraphicFramePr>
          <p:cNvPr id="6" name="Chart 5" descr="Chart showing percentage change, in population who were economically active or economically inactive in Bracknell Forest, South-East and England, between 2011 and 2021.">
            <a:extLst>
              <a:ext uri="{FF2B5EF4-FFF2-40B4-BE49-F238E27FC236}">
                <a16:creationId xmlns:a16="http://schemas.microsoft.com/office/drawing/2014/main" id="{7ECE0E90-7858-40E3-8EA4-116DF518D238}"/>
              </a:ext>
            </a:extLst>
          </p:cNvPr>
          <p:cNvGraphicFramePr>
            <a:graphicFrameLocks/>
          </p:cNvGraphicFramePr>
          <p:nvPr>
            <p:extLst>
              <p:ext uri="{D42A27DB-BD31-4B8C-83A1-F6EECF244321}">
                <p14:modId xmlns:p14="http://schemas.microsoft.com/office/powerpoint/2010/main" val="3720148584"/>
              </p:ext>
            </p:extLst>
          </p:nvPr>
        </p:nvGraphicFramePr>
        <p:xfrm>
          <a:off x="4643872" y="4708226"/>
          <a:ext cx="4258640" cy="196683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9396959-8F00-C719-A4E5-DFAFDA5FBBD2}"/>
              </a:ext>
            </a:extLst>
          </p:cNvPr>
          <p:cNvSpPr txBox="1"/>
          <p:nvPr/>
        </p:nvSpPr>
        <p:spPr>
          <a:xfrm>
            <a:off x="67922" y="6566107"/>
            <a:ext cx="4432209" cy="261610"/>
          </a:xfrm>
          <a:prstGeom prst="rect">
            <a:avLst/>
          </a:prstGeom>
          <a:noFill/>
        </p:spPr>
        <p:txBody>
          <a:bodyPr wrap="square" rtlCol="0">
            <a:spAutoFit/>
          </a:bodyPr>
          <a:lstStyle/>
          <a:p>
            <a:r>
              <a:rPr lang="en-GB" sz="1100" i="1" dirty="0"/>
              <a:t>Source: </a:t>
            </a:r>
            <a:r>
              <a:rPr lang="en-GB" sz="1100" i="1" dirty="0">
                <a:hlinkClick r:id="rId4"/>
              </a:rPr>
              <a:t>ONS Census 2021, Economic activity status</a:t>
            </a:r>
            <a:endParaRPr lang="en-GB" sz="1100" i="1" dirty="0"/>
          </a:p>
        </p:txBody>
      </p:sp>
    </p:spTree>
    <p:extLst>
      <p:ext uri="{BB962C8B-B14F-4D97-AF65-F5344CB8AC3E}">
        <p14:creationId xmlns:p14="http://schemas.microsoft.com/office/powerpoint/2010/main" val="3436635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F615-7F2C-4321-BF24-7CB67AF53720}"/>
              </a:ext>
            </a:extLst>
          </p:cNvPr>
          <p:cNvSpPr>
            <a:spLocks noGrp="1"/>
          </p:cNvSpPr>
          <p:nvPr>
            <p:ph type="title"/>
          </p:nvPr>
        </p:nvSpPr>
        <p:spPr>
          <a:xfrm>
            <a:off x="362868" y="91453"/>
            <a:ext cx="8229600" cy="628876"/>
          </a:xfrm>
        </p:spPr>
        <p:txBody>
          <a:bodyPr>
            <a:normAutofit/>
          </a:bodyPr>
          <a:lstStyle/>
          <a:p>
            <a:r>
              <a:rPr lang="en-GB" sz="2800" b="1" dirty="0"/>
              <a:t>Economic Activity Status </a:t>
            </a:r>
          </a:p>
        </p:txBody>
      </p:sp>
      <p:sp>
        <p:nvSpPr>
          <p:cNvPr id="11" name="TextBox 10">
            <a:extLst>
              <a:ext uri="{FF2B5EF4-FFF2-40B4-BE49-F238E27FC236}">
                <a16:creationId xmlns:a16="http://schemas.microsoft.com/office/drawing/2014/main" id="{2687DFF9-C248-4743-BBF5-FB94B745EABE}"/>
              </a:ext>
            </a:extLst>
          </p:cNvPr>
          <p:cNvSpPr txBox="1"/>
          <p:nvPr/>
        </p:nvSpPr>
        <p:spPr>
          <a:xfrm>
            <a:off x="322451" y="732438"/>
            <a:ext cx="8592704" cy="784830"/>
          </a:xfrm>
          <a:prstGeom prst="rect">
            <a:avLst/>
          </a:prstGeom>
          <a:noFill/>
        </p:spPr>
        <p:txBody>
          <a:bodyPr wrap="square" rtlCol="0">
            <a:spAutoFit/>
          </a:bodyPr>
          <a:lstStyle/>
          <a:p>
            <a:pPr marL="285750" indent="-285750">
              <a:buFont typeface="Arial" panose="020B0604020202020204" pitchFamily="34" charset="0"/>
              <a:buChar char="•"/>
            </a:pPr>
            <a:r>
              <a:rPr lang="en-GB" sz="1500" dirty="0"/>
              <a:t>The economically active population was concentrated in the central parts of Bracknell Forest in  2021, while the economically inactive  population was concentrated in the northern and eastern parts of the local authority.</a:t>
            </a:r>
          </a:p>
        </p:txBody>
      </p:sp>
      <p:sp>
        <p:nvSpPr>
          <p:cNvPr id="8" name="TextBox 7">
            <a:extLst>
              <a:ext uri="{FF2B5EF4-FFF2-40B4-BE49-F238E27FC236}">
                <a16:creationId xmlns:a16="http://schemas.microsoft.com/office/drawing/2014/main" id="{BA3D49F8-33B6-48B5-B785-8881E84A9F4D}"/>
              </a:ext>
            </a:extLst>
          </p:cNvPr>
          <p:cNvSpPr txBox="1"/>
          <p:nvPr/>
        </p:nvSpPr>
        <p:spPr>
          <a:xfrm>
            <a:off x="195944" y="1559622"/>
            <a:ext cx="4572000" cy="553998"/>
          </a:xfrm>
          <a:prstGeom prst="rect">
            <a:avLst/>
          </a:prstGeom>
          <a:noFill/>
        </p:spPr>
        <p:txBody>
          <a:bodyPr wrap="square">
            <a:spAutoFit/>
          </a:bodyPr>
          <a:lstStyle/>
          <a:p>
            <a:pPr algn="ctr"/>
            <a:r>
              <a:rPr lang="en-GB" sz="1500" b="1" dirty="0">
                <a:solidFill>
                  <a:srgbClr val="000000"/>
                </a:solidFill>
                <a:effectLst/>
                <a:latin typeface="+mj-lt"/>
              </a:rPr>
              <a:t>Proportion of economic active population in Bracknell Forest, 2021</a:t>
            </a:r>
            <a:endParaRPr lang="en-GB" sz="1500" dirty="0">
              <a:latin typeface="+mj-lt"/>
            </a:endParaRPr>
          </a:p>
        </p:txBody>
      </p:sp>
      <p:pic>
        <p:nvPicPr>
          <p:cNvPr id="7" name="Content Placeholder 6" descr="Map of Bracknell Forest with 2023 ward boundaries. Map shows the proportion of the population that are economically active, at LSOA level, in 2021">
            <a:extLst>
              <a:ext uri="{FF2B5EF4-FFF2-40B4-BE49-F238E27FC236}">
                <a16:creationId xmlns:a16="http://schemas.microsoft.com/office/drawing/2014/main" id="{6E88D24E-C4F6-4893-906B-38366E9D5E66}"/>
              </a:ext>
            </a:extLst>
          </p:cNvPr>
          <p:cNvPicPr>
            <a:picLocks noGrp="1" noChangeAspect="1"/>
          </p:cNvPicPr>
          <p:nvPr>
            <p:ph sz="half" idx="1"/>
          </p:nvPr>
        </p:nvPicPr>
        <p:blipFill>
          <a:blip r:embed="rId3"/>
          <a:stretch>
            <a:fillRect/>
          </a:stretch>
        </p:blipFill>
        <p:spPr>
          <a:xfrm>
            <a:off x="166926" y="2132283"/>
            <a:ext cx="4209132" cy="4340684"/>
          </a:xfrm>
          <a:prstGeom prst="rect">
            <a:avLst/>
          </a:prstGeom>
        </p:spPr>
      </p:pic>
      <p:sp>
        <p:nvSpPr>
          <p:cNvPr id="9" name="TextBox 8">
            <a:extLst>
              <a:ext uri="{FF2B5EF4-FFF2-40B4-BE49-F238E27FC236}">
                <a16:creationId xmlns:a16="http://schemas.microsoft.com/office/drawing/2014/main" id="{B5CB38D0-7BEE-4B67-AA1C-84AEE3719FB9}"/>
              </a:ext>
            </a:extLst>
          </p:cNvPr>
          <p:cNvSpPr txBox="1"/>
          <p:nvPr/>
        </p:nvSpPr>
        <p:spPr>
          <a:xfrm>
            <a:off x="4724384" y="1568953"/>
            <a:ext cx="4572000" cy="553998"/>
          </a:xfrm>
          <a:prstGeom prst="rect">
            <a:avLst/>
          </a:prstGeom>
          <a:noFill/>
        </p:spPr>
        <p:txBody>
          <a:bodyPr wrap="square">
            <a:spAutoFit/>
          </a:bodyPr>
          <a:lstStyle/>
          <a:p>
            <a:pPr algn="ctr"/>
            <a:r>
              <a:rPr lang="en-GB" sz="1500" b="1" dirty="0">
                <a:solidFill>
                  <a:srgbClr val="000000"/>
                </a:solidFill>
                <a:effectLst/>
                <a:latin typeface="+mj-lt"/>
              </a:rPr>
              <a:t>Proportion of economic inactive population in Bracknell Forest, 2021</a:t>
            </a:r>
            <a:endParaRPr lang="en-GB" sz="1500" dirty="0">
              <a:latin typeface="+mj-lt"/>
            </a:endParaRPr>
          </a:p>
        </p:txBody>
      </p:sp>
      <p:pic>
        <p:nvPicPr>
          <p:cNvPr id="5" name="Content Placeholder 4" descr="Map of Bracknell Forest with 2023 ward boundaries. Map shows the proportion of the population that are economically active, at LSOA level, in 2021">
            <a:extLst>
              <a:ext uri="{FF2B5EF4-FFF2-40B4-BE49-F238E27FC236}">
                <a16:creationId xmlns:a16="http://schemas.microsoft.com/office/drawing/2014/main" id="{66958503-ADC5-42FF-B59A-8D3BA5FCEC15}"/>
              </a:ext>
            </a:extLst>
          </p:cNvPr>
          <p:cNvPicPr>
            <a:picLocks noGrp="1" noChangeAspect="1"/>
          </p:cNvPicPr>
          <p:nvPr>
            <p:ph sz="half" idx="2"/>
          </p:nvPr>
        </p:nvPicPr>
        <p:blipFill>
          <a:blip r:embed="rId4"/>
          <a:stretch>
            <a:fillRect/>
          </a:stretch>
        </p:blipFill>
        <p:spPr>
          <a:xfrm>
            <a:off x="4767944" y="2141227"/>
            <a:ext cx="4288970" cy="4325561"/>
          </a:xfrm>
          <a:prstGeom prst="rect">
            <a:avLst/>
          </a:prstGeom>
        </p:spPr>
      </p:pic>
      <p:sp>
        <p:nvSpPr>
          <p:cNvPr id="3" name="TextBox 2">
            <a:extLst>
              <a:ext uri="{FF2B5EF4-FFF2-40B4-BE49-F238E27FC236}">
                <a16:creationId xmlns:a16="http://schemas.microsoft.com/office/drawing/2014/main" id="{1596B58B-E07A-0481-126B-10156D0D1C48}"/>
              </a:ext>
            </a:extLst>
          </p:cNvPr>
          <p:cNvSpPr txBox="1"/>
          <p:nvPr/>
        </p:nvSpPr>
        <p:spPr>
          <a:xfrm>
            <a:off x="67922" y="6566107"/>
            <a:ext cx="4432209" cy="261610"/>
          </a:xfrm>
          <a:prstGeom prst="rect">
            <a:avLst/>
          </a:prstGeom>
          <a:noFill/>
        </p:spPr>
        <p:txBody>
          <a:bodyPr wrap="square" rtlCol="0">
            <a:spAutoFit/>
          </a:bodyPr>
          <a:lstStyle/>
          <a:p>
            <a:r>
              <a:rPr lang="en-GB" sz="1100" i="1" dirty="0"/>
              <a:t>Source: </a:t>
            </a:r>
            <a:r>
              <a:rPr lang="en-GB" sz="1100" i="1" dirty="0">
                <a:hlinkClick r:id="rId5"/>
              </a:rPr>
              <a:t>ONS Census 2021, Economic activity status</a:t>
            </a:r>
            <a:endParaRPr lang="en-GB" sz="1100" i="1" dirty="0"/>
          </a:p>
        </p:txBody>
      </p:sp>
    </p:spTree>
    <p:extLst>
      <p:ext uri="{BB962C8B-B14F-4D97-AF65-F5344CB8AC3E}">
        <p14:creationId xmlns:p14="http://schemas.microsoft.com/office/powerpoint/2010/main" val="588727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F615-7F2C-4321-BF24-7CB67AF53720}"/>
              </a:ext>
            </a:extLst>
          </p:cNvPr>
          <p:cNvSpPr>
            <a:spLocks noGrp="1"/>
          </p:cNvSpPr>
          <p:nvPr>
            <p:ph type="title"/>
          </p:nvPr>
        </p:nvSpPr>
        <p:spPr>
          <a:xfrm>
            <a:off x="457200" y="274638"/>
            <a:ext cx="8229600" cy="443350"/>
          </a:xfrm>
        </p:spPr>
        <p:txBody>
          <a:bodyPr>
            <a:normAutofit fontScale="90000"/>
          </a:bodyPr>
          <a:lstStyle/>
          <a:p>
            <a:r>
              <a:rPr lang="en-GB" sz="3000" b="1" dirty="0"/>
              <a:t>Economic Activity Status: Economically Active</a:t>
            </a:r>
          </a:p>
        </p:txBody>
      </p:sp>
      <p:sp>
        <p:nvSpPr>
          <p:cNvPr id="3" name="Content Placeholder 2">
            <a:extLst>
              <a:ext uri="{FF2B5EF4-FFF2-40B4-BE49-F238E27FC236}">
                <a16:creationId xmlns:a16="http://schemas.microsoft.com/office/drawing/2014/main" id="{FE048CD1-D8C7-4D6A-ABE1-98AED7B3AD81}"/>
              </a:ext>
            </a:extLst>
          </p:cNvPr>
          <p:cNvSpPr>
            <a:spLocks noGrp="1"/>
          </p:cNvSpPr>
          <p:nvPr>
            <p:ph idx="1"/>
          </p:nvPr>
        </p:nvSpPr>
        <p:spPr>
          <a:xfrm>
            <a:off x="162533" y="982678"/>
            <a:ext cx="8783504" cy="2446322"/>
          </a:xfrm>
        </p:spPr>
        <p:txBody>
          <a:bodyPr>
            <a:noAutofit/>
          </a:bodyPr>
          <a:lstStyle/>
          <a:p>
            <a:r>
              <a:rPr lang="en-GB" sz="1300" dirty="0"/>
              <a:t>69.4% (69,400) of the Bracknell Forest population were economically active in 2021, down from 78.6% in 2011.</a:t>
            </a:r>
          </a:p>
          <a:p>
            <a:endParaRPr lang="en-GB" sz="1300" dirty="0"/>
          </a:p>
          <a:p>
            <a:r>
              <a:rPr lang="en-GB" sz="1300" dirty="0"/>
              <a:t>Residents classified as economically active can be categorised in three groups: employed, self-employed or unemployed.</a:t>
            </a:r>
          </a:p>
          <a:p>
            <a:pPr marL="0" indent="0">
              <a:buNone/>
            </a:pPr>
            <a:endParaRPr lang="en-GB" sz="1300" dirty="0"/>
          </a:p>
          <a:p>
            <a:r>
              <a:rPr lang="en-GB" sz="1300" dirty="0"/>
              <a:t>56.4% (56,412) of the Bracknell Forest population were in employment (full-time or part-time). This was noticeably higher than the regional (South-East; 48.4%) and national (England; 47.7%) figures in 2021.</a:t>
            </a:r>
          </a:p>
          <a:p>
            <a:endParaRPr lang="en-GB" sz="1300" dirty="0"/>
          </a:p>
          <a:p>
            <a:r>
              <a:rPr lang="en-GB" sz="1300" dirty="0"/>
              <a:t>Residents who were self-employed (9,985), with or without employees, were 10.0% of the population. </a:t>
            </a:r>
          </a:p>
          <a:p>
            <a:pPr marL="0" indent="0">
              <a:buNone/>
            </a:pPr>
            <a:endParaRPr lang="en-GB" sz="1300" dirty="0"/>
          </a:p>
          <a:p>
            <a:r>
              <a:rPr lang="en-GB" sz="1300" dirty="0"/>
              <a:t>3.0% (3,003) of the population were unemployed but seeking work or waiting to start a job already obtained.</a:t>
            </a:r>
          </a:p>
        </p:txBody>
      </p:sp>
      <p:sp>
        <p:nvSpPr>
          <p:cNvPr id="8" name="TextBox 7">
            <a:extLst>
              <a:ext uri="{FF2B5EF4-FFF2-40B4-BE49-F238E27FC236}">
                <a16:creationId xmlns:a16="http://schemas.microsoft.com/office/drawing/2014/main" id="{BE4BFD28-B18D-426F-8EE3-D6857D82AA36}"/>
              </a:ext>
            </a:extLst>
          </p:cNvPr>
          <p:cNvSpPr txBox="1"/>
          <p:nvPr/>
        </p:nvSpPr>
        <p:spPr>
          <a:xfrm>
            <a:off x="188050" y="3578320"/>
            <a:ext cx="4529856" cy="646331"/>
          </a:xfrm>
          <a:prstGeom prst="rect">
            <a:avLst/>
          </a:prstGeom>
          <a:noFill/>
        </p:spPr>
        <p:txBody>
          <a:bodyPr wrap="square" rtlCol="0">
            <a:spAutoFit/>
          </a:bodyPr>
          <a:lstStyle/>
          <a:p>
            <a:pPr algn="ctr"/>
            <a:r>
              <a:rPr lang="en-GB" sz="1200" b="1" dirty="0">
                <a:latin typeface="+mj-lt"/>
              </a:rPr>
              <a:t>Economic activity category, as percentage of the total population (16+), in Bracknell Forest, South-East region and England </a:t>
            </a:r>
            <a:br>
              <a:rPr lang="en-GB" sz="1200" b="1" dirty="0">
                <a:latin typeface="+mj-lt"/>
              </a:rPr>
            </a:br>
            <a:r>
              <a:rPr lang="en-GB" sz="1200" b="1" dirty="0">
                <a:latin typeface="+mj-lt"/>
              </a:rPr>
              <a:t>(2011 vs 2021)</a:t>
            </a:r>
          </a:p>
        </p:txBody>
      </p:sp>
      <p:graphicFrame>
        <p:nvGraphicFramePr>
          <p:cNvPr id="4" name="Chart 3" descr="Chart showing economic activity category of residents in Bracknell Forest, the South-East region and England in 2021">
            <a:extLst>
              <a:ext uri="{FF2B5EF4-FFF2-40B4-BE49-F238E27FC236}">
                <a16:creationId xmlns:a16="http://schemas.microsoft.com/office/drawing/2014/main" id="{C8B3AF89-220D-A24A-8AC3-56272FFF5394}"/>
              </a:ext>
            </a:extLst>
          </p:cNvPr>
          <p:cNvGraphicFramePr>
            <a:graphicFrameLocks/>
          </p:cNvGraphicFramePr>
          <p:nvPr>
            <p:extLst>
              <p:ext uri="{D42A27DB-BD31-4B8C-83A1-F6EECF244321}">
                <p14:modId xmlns:p14="http://schemas.microsoft.com/office/powerpoint/2010/main" val="2418856995"/>
              </p:ext>
            </p:extLst>
          </p:nvPr>
        </p:nvGraphicFramePr>
        <p:xfrm>
          <a:off x="162533" y="4278260"/>
          <a:ext cx="4580890" cy="169473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33080738-7B47-4E7D-B9F8-1972165E5F76}"/>
              </a:ext>
            </a:extLst>
          </p:cNvPr>
          <p:cNvSpPr txBox="1"/>
          <p:nvPr/>
        </p:nvSpPr>
        <p:spPr>
          <a:xfrm>
            <a:off x="4743423" y="3604690"/>
            <a:ext cx="4238044" cy="461665"/>
          </a:xfrm>
          <a:prstGeom prst="rect">
            <a:avLst/>
          </a:prstGeom>
          <a:noFill/>
        </p:spPr>
        <p:txBody>
          <a:bodyPr wrap="square" rtlCol="0">
            <a:spAutoFit/>
          </a:bodyPr>
          <a:lstStyle/>
          <a:p>
            <a:pPr algn="ctr"/>
            <a:r>
              <a:rPr lang="en-GB" sz="1200" b="1" dirty="0">
                <a:latin typeface="+mj-lt"/>
              </a:rPr>
              <a:t>Economic activity category, as percentage of the total population (16+), in Bracknell Forest in 2011</a:t>
            </a:r>
          </a:p>
        </p:txBody>
      </p:sp>
      <p:graphicFrame>
        <p:nvGraphicFramePr>
          <p:cNvPr id="9" name="Chart 8" descr="Pie chart of economic activity category as share of the population  in 2011">
            <a:extLst>
              <a:ext uri="{FF2B5EF4-FFF2-40B4-BE49-F238E27FC236}">
                <a16:creationId xmlns:a16="http://schemas.microsoft.com/office/drawing/2014/main" id="{04163476-41B1-42DD-910B-75EA705B9C94}"/>
              </a:ext>
            </a:extLst>
          </p:cNvPr>
          <p:cNvGraphicFramePr>
            <a:graphicFrameLocks/>
          </p:cNvGraphicFramePr>
          <p:nvPr>
            <p:extLst>
              <p:ext uri="{D42A27DB-BD31-4B8C-83A1-F6EECF244321}">
                <p14:modId xmlns:p14="http://schemas.microsoft.com/office/powerpoint/2010/main" val="856219776"/>
              </p:ext>
            </p:extLst>
          </p:nvPr>
        </p:nvGraphicFramePr>
        <p:xfrm>
          <a:off x="4963161" y="4053840"/>
          <a:ext cx="3723640" cy="241228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6177ED2C-005A-45B1-AD18-EBD7F9044178}"/>
              </a:ext>
            </a:extLst>
          </p:cNvPr>
          <p:cNvSpPr txBox="1"/>
          <p:nvPr/>
        </p:nvSpPr>
        <p:spPr>
          <a:xfrm>
            <a:off x="197513" y="6166045"/>
            <a:ext cx="3860276" cy="600164"/>
          </a:xfrm>
          <a:prstGeom prst="rect">
            <a:avLst/>
          </a:prstGeom>
          <a:noFill/>
        </p:spPr>
        <p:txBody>
          <a:bodyPr wrap="square">
            <a:spAutoFit/>
          </a:bodyPr>
          <a:lstStyle/>
          <a:p>
            <a:r>
              <a:rPr lang="en-GB" sz="1100" dirty="0"/>
              <a:t>The 2021 census no longer includes economically-active full time students as a separate category. </a:t>
            </a:r>
            <a:br>
              <a:rPr lang="en-GB" sz="1100" dirty="0"/>
            </a:br>
            <a:r>
              <a:rPr lang="en-GB" sz="1100" dirty="0"/>
              <a:t>No direct comparisons could be made with the 2011 census.</a:t>
            </a:r>
          </a:p>
        </p:txBody>
      </p:sp>
      <p:sp>
        <p:nvSpPr>
          <p:cNvPr id="5" name="TextBox 4">
            <a:extLst>
              <a:ext uri="{FF2B5EF4-FFF2-40B4-BE49-F238E27FC236}">
                <a16:creationId xmlns:a16="http://schemas.microsoft.com/office/drawing/2014/main" id="{6CEFAE05-20FF-659A-97BA-1C021F76C5F1}"/>
              </a:ext>
            </a:extLst>
          </p:cNvPr>
          <p:cNvSpPr txBox="1"/>
          <p:nvPr/>
        </p:nvSpPr>
        <p:spPr>
          <a:xfrm>
            <a:off x="5027273" y="6504599"/>
            <a:ext cx="3740808" cy="261610"/>
          </a:xfrm>
          <a:prstGeom prst="rect">
            <a:avLst/>
          </a:prstGeom>
          <a:noFill/>
        </p:spPr>
        <p:txBody>
          <a:bodyPr wrap="square" rtlCol="0">
            <a:spAutoFit/>
          </a:bodyPr>
          <a:lstStyle/>
          <a:p>
            <a:r>
              <a:rPr lang="en-GB" sz="1100" i="1" dirty="0"/>
              <a:t>Source: </a:t>
            </a:r>
            <a:r>
              <a:rPr lang="en-GB" sz="1100" i="1" dirty="0">
                <a:hlinkClick r:id="rId4"/>
              </a:rPr>
              <a:t>ONS Census 2021, Economic activity status</a:t>
            </a:r>
            <a:endParaRPr lang="en-GB" sz="1100" i="1" dirty="0"/>
          </a:p>
        </p:txBody>
      </p:sp>
    </p:spTree>
    <p:extLst>
      <p:ext uri="{BB962C8B-B14F-4D97-AF65-F5344CB8AC3E}">
        <p14:creationId xmlns:p14="http://schemas.microsoft.com/office/powerpoint/2010/main" val="350404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B0521D-90C9-4180-9868-8AB8AA4A9BE5}"/>
              </a:ext>
            </a:extLst>
          </p:cNvPr>
          <p:cNvSpPr txBox="1">
            <a:spLocks noGrp="1"/>
          </p:cNvSpPr>
          <p:nvPr>
            <p:ph type="title" idx="4294967295"/>
          </p:nvPr>
        </p:nvSpPr>
        <p:spPr>
          <a:xfrm>
            <a:off x="753214" y="297712"/>
            <a:ext cx="8028175" cy="4154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chemeClr val="tx1"/>
                </a:solidFill>
                <a:effectLst/>
                <a:uLnTx/>
                <a:uFillTx/>
                <a:latin typeface="+mj-lt"/>
                <a:ea typeface="+mn-ea"/>
                <a:cs typeface="+mn-cs"/>
              </a:rPr>
              <a:t>Age structure of Bracknell Forest, the South-East and England (2021)</a:t>
            </a:r>
          </a:p>
        </p:txBody>
      </p:sp>
      <p:sp>
        <p:nvSpPr>
          <p:cNvPr id="9" name="TextBox 8">
            <a:extLst>
              <a:ext uri="{FF2B5EF4-FFF2-40B4-BE49-F238E27FC236}">
                <a16:creationId xmlns:a16="http://schemas.microsoft.com/office/drawing/2014/main" id="{7E3F20A0-6621-4DC0-B411-B6BFEA0B6527}"/>
              </a:ext>
            </a:extLst>
          </p:cNvPr>
          <p:cNvSpPr txBox="1"/>
          <p:nvPr/>
        </p:nvSpPr>
        <p:spPr>
          <a:xfrm>
            <a:off x="177861" y="1862421"/>
            <a:ext cx="3293125" cy="386259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000" dirty="0"/>
              <a:t>Bracknell Forest had a higher proportion of children in the 0-14 year age groups (18.5%) and the 30-59 year age groups (43.4%), for both females and males.</a:t>
            </a:r>
            <a:br>
              <a:rPr lang="en-GB" sz="2000" dirty="0"/>
            </a:br>
            <a:endParaRPr lang="en-GB" sz="2000" dirty="0"/>
          </a:p>
          <a:p>
            <a:pPr marL="285750" indent="-285750">
              <a:spcAft>
                <a:spcPts val="600"/>
              </a:spcAft>
              <a:buFont typeface="Arial" panose="020B0604020202020204" pitchFamily="34" charset="0"/>
              <a:buChar char="•"/>
            </a:pPr>
            <a:r>
              <a:rPr lang="en-GB" sz="2000" dirty="0"/>
              <a:t>Bracknell Forest has a younger population profile than the South East and England.  </a:t>
            </a:r>
          </a:p>
        </p:txBody>
      </p:sp>
      <p:sp>
        <p:nvSpPr>
          <p:cNvPr id="5" name="TextBox 4">
            <a:extLst>
              <a:ext uri="{FF2B5EF4-FFF2-40B4-BE49-F238E27FC236}">
                <a16:creationId xmlns:a16="http://schemas.microsoft.com/office/drawing/2014/main" id="{1CBD9862-D91B-422A-AAAC-6F56316C2F3A}"/>
              </a:ext>
            </a:extLst>
          </p:cNvPr>
          <p:cNvSpPr txBox="1"/>
          <p:nvPr/>
        </p:nvSpPr>
        <p:spPr>
          <a:xfrm>
            <a:off x="3685879" y="805543"/>
            <a:ext cx="5344999" cy="646331"/>
          </a:xfrm>
          <a:prstGeom prst="rect">
            <a:avLst/>
          </a:prstGeom>
          <a:noFill/>
        </p:spPr>
        <p:txBody>
          <a:bodyPr wrap="square" rtlCol="0">
            <a:spAutoFit/>
          </a:bodyPr>
          <a:lstStyle/>
          <a:p>
            <a:pPr algn="ctr"/>
            <a:r>
              <a:rPr lang="en-GB" b="1" dirty="0">
                <a:latin typeface="+mj-lt"/>
              </a:rPr>
              <a:t>Population pyramid for Bracknell Forest, the South-East and England, 2021</a:t>
            </a:r>
          </a:p>
        </p:txBody>
      </p:sp>
      <p:pic>
        <p:nvPicPr>
          <p:cNvPr id="11" name="Picture 10" descr="Population pyramid comparing the population distribution of Bracknell Forest to the South-East region and England averages at census date 2021">
            <a:extLst>
              <a:ext uri="{FF2B5EF4-FFF2-40B4-BE49-F238E27FC236}">
                <a16:creationId xmlns:a16="http://schemas.microsoft.com/office/drawing/2014/main" id="{6AD37D1F-5666-4BA6-8E21-453D32F7BA46}"/>
              </a:ext>
            </a:extLst>
          </p:cNvPr>
          <p:cNvPicPr>
            <a:picLocks noChangeAspect="1"/>
          </p:cNvPicPr>
          <p:nvPr/>
        </p:nvPicPr>
        <p:blipFill>
          <a:blip r:embed="rId2"/>
          <a:stretch>
            <a:fillRect/>
          </a:stretch>
        </p:blipFill>
        <p:spPr>
          <a:xfrm>
            <a:off x="3685879" y="1590373"/>
            <a:ext cx="5095509" cy="4639168"/>
          </a:xfrm>
          <a:prstGeom prst="rect">
            <a:avLst/>
          </a:prstGeom>
          <a:ln>
            <a:solidFill>
              <a:schemeClr val="accent1"/>
            </a:solidFill>
          </a:ln>
        </p:spPr>
      </p:pic>
      <p:sp>
        <p:nvSpPr>
          <p:cNvPr id="2" name="TextBox 1">
            <a:extLst>
              <a:ext uri="{FF2B5EF4-FFF2-40B4-BE49-F238E27FC236}">
                <a16:creationId xmlns:a16="http://schemas.microsoft.com/office/drawing/2014/main" id="{1D6E416C-3330-EB58-9FEF-E8447B5047C1}"/>
              </a:ext>
            </a:extLst>
          </p:cNvPr>
          <p:cNvSpPr txBox="1"/>
          <p:nvPr/>
        </p:nvSpPr>
        <p:spPr>
          <a:xfrm>
            <a:off x="177861" y="6557216"/>
            <a:ext cx="4432209" cy="276999"/>
          </a:xfrm>
          <a:prstGeom prst="rect">
            <a:avLst/>
          </a:prstGeom>
          <a:noFill/>
        </p:spPr>
        <p:txBody>
          <a:bodyPr wrap="square" rtlCol="0">
            <a:spAutoFit/>
          </a:bodyPr>
          <a:lstStyle/>
          <a:p>
            <a:r>
              <a:rPr lang="en-GB" sz="1200" i="1" dirty="0"/>
              <a:t>Source: </a:t>
            </a:r>
            <a:r>
              <a:rPr lang="en-GB" sz="1200" i="1" dirty="0">
                <a:hlinkClick r:id="rId3"/>
              </a:rPr>
              <a:t>ONS Census 2021, Age at single year </a:t>
            </a:r>
            <a:endParaRPr lang="en-GB" sz="1200" i="1" dirty="0"/>
          </a:p>
        </p:txBody>
      </p:sp>
    </p:spTree>
    <p:extLst>
      <p:ext uri="{BB962C8B-B14F-4D97-AF65-F5344CB8AC3E}">
        <p14:creationId xmlns:p14="http://schemas.microsoft.com/office/powerpoint/2010/main" val="2287224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F615-7F2C-4321-BF24-7CB67AF53720}"/>
              </a:ext>
            </a:extLst>
          </p:cNvPr>
          <p:cNvSpPr>
            <a:spLocks noGrp="1"/>
          </p:cNvSpPr>
          <p:nvPr>
            <p:ph type="title"/>
          </p:nvPr>
        </p:nvSpPr>
        <p:spPr>
          <a:xfrm>
            <a:off x="457200" y="274638"/>
            <a:ext cx="8229600" cy="461665"/>
          </a:xfrm>
        </p:spPr>
        <p:txBody>
          <a:bodyPr>
            <a:normAutofit fontScale="90000"/>
          </a:bodyPr>
          <a:lstStyle/>
          <a:p>
            <a:r>
              <a:rPr lang="en-GB" sz="3200" b="1" dirty="0"/>
              <a:t>Economic Activity Status: Economically Inactive</a:t>
            </a:r>
          </a:p>
        </p:txBody>
      </p:sp>
      <p:sp>
        <p:nvSpPr>
          <p:cNvPr id="3" name="Content Placeholder 2">
            <a:extLst>
              <a:ext uri="{FF2B5EF4-FFF2-40B4-BE49-F238E27FC236}">
                <a16:creationId xmlns:a16="http://schemas.microsoft.com/office/drawing/2014/main" id="{FE048CD1-D8C7-4D6A-ABE1-98AED7B3AD81}"/>
              </a:ext>
            </a:extLst>
          </p:cNvPr>
          <p:cNvSpPr>
            <a:spLocks noGrp="1"/>
          </p:cNvSpPr>
          <p:nvPr>
            <p:ph idx="1"/>
          </p:nvPr>
        </p:nvSpPr>
        <p:spPr>
          <a:xfrm>
            <a:off x="156681" y="1021760"/>
            <a:ext cx="4029240" cy="5338400"/>
          </a:xfrm>
        </p:spPr>
        <p:txBody>
          <a:bodyPr>
            <a:normAutofit fontScale="92500"/>
          </a:bodyPr>
          <a:lstStyle/>
          <a:p>
            <a:r>
              <a:rPr lang="en-GB" sz="1600" dirty="0"/>
              <a:t>One of the key changes in the labour market between 2011 and 2021 is the increase in the proportion of the population that is now economically inactive.</a:t>
            </a:r>
          </a:p>
          <a:p>
            <a:endParaRPr lang="en-GB" sz="1600" dirty="0"/>
          </a:p>
          <a:p>
            <a:r>
              <a:rPr lang="en-GB" sz="1600" dirty="0"/>
              <a:t>The key driver of this change is the increase in the number of retired residents, a key marker of an ageing population. </a:t>
            </a:r>
          </a:p>
          <a:p>
            <a:endParaRPr lang="en-GB" sz="1600" dirty="0"/>
          </a:p>
          <a:p>
            <a:r>
              <a:rPr lang="en-GB" sz="1600" dirty="0"/>
              <a:t>Retired residents represented 18.0% of the population (aged 16+) in 2021, up from 10.2% in 2011. </a:t>
            </a:r>
          </a:p>
          <a:p>
            <a:endParaRPr lang="en-GB" sz="1600" dirty="0"/>
          </a:p>
          <a:p>
            <a:r>
              <a:rPr lang="en-GB" sz="1600" dirty="0"/>
              <a:t>The increase in the retired population was more pronounced in South-East region (13.7% to 22.5%) and England (13.7% to 21.5%). </a:t>
            </a:r>
          </a:p>
          <a:p>
            <a:endParaRPr lang="en-GB" sz="1600" dirty="0"/>
          </a:p>
          <a:p>
            <a:r>
              <a:rPr lang="en-GB" sz="1600" dirty="0"/>
              <a:t>This is likely due to Bracknell Forest having a younger population profile compared with the South East and England averages.</a:t>
            </a:r>
          </a:p>
        </p:txBody>
      </p:sp>
      <p:sp>
        <p:nvSpPr>
          <p:cNvPr id="8" name="TextBox 7">
            <a:extLst>
              <a:ext uri="{FF2B5EF4-FFF2-40B4-BE49-F238E27FC236}">
                <a16:creationId xmlns:a16="http://schemas.microsoft.com/office/drawing/2014/main" id="{D2805742-9746-48CC-A775-B684F026BA66}"/>
              </a:ext>
            </a:extLst>
          </p:cNvPr>
          <p:cNvSpPr txBox="1"/>
          <p:nvPr/>
        </p:nvSpPr>
        <p:spPr>
          <a:xfrm>
            <a:off x="4387096" y="942680"/>
            <a:ext cx="4529856" cy="461665"/>
          </a:xfrm>
          <a:prstGeom prst="rect">
            <a:avLst/>
          </a:prstGeom>
          <a:noFill/>
        </p:spPr>
        <p:txBody>
          <a:bodyPr wrap="square" rtlCol="0">
            <a:spAutoFit/>
          </a:bodyPr>
          <a:lstStyle/>
          <a:p>
            <a:pPr algn="ctr"/>
            <a:r>
              <a:rPr lang="en-GB" sz="1200" b="1" dirty="0">
                <a:latin typeface="+mj-lt"/>
              </a:rPr>
              <a:t>Reasons for economic inactivity for Bracknell Forest residents as percentage of the total population (2011 vs 2021)</a:t>
            </a:r>
          </a:p>
        </p:txBody>
      </p:sp>
      <p:graphicFrame>
        <p:nvGraphicFramePr>
          <p:cNvPr id="4" name="Chart 3" descr="Chart displaying reasons for economic inactivity for residents in Bracknell Forest, as percentage of the total population, in 2011 and 2021">
            <a:extLst>
              <a:ext uri="{FF2B5EF4-FFF2-40B4-BE49-F238E27FC236}">
                <a16:creationId xmlns:a16="http://schemas.microsoft.com/office/drawing/2014/main" id="{C3F994A4-56ED-4F91-888F-C7CD8D76912D}"/>
              </a:ext>
            </a:extLst>
          </p:cNvPr>
          <p:cNvGraphicFramePr>
            <a:graphicFrameLocks/>
          </p:cNvGraphicFramePr>
          <p:nvPr>
            <p:extLst>
              <p:ext uri="{D42A27DB-BD31-4B8C-83A1-F6EECF244321}">
                <p14:modId xmlns:p14="http://schemas.microsoft.com/office/powerpoint/2010/main" val="3123357490"/>
              </p:ext>
            </p:extLst>
          </p:nvPr>
        </p:nvGraphicFramePr>
        <p:xfrm>
          <a:off x="4572000" y="1516415"/>
          <a:ext cx="4415320" cy="274024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90777DAC-3C4A-41AF-A71A-B6F39D94D283}"/>
              </a:ext>
            </a:extLst>
          </p:cNvPr>
          <p:cNvSpPr txBox="1"/>
          <p:nvPr/>
        </p:nvSpPr>
        <p:spPr>
          <a:xfrm>
            <a:off x="4506760" y="4368729"/>
            <a:ext cx="4480560" cy="646331"/>
          </a:xfrm>
          <a:prstGeom prst="rect">
            <a:avLst/>
          </a:prstGeom>
          <a:noFill/>
        </p:spPr>
        <p:txBody>
          <a:bodyPr wrap="square" rtlCol="0">
            <a:spAutoFit/>
          </a:bodyPr>
          <a:lstStyle/>
          <a:p>
            <a:pPr algn="ctr"/>
            <a:r>
              <a:rPr lang="en-GB" sz="1200" b="1" dirty="0">
                <a:latin typeface="+mj-lt"/>
              </a:rPr>
              <a:t>Percentage economically inactive (retired), as proportion of the population, of residents in Bracknell Forest, South-East region and England (2011 vs 2021)</a:t>
            </a:r>
          </a:p>
        </p:txBody>
      </p:sp>
      <p:graphicFrame>
        <p:nvGraphicFramePr>
          <p:cNvPr id="6" name="Chart 5" descr="Chart showing the proportion of the population in Bracknell Forest that were retired in 2011 and 2021">
            <a:extLst>
              <a:ext uri="{FF2B5EF4-FFF2-40B4-BE49-F238E27FC236}">
                <a16:creationId xmlns:a16="http://schemas.microsoft.com/office/drawing/2014/main" id="{1946445B-0999-4651-A87E-37636DAD987E}"/>
              </a:ext>
            </a:extLst>
          </p:cNvPr>
          <p:cNvGraphicFramePr>
            <a:graphicFrameLocks/>
          </p:cNvGraphicFramePr>
          <p:nvPr>
            <p:extLst>
              <p:ext uri="{D42A27DB-BD31-4B8C-83A1-F6EECF244321}">
                <p14:modId xmlns:p14="http://schemas.microsoft.com/office/powerpoint/2010/main" val="2767258558"/>
              </p:ext>
            </p:extLst>
          </p:nvPr>
        </p:nvGraphicFramePr>
        <p:xfrm>
          <a:off x="4572000" y="5015060"/>
          <a:ext cx="4415320" cy="176166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601ADDB-41AA-C02D-ED90-E744D6B26724}"/>
              </a:ext>
              <a:ext uri="{C183D7F6-B498-43B3-948B-1728B52AA6E4}">
                <adec:decorative xmlns:adec="http://schemas.microsoft.com/office/drawing/2017/decorative" val="0"/>
              </a:ext>
            </a:extLst>
          </p:cNvPr>
          <p:cNvSpPr txBox="1"/>
          <p:nvPr/>
        </p:nvSpPr>
        <p:spPr>
          <a:xfrm>
            <a:off x="156680" y="6515110"/>
            <a:ext cx="3740808" cy="261610"/>
          </a:xfrm>
          <a:prstGeom prst="rect">
            <a:avLst/>
          </a:prstGeom>
          <a:noFill/>
        </p:spPr>
        <p:txBody>
          <a:bodyPr wrap="square" rtlCol="0">
            <a:spAutoFit/>
          </a:bodyPr>
          <a:lstStyle/>
          <a:p>
            <a:r>
              <a:rPr lang="en-GB" sz="1100" i="1" dirty="0"/>
              <a:t>Source: </a:t>
            </a:r>
            <a:r>
              <a:rPr lang="en-GB" sz="1100" i="1" dirty="0">
                <a:hlinkClick r:id="rId4"/>
              </a:rPr>
              <a:t>ONS Census 2021, Economic activity status</a:t>
            </a:r>
            <a:endParaRPr lang="en-GB" sz="1100" i="1" dirty="0"/>
          </a:p>
        </p:txBody>
      </p:sp>
    </p:spTree>
    <p:extLst>
      <p:ext uri="{BB962C8B-B14F-4D97-AF65-F5344CB8AC3E}">
        <p14:creationId xmlns:p14="http://schemas.microsoft.com/office/powerpoint/2010/main" val="2051272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F615-7F2C-4321-BF24-7CB67AF53720}"/>
              </a:ext>
            </a:extLst>
          </p:cNvPr>
          <p:cNvSpPr>
            <a:spLocks noGrp="1"/>
          </p:cNvSpPr>
          <p:nvPr>
            <p:ph type="title"/>
          </p:nvPr>
        </p:nvSpPr>
        <p:spPr>
          <a:xfrm>
            <a:off x="457200" y="102233"/>
            <a:ext cx="8229600" cy="457199"/>
          </a:xfrm>
        </p:spPr>
        <p:txBody>
          <a:bodyPr>
            <a:noAutofit/>
          </a:bodyPr>
          <a:lstStyle/>
          <a:p>
            <a:r>
              <a:rPr lang="en-GB" sz="2400" b="1" dirty="0"/>
              <a:t>Economic Activity Status</a:t>
            </a:r>
          </a:p>
        </p:txBody>
      </p:sp>
      <p:sp>
        <p:nvSpPr>
          <p:cNvPr id="6" name="Text Placeholder 5">
            <a:extLst>
              <a:ext uri="{FF2B5EF4-FFF2-40B4-BE49-F238E27FC236}">
                <a16:creationId xmlns:a16="http://schemas.microsoft.com/office/drawing/2014/main" id="{E7A48BC8-9288-4206-B14E-FF2BE8EE960D}"/>
              </a:ext>
            </a:extLst>
          </p:cNvPr>
          <p:cNvSpPr>
            <a:spLocks noGrp="1"/>
          </p:cNvSpPr>
          <p:nvPr>
            <p:ph type="body" idx="1"/>
          </p:nvPr>
        </p:nvSpPr>
        <p:spPr>
          <a:xfrm>
            <a:off x="97970" y="584204"/>
            <a:ext cx="8948060" cy="1061829"/>
          </a:xfrm>
        </p:spPr>
        <p:txBody>
          <a:bodyPr wrap="square">
            <a:spAutoFit/>
          </a:bodyPr>
          <a:lstStyle/>
          <a:p>
            <a:pPr marL="285750" indent="-285750">
              <a:buFont typeface="Arial" panose="020B0604020202020204" pitchFamily="34" charset="0"/>
              <a:buChar char="•"/>
            </a:pPr>
            <a:r>
              <a:rPr lang="en-GB" sz="1500" b="0" dirty="0"/>
              <a:t>The proportion of unemployed economically active population (excluding students) was highest in the central parts of Bracknell Forest in  2021.</a:t>
            </a:r>
          </a:p>
          <a:p>
            <a:pPr marL="285750" indent="-285750">
              <a:buFont typeface="Arial" panose="020B0604020202020204" pitchFamily="34" charset="0"/>
              <a:buChar char="•"/>
            </a:pPr>
            <a:r>
              <a:rPr lang="en-GB" sz="1500" b="0" dirty="0"/>
              <a:t>The proportion of retired population aged 16 and over were highest in the northern and southern parts of the local authority.</a:t>
            </a:r>
          </a:p>
        </p:txBody>
      </p:sp>
      <p:sp>
        <p:nvSpPr>
          <p:cNvPr id="11" name="TextBox 10">
            <a:extLst>
              <a:ext uri="{FF2B5EF4-FFF2-40B4-BE49-F238E27FC236}">
                <a16:creationId xmlns:a16="http://schemas.microsoft.com/office/drawing/2014/main" id="{897EBECA-2D0A-45F4-B225-3370D5D10FA0}"/>
              </a:ext>
            </a:extLst>
          </p:cNvPr>
          <p:cNvSpPr txBox="1"/>
          <p:nvPr/>
        </p:nvSpPr>
        <p:spPr>
          <a:xfrm>
            <a:off x="338411" y="1670805"/>
            <a:ext cx="4299855" cy="553998"/>
          </a:xfrm>
          <a:prstGeom prst="rect">
            <a:avLst/>
          </a:prstGeom>
          <a:noFill/>
        </p:spPr>
        <p:txBody>
          <a:bodyPr wrap="square" rtlCol="0">
            <a:spAutoFit/>
          </a:bodyPr>
          <a:lstStyle/>
          <a:p>
            <a:pPr algn="ctr"/>
            <a:r>
              <a:rPr lang="en-GB" sz="1500" b="1" dirty="0">
                <a:latin typeface="+mj-lt"/>
              </a:rPr>
              <a:t>% of unemployed population, economic active and not a student, 2021</a:t>
            </a:r>
          </a:p>
        </p:txBody>
      </p:sp>
      <p:pic>
        <p:nvPicPr>
          <p:cNvPr id="19" name="Content Placeholder 18" descr="Map of Bracknell Forest with 2023 ward boundaries. Map shows the % of population that were actively working (excluding students) at LSOA level in 2021.">
            <a:extLst>
              <a:ext uri="{FF2B5EF4-FFF2-40B4-BE49-F238E27FC236}">
                <a16:creationId xmlns:a16="http://schemas.microsoft.com/office/drawing/2014/main" id="{44BF9A7B-9A74-4549-80A5-E435D3BCD953}"/>
              </a:ext>
            </a:extLst>
          </p:cNvPr>
          <p:cNvPicPr>
            <a:picLocks noGrp="1" noChangeAspect="1"/>
          </p:cNvPicPr>
          <p:nvPr>
            <p:ph sz="half" idx="2"/>
          </p:nvPr>
        </p:nvPicPr>
        <p:blipFill>
          <a:blip r:embed="rId2"/>
          <a:stretch>
            <a:fillRect/>
          </a:stretch>
        </p:blipFill>
        <p:spPr>
          <a:xfrm>
            <a:off x="199120" y="2236779"/>
            <a:ext cx="4299855" cy="4239435"/>
          </a:xfrm>
          <a:prstGeom prst="rect">
            <a:avLst/>
          </a:prstGeom>
        </p:spPr>
      </p:pic>
      <p:sp>
        <p:nvSpPr>
          <p:cNvPr id="12" name="TextBox 11">
            <a:extLst>
              <a:ext uri="{FF2B5EF4-FFF2-40B4-BE49-F238E27FC236}">
                <a16:creationId xmlns:a16="http://schemas.microsoft.com/office/drawing/2014/main" id="{6D340B20-D30A-4458-BBAB-02AC715B75CE}"/>
              </a:ext>
            </a:extLst>
          </p:cNvPr>
          <p:cNvSpPr txBox="1"/>
          <p:nvPr/>
        </p:nvSpPr>
        <p:spPr>
          <a:xfrm>
            <a:off x="4742996" y="1710108"/>
            <a:ext cx="4401004" cy="323165"/>
          </a:xfrm>
          <a:prstGeom prst="rect">
            <a:avLst/>
          </a:prstGeom>
          <a:noFill/>
        </p:spPr>
        <p:txBody>
          <a:bodyPr wrap="square" rtlCol="0">
            <a:spAutoFit/>
          </a:bodyPr>
          <a:lstStyle/>
          <a:p>
            <a:pPr algn="ctr"/>
            <a:r>
              <a:rPr lang="en-GB" sz="1500" b="1" dirty="0">
                <a:latin typeface="+mj-lt"/>
              </a:rPr>
              <a:t>% of population that were retired, 2021</a:t>
            </a:r>
          </a:p>
        </p:txBody>
      </p:sp>
      <p:pic>
        <p:nvPicPr>
          <p:cNvPr id="20" name="Content Placeholder 19" descr="Map of Bracknell Forest with 2023 ward boundaries. Map shows the % of population that were retired at LSOA level in 2021">
            <a:extLst>
              <a:ext uri="{FF2B5EF4-FFF2-40B4-BE49-F238E27FC236}">
                <a16:creationId xmlns:a16="http://schemas.microsoft.com/office/drawing/2014/main" id="{136C0B09-8F31-4B9D-8EAC-14962252DEE4}"/>
              </a:ext>
            </a:extLst>
          </p:cNvPr>
          <p:cNvPicPr>
            <a:picLocks noGrp="1" noChangeAspect="1"/>
          </p:cNvPicPr>
          <p:nvPr>
            <p:ph sz="quarter" idx="4"/>
          </p:nvPr>
        </p:nvPicPr>
        <p:blipFill>
          <a:blip r:embed="rId3"/>
          <a:stretch>
            <a:fillRect/>
          </a:stretch>
        </p:blipFill>
        <p:spPr>
          <a:xfrm>
            <a:off x="4638266" y="2224803"/>
            <a:ext cx="4401004" cy="4344145"/>
          </a:xfrm>
          <a:prstGeom prst="rect">
            <a:avLst/>
          </a:prstGeom>
        </p:spPr>
      </p:pic>
      <p:sp>
        <p:nvSpPr>
          <p:cNvPr id="3" name="TextBox 2">
            <a:extLst>
              <a:ext uri="{FF2B5EF4-FFF2-40B4-BE49-F238E27FC236}">
                <a16:creationId xmlns:a16="http://schemas.microsoft.com/office/drawing/2014/main" id="{3CD4DA2E-51BD-BBB4-8C39-5417AC68C44B}"/>
              </a:ext>
            </a:extLst>
          </p:cNvPr>
          <p:cNvSpPr txBox="1"/>
          <p:nvPr/>
        </p:nvSpPr>
        <p:spPr>
          <a:xfrm>
            <a:off x="93257" y="6568948"/>
            <a:ext cx="3740808" cy="261610"/>
          </a:xfrm>
          <a:prstGeom prst="rect">
            <a:avLst/>
          </a:prstGeom>
          <a:noFill/>
        </p:spPr>
        <p:txBody>
          <a:bodyPr wrap="square" rtlCol="0">
            <a:spAutoFit/>
          </a:bodyPr>
          <a:lstStyle/>
          <a:p>
            <a:r>
              <a:rPr lang="en-GB" sz="1100" i="1" dirty="0"/>
              <a:t>Source: </a:t>
            </a:r>
            <a:r>
              <a:rPr lang="en-GB" sz="1100" i="1" dirty="0">
                <a:hlinkClick r:id="rId4"/>
              </a:rPr>
              <a:t>ONS Census 2021, Economic activity status</a:t>
            </a:r>
            <a:endParaRPr lang="en-GB" sz="1100" i="1" dirty="0"/>
          </a:p>
        </p:txBody>
      </p:sp>
    </p:spTree>
    <p:extLst>
      <p:ext uri="{BB962C8B-B14F-4D97-AF65-F5344CB8AC3E}">
        <p14:creationId xmlns:p14="http://schemas.microsoft.com/office/powerpoint/2010/main" val="941143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F615-7F2C-4321-BF24-7CB67AF53720}"/>
              </a:ext>
            </a:extLst>
          </p:cNvPr>
          <p:cNvSpPr>
            <a:spLocks noGrp="1"/>
          </p:cNvSpPr>
          <p:nvPr>
            <p:ph type="title"/>
          </p:nvPr>
        </p:nvSpPr>
        <p:spPr>
          <a:xfrm>
            <a:off x="457200" y="274637"/>
            <a:ext cx="8229600" cy="515643"/>
          </a:xfrm>
        </p:spPr>
        <p:txBody>
          <a:bodyPr>
            <a:normAutofit fontScale="90000"/>
          </a:bodyPr>
          <a:lstStyle/>
          <a:p>
            <a:r>
              <a:rPr lang="en-GB" sz="2800" b="1" dirty="0"/>
              <a:t>Distance travelled to work</a:t>
            </a:r>
          </a:p>
        </p:txBody>
      </p:sp>
      <p:sp>
        <p:nvSpPr>
          <p:cNvPr id="3" name="Content Placeholder 2">
            <a:extLst>
              <a:ext uri="{FF2B5EF4-FFF2-40B4-BE49-F238E27FC236}">
                <a16:creationId xmlns:a16="http://schemas.microsoft.com/office/drawing/2014/main" id="{FE048CD1-D8C7-4D6A-ABE1-98AED7B3AD81}"/>
              </a:ext>
            </a:extLst>
          </p:cNvPr>
          <p:cNvSpPr>
            <a:spLocks noGrp="1"/>
          </p:cNvSpPr>
          <p:nvPr>
            <p:ph idx="1"/>
          </p:nvPr>
        </p:nvSpPr>
        <p:spPr>
          <a:xfrm>
            <a:off x="92383" y="1036948"/>
            <a:ext cx="4639873" cy="5372267"/>
          </a:xfrm>
        </p:spPr>
        <p:txBody>
          <a:bodyPr>
            <a:normAutofit fontScale="92500" lnSpcReduction="10000"/>
          </a:bodyPr>
          <a:lstStyle/>
          <a:p>
            <a:r>
              <a:rPr lang="en-GB" sz="1400" dirty="0"/>
              <a:t>One of the key insights that has come from the 2021 census is the changes in both distance travel to work and place of work since the 2011 census. Much of this can be attributed to the COVID-19 pandemic.</a:t>
            </a:r>
          </a:p>
          <a:p>
            <a:endParaRPr lang="en-GB" sz="1400" dirty="0"/>
          </a:p>
          <a:p>
            <a:r>
              <a:rPr lang="en-GB" sz="1400" dirty="0"/>
              <a:t>39.9% (26,512) of residents in Bracknell Forest, aged 16 and over, worked mainly from home. In 2011, only 11.1% of working age residents worked from home. Similar increases are seen for the South-East region (35.8%, up from 11.8%) and England (31.5%, up from 10.3%)</a:t>
            </a:r>
          </a:p>
          <a:p>
            <a:endParaRPr lang="en-GB" sz="1400" dirty="0"/>
          </a:p>
          <a:p>
            <a:r>
              <a:rPr lang="en-GB" sz="1400" dirty="0"/>
              <a:t>A further 14.1% (9.358) stated to be working mainly in no fixed place or outside of the UK (up from 8.4% in 2011). This is in line with South-East (14.8%) and England (14.5%) in 2021</a:t>
            </a:r>
          </a:p>
          <a:p>
            <a:endParaRPr lang="en-GB" sz="1400" dirty="0"/>
          </a:p>
          <a:p>
            <a:r>
              <a:rPr lang="en-GB" sz="1400" dirty="0"/>
              <a:t>27.5% of Bracknell Forest residents travelled up to 10 kilometres (km), equivalent to 6.2 miles, to their place of work compared to 45.6% in 2011.</a:t>
            </a:r>
          </a:p>
          <a:p>
            <a:endParaRPr lang="en-GB" sz="1400" dirty="0"/>
          </a:p>
          <a:p>
            <a:r>
              <a:rPr lang="en-GB" sz="1400" dirty="0"/>
              <a:t>10.8% of Bracknell Forest residents travel between 10 and 20 km (equivalent to 12.4 miles) to their place of work compared to 18.6% in 2011. </a:t>
            </a:r>
          </a:p>
          <a:p>
            <a:endParaRPr lang="en-GB" sz="1400" dirty="0"/>
          </a:p>
          <a:p>
            <a:r>
              <a:rPr lang="en-GB" sz="1400" dirty="0"/>
              <a:t>Those travelling more than 20 km to their place of work comprised on 7.8% of residents in 2021, also down considerably from 2011 (16.3%).</a:t>
            </a:r>
          </a:p>
        </p:txBody>
      </p:sp>
      <p:sp>
        <p:nvSpPr>
          <p:cNvPr id="6" name="TextBox 5">
            <a:extLst>
              <a:ext uri="{FF2B5EF4-FFF2-40B4-BE49-F238E27FC236}">
                <a16:creationId xmlns:a16="http://schemas.microsoft.com/office/drawing/2014/main" id="{9F2EECC5-05B5-4CD6-8E32-E64BE0AE3D25}"/>
              </a:ext>
            </a:extLst>
          </p:cNvPr>
          <p:cNvSpPr txBox="1"/>
          <p:nvPr/>
        </p:nvSpPr>
        <p:spPr>
          <a:xfrm>
            <a:off x="4917440" y="1036947"/>
            <a:ext cx="4033520" cy="738664"/>
          </a:xfrm>
          <a:prstGeom prst="rect">
            <a:avLst/>
          </a:prstGeom>
          <a:noFill/>
        </p:spPr>
        <p:txBody>
          <a:bodyPr wrap="square" rtlCol="0">
            <a:spAutoFit/>
          </a:bodyPr>
          <a:lstStyle/>
          <a:p>
            <a:pPr algn="ctr"/>
            <a:r>
              <a:rPr lang="en-GB" sz="1400" b="1" dirty="0">
                <a:latin typeface="+mj-lt"/>
              </a:rPr>
              <a:t>Distance travelled to place of work by Bracknell Forest residents</a:t>
            </a:r>
            <a:br>
              <a:rPr lang="en-GB" sz="1400" b="1" dirty="0">
                <a:latin typeface="+mj-lt"/>
              </a:rPr>
            </a:br>
            <a:r>
              <a:rPr lang="en-GB" sz="1400" b="1" dirty="0">
                <a:latin typeface="+mj-lt"/>
              </a:rPr>
              <a:t>(2011 vs 2021)</a:t>
            </a:r>
          </a:p>
        </p:txBody>
      </p:sp>
      <p:graphicFrame>
        <p:nvGraphicFramePr>
          <p:cNvPr id="5" name="Chart 4" descr="Chart showing the distance travelled to place of work by Bracknell Forest residents  in 2021.">
            <a:extLst>
              <a:ext uri="{FF2B5EF4-FFF2-40B4-BE49-F238E27FC236}">
                <a16:creationId xmlns:a16="http://schemas.microsoft.com/office/drawing/2014/main" id="{2F023F46-ED20-4EDF-8953-8B7E9EE9C089}"/>
              </a:ext>
            </a:extLst>
          </p:cNvPr>
          <p:cNvGraphicFramePr>
            <a:graphicFrameLocks/>
          </p:cNvGraphicFramePr>
          <p:nvPr>
            <p:extLst>
              <p:ext uri="{D42A27DB-BD31-4B8C-83A1-F6EECF244321}">
                <p14:modId xmlns:p14="http://schemas.microsoft.com/office/powerpoint/2010/main" val="3669897757"/>
              </p:ext>
            </p:extLst>
          </p:nvPr>
        </p:nvGraphicFramePr>
        <p:xfrm>
          <a:off x="4917440" y="1847654"/>
          <a:ext cx="4033520" cy="413961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9481F039-0375-4A75-A36A-19BC5BEBCA1A}"/>
              </a:ext>
            </a:extLst>
          </p:cNvPr>
          <p:cNvSpPr txBox="1"/>
          <p:nvPr/>
        </p:nvSpPr>
        <p:spPr>
          <a:xfrm>
            <a:off x="4917440" y="6103133"/>
            <a:ext cx="4094796" cy="600164"/>
          </a:xfrm>
          <a:prstGeom prst="rect">
            <a:avLst/>
          </a:prstGeom>
          <a:noFill/>
        </p:spPr>
        <p:txBody>
          <a:bodyPr wrap="square" rtlCol="0">
            <a:spAutoFit/>
          </a:bodyPr>
          <a:lstStyle/>
          <a:p>
            <a:r>
              <a:rPr lang="en-GB" sz="1100" dirty="0"/>
              <a:t>Please note: “Does not apply” accounted for 46.7% of the responses in 2021. This category includes those who were furloughed due to the Covid-19 restrictions in 2021. This was not the case in 2011 </a:t>
            </a:r>
          </a:p>
        </p:txBody>
      </p:sp>
      <p:sp>
        <p:nvSpPr>
          <p:cNvPr id="4" name="TextBox 3">
            <a:extLst>
              <a:ext uri="{FF2B5EF4-FFF2-40B4-BE49-F238E27FC236}">
                <a16:creationId xmlns:a16="http://schemas.microsoft.com/office/drawing/2014/main" id="{79ED0587-7CB1-82A6-B0B8-05CEFFC3C740}"/>
              </a:ext>
            </a:extLst>
          </p:cNvPr>
          <p:cNvSpPr txBox="1"/>
          <p:nvPr/>
        </p:nvSpPr>
        <p:spPr>
          <a:xfrm>
            <a:off x="131765" y="6525078"/>
            <a:ext cx="3740808" cy="261610"/>
          </a:xfrm>
          <a:prstGeom prst="rect">
            <a:avLst/>
          </a:prstGeom>
          <a:noFill/>
        </p:spPr>
        <p:txBody>
          <a:bodyPr wrap="square" rtlCol="0">
            <a:spAutoFit/>
          </a:bodyPr>
          <a:lstStyle/>
          <a:p>
            <a:r>
              <a:rPr lang="en-GB" sz="1100" i="1" dirty="0"/>
              <a:t>Source: </a:t>
            </a:r>
            <a:r>
              <a:rPr lang="en-GB" sz="1100" i="1" dirty="0">
                <a:hlinkClick r:id="rId3"/>
              </a:rPr>
              <a:t>ONS Census 2021, Distance travelled to work</a:t>
            </a:r>
            <a:endParaRPr lang="en-GB" sz="1100" i="1" dirty="0"/>
          </a:p>
        </p:txBody>
      </p:sp>
    </p:spTree>
    <p:extLst>
      <p:ext uri="{BB962C8B-B14F-4D97-AF65-F5344CB8AC3E}">
        <p14:creationId xmlns:p14="http://schemas.microsoft.com/office/powerpoint/2010/main" val="836966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F48961E-6C9D-48C1-86EC-2AD49CA68A20}"/>
              </a:ext>
            </a:extLst>
          </p:cNvPr>
          <p:cNvSpPr>
            <a:spLocks noGrp="1"/>
          </p:cNvSpPr>
          <p:nvPr>
            <p:ph type="title"/>
          </p:nvPr>
        </p:nvSpPr>
        <p:spPr>
          <a:xfrm>
            <a:off x="400920" y="200208"/>
            <a:ext cx="8512629" cy="597607"/>
          </a:xfrm>
        </p:spPr>
        <p:txBody>
          <a:bodyPr wrap="square">
            <a:noAutofit/>
          </a:bodyPr>
          <a:lstStyle/>
          <a:p>
            <a:r>
              <a:rPr lang="en-GB" sz="2400" b="1" dirty="0"/>
              <a:t>Proportion of population travelling less than 10km to work or working from home in Bracknell Forest</a:t>
            </a:r>
          </a:p>
        </p:txBody>
      </p:sp>
      <p:sp>
        <p:nvSpPr>
          <p:cNvPr id="8" name="TextBox 7">
            <a:extLst>
              <a:ext uri="{FF2B5EF4-FFF2-40B4-BE49-F238E27FC236}">
                <a16:creationId xmlns:a16="http://schemas.microsoft.com/office/drawing/2014/main" id="{7982D5B5-E66F-40BB-A9CB-564450DB353D}"/>
              </a:ext>
            </a:extLst>
          </p:cNvPr>
          <p:cNvSpPr txBox="1"/>
          <p:nvPr/>
        </p:nvSpPr>
        <p:spPr>
          <a:xfrm>
            <a:off x="233686" y="1005739"/>
            <a:ext cx="8735252" cy="738664"/>
          </a:xfrm>
          <a:prstGeom prst="rect">
            <a:avLst/>
          </a:prstGeom>
          <a:noFill/>
        </p:spPr>
        <p:txBody>
          <a:bodyPr wrap="square" rtlCol="0">
            <a:spAutoFit/>
          </a:bodyPr>
          <a:lstStyle/>
          <a:p>
            <a:pPr marL="285750" indent="-285750">
              <a:buFont typeface="Arial" panose="020B0604020202020204" pitchFamily="34" charset="0"/>
              <a:buChar char="•"/>
            </a:pPr>
            <a:r>
              <a:rPr lang="en-GB" sz="1400" dirty="0"/>
              <a:t>Over 95% of LSOAs in Bracknell Forest had had an increase in population travelling less than 10km to work/working from home, from less than 63.4% in 2011 to 63.4% and higher in 2021. This could be attributed to Covid-19 restrictions in 2021.</a:t>
            </a:r>
          </a:p>
        </p:txBody>
      </p:sp>
      <p:sp>
        <p:nvSpPr>
          <p:cNvPr id="14" name="TextBox 13">
            <a:extLst>
              <a:ext uri="{FF2B5EF4-FFF2-40B4-BE49-F238E27FC236}">
                <a16:creationId xmlns:a16="http://schemas.microsoft.com/office/drawing/2014/main" id="{74C988E0-2F1C-4E02-B8BE-899638882BB7}"/>
              </a:ext>
            </a:extLst>
          </p:cNvPr>
          <p:cNvSpPr txBox="1"/>
          <p:nvPr/>
        </p:nvSpPr>
        <p:spPr>
          <a:xfrm>
            <a:off x="1881938" y="1756305"/>
            <a:ext cx="881744" cy="307777"/>
          </a:xfrm>
          <a:prstGeom prst="rect">
            <a:avLst/>
          </a:prstGeom>
          <a:noFill/>
        </p:spPr>
        <p:txBody>
          <a:bodyPr wrap="square">
            <a:spAutoFit/>
          </a:bodyPr>
          <a:lstStyle/>
          <a:p>
            <a:pPr algn="ctr"/>
            <a:r>
              <a:rPr lang="en-GB" sz="1400" b="1" dirty="0">
                <a:solidFill>
                  <a:srgbClr val="000000"/>
                </a:solidFill>
                <a:effectLst/>
                <a:latin typeface="+mj-lt"/>
              </a:rPr>
              <a:t>2021</a:t>
            </a:r>
            <a:endParaRPr lang="en-GB" sz="1100" dirty="0">
              <a:latin typeface="+mj-lt"/>
            </a:endParaRPr>
          </a:p>
        </p:txBody>
      </p:sp>
      <p:pic>
        <p:nvPicPr>
          <p:cNvPr id="6" name="Content Placeholder 5" descr="Map of Bracknell Forest using 2023 ward boundaries. Map shows proportion of the population working from home or travelling less than 10km to work in 2021">
            <a:extLst>
              <a:ext uri="{FF2B5EF4-FFF2-40B4-BE49-F238E27FC236}">
                <a16:creationId xmlns:a16="http://schemas.microsoft.com/office/drawing/2014/main" id="{0BDA1654-31A0-484E-B8FE-0C6193BFA29E}"/>
              </a:ext>
            </a:extLst>
          </p:cNvPr>
          <p:cNvPicPr>
            <a:picLocks noGrp="1" noChangeAspect="1"/>
          </p:cNvPicPr>
          <p:nvPr>
            <p:ph sz="half" idx="1"/>
          </p:nvPr>
        </p:nvPicPr>
        <p:blipFill>
          <a:blip r:embed="rId2"/>
          <a:stretch>
            <a:fillRect/>
          </a:stretch>
        </p:blipFill>
        <p:spPr>
          <a:xfrm>
            <a:off x="300376" y="2064081"/>
            <a:ext cx="4044867" cy="4361691"/>
          </a:xfrm>
          <a:prstGeom prst="rect">
            <a:avLst/>
          </a:prstGeom>
        </p:spPr>
      </p:pic>
      <p:sp>
        <p:nvSpPr>
          <p:cNvPr id="15" name="TextBox 14">
            <a:extLst>
              <a:ext uri="{FF2B5EF4-FFF2-40B4-BE49-F238E27FC236}">
                <a16:creationId xmlns:a16="http://schemas.microsoft.com/office/drawing/2014/main" id="{E3A8B92D-3BDA-4EEF-A4F4-0F0B0975B594}"/>
              </a:ext>
            </a:extLst>
          </p:cNvPr>
          <p:cNvSpPr txBox="1"/>
          <p:nvPr/>
        </p:nvSpPr>
        <p:spPr>
          <a:xfrm>
            <a:off x="6361385" y="1756305"/>
            <a:ext cx="805542" cy="307777"/>
          </a:xfrm>
          <a:prstGeom prst="rect">
            <a:avLst/>
          </a:prstGeom>
          <a:noFill/>
        </p:spPr>
        <p:txBody>
          <a:bodyPr wrap="square">
            <a:spAutoFit/>
          </a:bodyPr>
          <a:lstStyle/>
          <a:p>
            <a:pPr algn="ctr"/>
            <a:r>
              <a:rPr lang="en-GB" sz="1400" b="1" dirty="0">
                <a:solidFill>
                  <a:srgbClr val="000000"/>
                </a:solidFill>
                <a:effectLst/>
                <a:latin typeface="+mj-lt"/>
              </a:rPr>
              <a:t>2011</a:t>
            </a:r>
            <a:endParaRPr lang="en-GB" sz="1400" b="1" dirty="0">
              <a:latin typeface="+mj-lt"/>
            </a:endParaRPr>
          </a:p>
        </p:txBody>
      </p:sp>
      <p:pic>
        <p:nvPicPr>
          <p:cNvPr id="5" name="Content Placeholder 4" descr="Map of Bracknell Forest using 2023 ward boundaries. Map shows proportion of the population working from home or travelling less than 10km to work in 2011">
            <a:extLst>
              <a:ext uri="{FF2B5EF4-FFF2-40B4-BE49-F238E27FC236}">
                <a16:creationId xmlns:a16="http://schemas.microsoft.com/office/drawing/2014/main" id="{FC78B67E-203F-47E2-896F-8EA9712D6835}"/>
              </a:ext>
            </a:extLst>
          </p:cNvPr>
          <p:cNvPicPr>
            <a:picLocks noGrp="1" noChangeAspect="1"/>
          </p:cNvPicPr>
          <p:nvPr>
            <p:ph sz="half" idx="2"/>
          </p:nvPr>
        </p:nvPicPr>
        <p:blipFill>
          <a:blip r:embed="rId3"/>
          <a:stretch>
            <a:fillRect/>
          </a:stretch>
        </p:blipFill>
        <p:spPr>
          <a:xfrm>
            <a:off x="4798759" y="2064081"/>
            <a:ext cx="4014911" cy="4361691"/>
          </a:xfrm>
          <a:prstGeom prst="rect">
            <a:avLst/>
          </a:prstGeom>
        </p:spPr>
      </p:pic>
      <p:sp>
        <p:nvSpPr>
          <p:cNvPr id="7" name="TextBox 6">
            <a:extLst>
              <a:ext uri="{FF2B5EF4-FFF2-40B4-BE49-F238E27FC236}">
                <a16:creationId xmlns:a16="http://schemas.microsoft.com/office/drawing/2014/main" id="{69369CB4-BCA1-44ED-BA37-399113099699}"/>
              </a:ext>
            </a:extLst>
          </p:cNvPr>
          <p:cNvSpPr txBox="1"/>
          <p:nvPr/>
        </p:nvSpPr>
        <p:spPr>
          <a:xfrm>
            <a:off x="4798759" y="6425773"/>
            <a:ext cx="4170179" cy="430887"/>
          </a:xfrm>
          <a:prstGeom prst="rect">
            <a:avLst/>
          </a:prstGeom>
          <a:noFill/>
        </p:spPr>
        <p:txBody>
          <a:bodyPr wrap="square" rtlCol="0">
            <a:spAutoFit/>
          </a:bodyPr>
          <a:lstStyle/>
          <a:p>
            <a:r>
              <a:rPr lang="en-GB" sz="1100" dirty="0"/>
              <a:t>Please note: “Does not apply” accounted for 46.7% of the responses in 2021. This could be due to Covid-19 restrictions in 2021. </a:t>
            </a:r>
          </a:p>
        </p:txBody>
      </p:sp>
      <p:sp>
        <p:nvSpPr>
          <p:cNvPr id="2" name="TextBox 1">
            <a:extLst>
              <a:ext uri="{FF2B5EF4-FFF2-40B4-BE49-F238E27FC236}">
                <a16:creationId xmlns:a16="http://schemas.microsoft.com/office/drawing/2014/main" id="{26FB5C7C-95BF-E7B5-E782-F49CCF71F805}"/>
              </a:ext>
            </a:extLst>
          </p:cNvPr>
          <p:cNvSpPr txBox="1"/>
          <p:nvPr/>
        </p:nvSpPr>
        <p:spPr>
          <a:xfrm>
            <a:off x="131765" y="6525078"/>
            <a:ext cx="3740808" cy="261610"/>
          </a:xfrm>
          <a:prstGeom prst="rect">
            <a:avLst/>
          </a:prstGeom>
          <a:noFill/>
        </p:spPr>
        <p:txBody>
          <a:bodyPr wrap="square" rtlCol="0">
            <a:spAutoFit/>
          </a:bodyPr>
          <a:lstStyle/>
          <a:p>
            <a:r>
              <a:rPr lang="en-GB" sz="1100" i="1" dirty="0"/>
              <a:t>Source: </a:t>
            </a:r>
            <a:r>
              <a:rPr lang="en-GB" sz="1100" i="1" dirty="0">
                <a:hlinkClick r:id="rId4"/>
              </a:rPr>
              <a:t>ONS Census 2021, Distance travelled to work</a:t>
            </a:r>
            <a:endParaRPr lang="en-GB" sz="1100" i="1" dirty="0"/>
          </a:p>
        </p:txBody>
      </p:sp>
    </p:spTree>
    <p:extLst>
      <p:ext uri="{BB962C8B-B14F-4D97-AF65-F5344CB8AC3E}">
        <p14:creationId xmlns:p14="http://schemas.microsoft.com/office/powerpoint/2010/main" val="2729925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F615-7F2C-4321-BF24-7CB67AF53720}"/>
              </a:ext>
            </a:extLst>
          </p:cNvPr>
          <p:cNvSpPr>
            <a:spLocks noGrp="1"/>
          </p:cNvSpPr>
          <p:nvPr>
            <p:ph type="title"/>
          </p:nvPr>
        </p:nvSpPr>
        <p:spPr>
          <a:xfrm>
            <a:off x="457200" y="236931"/>
            <a:ext cx="8229600" cy="668042"/>
          </a:xfrm>
        </p:spPr>
        <p:txBody>
          <a:bodyPr>
            <a:normAutofit/>
          </a:bodyPr>
          <a:lstStyle/>
          <a:p>
            <a:r>
              <a:rPr lang="en-GB" sz="2800" b="1" dirty="0"/>
              <a:t>Method used to travel to work</a:t>
            </a:r>
          </a:p>
        </p:txBody>
      </p:sp>
      <p:sp>
        <p:nvSpPr>
          <p:cNvPr id="3" name="Content Placeholder 2">
            <a:extLst>
              <a:ext uri="{FF2B5EF4-FFF2-40B4-BE49-F238E27FC236}">
                <a16:creationId xmlns:a16="http://schemas.microsoft.com/office/drawing/2014/main" id="{FE048CD1-D8C7-4D6A-ABE1-98AED7B3AD81}"/>
              </a:ext>
            </a:extLst>
          </p:cNvPr>
          <p:cNvSpPr>
            <a:spLocks noGrp="1"/>
          </p:cNvSpPr>
          <p:nvPr>
            <p:ph idx="1"/>
          </p:nvPr>
        </p:nvSpPr>
        <p:spPr>
          <a:xfrm>
            <a:off x="174396" y="1036949"/>
            <a:ext cx="2960690" cy="5059052"/>
          </a:xfrm>
        </p:spPr>
        <p:txBody>
          <a:bodyPr>
            <a:noAutofit/>
          </a:bodyPr>
          <a:lstStyle/>
          <a:p>
            <a:r>
              <a:rPr lang="en-GB" sz="1450" dirty="0"/>
              <a:t>The most common method of travel to work for residents in Bracknell Forest is by driving a car or van (45.5%), a decrease from 65.3% in 2011. </a:t>
            </a:r>
          </a:p>
          <a:p>
            <a:pPr marL="0" indent="0">
              <a:buNone/>
            </a:pPr>
            <a:endParaRPr lang="en-GB" sz="1450" dirty="0"/>
          </a:p>
          <a:p>
            <a:r>
              <a:rPr lang="en-GB" sz="1450" dirty="0"/>
              <a:t>Travel on foot is the second most common form of travel to work accounting for 5.7%, down from 7.7% in 2011.</a:t>
            </a:r>
          </a:p>
          <a:p>
            <a:endParaRPr lang="en-GB" sz="1450" dirty="0"/>
          </a:p>
          <a:p>
            <a:r>
              <a:rPr lang="en-GB" sz="1450" dirty="0"/>
              <a:t>Passenger travel by car, van, taxi  (3.6%) or public transport (2.7%) or less common form of travel to work in 2021. </a:t>
            </a:r>
          </a:p>
          <a:p>
            <a:endParaRPr lang="en-GB" sz="1450" dirty="0"/>
          </a:p>
          <a:p>
            <a:r>
              <a:rPr lang="en-GB" sz="1450" dirty="0"/>
              <a:t>The COVID-19 pandemic and the accompanying changes to place of work is primarily responsible for the decreases in the methods of travel to work.</a:t>
            </a:r>
          </a:p>
          <a:p>
            <a:endParaRPr lang="en-GB" sz="1500" dirty="0"/>
          </a:p>
          <a:p>
            <a:endParaRPr lang="en-GB" sz="1500" dirty="0"/>
          </a:p>
          <a:p>
            <a:endParaRPr lang="en-GB" sz="1500" dirty="0"/>
          </a:p>
          <a:p>
            <a:endParaRPr lang="en-GB" sz="1500" dirty="0"/>
          </a:p>
          <a:p>
            <a:endParaRPr lang="en-GB" sz="1500" dirty="0"/>
          </a:p>
          <a:p>
            <a:endParaRPr lang="en-GB" sz="1500" dirty="0"/>
          </a:p>
        </p:txBody>
      </p:sp>
      <p:graphicFrame>
        <p:nvGraphicFramePr>
          <p:cNvPr id="8" name="Chart 7" descr="Pie chart displaying the method used to travel to work by Bracknell Forest residents in 2021.">
            <a:extLst>
              <a:ext uri="{FF2B5EF4-FFF2-40B4-BE49-F238E27FC236}">
                <a16:creationId xmlns:a16="http://schemas.microsoft.com/office/drawing/2014/main" id="{75E98268-3C98-49EB-ACEC-CC2422200024}"/>
              </a:ext>
            </a:extLst>
          </p:cNvPr>
          <p:cNvGraphicFramePr>
            <a:graphicFrameLocks/>
          </p:cNvGraphicFramePr>
          <p:nvPr>
            <p:extLst>
              <p:ext uri="{D42A27DB-BD31-4B8C-83A1-F6EECF244321}">
                <p14:modId xmlns:p14="http://schemas.microsoft.com/office/powerpoint/2010/main" val="2164966362"/>
              </p:ext>
            </p:extLst>
          </p:nvPr>
        </p:nvGraphicFramePr>
        <p:xfrm>
          <a:off x="3276376" y="1036948"/>
          <a:ext cx="5714775" cy="537504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9EE404F7-0B34-5884-B8D9-6C5ACEF6F50E}"/>
              </a:ext>
            </a:extLst>
          </p:cNvPr>
          <p:cNvSpPr txBox="1"/>
          <p:nvPr/>
        </p:nvSpPr>
        <p:spPr>
          <a:xfrm>
            <a:off x="101285" y="6490264"/>
            <a:ext cx="3740808" cy="261610"/>
          </a:xfrm>
          <a:prstGeom prst="rect">
            <a:avLst/>
          </a:prstGeom>
          <a:noFill/>
        </p:spPr>
        <p:txBody>
          <a:bodyPr wrap="square" rtlCol="0">
            <a:spAutoFit/>
          </a:bodyPr>
          <a:lstStyle/>
          <a:p>
            <a:r>
              <a:rPr lang="en-GB" sz="1100" i="1" dirty="0"/>
              <a:t>Source: </a:t>
            </a:r>
            <a:r>
              <a:rPr lang="en-GB" sz="1100" i="1" dirty="0">
                <a:hlinkClick r:id="rId3"/>
              </a:rPr>
              <a:t>ONS Census 2021, method used to travelled to work</a:t>
            </a:r>
            <a:endParaRPr lang="en-GB" sz="1100" i="1" dirty="0"/>
          </a:p>
        </p:txBody>
      </p:sp>
    </p:spTree>
    <p:extLst>
      <p:ext uri="{BB962C8B-B14F-4D97-AF65-F5344CB8AC3E}">
        <p14:creationId xmlns:p14="http://schemas.microsoft.com/office/powerpoint/2010/main" val="942688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F615-7F2C-4321-BF24-7CB67AF53720}"/>
              </a:ext>
            </a:extLst>
          </p:cNvPr>
          <p:cNvSpPr>
            <a:spLocks noGrp="1"/>
          </p:cNvSpPr>
          <p:nvPr>
            <p:ph type="title"/>
          </p:nvPr>
        </p:nvSpPr>
        <p:spPr>
          <a:xfrm>
            <a:off x="492760" y="117438"/>
            <a:ext cx="8229600" cy="668042"/>
          </a:xfrm>
        </p:spPr>
        <p:txBody>
          <a:bodyPr>
            <a:normAutofit/>
          </a:bodyPr>
          <a:lstStyle/>
          <a:p>
            <a:r>
              <a:rPr lang="en-GB" sz="2800" b="1" dirty="0"/>
              <a:t>Occupations</a:t>
            </a:r>
          </a:p>
        </p:txBody>
      </p:sp>
      <p:sp>
        <p:nvSpPr>
          <p:cNvPr id="3" name="Content Placeholder 2">
            <a:extLst>
              <a:ext uri="{FF2B5EF4-FFF2-40B4-BE49-F238E27FC236}">
                <a16:creationId xmlns:a16="http://schemas.microsoft.com/office/drawing/2014/main" id="{FE048CD1-D8C7-4D6A-ABE1-98AED7B3AD81}"/>
              </a:ext>
            </a:extLst>
          </p:cNvPr>
          <p:cNvSpPr>
            <a:spLocks noGrp="1"/>
          </p:cNvSpPr>
          <p:nvPr>
            <p:ph idx="1"/>
          </p:nvPr>
        </p:nvSpPr>
        <p:spPr>
          <a:xfrm>
            <a:off x="174396" y="946718"/>
            <a:ext cx="4397604" cy="5372802"/>
          </a:xfrm>
        </p:spPr>
        <p:txBody>
          <a:bodyPr>
            <a:noAutofit/>
          </a:bodyPr>
          <a:lstStyle/>
          <a:p>
            <a:r>
              <a:rPr lang="en-GB" sz="1400" dirty="0"/>
              <a:t>The 2021 census has grouped 104 occupations into nine broad categories.</a:t>
            </a:r>
          </a:p>
          <a:p>
            <a:endParaRPr lang="en-GB" sz="1400" dirty="0"/>
          </a:p>
          <a:p>
            <a:r>
              <a:rPr lang="en-GB" sz="1400" dirty="0"/>
              <a:t>Of all Bracknell Forest residents aged 16 and over, in employment in 2021:</a:t>
            </a:r>
          </a:p>
          <a:p>
            <a:pPr marL="533400" lvl="1" indent="-261938">
              <a:buFont typeface="Courier New" panose="02070309020205020404" pitchFamily="49" charset="0"/>
              <a:buChar char="o"/>
            </a:pPr>
            <a:r>
              <a:rPr lang="en-GB" sz="1400" b="1" dirty="0"/>
              <a:t>52.2% </a:t>
            </a:r>
            <a:r>
              <a:rPr lang="en-GB" sz="1400" dirty="0"/>
              <a:t>were employed in </a:t>
            </a:r>
            <a:r>
              <a:rPr lang="en-GB" sz="1400" b="1" dirty="0"/>
              <a:t>managerial, professional or technical occupations </a:t>
            </a:r>
            <a:r>
              <a:rPr lang="en-GB" sz="1400" dirty="0"/>
              <a:t>in 2021. This is up from 46.9% in 2011</a:t>
            </a:r>
          </a:p>
          <a:p>
            <a:pPr marL="533400" lvl="1" indent="-261938">
              <a:buFont typeface="Courier New" panose="02070309020205020404" pitchFamily="49" charset="0"/>
              <a:buChar char="o"/>
            </a:pPr>
            <a:r>
              <a:rPr lang="en-GB" sz="1400" b="1" dirty="0"/>
              <a:t>20.7% </a:t>
            </a:r>
            <a:r>
              <a:rPr lang="en-GB" sz="1400" dirty="0"/>
              <a:t>(13,742) were employed in </a:t>
            </a:r>
            <a:r>
              <a:rPr lang="en-GB" sz="1400" b="1" dirty="0"/>
              <a:t>professional occupations</a:t>
            </a:r>
            <a:r>
              <a:rPr lang="en-GB" sz="1400" dirty="0"/>
              <a:t>. </a:t>
            </a:r>
          </a:p>
          <a:p>
            <a:pPr marL="533400" lvl="1" indent="-261938">
              <a:buFont typeface="Courier New" panose="02070309020205020404" pitchFamily="49" charset="0"/>
              <a:buChar char="o"/>
            </a:pPr>
            <a:r>
              <a:rPr lang="en-GB" sz="1400" b="1" dirty="0"/>
              <a:t>Professional occupations</a:t>
            </a:r>
            <a:r>
              <a:rPr lang="en-GB" sz="1400" dirty="0"/>
              <a:t> were also the largest broad occupation category regionally (South-East, 21.2%) and nationally (England, 20.3%) in 2021.</a:t>
            </a:r>
          </a:p>
          <a:p>
            <a:pPr marL="533400" lvl="1" indent="-261938">
              <a:buFont typeface="Courier New" panose="02070309020205020404" pitchFamily="49" charset="0"/>
              <a:buChar char="o"/>
            </a:pPr>
            <a:r>
              <a:rPr lang="en-GB" sz="1400" b="1" dirty="0"/>
              <a:t>16.2%</a:t>
            </a:r>
            <a:r>
              <a:rPr lang="en-GB" sz="1400" dirty="0"/>
              <a:t> were employed in </a:t>
            </a:r>
            <a:r>
              <a:rPr lang="en-GB" sz="1400" b="1" dirty="0"/>
              <a:t>associate professional and technical occupations </a:t>
            </a:r>
            <a:r>
              <a:rPr lang="en-GB" sz="1400" dirty="0"/>
              <a:t>and </a:t>
            </a:r>
            <a:r>
              <a:rPr lang="en-GB" sz="1400" b="1" dirty="0"/>
              <a:t>15.3%</a:t>
            </a:r>
            <a:r>
              <a:rPr lang="en-GB" sz="1400" dirty="0"/>
              <a:t> of those in employment were </a:t>
            </a:r>
            <a:r>
              <a:rPr lang="en-GB" sz="1400" b="1" dirty="0"/>
              <a:t>managers, directors and senior officials</a:t>
            </a:r>
            <a:r>
              <a:rPr lang="en-GB" sz="1400" dirty="0"/>
              <a:t>. </a:t>
            </a:r>
          </a:p>
          <a:p>
            <a:endParaRPr lang="en-GB" sz="1400" dirty="0"/>
          </a:p>
          <a:p>
            <a:r>
              <a:rPr lang="en-GB" sz="1400" dirty="0"/>
              <a:t>Conversely,  there was a decrease in the proportion of those working in the other occupations, in particular </a:t>
            </a:r>
            <a:r>
              <a:rPr lang="en-GB" sz="1400" b="1" dirty="0"/>
              <a:t>administrative and secretarial occupations </a:t>
            </a:r>
            <a:r>
              <a:rPr lang="en-GB" sz="1400" dirty="0"/>
              <a:t>(</a:t>
            </a:r>
            <a:r>
              <a:rPr lang="en-GB" sz="1400" b="1" dirty="0"/>
              <a:t>10.0%, </a:t>
            </a:r>
            <a:r>
              <a:rPr lang="en-GB" sz="1400" dirty="0"/>
              <a:t>from 12.2% in 2011</a:t>
            </a:r>
            <a:r>
              <a:rPr lang="en-GB" sz="1400" b="1" dirty="0"/>
              <a:t> </a:t>
            </a:r>
            <a:r>
              <a:rPr lang="en-GB" sz="1400" dirty="0"/>
              <a:t>) and </a:t>
            </a:r>
            <a:r>
              <a:rPr lang="en-GB" sz="1400" b="1" dirty="0"/>
              <a:t>elementary occupations</a:t>
            </a:r>
            <a:r>
              <a:rPr lang="en-GB" sz="1400" dirty="0"/>
              <a:t> (</a:t>
            </a:r>
            <a:r>
              <a:rPr lang="en-GB" sz="1400" b="1" dirty="0"/>
              <a:t>7.9</a:t>
            </a:r>
            <a:r>
              <a:rPr lang="en-GB" sz="1400" dirty="0"/>
              <a:t>%, from 9.0% in 2011)</a:t>
            </a:r>
          </a:p>
          <a:p>
            <a:pPr marL="0" indent="0">
              <a:buNone/>
            </a:pPr>
            <a:endParaRPr lang="en-GB" sz="1500" dirty="0"/>
          </a:p>
          <a:p>
            <a:endParaRPr lang="en-GB" sz="1500" dirty="0"/>
          </a:p>
          <a:p>
            <a:pPr marL="0" indent="0">
              <a:buNone/>
            </a:pPr>
            <a:endParaRPr lang="en-GB" sz="1500" dirty="0"/>
          </a:p>
          <a:p>
            <a:pPr marL="0" indent="0">
              <a:buNone/>
            </a:pPr>
            <a:endParaRPr lang="en-GB" sz="1500" dirty="0"/>
          </a:p>
          <a:p>
            <a:endParaRPr lang="en-GB" sz="1500" dirty="0"/>
          </a:p>
          <a:p>
            <a:endParaRPr lang="en-GB" sz="1500" dirty="0"/>
          </a:p>
          <a:p>
            <a:endParaRPr lang="en-GB" sz="1500" dirty="0"/>
          </a:p>
          <a:p>
            <a:endParaRPr lang="en-GB" sz="1500" dirty="0"/>
          </a:p>
          <a:p>
            <a:endParaRPr lang="en-GB" sz="1500" dirty="0"/>
          </a:p>
        </p:txBody>
      </p:sp>
      <p:sp>
        <p:nvSpPr>
          <p:cNvPr id="5" name="TextBox 4">
            <a:extLst>
              <a:ext uri="{FF2B5EF4-FFF2-40B4-BE49-F238E27FC236}">
                <a16:creationId xmlns:a16="http://schemas.microsoft.com/office/drawing/2014/main" id="{0A5B14D1-C045-4FB4-9623-D826CDF932E6}"/>
              </a:ext>
            </a:extLst>
          </p:cNvPr>
          <p:cNvSpPr txBox="1"/>
          <p:nvPr/>
        </p:nvSpPr>
        <p:spPr>
          <a:xfrm>
            <a:off x="4743270" y="943198"/>
            <a:ext cx="4317476" cy="492443"/>
          </a:xfrm>
          <a:prstGeom prst="rect">
            <a:avLst/>
          </a:prstGeom>
          <a:noFill/>
        </p:spPr>
        <p:txBody>
          <a:bodyPr wrap="square" rtlCol="0">
            <a:spAutoFit/>
          </a:bodyPr>
          <a:lstStyle/>
          <a:p>
            <a:pPr algn="ctr"/>
            <a:r>
              <a:rPr lang="en-GB" sz="1300" b="1"/>
              <a:t>Occupations Bracknell Forest residents, aged 16 and over, were employed in 2011 and 2021</a:t>
            </a:r>
          </a:p>
        </p:txBody>
      </p:sp>
      <p:graphicFrame>
        <p:nvGraphicFramePr>
          <p:cNvPr id="4" name="Chart 3" descr="Chart showing the occupation categories resident in Bracknell Forest were employed in 2011 and 2021.">
            <a:extLst>
              <a:ext uri="{FF2B5EF4-FFF2-40B4-BE49-F238E27FC236}">
                <a16:creationId xmlns:a16="http://schemas.microsoft.com/office/drawing/2014/main" id="{5CA93879-5DBA-4BA1-BD21-19005AC35C13}"/>
              </a:ext>
            </a:extLst>
          </p:cNvPr>
          <p:cNvGraphicFramePr>
            <a:graphicFrameLocks/>
          </p:cNvGraphicFramePr>
          <p:nvPr>
            <p:extLst>
              <p:ext uri="{D42A27DB-BD31-4B8C-83A1-F6EECF244321}">
                <p14:modId xmlns:p14="http://schemas.microsoft.com/office/powerpoint/2010/main" val="1328561567"/>
              </p:ext>
            </p:extLst>
          </p:nvPr>
        </p:nvGraphicFramePr>
        <p:xfrm>
          <a:off x="4643120" y="1589314"/>
          <a:ext cx="4326484" cy="499404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AE368CB-3817-0521-CBE5-2505AE955BF6}"/>
              </a:ext>
            </a:extLst>
          </p:cNvPr>
          <p:cNvSpPr txBox="1"/>
          <p:nvPr/>
        </p:nvSpPr>
        <p:spPr>
          <a:xfrm>
            <a:off x="174396" y="6480758"/>
            <a:ext cx="3740808" cy="261610"/>
          </a:xfrm>
          <a:prstGeom prst="rect">
            <a:avLst/>
          </a:prstGeom>
          <a:noFill/>
        </p:spPr>
        <p:txBody>
          <a:bodyPr wrap="square" rtlCol="0">
            <a:spAutoFit/>
          </a:bodyPr>
          <a:lstStyle/>
          <a:p>
            <a:r>
              <a:rPr lang="en-GB" sz="1100" i="1" dirty="0"/>
              <a:t>Source: </a:t>
            </a:r>
            <a:r>
              <a:rPr lang="en-GB" sz="1100" i="1" dirty="0">
                <a:hlinkClick r:id="rId3"/>
              </a:rPr>
              <a:t>ONS Census 2021, Occupations</a:t>
            </a:r>
            <a:endParaRPr lang="en-GB" sz="1100" i="1" dirty="0"/>
          </a:p>
        </p:txBody>
      </p:sp>
    </p:spTree>
    <p:extLst>
      <p:ext uri="{BB962C8B-B14F-4D97-AF65-F5344CB8AC3E}">
        <p14:creationId xmlns:p14="http://schemas.microsoft.com/office/powerpoint/2010/main" val="476465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F615-7F2C-4321-BF24-7CB67AF53720}"/>
              </a:ext>
              <a:ext uri="{C183D7F6-B498-43B3-948B-1728B52AA6E4}">
                <adec:decorative xmlns:adec="http://schemas.microsoft.com/office/drawing/2017/decorative" val="0"/>
              </a:ext>
            </a:extLst>
          </p:cNvPr>
          <p:cNvSpPr>
            <a:spLocks noGrp="1"/>
          </p:cNvSpPr>
          <p:nvPr>
            <p:ph type="title"/>
          </p:nvPr>
        </p:nvSpPr>
        <p:spPr>
          <a:xfrm>
            <a:off x="628649" y="291090"/>
            <a:ext cx="7886699" cy="643630"/>
          </a:xfrm>
        </p:spPr>
        <p:txBody>
          <a:bodyPr vert="horz" lIns="91440" tIns="45720" rIns="91440" bIns="45720" rtlCol="0" anchor="b">
            <a:normAutofit fontScale="90000"/>
          </a:bodyPr>
          <a:lstStyle/>
          <a:p>
            <a:pPr>
              <a:lnSpc>
                <a:spcPct val="90000"/>
              </a:lnSpc>
            </a:pPr>
            <a:r>
              <a:rPr lang="en-US" b="1" kern="1200" dirty="0">
                <a:solidFill>
                  <a:schemeClr val="tx1"/>
                </a:solidFill>
                <a:latin typeface="+mj-lt"/>
                <a:ea typeface="+mj-ea"/>
                <a:cs typeface="+mj-cs"/>
              </a:rPr>
              <a:t>Occupations</a:t>
            </a:r>
          </a:p>
        </p:txBody>
      </p:sp>
      <p:sp>
        <p:nvSpPr>
          <p:cNvPr id="10" name="TextBox 9">
            <a:extLst>
              <a:ext uri="{FF2B5EF4-FFF2-40B4-BE49-F238E27FC236}">
                <a16:creationId xmlns:a16="http://schemas.microsoft.com/office/drawing/2014/main" id="{31A027A0-A46F-4326-8D40-A0683859036B}"/>
              </a:ext>
            </a:extLst>
          </p:cNvPr>
          <p:cNvSpPr txBox="1"/>
          <p:nvPr/>
        </p:nvSpPr>
        <p:spPr>
          <a:xfrm>
            <a:off x="828822" y="1028937"/>
            <a:ext cx="7486356" cy="338554"/>
          </a:xfrm>
          <a:prstGeom prst="rect">
            <a:avLst/>
          </a:prstGeom>
          <a:noFill/>
        </p:spPr>
        <p:txBody>
          <a:bodyPr wrap="square" rtlCol="0">
            <a:spAutoFit/>
          </a:bodyPr>
          <a:lstStyle/>
          <a:p>
            <a:pPr algn="ctr"/>
            <a:r>
              <a:rPr lang="en-GB" sz="1600" b="1" dirty="0">
                <a:latin typeface="+mj-lt"/>
              </a:rPr>
              <a:t>Table 6: The 10 most common occupations in Bracknell Forest in 2021</a:t>
            </a:r>
          </a:p>
        </p:txBody>
      </p:sp>
      <p:graphicFrame>
        <p:nvGraphicFramePr>
          <p:cNvPr id="8" name="Table 7">
            <a:extLst>
              <a:ext uri="{FF2B5EF4-FFF2-40B4-BE49-F238E27FC236}">
                <a16:creationId xmlns:a16="http://schemas.microsoft.com/office/drawing/2014/main" id="{CAC76C71-6C9D-4F3A-B3A9-262693FA9464}"/>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353379167"/>
              </p:ext>
            </p:extLst>
          </p:nvPr>
        </p:nvGraphicFramePr>
        <p:xfrm>
          <a:off x="182879" y="1487977"/>
          <a:ext cx="8686648" cy="4854991"/>
        </p:xfrm>
        <a:graphic>
          <a:graphicData uri="http://schemas.openxmlformats.org/drawingml/2006/table">
            <a:tbl>
              <a:tblPr firstRow="1" bandRow="1">
                <a:tableStyleId>{C083E6E3-FA7D-4D7B-A595-EF9225AFEA82}</a:tableStyleId>
              </a:tblPr>
              <a:tblGrid>
                <a:gridCol w="2739430">
                  <a:extLst>
                    <a:ext uri="{9D8B030D-6E8A-4147-A177-3AD203B41FA5}">
                      <a16:colId xmlns:a16="http://schemas.microsoft.com/office/drawing/2014/main" val="2405741703"/>
                    </a:ext>
                  </a:extLst>
                </a:gridCol>
                <a:gridCol w="2708167">
                  <a:extLst>
                    <a:ext uri="{9D8B030D-6E8A-4147-A177-3AD203B41FA5}">
                      <a16:colId xmlns:a16="http://schemas.microsoft.com/office/drawing/2014/main" val="3389542233"/>
                    </a:ext>
                  </a:extLst>
                </a:gridCol>
                <a:gridCol w="725864">
                  <a:extLst>
                    <a:ext uri="{9D8B030D-6E8A-4147-A177-3AD203B41FA5}">
                      <a16:colId xmlns:a16="http://schemas.microsoft.com/office/drawing/2014/main" val="1380473676"/>
                    </a:ext>
                  </a:extLst>
                </a:gridCol>
                <a:gridCol w="1019668">
                  <a:extLst>
                    <a:ext uri="{9D8B030D-6E8A-4147-A177-3AD203B41FA5}">
                      <a16:colId xmlns:a16="http://schemas.microsoft.com/office/drawing/2014/main" val="262836597"/>
                    </a:ext>
                  </a:extLst>
                </a:gridCol>
                <a:gridCol w="1493519">
                  <a:extLst>
                    <a:ext uri="{9D8B030D-6E8A-4147-A177-3AD203B41FA5}">
                      <a16:colId xmlns:a16="http://schemas.microsoft.com/office/drawing/2014/main" val="2808507970"/>
                    </a:ext>
                  </a:extLst>
                </a:gridCol>
              </a:tblGrid>
              <a:tr h="917915">
                <a:tc>
                  <a:txBody>
                    <a:bodyPr/>
                    <a:lstStyle/>
                    <a:p>
                      <a:pPr algn="l" fontAlgn="ctr"/>
                      <a:r>
                        <a:rPr lang="en-GB" sz="1300" u="none" strike="noStrike" dirty="0">
                          <a:effectLst/>
                          <a:latin typeface="+mj-lt"/>
                        </a:rPr>
                        <a:t>Occupation category</a:t>
                      </a:r>
                      <a:endParaRPr lang="en-GB" sz="1300" b="1" i="0" u="none" strike="noStrike" dirty="0">
                        <a:solidFill>
                          <a:srgbClr val="000000"/>
                        </a:solidFill>
                        <a:effectLst/>
                        <a:latin typeface="+mj-lt"/>
                      </a:endParaRPr>
                    </a:p>
                  </a:txBody>
                  <a:tcPr marL="0" marR="0" marT="0" marB="0" anchor="ctr"/>
                </a:tc>
                <a:tc>
                  <a:txBody>
                    <a:bodyPr/>
                    <a:lstStyle/>
                    <a:p>
                      <a:pPr algn="l" fontAlgn="ctr"/>
                      <a:r>
                        <a:rPr lang="en-GB" sz="1300" u="none" strike="noStrike" dirty="0">
                          <a:effectLst/>
                          <a:latin typeface="+mj-lt"/>
                        </a:rPr>
                        <a:t>Occupation</a:t>
                      </a:r>
                      <a:endParaRPr lang="en-GB" sz="1300" b="1" i="0" u="none" strike="noStrike" dirty="0">
                        <a:solidFill>
                          <a:srgbClr val="000000"/>
                        </a:solidFill>
                        <a:effectLst/>
                        <a:latin typeface="+mj-lt"/>
                      </a:endParaRPr>
                    </a:p>
                  </a:txBody>
                  <a:tcPr marL="0" marR="0" marT="0" marB="0" anchor="ctr"/>
                </a:tc>
                <a:tc>
                  <a:txBody>
                    <a:bodyPr/>
                    <a:lstStyle/>
                    <a:p>
                      <a:pPr algn="ctr" fontAlgn="ctr"/>
                      <a:r>
                        <a:rPr lang="en-GB" sz="1300" u="none" strike="noStrike">
                          <a:effectLst/>
                          <a:latin typeface="+mj-lt"/>
                        </a:rPr>
                        <a:t>Census 2021</a:t>
                      </a:r>
                      <a:endParaRPr lang="en-GB" sz="1300" b="1" i="0" u="none" strike="noStrike">
                        <a:solidFill>
                          <a:srgbClr val="000000"/>
                        </a:solidFill>
                        <a:effectLst/>
                        <a:latin typeface="+mj-lt"/>
                      </a:endParaRPr>
                    </a:p>
                  </a:txBody>
                  <a:tcPr marL="0" marR="0" marT="0" marB="0" anchor="ctr"/>
                </a:tc>
                <a:tc>
                  <a:txBody>
                    <a:bodyPr/>
                    <a:lstStyle/>
                    <a:p>
                      <a:pPr algn="ctr" fontAlgn="ctr"/>
                      <a:r>
                        <a:rPr lang="en-GB" sz="1300" u="none" strike="noStrike" dirty="0">
                          <a:effectLst/>
                          <a:latin typeface="+mj-lt"/>
                        </a:rPr>
                        <a:t>% of all in employment (2021)</a:t>
                      </a:r>
                      <a:endParaRPr lang="en-GB" sz="1300" b="1" i="0" u="none" strike="noStrike" dirty="0">
                        <a:solidFill>
                          <a:srgbClr val="000000"/>
                        </a:solidFill>
                        <a:effectLst/>
                        <a:latin typeface="+mj-lt"/>
                      </a:endParaRPr>
                    </a:p>
                  </a:txBody>
                  <a:tcPr marL="0" marR="0" marT="0" marB="0" anchor="ctr"/>
                </a:tc>
                <a:tc>
                  <a:txBody>
                    <a:bodyPr/>
                    <a:lstStyle/>
                    <a:p>
                      <a:pPr algn="ctr" fontAlgn="ctr"/>
                      <a:r>
                        <a:rPr lang="en-GB" sz="1300" u="none" strike="noStrike" dirty="0">
                          <a:effectLst/>
                          <a:latin typeface="+mj-lt"/>
                        </a:rPr>
                        <a:t>% Change in number of people employed in occupation since 2011  </a:t>
                      </a:r>
                      <a:endParaRPr lang="en-GB" sz="1300" b="1"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875179984"/>
                  </a:ext>
                </a:extLst>
              </a:tr>
              <a:tr h="315533">
                <a:tc>
                  <a:txBody>
                    <a:bodyPr/>
                    <a:lstStyle/>
                    <a:p>
                      <a:pPr algn="l" fontAlgn="ctr">
                        <a:lnSpc>
                          <a:spcPct val="150000"/>
                        </a:lnSpc>
                      </a:pPr>
                      <a:r>
                        <a:rPr lang="en-GB" sz="1200" u="none" strike="noStrike">
                          <a:effectLst/>
                          <a:latin typeface="+mn-lt"/>
                        </a:rPr>
                        <a:t>Professional occupations</a:t>
                      </a:r>
                      <a:endParaRPr lang="en-GB" sz="1200" b="0" i="0" u="none" strike="noStrike">
                        <a:solidFill>
                          <a:srgbClr val="000000"/>
                        </a:solidFill>
                        <a:effectLst/>
                        <a:latin typeface="+mn-lt"/>
                      </a:endParaRPr>
                    </a:p>
                  </a:txBody>
                  <a:tcPr marL="0" marR="0" marT="0" marB="0" anchor="ctr"/>
                </a:tc>
                <a:tc>
                  <a:txBody>
                    <a:bodyPr/>
                    <a:lstStyle/>
                    <a:p>
                      <a:pPr algn="l" fontAlgn="ctr">
                        <a:lnSpc>
                          <a:spcPct val="150000"/>
                        </a:lnSpc>
                      </a:pPr>
                      <a:r>
                        <a:rPr lang="en-GB" sz="1200" u="none" strike="noStrike">
                          <a:effectLst/>
                          <a:latin typeface="+mn-lt"/>
                        </a:rPr>
                        <a:t>Information Technology Professionals</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u="none" strike="noStrike">
                          <a:effectLst/>
                          <a:latin typeface="+mn-lt"/>
                        </a:rPr>
                        <a:t>3,214</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u="none" strike="noStrike">
                          <a:effectLst/>
                          <a:latin typeface="+mn-lt"/>
                        </a:rPr>
                        <a:t>4.8%</a:t>
                      </a:r>
                      <a:endParaRPr lang="en-GB" sz="1200" b="0" i="0" u="none" strike="noStrike">
                        <a:solidFill>
                          <a:srgbClr val="000000"/>
                        </a:solidFill>
                        <a:effectLst/>
                        <a:latin typeface="+mn-lt"/>
                      </a:endParaRPr>
                    </a:p>
                  </a:txBody>
                  <a:tcPr marL="0" marR="0" marT="0" marB="0" anchor="ctr"/>
                </a:tc>
                <a:tc>
                  <a:txBody>
                    <a:bodyPr/>
                    <a:lstStyle/>
                    <a:p>
                      <a:pPr algn="ctr" fontAlgn="b"/>
                      <a:r>
                        <a:rPr lang="en-GB" sz="1200" b="0" i="0" u="none" strike="noStrike">
                          <a:solidFill>
                            <a:srgbClr val="FF0000"/>
                          </a:solidFill>
                          <a:effectLst/>
                          <a:latin typeface="+mn-lt"/>
                        </a:rPr>
                        <a:t>-0.8%</a:t>
                      </a:r>
                    </a:p>
                  </a:txBody>
                  <a:tcPr marL="7620" marR="7620" marT="7620" marB="0" anchor="b"/>
                </a:tc>
                <a:extLst>
                  <a:ext uri="{0D108BD9-81ED-4DB2-BD59-A6C34878D82A}">
                    <a16:rowId xmlns:a16="http://schemas.microsoft.com/office/drawing/2014/main" val="2044241599"/>
                  </a:ext>
                </a:extLst>
              </a:tr>
              <a:tr h="315533">
                <a:tc>
                  <a:txBody>
                    <a:bodyPr/>
                    <a:lstStyle/>
                    <a:p>
                      <a:pPr algn="l" fontAlgn="ctr">
                        <a:lnSpc>
                          <a:spcPct val="150000"/>
                        </a:lnSpc>
                      </a:pPr>
                      <a:r>
                        <a:rPr lang="en-GB" sz="1200" b="0" u="none" strike="noStrike" dirty="0">
                          <a:effectLst/>
                          <a:latin typeface="+mn-lt"/>
                        </a:rPr>
                        <a:t>Managers, directors and senior officials</a:t>
                      </a:r>
                      <a:endParaRPr lang="en-GB" sz="1200" b="0" i="0" u="none" strike="noStrike" dirty="0">
                        <a:solidFill>
                          <a:srgbClr val="000000"/>
                        </a:solidFill>
                        <a:effectLst/>
                        <a:latin typeface="+mn-lt"/>
                      </a:endParaRPr>
                    </a:p>
                  </a:txBody>
                  <a:tcPr marL="0" marR="0" marT="0" marB="0" anchor="ctr"/>
                </a:tc>
                <a:tc>
                  <a:txBody>
                    <a:bodyPr/>
                    <a:lstStyle/>
                    <a:p>
                      <a:pPr algn="l" fontAlgn="ctr">
                        <a:lnSpc>
                          <a:spcPct val="150000"/>
                        </a:lnSpc>
                      </a:pPr>
                      <a:r>
                        <a:rPr lang="en-GB" sz="1200" b="0" u="none" strike="noStrike">
                          <a:effectLst/>
                          <a:latin typeface="+mn-lt"/>
                        </a:rPr>
                        <a:t>Functional Managers and Directors</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3,164</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4.8%</a:t>
                      </a:r>
                      <a:endParaRPr lang="en-GB" sz="1200" b="0" i="0" u="none" strike="noStrike">
                        <a:solidFill>
                          <a:srgbClr val="000000"/>
                        </a:solidFill>
                        <a:effectLst/>
                        <a:latin typeface="+mn-lt"/>
                      </a:endParaRPr>
                    </a:p>
                  </a:txBody>
                  <a:tcPr marL="0" marR="0" marT="0" marB="0" anchor="ctr"/>
                </a:tc>
                <a:tc>
                  <a:txBody>
                    <a:bodyPr/>
                    <a:lstStyle/>
                    <a:p>
                      <a:pPr algn="ctr" fontAlgn="b"/>
                      <a:r>
                        <a:rPr lang="en-GB" sz="1200" b="0" i="0" u="none" strike="noStrike" dirty="0">
                          <a:solidFill>
                            <a:srgbClr val="000000"/>
                          </a:solidFill>
                          <a:effectLst/>
                          <a:latin typeface="+mn-lt"/>
                        </a:rPr>
                        <a:t>67.2%</a:t>
                      </a:r>
                    </a:p>
                  </a:txBody>
                  <a:tcPr marL="7620" marR="7620" marT="7620" marB="0" anchor="b"/>
                </a:tc>
                <a:extLst>
                  <a:ext uri="{0D108BD9-81ED-4DB2-BD59-A6C34878D82A}">
                    <a16:rowId xmlns:a16="http://schemas.microsoft.com/office/drawing/2014/main" val="1533724734"/>
                  </a:ext>
                </a:extLst>
              </a:tr>
              <a:tr h="631065">
                <a:tc>
                  <a:txBody>
                    <a:bodyPr/>
                    <a:lstStyle/>
                    <a:p>
                      <a:pPr algn="l" fontAlgn="ctr">
                        <a:lnSpc>
                          <a:spcPct val="150000"/>
                        </a:lnSpc>
                      </a:pPr>
                      <a:r>
                        <a:rPr lang="en-GB" sz="1200" b="0" u="none" strike="noStrike" dirty="0">
                          <a:effectLst/>
                          <a:latin typeface="+mn-lt"/>
                        </a:rPr>
                        <a:t>Associate professional and technical occupations</a:t>
                      </a:r>
                      <a:endParaRPr lang="en-GB" sz="1200" b="0" i="0" u="none" strike="noStrike" dirty="0">
                        <a:solidFill>
                          <a:srgbClr val="000000"/>
                        </a:solidFill>
                        <a:effectLst/>
                        <a:latin typeface="+mn-lt"/>
                      </a:endParaRPr>
                    </a:p>
                  </a:txBody>
                  <a:tcPr marL="0" marR="0" marT="0" marB="0" anchor="ctr"/>
                </a:tc>
                <a:tc>
                  <a:txBody>
                    <a:bodyPr/>
                    <a:lstStyle/>
                    <a:p>
                      <a:pPr algn="l" fontAlgn="ctr">
                        <a:lnSpc>
                          <a:spcPct val="150000"/>
                        </a:lnSpc>
                      </a:pPr>
                      <a:r>
                        <a:rPr lang="en-GB" sz="1200" b="0" u="none" strike="noStrike" dirty="0">
                          <a:effectLst/>
                          <a:latin typeface="+mn-lt"/>
                        </a:rPr>
                        <a:t>Sales, Marketing and Related Associate Professionals</a:t>
                      </a:r>
                      <a:endParaRPr lang="en-GB" sz="1200" b="0" i="0" u="none" strike="noStrike" dirty="0">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dirty="0">
                          <a:effectLst/>
                          <a:latin typeface="+mn-lt"/>
                        </a:rPr>
                        <a:t>2,970</a:t>
                      </a:r>
                      <a:endParaRPr lang="en-GB" sz="1200" b="0" i="0" u="none" strike="noStrike" dirty="0">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4.5%</a:t>
                      </a:r>
                      <a:endParaRPr lang="en-GB" sz="1200" b="0" i="0" u="none" strike="noStrike">
                        <a:solidFill>
                          <a:srgbClr val="000000"/>
                        </a:solidFill>
                        <a:effectLst/>
                        <a:latin typeface="+mn-lt"/>
                      </a:endParaRPr>
                    </a:p>
                  </a:txBody>
                  <a:tcPr marL="0" marR="0" marT="0" marB="0" anchor="ctr"/>
                </a:tc>
                <a:tc>
                  <a:txBody>
                    <a:bodyPr/>
                    <a:lstStyle/>
                    <a:p>
                      <a:pPr algn="ctr" fontAlgn="b"/>
                      <a:r>
                        <a:rPr lang="en-GB" sz="1200" b="0" i="0" u="none" strike="noStrike" dirty="0">
                          <a:solidFill>
                            <a:srgbClr val="000000"/>
                          </a:solidFill>
                          <a:effectLst/>
                          <a:latin typeface="+mn-lt"/>
                        </a:rPr>
                        <a:t>11.5%</a:t>
                      </a:r>
                    </a:p>
                  </a:txBody>
                  <a:tcPr marL="7620" marR="7620" marT="7620" marB="0" anchor="b"/>
                </a:tc>
                <a:extLst>
                  <a:ext uri="{0D108BD9-81ED-4DB2-BD59-A6C34878D82A}">
                    <a16:rowId xmlns:a16="http://schemas.microsoft.com/office/drawing/2014/main" val="2223860044"/>
                  </a:ext>
                </a:extLst>
              </a:tr>
              <a:tr h="315533">
                <a:tc>
                  <a:txBody>
                    <a:bodyPr/>
                    <a:lstStyle/>
                    <a:p>
                      <a:pPr algn="l" fontAlgn="ctr">
                        <a:lnSpc>
                          <a:spcPct val="150000"/>
                        </a:lnSpc>
                      </a:pPr>
                      <a:r>
                        <a:rPr lang="en-GB" sz="1200" b="0" u="none" strike="noStrike">
                          <a:effectLst/>
                          <a:latin typeface="+mn-lt"/>
                        </a:rPr>
                        <a:t>Sales and customer service occupations</a:t>
                      </a:r>
                      <a:endParaRPr lang="en-GB" sz="1200" b="0" i="0" u="none" strike="noStrike">
                        <a:solidFill>
                          <a:srgbClr val="000000"/>
                        </a:solidFill>
                        <a:effectLst/>
                        <a:latin typeface="+mn-lt"/>
                      </a:endParaRPr>
                    </a:p>
                  </a:txBody>
                  <a:tcPr marL="0" marR="0" marT="0" marB="0" anchor="ctr"/>
                </a:tc>
                <a:tc>
                  <a:txBody>
                    <a:bodyPr/>
                    <a:lstStyle/>
                    <a:p>
                      <a:pPr algn="l" fontAlgn="ctr">
                        <a:lnSpc>
                          <a:spcPct val="150000"/>
                        </a:lnSpc>
                      </a:pPr>
                      <a:r>
                        <a:rPr lang="en-GB" sz="1200" b="0" u="none" strike="noStrike" dirty="0">
                          <a:effectLst/>
                          <a:latin typeface="+mn-lt"/>
                        </a:rPr>
                        <a:t>Sales Assistants and Retail Cashiers</a:t>
                      </a:r>
                      <a:endParaRPr lang="en-GB" sz="1200" b="0" i="0" u="none" strike="noStrike" dirty="0">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2,710</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4.1%</a:t>
                      </a:r>
                      <a:endParaRPr lang="en-GB" sz="1200" b="0" i="0" u="none" strike="noStrike">
                        <a:solidFill>
                          <a:srgbClr val="000000"/>
                        </a:solidFill>
                        <a:effectLst/>
                        <a:latin typeface="+mn-lt"/>
                      </a:endParaRPr>
                    </a:p>
                  </a:txBody>
                  <a:tcPr marL="0" marR="0" marT="0" marB="0" anchor="ctr"/>
                </a:tc>
                <a:tc>
                  <a:txBody>
                    <a:bodyPr/>
                    <a:lstStyle/>
                    <a:p>
                      <a:pPr algn="ctr" fontAlgn="b"/>
                      <a:r>
                        <a:rPr lang="en-GB" sz="1200" b="0" i="0" u="none" strike="noStrike">
                          <a:solidFill>
                            <a:srgbClr val="FF0000"/>
                          </a:solidFill>
                          <a:effectLst/>
                          <a:latin typeface="+mn-lt"/>
                        </a:rPr>
                        <a:t>-11.1%</a:t>
                      </a:r>
                    </a:p>
                  </a:txBody>
                  <a:tcPr marL="7620" marR="7620" marT="7620" marB="0" anchor="b"/>
                </a:tc>
                <a:extLst>
                  <a:ext uri="{0D108BD9-81ED-4DB2-BD59-A6C34878D82A}">
                    <a16:rowId xmlns:a16="http://schemas.microsoft.com/office/drawing/2014/main" val="2368057090"/>
                  </a:ext>
                </a:extLst>
              </a:tr>
              <a:tr h="496275">
                <a:tc>
                  <a:txBody>
                    <a:bodyPr/>
                    <a:lstStyle/>
                    <a:p>
                      <a:pPr algn="l" fontAlgn="ctr">
                        <a:lnSpc>
                          <a:spcPct val="150000"/>
                        </a:lnSpc>
                      </a:pPr>
                      <a:r>
                        <a:rPr lang="en-GB" sz="1200" b="0" u="none" strike="noStrike" dirty="0">
                          <a:effectLst/>
                          <a:latin typeface="+mn-lt"/>
                        </a:rPr>
                        <a:t>Caring, leisure and other service occupations</a:t>
                      </a:r>
                      <a:endParaRPr lang="en-GB" sz="1200" b="0" i="0" u="none" strike="noStrike" dirty="0">
                        <a:solidFill>
                          <a:srgbClr val="000000"/>
                        </a:solidFill>
                        <a:effectLst/>
                        <a:latin typeface="+mn-lt"/>
                      </a:endParaRPr>
                    </a:p>
                  </a:txBody>
                  <a:tcPr marL="0" marR="0" marT="0" marB="0" anchor="ctr"/>
                </a:tc>
                <a:tc>
                  <a:txBody>
                    <a:bodyPr/>
                    <a:lstStyle/>
                    <a:p>
                      <a:pPr algn="l" fontAlgn="ctr">
                        <a:lnSpc>
                          <a:spcPct val="150000"/>
                        </a:lnSpc>
                      </a:pPr>
                      <a:r>
                        <a:rPr lang="en-GB" sz="1200" b="0" u="none" strike="noStrike" dirty="0">
                          <a:effectLst/>
                          <a:latin typeface="+mn-lt"/>
                        </a:rPr>
                        <a:t>Caring Personal Services</a:t>
                      </a:r>
                      <a:endParaRPr lang="en-GB" sz="1200" b="0" i="0" u="none" strike="noStrike" dirty="0">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2,569</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3.9%</a:t>
                      </a:r>
                      <a:endParaRPr lang="en-GB" sz="1200" b="0" i="0" u="none" strike="noStrike">
                        <a:solidFill>
                          <a:srgbClr val="000000"/>
                        </a:solidFill>
                        <a:effectLst/>
                        <a:latin typeface="+mn-lt"/>
                      </a:endParaRPr>
                    </a:p>
                  </a:txBody>
                  <a:tcPr marL="0" marR="0" marT="0" marB="0" anchor="ctr"/>
                </a:tc>
                <a:tc>
                  <a:txBody>
                    <a:bodyPr/>
                    <a:lstStyle/>
                    <a:p>
                      <a:pPr algn="ctr" fontAlgn="b"/>
                      <a:r>
                        <a:rPr lang="en-GB" sz="1200" b="0" i="0" u="none" strike="noStrike">
                          <a:solidFill>
                            <a:srgbClr val="FF0000"/>
                          </a:solidFill>
                          <a:effectLst/>
                          <a:latin typeface="+mn-lt"/>
                        </a:rPr>
                        <a:t>-36.4%</a:t>
                      </a:r>
                    </a:p>
                  </a:txBody>
                  <a:tcPr marL="7620" marR="7620" marT="7620" marB="0" anchor="b"/>
                </a:tc>
                <a:extLst>
                  <a:ext uri="{0D108BD9-81ED-4DB2-BD59-A6C34878D82A}">
                    <a16:rowId xmlns:a16="http://schemas.microsoft.com/office/drawing/2014/main" val="4243371996"/>
                  </a:ext>
                </a:extLst>
              </a:tr>
              <a:tr h="496275">
                <a:tc>
                  <a:txBody>
                    <a:bodyPr/>
                    <a:lstStyle/>
                    <a:p>
                      <a:pPr algn="l" fontAlgn="ctr">
                        <a:lnSpc>
                          <a:spcPct val="150000"/>
                        </a:lnSpc>
                      </a:pPr>
                      <a:r>
                        <a:rPr lang="en-GB" sz="1200" b="0" u="none" strike="noStrike">
                          <a:effectLst/>
                          <a:latin typeface="+mn-lt"/>
                        </a:rPr>
                        <a:t>Professional occupations</a:t>
                      </a:r>
                      <a:endParaRPr lang="en-GB" sz="1200" b="0" i="0" u="none" strike="noStrike">
                        <a:solidFill>
                          <a:srgbClr val="000000"/>
                        </a:solidFill>
                        <a:effectLst/>
                        <a:latin typeface="+mn-lt"/>
                      </a:endParaRPr>
                    </a:p>
                  </a:txBody>
                  <a:tcPr marL="0" marR="0" marT="0" marB="0" anchor="ctr"/>
                </a:tc>
                <a:tc>
                  <a:txBody>
                    <a:bodyPr/>
                    <a:lstStyle/>
                    <a:p>
                      <a:pPr algn="l" fontAlgn="ctr">
                        <a:lnSpc>
                          <a:spcPct val="150000"/>
                        </a:lnSpc>
                      </a:pPr>
                      <a:r>
                        <a:rPr lang="en-GB" sz="1200" b="0" u="none" strike="noStrike">
                          <a:effectLst/>
                          <a:latin typeface="+mn-lt"/>
                        </a:rPr>
                        <a:t>Teaching and other Educational Professionals</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2,110</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3.2%</a:t>
                      </a:r>
                      <a:endParaRPr lang="en-GB" sz="1200" b="0" i="0" u="none" strike="noStrike">
                        <a:solidFill>
                          <a:srgbClr val="000000"/>
                        </a:solidFill>
                        <a:effectLst/>
                        <a:latin typeface="+mn-lt"/>
                      </a:endParaRPr>
                    </a:p>
                  </a:txBody>
                  <a:tcPr marL="0" marR="0" marT="0" marB="0" anchor="ctr"/>
                </a:tc>
                <a:tc>
                  <a:txBody>
                    <a:bodyPr/>
                    <a:lstStyle/>
                    <a:p>
                      <a:pPr algn="ctr" fontAlgn="b"/>
                      <a:r>
                        <a:rPr lang="en-GB" sz="1200" b="0" i="0" u="none" strike="noStrike">
                          <a:solidFill>
                            <a:srgbClr val="FF0000"/>
                          </a:solidFill>
                          <a:effectLst/>
                          <a:latin typeface="+mn-lt"/>
                        </a:rPr>
                        <a:t>-6.8%</a:t>
                      </a:r>
                    </a:p>
                  </a:txBody>
                  <a:tcPr marL="7620" marR="7620" marT="7620" marB="0" anchor="b"/>
                </a:tc>
                <a:extLst>
                  <a:ext uri="{0D108BD9-81ED-4DB2-BD59-A6C34878D82A}">
                    <a16:rowId xmlns:a16="http://schemas.microsoft.com/office/drawing/2014/main" val="2494193657"/>
                  </a:ext>
                </a:extLst>
              </a:tr>
              <a:tr h="315533">
                <a:tc>
                  <a:txBody>
                    <a:bodyPr/>
                    <a:lstStyle/>
                    <a:p>
                      <a:pPr algn="l" fontAlgn="ctr">
                        <a:lnSpc>
                          <a:spcPct val="150000"/>
                        </a:lnSpc>
                      </a:pPr>
                      <a:r>
                        <a:rPr lang="en-GB" sz="1200" b="0" u="none" strike="noStrike">
                          <a:effectLst/>
                          <a:latin typeface="+mn-lt"/>
                        </a:rPr>
                        <a:t>Skilled trades occupations</a:t>
                      </a:r>
                      <a:endParaRPr lang="en-GB" sz="1200" b="0" i="0" u="none" strike="noStrike">
                        <a:solidFill>
                          <a:srgbClr val="000000"/>
                        </a:solidFill>
                        <a:effectLst/>
                        <a:latin typeface="+mn-lt"/>
                      </a:endParaRPr>
                    </a:p>
                  </a:txBody>
                  <a:tcPr marL="0" marR="0" marT="0" marB="0" anchor="ctr"/>
                </a:tc>
                <a:tc>
                  <a:txBody>
                    <a:bodyPr/>
                    <a:lstStyle/>
                    <a:p>
                      <a:pPr algn="l" fontAlgn="ctr">
                        <a:lnSpc>
                          <a:spcPct val="150000"/>
                        </a:lnSpc>
                      </a:pPr>
                      <a:r>
                        <a:rPr lang="en-GB" sz="1200" b="0" u="none" strike="noStrike">
                          <a:effectLst/>
                          <a:latin typeface="+mn-lt"/>
                        </a:rPr>
                        <a:t>Construction and Building Trades</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1,984</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3.0%</a:t>
                      </a:r>
                      <a:endParaRPr lang="en-GB" sz="1200" b="0" i="0" u="none" strike="noStrike">
                        <a:solidFill>
                          <a:srgbClr val="000000"/>
                        </a:solidFill>
                        <a:effectLst/>
                        <a:latin typeface="+mn-lt"/>
                      </a:endParaRPr>
                    </a:p>
                  </a:txBody>
                  <a:tcPr marL="0" marR="0" marT="0" marB="0" anchor="ctr"/>
                </a:tc>
                <a:tc>
                  <a:txBody>
                    <a:bodyPr/>
                    <a:lstStyle/>
                    <a:p>
                      <a:pPr algn="ctr" fontAlgn="b"/>
                      <a:r>
                        <a:rPr lang="en-GB" sz="1200" b="0" i="0" u="none" strike="noStrike">
                          <a:solidFill>
                            <a:srgbClr val="000000"/>
                          </a:solidFill>
                          <a:effectLst/>
                          <a:latin typeface="+mn-lt"/>
                        </a:rPr>
                        <a:t>15.9%</a:t>
                      </a:r>
                    </a:p>
                  </a:txBody>
                  <a:tcPr marL="7620" marR="7620" marT="7620" marB="0" anchor="b"/>
                </a:tc>
                <a:extLst>
                  <a:ext uri="{0D108BD9-81ED-4DB2-BD59-A6C34878D82A}">
                    <a16:rowId xmlns:a16="http://schemas.microsoft.com/office/drawing/2014/main" val="1702727822"/>
                  </a:ext>
                </a:extLst>
              </a:tr>
              <a:tr h="315533">
                <a:tc>
                  <a:txBody>
                    <a:bodyPr/>
                    <a:lstStyle/>
                    <a:p>
                      <a:pPr algn="l" fontAlgn="ctr">
                        <a:lnSpc>
                          <a:spcPct val="150000"/>
                        </a:lnSpc>
                      </a:pPr>
                      <a:r>
                        <a:rPr lang="en-GB" sz="1200" b="0" u="none" strike="noStrike">
                          <a:effectLst/>
                          <a:latin typeface="+mn-lt"/>
                        </a:rPr>
                        <a:t>Process, plant and machine operatives</a:t>
                      </a:r>
                      <a:endParaRPr lang="en-GB" sz="1200" b="0" i="0" u="none" strike="noStrike">
                        <a:solidFill>
                          <a:srgbClr val="000000"/>
                        </a:solidFill>
                        <a:effectLst/>
                        <a:latin typeface="+mn-lt"/>
                      </a:endParaRPr>
                    </a:p>
                  </a:txBody>
                  <a:tcPr marL="0" marR="0" marT="0" marB="0" anchor="ctr"/>
                </a:tc>
                <a:tc>
                  <a:txBody>
                    <a:bodyPr/>
                    <a:lstStyle/>
                    <a:p>
                      <a:pPr algn="l" fontAlgn="ctr">
                        <a:lnSpc>
                          <a:spcPct val="150000"/>
                        </a:lnSpc>
                      </a:pPr>
                      <a:r>
                        <a:rPr lang="en-GB" sz="1200" b="0" u="none" strike="noStrike" dirty="0">
                          <a:effectLst/>
                          <a:latin typeface="+mn-lt"/>
                        </a:rPr>
                        <a:t>Road Transport Drivers</a:t>
                      </a:r>
                      <a:endParaRPr lang="en-GB" sz="1200" b="0" i="0" u="none" strike="noStrike" dirty="0">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1,694</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2.6%</a:t>
                      </a:r>
                      <a:endParaRPr lang="en-GB" sz="1200" b="0" i="0" u="none" strike="noStrike">
                        <a:solidFill>
                          <a:srgbClr val="000000"/>
                        </a:solidFill>
                        <a:effectLst/>
                        <a:latin typeface="+mn-lt"/>
                      </a:endParaRPr>
                    </a:p>
                  </a:txBody>
                  <a:tcPr marL="0" marR="0" marT="0" marB="0" anchor="ctr"/>
                </a:tc>
                <a:tc>
                  <a:txBody>
                    <a:bodyPr/>
                    <a:lstStyle/>
                    <a:p>
                      <a:pPr algn="ctr" fontAlgn="b"/>
                      <a:r>
                        <a:rPr lang="en-GB" sz="1200" b="0" i="0" u="none" strike="noStrike">
                          <a:solidFill>
                            <a:srgbClr val="000000"/>
                          </a:solidFill>
                          <a:effectLst/>
                          <a:latin typeface="+mn-lt"/>
                        </a:rPr>
                        <a:t>14.5%</a:t>
                      </a:r>
                    </a:p>
                  </a:txBody>
                  <a:tcPr marL="7620" marR="7620" marT="7620" marB="0" anchor="b"/>
                </a:tc>
                <a:extLst>
                  <a:ext uri="{0D108BD9-81ED-4DB2-BD59-A6C34878D82A}">
                    <a16:rowId xmlns:a16="http://schemas.microsoft.com/office/drawing/2014/main" val="3123287150"/>
                  </a:ext>
                </a:extLst>
              </a:tr>
              <a:tr h="315533">
                <a:tc>
                  <a:txBody>
                    <a:bodyPr/>
                    <a:lstStyle/>
                    <a:p>
                      <a:pPr algn="l" fontAlgn="ctr">
                        <a:lnSpc>
                          <a:spcPct val="150000"/>
                        </a:lnSpc>
                      </a:pPr>
                      <a:r>
                        <a:rPr lang="en-GB" sz="1200" b="0" u="none" strike="noStrike">
                          <a:effectLst/>
                          <a:latin typeface="+mn-lt"/>
                        </a:rPr>
                        <a:t>Administrative and secretarial occupations</a:t>
                      </a:r>
                      <a:endParaRPr lang="en-GB" sz="1200" b="0" i="0" u="none" strike="noStrike">
                        <a:solidFill>
                          <a:srgbClr val="000000"/>
                        </a:solidFill>
                        <a:effectLst/>
                        <a:latin typeface="+mn-lt"/>
                      </a:endParaRPr>
                    </a:p>
                  </a:txBody>
                  <a:tcPr marL="0" marR="0" marT="0" marB="0" anchor="ctr"/>
                </a:tc>
                <a:tc>
                  <a:txBody>
                    <a:bodyPr/>
                    <a:lstStyle/>
                    <a:p>
                      <a:pPr algn="l" fontAlgn="ctr">
                        <a:lnSpc>
                          <a:spcPct val="150000"/>
                        </a:lnSpc>
                      </a:pPr>
                      <a:r>
                        <a:rPr lang="en-GB" sz="1200" b="0" u="none" strike="noStrike">
                          <a:effectLst/>
                          <a:latin typeface="+mn-lt"/>
                        </a:rPr>
                        <a:t>Other Administrative Occupations</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1,677</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2.5%</a:t>
                      </a:r>
                      <a:endParaRPr lang="en-GB" sz="1200" b="0" i="0" u="none" strike="noStrike">
                        <a:solidFill>
                          <a:srgbClr val="000000"/>
                        </a:solidFill>
                        <a:effectLst/>
                        <a:latin typeface="+mn-lt"/>
                      </a:endParaRPr>
                    </a:p>
                  </a:txBody>
                  <a:tcPr marL="0" marR="0" marT="0" marB="0" anchor="ctr"/>
                </a:tc>
                <a:tc>
                  <a:txBody>
                    <a:bodyPr/>
                    <a:lstStyle/>
                    <a:p>
                      <a:pPr algn="ctr" fontAlgn="b"/>
                      <a:r>
                        <a:rPr lang="en-GB" sz="1200" b="0" i="0" u="none" strike="noStrike">
                          <a:solidFill>
                            <a:srgbClr val="FF0000"/>
                          </a:solidFill>
                          <a:effectLst/>
                          <a:latin typeface="+mn-lt"/>
                        </a:rPr>
                        <a:t>-4.6%</a:t>
                      </a:r>
                    </a:p>
                  </a:txBody>
                  <a:tcPr marL="7620" marR="7620" marT="7620" marB="0" anchor="b"/>
                </a:tc>
                <a:extLst>
                  <a:ext uri="{0D108BD9-81ED-4DB2-BD59-A6C34878D82A}">
                    <a16:rowId xmlns:a16="http://schemas.microsoft.com/office/drawing/2014/main" val="2940618714"/>
                  </a:ext>
                </a:extLst>
              </a:tr>
              <a:tr h="315533">
                <a:tc>
                  <a:txBody>
                    <a:bodyPr/>
                    <a:lstStyle/>
                    <a:p>
                      <a:pPr algn="l" fontAlgn="ctr">
                        <a:lnSpc>
                          <a:spcPct val="150000"/>
                        </a:lnSpc>
                      </a:pPr>
                      <a:r>
                        <a:rPr lang="en-GB" sz="1200" b="0" u="none" strike="noStrike">
                          <a:effectLst/>
                          <a:latin typeface="+mn-lt"/>
                        </a:rPr>
                        <a:t>Managers, directors and senior officials</a:t>
                      </a:r>
                      <a:endParaRPr lang="en-GB" sz="1200" b="0" i="0" u="none" strike="noStrike">
                        <a:solidFill>
                          <a:srgbClr val="000000"/>
                        </a:solidFill>
                        <a:effectLst/>
                        <a:latin typeface="+mn-lt"/>
                      </a:endParaRPr>
                    </a:p>
                  </a:txBody>
                  <a:tcPr marL="0" marR="0" marT="0" marB="0" anchor="ctr"/>
                </a:tc>
                <a:tc>
                  <a:txBody>
                    <a:bodyPr/>
                    <a:lstStyle/>
                    <a:p>
                      <a:pPr algn="l" fontAlgn="ctr">
                        <a:lnSpc>
                          <a:spcPct val="150000"/>
                        </a:lnSpc>
                      </a:pPr>
                      <a:r>
                        <a:rPr lang="en-GB" sz="1200" b="0" u="none" strike="noStrike">
                          <a:effectLst/>
                          <a:latin typeface="+mn-lt"/>
                        </a:rPr>
                        <a:t>Production Managers and Directors</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1,581</a:t>
                      </a:r>
                      <a:endParaRPr lang="en-GB" sz="1200" b="0" i="0" u="none" strike="noStrike">
                        <a:solidFill>
                          <a:srgbClr val="000000"/>
                        </a:solidFill>
                        <a:effectLst/>
                        <a:latin typeface="+mn-lt"/>
                      </a:endParaRPr>
                    </a:p>
                  </a:txBody>
                  <a:tcPr marL="0" marR="0" marT="0" marB="0" anchor="ctr"/>
                </a:tc>
                <a:tc>
                  <a:txBody>
                    <a:bodyPr/>
                    <a:lstStyle/>
                    <a:p>
                      <a:pPr algn="ctr" fontAlgn="ctr">
                        <a:lnSpc>
                          <a:spcPct val="150000"/>
                        </a:lnSpc>
                      </a:pPr>
                      <a:r>
                        <a:rPr lang="en-GB" sz="1200" b="0" u="none" strike="noStrike">
                          <a:effectLst/>
                          <a:latin typeface="+mn-lt"/>
                        </a:rPr>
                        <a:t>2.4%</a:t>
                      </a:r>
                      <a:endParaRPr lang="en-GB" sz="1200" b="0" i="0" u="none" strike="noStrike">
                        <a:solidFill>
                          <a:srgbClr val="000000"/>
                        </a:solidFill>
                        <a:effectLst/>
                        <a:latin typeface="+mn-lt"/>
                      </a:endParaRPr>
                    </a:p>
                  </a:txBody>
                  <a:tcPr marL="0" marR="0" marT="0" marB="0" anchor="ctr"/>
                </a:tc>
                <a:tc>
                  <a:txBody>
                    <a:bodyPr/>
                    <a:lstStyle/>
                    <a:p>
                      <a:pPr algn="ctr" fontAlgn="b"/>
                      <a:r>
                        <a:rPr lang="en-GB" sz="1200" b="0" i="0" u="none" strike="noStrike" dirty="0">
                          <a:solidFill>
                            <a:srgbClr val="000000"/>
                          </a:solidFill>
                          <a:effectLst/>
                          <a:latin typeface="+mn-lt"/>
                        </a:rPr>
                        <a:t>39.2%</a:t>
                      </a:r>
                    </a:p>
                  </a:txBody>
                  <a:tcPr marL="7620" marR="7620" marT="7620" marB="0" anchor="b"/>
                </a:tc>
                <a:extLst>
                  <a:ext uri="{0D108BD9-81ED-4DB2-BD59-A6C34878D82A}">
                    <a16:rowId xmlns:a16="http://schemas.microsoft.com/office/drawing/2014/main" val="1593965447"/>
                  </a:ext>
                </a:extLst>
              </a:tr>
            </a:tbl>
          </a:graphicData>
        </a:graphic>
      </p:graphicFrame>
      <p:sp>
        <p:nvSpPr>
          <p:cNvPr id="3" name="TextBox 2">
            <a:extLst>
              <a:ext uri="{FF2B5EF4-FFF2-40B4-BE49-F238E27FC236}">
                <a16:creationId xmlns:a16="http://schemas.microsoft.com/office/drawing/2014/main" id="{20D2C164-8AC7-1284-29E9-32FA5B50333D}"/>
              </a:ext>
            </a:extLst>
          </p:cNvPr>
          <p:cNvSpPr txBox="1"/>
          <p:nvPr/>
        </p:nvSpPr>
        <p:spPr>
          <a:xfrm>
            <a:off x="182879" y="6550140"/>
            <a:ext cx="3740808" cy="261610"/>
          </a:xfrm>
          <a:prstGeom prst="rect">
            <a:avLst/>
          </a:prstGeom>
          <a:noFill/>
        </p:spPr>
        <p:txBody>
          <a:bodyPr wrap="square" rtlCol="0">
            <a:spAutoFit/>
          </a:bodyPr>
          <a:lstStyle/>
          <a:p>
            <a:r>
              <a:rPr lang="en-GB" sz="1100" i="1" dirty="0"/>
              <a:t>Source: </a:t>
            </a:r>
            <a:r>
              <a:rPr lang="en-GB" sz="1100" i="1" dirty="0">
                <a:hlinkClick r:id="rId2"/>
              </a:rPr>
              <a:t>ONS Census 2021, Occupations</a:t>
            </a:r>
            <a:endParaRPr lang="en-GB" sz="1100" i="1" dirty="0"/>
          </a:p>
        </p:txBody>
      </p:sp>
    </p:spTree>
    <p:extLst>
      <p:ext uri="{BB962C8B-B14F-4D97-AF65-F5344CB8AC3E}">
        <p14:creationId xmlns:p14="http://schemas.microsoft.com/office/powerpoint/2010/main" val="2438592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3223-0589-498B-B5E3-6BAB597502AA}"/>
              </a:ext>
              <a:ext uri="{C183D7F6-B498-43B3-948B-1728B52AA6E4}">
                <adec:decorative xmlns:adec="http://schemas.microsoft.com/office/drawing/2017/decorative" val="0"/>
              </a:ext>
            </a:extLst>
          </p:cNvPr>
          <p:cNvSpPr>
            <a:spLocks noGrp="1"/>
          </p:cNvSpPr>
          <p:nvPr>
            <p:ph type="title"/>
          </p:nvPr>
        </p:nvSpPr>
        <p:spPr>
          <a:xfrm>
            <a:off x="457200" y="274638"/>
            <a:ext cx="8229600" cy="457199"/>
          </a:xfrm>
        </p:spPr>
        <p:txBody>
          <a:bodyPr>
            <a:noAutofit/>
          </a:bodyPr>
          <a:lstStyle/>
          <a:p>
            <a:r>
              <a:rPr lang="en-GB" sz="2800" b="1" dirty="0"/>
              <a:t>Socio-Economic classification</a:t>
            </a:r>
          </a:p>
        </p:txBody>
      </p:sp>
      <p:sp>
        <p:nvSpPr>
          <p:cNvPr id="3" name="Content Placeholder 2">
            <a:extLst>
              <a:ext uri="{FF2B5EF4-FFF2-40B4-BE49-F238E27FC236}">
                <a16:creationId xmlns:a16="http://schemas.microsoft.com/office/drawing/2014/main" id="{1C9D2BC2-6ED0-4063-8664-155B14279F6E}"/>
              </a:ext>
              <a:ext uri="{C183D7F6-B498-43B3-948B-1728B52AA6E4}">
                <adec:decorative xmlns:adec="http://schemas.microsoft.com/office/drawing/2017/decorative" val="0"/>
              </a:ext>
            </a:extLst>
          </p:cNvPr>
          <p:cNvSpPr>
            <a:spLocks noGrp="1"/>
          </p:cNvSpPr>
          <p:nvPr>
            <p:ph idx="1"/>
          </p:nvPr>
        </p:nvSpPr>
        <p:spPr>
          <a:xfrm>
            <a:off x="115558" y="1055803"/>
            <a:ext cx="4022810" cy="5294198"/>
          </a:xfrm>
        </p:spPr>
        <p:txBody>
          <a:bodyPr>
            <a:normAutofit fontScale="92500" lnSpcReduction="10000"/>
          </a:bodyPr>
          <a:lstStyle/>
          <a:p>
            <a:r>
              <a:rPr lang="en-GB" sz="1400" dirty="0"/>
              <a:t>The national-statistics socio-economic classification (NS-SEC) provides an indication of socio-economic position of residents (16 and over), based on responses to economic activity status, occupation and employment history. </a:t>
            </a:r>
          </a:p>
          <a:p>
            <a:endParaRPr lang="en-GB" sz="1400" dirty="0"/>
          </a:p>
          <a:p>
            <a:r>
              <a:rPr lang="en-GB" sz="1400" dirty="0"/>
              <a:t>55.4% of Bracknell Forest residents were in the higher managerial (17.5%), lower managerial (23.7%) and intermediate (13.3%) professional occupations in 2021. This is comparable to the proportion of residents in these occupations (55.1%) in 2011.</a:t>
            </a:r>
          </a:p>
          <a:p>
            <a:endParaRPr lang="en-GB" sz="1400" dirty="0"/>
          </a:p>
          <a:p>
            <a:r>
              <a:rPr lang="en-GB" sz="1400" dirty="0"/>
              <a:t>Residents in those three higher NS-SEC categories comprised a higher share of the population in Bracknell Forest than the South-East (49.6%) and England (44.6%) in 2021.</a:t>
            </a:r>
          </a:p>
          <a:p>
            <a:endParaRPr lang="en-GB" sz="1400" dirty="0"/>
          </a:p>
          <a:p>
            <a:r>
              <a:rPr lang="en-GB" sz="1400" dirty="0"/>
              <a:t>Residents who never worked and long-term unemployed (5,242) has increased since 2011. They now constitute 5.2% of the population in 2021 compared with just 2.2% (2,448) in 2011.</a:t>
            </a:r>
          </a:p>
          <a:p>
            <a:endParaRPr lang="en-GB" sz="1400" dirty="0"/>
          </a:p>
          <a:p>
            <a:r>
              <a:rPr lang="en-GB" sz="1400" dirty="0"/>
              <a:t>However, residents in this NS-SEC category still comprised a smaller share of the population in Bracknell relative to the South-East region (6.4%) and England (8.5%)</a:t>
            </a:r>
          </a:p>
        </p:txBody>
      </p:sp>
      <p:sp>
        <p:nvSpPr>
          <p:cNvPr id="5" name="TextBox 4">
            <a:extLst>
              <a:ext uri="{FF2B5EF4-FFF2-40B4-BE49-F238E27FC236}">
                <a16:creationId xmlns:a16="http://schemas.microsoft.com/office/drawing/2014/main" id="{FC3E975A-E541-47A3-BF2E-95ABAF8D85F6}"/>
              </a:ext>
              <a:ext uri="{C183D7F6-B498-43B3-948B-1728B52AA6E4}">
                <adec:decorative xmlns:adec="http://schemas.microsoft.com/office/drawing/2017/decorative" val="0"/>
              </a:ext>
            </a:extLst>
          </p:cNvPr>
          <p:cNvSpPr txBox="1"/>
          <p:nvPr/>
        </p:nvSpPr>
        <p:spPr>
          <a:xfrm>
            <a:off x="4289197" y="1036947"/>
            <a:ext cx="4581426" cy="492443"/>
          </a:xfrm>
          <a:prstGeom prst="rect">
            <a:avLst/>
          </a:prstGeom>
          <a:noFill/>
        </p:spPr>
        <p:txBody>
          <a:bodyPr wrap="square" rtlCol="0">
            <a:spAutoFit/>
          </a:bodyPr>
          <a:lstStyle/>
          <a:p>
            <a:pPr algn="ctr"/>
            <a:r>
              <a:rPr lang="en-GB" sz="1300" b="1" dirty="0">
                <a:latin typeface="+mj-lt"/>
              </a:rPr>
              <a:t>National-statistics socio-economic classification for Bracknell Forest residents (2011 vs 2021)</a:t>
            </a:r>
          </a:p>
        </p:txBody>
      </p:sp>
      <p:graphicFrame>
        <p:nvGraphicFramePr>
          <p:cNvPr id="4" name="Chart 3" descr="Chart showing the national-statistics socio-economic classification for Bracknell Forest residents (2011 vs 2021).">
            <a:extLst>
              <a:ext uri="{FF2B5EF4-FFF2-40B4-BE49-F238E27FC236}">
                <a16:creationId xmlns:a16="http://schemas.microsoft.com/office/drawing/2014/main" id="{3C9C4EC4-CD61-445D-A347-350240DA6E91}"/>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752938415"/>
              </p:ext>
            </p:extLst>
          </p:nvPr>
        </p:nvGraphicFramePr>
        <p:xfrm>
          <a:off x="4422710" y="1630837"/>
          <a:ext cx="4447913" cy="508104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A8CEA50-D37E-22BE-2A8D-0E8C9CE528C1}"/>
              </a:ext>
              <a:ext uri="{C183D7F6-B498-43B3-948B-1728B52AA6E4}">
                <adec:decorative xmlns:adec="http://schemas.microsoft.com/office/drawing/2017/decorative" val="0"/>
              </a:ext>
            </a:extLst>
          </p:cNvPr>
          <p:cNvSpPr txBox="1"/>
          <p:nvPr/>
        </p:nvSpPr>
        <p:spPr>
          <a:xfrm>
            <a:off x="182879" y="6550140"/>
            <a:ext cx="3740808" cy="261610"/>
          </a:xfrm>
          <a:prstGeom prst="rect">
            <a:avLst/>
          </a:prstGeom>
          <a:noFill/>
        </p:spPr>
        <p:txBody>
          <a:bodyPr wrap="square" rtlCol="0">
            <a:spAutoFit/>
          </a:bodyPr>
          <a:lstStyle/>
          <a:p>
            <a:r>
              <a:rPr lang="en-GB" sz="1100" i="1" dirty="0"/>
              <a:t>Source: </a:t>
            </a:r>
            <a:r>
              <a:rPr lang="en-GB" sz="1100" i="1" dirty="0">
                <a:hlinkClick r:id="rId3"/>
              </a:rPr>
              <a:t>ONS Census 2021, Socio-economic classification</a:t>
            </a:r>
            <a:endParaRPr lang="en-GB" sz="1100" i="1" dirty="0"/>
          </a:p>
        </p:txBody>
      </p:sp>
    </p:spTree>
    <p:extLst>
      <p:ext uri="{BB962C8B-B14F-4D97-AF65-F5344CB8AC3E}">
        <p14:creationId xmlns:p14="http://schemas.microsoft.com/office/powerpoint/2010/main" val="677306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F615-7F2C-4321-BF24-7CB67AF53720}"/>
              </a:ext>
            </a:extLst>
          </p:cNvPr>
          <p:cNvSpPr>
            <a:spLocks noGrp="1"/>
          </p:cNvSpPr>
          <p:nvPr>
            <p:ph type="title"/>
          </p:nvPr>
        </p:nvSpPr>
        <p:spPr>
          <a:xfrm>
            <a:off x="457200" y="164636"/>
            <a:ext cx="8229600" cy="533921"/>
          </a:xfrm>
        </p:spPr>
        <p:txBody>
          <a:bodyPr>
            <a:normAutofit/>
          </a:bodyPr>
          <a:lstStyle/>
          <a:p>
            <a:r>
              <a:rPr lang="en-GB" sz="2800" b="1" dirty="0"/>
              <a:t>Hours worked</a:t>
            </a:r>
          </a:p>
        </p:txBody>
      </p:sp>
      <p:sp>
        <p:nvSpPr>
          <p:cNvPr id="3" name="Content Placeholder 2">
            <a:extLst>
              <a:ext uri="{FF2B5EF4-FFF2-40B4-BE49-F238E27FC236}">
                <a16:creationId xmlns:a16="http://schemas.microsoft.com/office/drawing/2014/main" id="{FE048CD1-D8C7-4D6A-ABE1-98AED7B3AD81}"/>
              </a:ext>
            </a:extLst>
          </p:cNvPr>
          <p:cNvSpPr>
            <a:spLocks noGrp="1"/>
          </p:cNvSpPr>
          <p:nvPr>
            <p:ph idx="1"/>
          </p:nvPr>
        </p:nvSpPr>
        <p:spPr>
          <a:xfrm>
            <a:off x="99713" y="879988"/>
            <a:ext cx="4786830" cy="5546415"/>
          </a:xfrm>
        </p:spPr>
        <p:txBody>
          <a:bodyPr>
            <a:noAutofit/>
          </a:bodyPr>
          <a:lstStyle/>
          <a:p>
            <a:r>
              <a:rPr lang="en-GB" sz="1250" dirty="0"/>
              <a:t>One area of the labour market where there has not been notable change since the 2011 census is the number of hours worked per week by residents</a:t>
            </a:r>
          </a:p>
          <a:p>
            <a:endParaRPr lang="en-GB" sz="1250" dirty="0"/>
          </a:p>
          <a:p>
            <a:r>
              <a:rPr lang="en-GB" sz="1250" dirty="0"/>
              <a:t>In 2021, 25.0% of residents in employment worked part-time with 75.0% working full-time. This is comparable to 2011 (part-time 24.1%; full-time 75.9%). </a:t>
            </a:r>
          </a:p>
          <a:p>
            <a:endParaRPr lang="en-GB" sz="1250" dirty="0"/>
          </a:p>
          <a:p>
            <a:r>
              <a:rPr lang="en-GB" sz="1250" dirty="0"/>
              <a:t>The majority of residents in employment worked between 31 and 48 hours a work (63.3%), up from 60.0% in 2011. </a:t>
            </a:r>
          </a:p>
          <a:p>
            <a:endParaRPr lang="en-GB" sz="1250" dirty="0"/>
          </a:p>
          <a:p>
            <a:r>
              <a:rPr lang="en-GB" sz="1250" dirty="0"/>
              <a:t>The proportion of residents working 15 hours or less (8.9%) and 16 to 30 hours (16.0%) slightly increased from 2011 (8.5%, 15.6%). </a:t>
            </a:r>
          </a:p>
          <a:p>
            <a:endParaRPr lang="en-GB" sz="1250" dirty="0"/>
          </a:p>
          <a:p>
            <a:r>
              <a:rPr lang="en-GB" sz="1250" dirty="0"/>
              <a:t>Conversely, those working 49 hours or more (11.7%) represent a smaller proportion of the labour market relative to 2011 (15.9%)</a:t>
            </a:r>
          </a:p>
          <a:p>
            <a:endParaRPr lang="en-GB" sz="1250" dirty="0"/>
          </a:p>
          <a:p>
            <a:r>
              <a:rPr lang="en-GB" sz="1250" dirty="0"/>
              <a:t>Residents in part-time work comprised smaller proportions of those in employment  compared to the South-East (29.5%) and England (29.8%).</a:t>
            </a:r>
          </a:p>
          <a:p>
            <a:endParaRPr lang="en-GB" sz="1250" dirty="0"/>
          </a:p>
          <a:p>
            <a:r>
              <a:rPr lang="en-GB" sz="1250" dirty="0"/>
              <a:t>As demonstrated in the chart on the right, the proportion of residents in the South-East and England working part-time hours (15 hours of less and 16 to 30 hours) was higher than Bracknell Forest</a:t>
            </a:r>
          </a:p>
        </p:txBody>
      </p:sp>
      <p:sp>
        <p:nvSpPr>
          <p:cNvPr id="5" name="TextBox 4">
            <a:extLst>
              <a:ext uri="{FF2B5EF4-FFF2-40B4-BE49-F238E27FC236}">
                <a16:creationId xmlns:a16="http://schemas.microsoft.com/office/drawing/2014/main" id="{1036190E-07BC-45D8-9E6F-0F19FDA69E83}"/>
              </a:ext>
            </a:extLst>
          </p:cNvPr>
          <p:cNvSpPr txBox="1"/>
          <p:nvPr/>
        </p:nvSpPr>
        <p:spPr>
          <a:xfrm>
            <a:off x="5080001" y="879988"/>
            <a:ext cx="3881120" cy="492443"/>
          </a:xfrm>
          <a:prstGeom prst="rect">
            <a:avLst/>
          </a:prstGeom>
          <a:noFill/>
        </p:spPr>
        <p:txBody>
          <a:bodyPr wrap="square" rtlCol="0">
            <a:spAutoFit/>
          </a:bodyPr>
          <a:lstStyle/>
          <a:p>
            <a:pPr algn="ctr"/>
            <a:r>
              <a:rPr lang="en-GB" sz="1300" b="1" dirty="0">
                <a:latin typeface="+mj-lt"/>
              </a:rPr>
              <a:t>Number of hours worked per week by Bracknell Forest residents (2011 vs 2021)</a:t>
            </a:r>
          </a:p>
        </p:txBody>
      </p:sp>
      <p:graphicFrame>
        <p:nvGraphicFramePr>
          <p:cNvPr id="4" name="Chart 3" descr="Chart showing the number of hours worked by Bracknell Forest residents at census day 2021 and census day 2011. The four categories are: 15 hours or less, 16 to 30 hours, 31 to 48 hours and 49+. ">
            <a:extLst>
              <a:ext uri="{FF2B5EF4-FFF2-40B4-BE49-F238E27FC236}">
                <a16:creationId xmlns:a16="http://schemas.microsoft.com/office/drawing/2014/main" id="{9416166D-7EB1-4F9F-A498-31E612096C63}"/>
              </a:ext>
            </a:extLst>
          </p:cNvPr>
          <p:cNvGraphicFramePr>
            <a:graphicFrameLocks/>
          </p:cNvGraphicFramePr>
          <p:nvPr>
            <p:extLst>
              <p:ext uri="{D42A27DB-BD31-4B8C-83A1-F6EECF244321}">
                <p14:modId xmlns:p14="http://schemas.microsoft.com/office/powerpoint/2010/main" val="250896670"/>
              </p:ext>
            </p:extLst>
          </p:nvPr>
        </p:nvGraphicFramePr>
        <p:xfrm>
          <a:off x="5254192" y="1438519"/>
          <a:ext cx="3616959" cy="179827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8DB104A-C5F5-442B-A4CE-F9A5B76365AF}"/>
              </a:ext>
            </a:extLst>
          </p:cNvPr>
          <p:cNvSpPr txBox="1"/>
          <p:nvPr/>
        </p:nvSpPr>
        <p:spPr>
          <a:xfrm>
            <a:off x="5254192" y="3373380"/>
            <a:ext cx="3616959" cy="492443"/>
          </a:xfrm>
          <a:prstGeom prst="rect">
            <a:avLst/>
          </a:prstGeom>
          <a:noFill/>
        </p:spPr>
        <p:txBody>
          <a:bodyPr wrap="square" rtlCol="0">
            <a:spAutoFit/>
          </a:bodyPr>
          <a:lstStyle/>
          <a:p>
            <a:pPr algn="ctr"/>
            <a:r>
              <a:rPr lang="en-GB" sz="1300" b="1" dirty="0">
                <a:latin typeface="+mj-lt"/>
              </a:rPr>
              <a:t>Number of hours worked per week by residents in Bracknell Forest, South-East and England in 2021</a:t>
            </a:r>
          </a:p>
        </p:txBody>
      </p:sp>
      <p:graphicFrame>
        <p:nvGraphicFramePr>
          <p:cNvPr id="8" name="Chart 7" descr="Chart showing the number of hours worked by residents in Bracknell Forest compared with the South-East and England in 2021">
            <a:extLst>
              <a:ext uri="{FF2B5EF4-FFF2-40B4-BE49-F238E27FC236}">
                <a16:creationId xmlns:a16="http://schemas.microsoft.com/office/drawing/2014/main" id="{51466C1F-8A3B-494B-9CD1-4F776812AA30}"/>
              </a:ext>
            </a:extLst>
          </p:cNvPr>
          <p:cNvGraphicFramePr>
            <a:graphicFrameLocks/>
          </p:cNvGraphicFramePr>
          <p:nvPr>
            <p:extLst>
              <p:ext uri="{D42A27DB-BD31-4B8C-83A1-F6EECF244321}">
                <p14:modId xmlns:p14="http://schemas.microsoft.com/office/powerpoint/2010/main" val="750327954"/>
              </p:ext>
            </p:extLst>
          </p:nvPr>
        </p:nvGraphicFramePr>
        <p:xfrm>
          <a:off x="5308810" y="3847850"/>
          <a:ext cx="3423501" cy="280694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0859B22-6DE2-7089-3182-B3D0F0E54C0B}"/>
              </a:ext>
            </a:extLst>
          </p:cNvPr>
          <p:cNvSpPr txBox="1"/>
          <p:nvPr/>
        </p:nvSpPr>
        <p:spPr>
          <a:xfrm>
            <a:off x="223519" y="6523986"/>
            <a:ext cx="3740808" cy="261610"/>
          </a:xfrm>
          <a:prstGeom prst="rect">
            <a:avLst/>
          </a:prstGeom>
          <a:noFill/>
        </p:spPr>
        <p:txBody>
          <a:bodyPr wrap="square" rtlCol="0">
            <a:spAutoFit/>
          </a:bodyPr>
          <a:lstStyle/>
          <a:p>
            <a:r>
              <a:rPr lang="en-GB" sz="1100" i="1" dirty="0"/>
              <a:t>Source: </a:t>
            </a:r>
            <a:r>
              <a:rPr lang="en-GB" sz="1100" i="1" dirty="0">
                <a:hlinkClick r:id="rId4"/>
              </a:rPr>
              <a:t>ONS Census 2021, Hours worked</a:t>
            </a:r>
            <a:endParaRPr lang="en-GB" sz="1100" i="1" dirty="0"/>
          </a:p>
        </p:txBody>
      </p:sp>
    </p:spTree>
    <p:extLst>
      <p:ext uri="{BB962C8B-B14F-4D97-AF65-F5344CB8AC3E}">
        <p14:creationId xmlns:p14="http://schemas.microsoft.com/office/powerpoint/2010/main" val="3697089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E023-106F-491C-B2FF-E8E62FF98767}"/>
              </a:ext>
            </a:extLst>
          </p:cNvPr>
          <p:cNvSpPr>
            <a:spLocks noGrp="1"/>
          </p:cNvSpPr>
          <p:nvPr>
            <p:ph type="title"/>
          </p:nvPr>
        </p:nvSpPr>
        <p:spPr>
          <a:xfrm>
            <a:off x="457200" y="274638"/>
            <a:ext cx="8229600" cy="574448"/>
          </a:xfrm>
        </p:spPr>
        <p:txBody>
          <a:bodyPr>
            <a:normAutofit/>
          </a:bodyPr>
          <a:lstStyle/>
          <a:p>
            <a:r>
              <a:rPr lang="en-GB" sz="2800" b="1" dirty="0"/>
              <a:t>Caveats</a:t>
            </a:r>
          </a:p>
        </p:txBody>
      </p:sp>
      <p:sp>
        <p:nvSpPr>
          <p:cNvPr id="3" name="Content Placeholder 2">
            <a:extLst>
              <a:ext uri="{FF2B5EF4-FFF2-40B4-BE49-F238E27FC236}">
                <a16:creationId xmlns:a16="http://schemas.microsoft.com/office/drawing/2014/main" id="{92CF85A6-3FE9-4C0E-850C-28A8DA509EC2}"/>
              </a:ext>
            </a:extLst>
          </p:cNvPr>
          <p:cNvSpPr>
            <a:spLocks noGrp="1"/>
          </p:cNvSpPr>
          <p:nvPr>
            <p:ph idx="1"/>
          </p:nvPr>
        </p:nvSpPr>
        <p:spPr>
          <a:xfrm>
            <a:off x="544286" y="1025752"/>
            <a:ext cx="8229600" cy="4525963"/>
          </a:xfrm>
        </p:spPr>
        <p:txBody>
          <a:bodyPr>
            <a:normAutofit/>
          </a:bodyPr>
          <a:lstStyle/>
          <a:p>
            <a:r>
              <a:rPr lang="en-GB" sz="1600" dirty="0"/>
              <a:t>Comparisons between 2021 census and 2011 census data was done if the definitions were still the same. For example, household data for population aged 65 and over in 2011 was not compared due to the change in definition in 2021 to population aged 66 and over.</a:t>
            </a:r>
          </a:p>
          <a:p>
            <a:endParaRPr lang="en-GB" sz="1600" dirty="0"/>
          </a:p>
          <a:p>
            <a:r>
              <a:rPr lang="en-GB" sz="1600" dirty="0"/>
              <a:t>Ethnicity classification of Chinese ethnic group was changed to “Asian” from Census 2011 onwards. This was the classification used in this analysis. However, it should be noted that National Health Service (NHS) data still refers to “Chinese and other” classification. </a:t>
            </a:r>
          </a:p>
          <a:p>
            <a:endParaRPr lang="en-GB" sz="1600" dirty="0"/>
          </a:p>
          <a:p>
            <a:r>
              <a:rPr lang="en-GB" sz="1600" dirty="0"/>
              <a:t>Census 2021 took place during the coronavirus (COVID-19) pandemic, a period of unparalleled and rapid change; the national lockdown, associated guidance and furlough measures will have affected the data on Labour market and travel to work such as distance travelled to work and method to travel to work.</a:t>
            </a:r>
          </a:p>
        </p:txBody>
      </p:sp>
    </p:spTree>
    <p:extLst>
      <p:ext uri="{BB962C8B-B14F-4D97-AF65-F5344CB8AC3E}">
        <p14:creationId xmlns:p14="http://schemas.microsoft.com/office/powerpoint/2010/main" val="3040759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74652-ABE4-435F-A7FB-0EB46869C98C}"/>
              </a:ext>
            </a:extLst>
          </p:cNvPr>
          <p:cNvSpPr>
            <a:spLocks noGrp="1"/>
          </p:cNvSpPr>
          <p:nvPr>
            <p:ph type="title"/>
          </p:nvPr>
        </p:nvSpPr>
        <p:spPr>
          <a:xfrm>
            <a:off x="370115" y="84912"/>
            <a:ext cx="8229600" cy="432933"/>
          </a:xfrm>
        </p:spPr>
        <p:txBody>
          <a:bodyPr>
            <a:noAutofit/>
          </a:bodyPr>
          <a:lstStyle/>
          <a:p>
            <a:r>
              <a:rPr lang="en-GB" sz="2000" b="1" dirty="0"/>
              <a:t>Distribution of population aged 0-19 in Bracknell Forest, 2021 and 2011</a:t>
            </a:r>
          </a:p>
        </p:txBody>
      </p:sp>
      <p:sp>
        <p:nvSpPr>
          <p:cNvPr id="10" name="TextBox 9">
            <a:extLst>
              <a:ext uri="{FF2B5EF4-FFF2-40B4-BE49-F238E27FC236}">
                <a16:creationId xmlns:a16="http://schemas.microsoft.com/office/drawing/2014/main" id="{08EBDFC7-9EF5-430C-8F1A-BE6E512C11F2}"/>
              </a:ext>
            </a:extLst>
          </p:cNvPr>
          <p:cNvSpPr txBox="1"/>
          <p:nvPr/>
        </p:nvSpPr>
        <p:spPr>
          <a:xfrm>
            <a:off x="228600" y="598518"/>
            <a:ext cx="8915400" cy="784830"/>
          </a:xfrm>
          <a:prstGeom prst="rect">
            <a:avLst/>
          </a:prstGeom>
          <a:noFill/>
        </p:spPr>
        <p:txBody>
          <a:bodyPr wrap="square" rtlCol="0">
            <a:spAutoFit/>
          </a:bodyPr>
          <a:lstStyle/>
          <a:p>
            <a:pPr marL="285750" indent="-285750">
              <a:buFont typeface="Arial" panose="020B0604020202020204" pitchFamily="34" charset="0"/>
              <a:buChar char="•"/>
            </a:pPr>
            <a:r>
              <a:rPr lang="en-GB" sz="1500" dirty="0"/>
              <a:t>Middle Super Output Areas (MSOAs) with highest proportion of young population aged 0-19 are located in the western parts of Bracknell Forest. </a:t>
            </a:r>
          </a:p>
          <a:p>
            <a:pPr marL="285750" indent="-285750">
              <a:buFont typeface="Arial" panose="020B0604020202020204" pitchFamily="34" charset="0"/>
              <a:buChar char="•"/>
            </a:pPr>
            <a:r>
              <a:rPr lang="en-GB" sz="1500" dirty="0"/>
              <a:t>Compared with 2011, there are fewer MSOA where 0-19 age group makes 25% (and over) of the population.</a:t>
            </a:r>
            <a:endParaRPr lang="en-GB" sz="1500" dirty="0">
              <a:solidFill>
                <a:srgbClr val="FF0000"/>
              </a:solidFill>
            </a:endParaRPr>
          </a:p>
        </p:txBody>
      </p:sp>
      <p:pic>
        <p:nvPicPr>
          <p:cNvPr id="5" name="Picture 4" descr="Map of Bracknell Forest using MSOA boundaries. Map shows the distribution of the 0-19 population in Bracknell Forest in 2021,">
            <a:extLst>
              <a:ext uri="{FF2B5EF4-FFF2-40B4-BE49-F238E27FC236}">
                <a16:creationId xmlns:a16="http://schemas.microsoft.com/office/drawing/2014/main" id="{27A1E401-58CD-4541-B658-2D71106CE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7" y="1495959"/>
            <a:ext cx="4481813" cy="4915323"/>
          </a:xfrm>
          <a:prstGeom prst="rect">
            <a:avLst/>
          </a:prstGeom>
        </p:spPr>
      </p:pic>
      <p:pic>
        <p:nvPicPr>
          <p:cNvPr id="3" name="Picture 2" descr="Map of Bracknell Forest using MSOA boundaries. Map shows the distribution of the 0-19 population in Bracknell Forest in 2011">
            <a:extLst>
              <a:ext uri="{FF2B5EF4-FFF2-40B4-BE49-F238E27FC236}">
                <a16:creationId xmlns:a16="http://schemas.microsoft.com/office/drawing/2014/main" id="{38C3079D-3D7D-4139-ACDC-5E9336D7934C}"/>
              </a:ext>
            </a:extLst>
          </p:cNvPr>
          <p:cNvPicPr>
            <a:picLocks noChangeAspect="1"/>
          </p:cNvPicPr>
          <p:nvPr/>
        </p:nvPicPr>
        <p:blipFill>
          <a:blip r:embed="rId3"/>
          <a:stretch>
            <a:fillRect/>
          </a:stretch>
        </p:blipFill>
        <p:spPr>
          <a:xfrm>
            <a:off x="4389626" y="1529281"/>
            <a:ext cx="4754374" cy="4915323"/>
          </a:xfrm>
          <a:prstGeom prst="rect">
            <a:avLst/>
          </a:prstGeom>
        </p:spPr>
      </p:pic>
      <p:sp>
        <p:nvSpPr>
          <p:cNvPr id="6" name="TextBox 5">
            <a:extLst>
              <a:ext uri="{FF2B5EF4-FFF2-40B4-BE49-F238E27FC236}">
                <a16:creationId xmlns:a16="http://schemas.microsoft.com/office/drawing/2014/main" id="{F7BDD1E7-FCA8-FB29-7391-55A203DE1A2C}"/>
              </a:ext>
            </a:extLst>
          </p:cNvPr>
          <p:cNvSpPr txBox="1"/>
          <p:nvPr/>
        </p:nvSpPr>
        <p:spPr>
          <a:xfrm>
            <a:off x="177861" y="6557216"/>
            <a:ext cx="4432209" cy="276999"/>
          </a:xfrm>
          <a:prstGeom prst="rect">
            <a:avLst/>
          </a:prstGeom>
          <a:noFill/>
        </p:spPr>
        <p:txBody>
          <a:bodyPr wrap="square" rtlCol="0">
            <a:spAutoFit/>
          </a:bodyPr>
          <a:lstStyle/>
          <a:p>
            <a:r>
              <a:rPr lang="en-GB" sz="1200" i="1" dirty="0"/>
              <a:t>Source: </a:t>
            </a:r>
            <a:r>
              <a:rPr lang="en-GB" sz="1200" i="1" dirty="0">
                <a:hlinkClick r:id="rId4"/>
              </a:rPr>
              <a:t>ONS Census 2021, Age at single year </a:t>
            </a:r>
            <a:endParaRPr lang="en-GB" sz="1200" i="1" dirty="0"/>
          </a:p>
        </p:txBody>
      </p:sp>
    </p:spTree>
    <p:extLst>
      <p:ext uri="{BB962C8B-B14F-4D97-AF65-F5344CB8AC3E}">
        <p14:creationId xmlns:p14="http://schemas.microsoft.com/office/powerpoint/2010/main" val="2722521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93CB-CFE1-4C30-9DCF-D3B32BA5D9C2}"/>
              </a:ext>
            </a:extLst>
          </p:cNvPr>
          <p:cNvSpPr>
            <a:spLocks noGrp="1"/>
          </p:cNvSpPr>
          <p:nvPr>
            <p:ph type="title"/>
          </p:nvPr>
        </p:nvSpPr>
        <p:spPr>
          <a:xfrm>
            <a:off x="457200" y="2723924"/>
            <a:ext cx="8229600" cy="1143000"/>
          </a:xfrm>
        </p:spPr>
        <p:txBody>
          <a:bodyPr/>
          <a:lstStyle/>
          <a:p>
            <a:r>
              <a:rPr lang="en-GB" b="1" dirty="0"/>
              <a:t>Appendices</a:t>
            </a:r>
          </a:p>
        </p:txBody>
      </p:sp>
    </p:spTree>
    <p:extLst>
      <p:ext uri="{BB962C8B-B14F-4D97-AF65-F5344CB8AC3E}">
        <p14:creationId xmlns:p14="http://schemas.microsoft.com/office/powerpoint/2010/main" val="3980238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6020-3B28-4E82-B8DE-7CD489DE51A9}"/>
              </a:ext>
            </a:extLst>
          </p:cNvPr>
          <p:cNvSpPr>
            <a:spLocks noGrp="1"/>
          </p:cNvSpPr>
          <p:nvPr>
            <p:ph type="title"/>
          </p:nvPr>
        </p:nvSpPr>
        <p:spPr>
          <a:xfrm>
            <a:off x="457200" y="274638"/>
            <a:ext cx="8229600" cy="487362"/>
          </a:xfrm>
        </p:spPr>
        <p:txBody>
          <a:bodyPr>
            <a:normAutofit fontScale="90000"/>
          </a:bodyPr>
          <a:lstStyle/>
          <a:p>
            <a:r>
              <a:rPr lang="en-GB" sz="3200" b="1" dirty="0"/>
              <a:t>Ethnic Groups: Detailed Comparison (2021 vs 2011)</a:t>
            </a:r>
          </a:p>
        </p:txBody>
      </p:sp>
      <p:graphicFrame>
        <p:nvGraphicFramePr>
          <p:cNvPr id="5" name="Table 4">
            <a:extLst>
              <a:ext uri="{FF2B5EF4-FFF2-40B4-BE49-F238E27FC236}">
                <a16:creationId xmlns:a16="http://schemas.microsoft.com/office/drawing/2014/main" id="{D26EAE44-4F08-4375-BA30-0BEBE1847D5E}"/>
              </a:ext>
            </a:extLst>
          </p:cNvPr>
          <p:cNvGraphicFramePr>
            <a:graphicFrameLocks noGrp="1"/>
          </p:cNvGraphicFramePr>
          <p:nvPr>
            <p:extLst>
              <p:ext uri="{D42A27DB-BD31-4B8C-83A1-F6EECF244321}">
                <p14:modId xmlns:p14="http://schemas.microsoft.com/office/powerpoint/2010/main" val="2474091475"/>
              </p:ext>
            </p:extLst>
          </p:nvPr>
        </p:nvGraphicFramePr>
        <p:xfrm>
          <a:off x="324503" y="1163712"/>
          <a:ext cx="8494993" cy="5324294"/>
        </p:xfrm>
        <a:graphic>
          <a:graphicData uri="http://schemas.openxmlformats.org/drawingml/2006/table">
            <a:tbl>
              <a:tblPr firstRow="1">
                <a:tableStyleId>{C083E6E3-FA7D-4D7B-A595-EF9225AFEA82}</a:tableStyleId>
              </a:tblPr>
              <a:tblGrid>
                <a:gridCol w="5232265">
                  <a:extLst>
                    <a:ext uri="{9D8B030D-6E8A-4147-A177-3AD203B41FA5}">
                      <a16:colId xmlns:a16="http://schemas.microsoft.com/office/drawing/2014/main" val="1392994706"/>
                    </a:ext>
                  </a:extLst>
                </a:gridCol>
                <a:gridCol w="1121790">
                  <a:extLst>
                    <a:ext uri="{9D8B030D-6E8A-4147-A177-3AD203B41FA5}">
                      <a16:colId xmlns:a16="http://schemas.microsoft.com/office/drawing/2014/main" val="3113639200"/>
                    </a:ext>
                  </a:extLst>
                </a:gridCol>
                <a:gridCol w="857839">
                  <a:extLst>
                    <a:ext uri="{9D8B030D-6E8A-4147-A177-3AD203B41FA5}">
                      <a16:colId xmlns:a16="http://schemas.microsoft.com/office/drawing/2014/main" val="1220066989"/>
                    </a:ext>
                  </a:extLst>
                </a:gridCol>
                <a:gridCol w="1283099">
                  <a:extLst>
                    <a:ext uri="{9D8B030D-6E8A-4147-A177-3AD203B41FA5}">
                      <a16:colId xmlns:a16="http://schemas.microsoft.com/office/drawing/2014/main" val="2485564630"/>
                    </a:ext>
                  </a:extLst>
                </a:gridCol>
              </a:tblGrid>
              <a:tr h="440718">
                <a:tc>
                  <a:txBody>
                    <a:bodyPr/>
                    <a:lstStyle/>
                    <a:p>
                      <a:pPr algn="l" fontAlgn="b"/>
                      <a:r>
                        <a:rPr lang="en-GB" sz="1400" b="1" i="0" u="none" strike="noStrike">
                          <a:solidFill>
                            <a:schemeClr val="bg1"/>
                          </a:solidFill>
                          <a:effectLst/>
                          <a:latin typeface="+mn-lt"/>
                        </a:rPr>
                        <a:t>Ethnic Groups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fontAlgn="b"/>
                      <a:r>
                        <a:rPr lang="en-GB" sz="1400" b="1" i="0" u="none" strike="noStrike">
                          <a:solidFill>
                            <a:schemeClr val="bg1"/>
                          </a:solidFill>
                          <a:effectLst/>
                          <a:latin typeface="+mn-lt"/>
                        </a:rPr>
                        <a:t>Census </a:t>
                      </a:r>
                      <a:br>
                        <a:rPr lang="en-GB" sz="1400" b="1" i="0" u="none" strike="noStrike">
                          <a:solidFill>
                            <a:schemeClr val="bg1"/>
                          </a:solidFill>
                          <a:effectLst/>
                          <a:latin typeface="+mn-lt"/>
                        </a:rPr>
                      </a:br>
                      <a:r>
                        <a:rPr lang="en-GB" sz="1400" b="1" i="0" u="none" strike="noStrike">
                          <a:solidFill>
                            <a:schemeClr val="bg1"/>
                          </a:solidFill>
                          <a:effectLst/>
                          <a:latin typeface="+mn-lt"/>
                        </a:rPr>
                        <a:t>2021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fontAlgn="ctr"/>
                      <a:r>
                        <a:rPr lang="en-GB" sz="1400" b="1" i="0" u="none" strike="noStrike">
                          <a:solidFill>
                            <a:schemeClr val="bg1"/>
                          </a:solidFill>
                          <a:effectLst/>
                          <a:latin typeface="+mn-lt"/>
                        </a:rPr>
                        <a:t>Census </a:t>
                      </a:r>
                      <a:br>
                        <a:rPr lang="en-GB" sz="1400" b="1" i="0" u="none" strike="noStrike">
                          <a:solidFill>
                            <a:schemeClr val="bg1"/>
                          </a:solidFill>
                          <a:effectLst/>
                          <a:latin typeface="+mn-lt"/>
                        </a:rPr>
                      </a:br>
                      <a:r>
                        <a:rPr lang="en-GB" sz="1400" b="1" i="0" u="none" strike="noStrike">
                          <a:solidFill>
                            <a:schemeClr val="bg1"/>
                          </a:solidFill>
                          <a:effectLst/>
                          <a:latin typeface="+mn-lt"/>
                        </a:rPr>
                        <a:t>2011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fontAlgn="b"/>
                      <a:r>
                        <a:rPr lang="en-GB" sz="1400" b="1" i="0" u="none" strike="noStrike">
                          <a:solidFill>
                            <a:schemeClr val="bg1"/>
                          </a:solidFill>
                          <a:effectLst/>
                          <a:latin typeface="+mn-lt"/>
                        </a:rPr>
                        <a:t>% Change in Population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915648415"/>
                  </a:ext>
                </a:extLst>
              </a:tr>
              <a:tr h="249003">
                <a:tc>
                  <a:txBody>
                    <a:bodyPr/>
                    <a:lstStyle/>
                    <a:p>
                      <a:pPr algn="l" fontAlgn="b"/>
                      <a:r>
                        <a:rPr lang="en-GB" sz="1400" b="0" u="none" strike="noStrike">
                          <a:solidFill>
                            <a:srgbClr val="000000"/>
                          </a:solidFill>
                          <a:effectLst/>
                          <a:latin typeface="+mn-lt"/>
                        </a:rPr>
                        <a:t>Asian, Asian British or Asian Welsh: Bangladeshi</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134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63.4%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1359058"/>
                  </a:ext>
                </a:extLst>
              </a:tr>
              <a:tr h="249003">
                <a:tc>
                  <a:txBody>
                    <a:bodyPr/>
                    <a:lstStyle/>
                    <a:p>
                      <a:pPr algn="l" fontAlgn="b"/>
                      <a:r>
                        <a:rPr lang="en-GB" sz="1400" b="0" u="none" strike="noStrike">
                          <a:solidFill>
                            <a:srgbClr val="000000"/>
                          </a:solidFill>
                          <a:effectLst/>
                          <a:latin typeface="+mn-lt"/>
                        </a:rPr>
                        <a:t>Asian, Asian British or Asian Welsh: Chinese</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828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556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48.9%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5055107"/>
                  </a:ext>
                </a:extLst>
              </a:tr>
              <a:tr h="249003">
                <a:tc>
                  <a:txBody>
                    <a:bodyPr/>
                    <a:lstStyle/>
                    <a:p>
                      <a:pPr algn="l" fontAlgn="b"/>
                      <a:r>
                        <a:rPr lang="en-GB" sz="1400" b="0" u="none" strike="noStrike">
                          <a:solidFill>
                            <a:srgbClr val="000000"/>
                          </a:solidFill>
                          <a:effectLst/>
                          <a:latin typeface="+mn-lt"/>
                        </a:rPr>
                        <a:t>Asian, Asian British or Asian Welsh: Indian</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3,774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1,989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89.7%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8174936"/>
                  </a:ext>
                </a:extLst>
              </a:tr>
              <a:tr h="249003">
                <a:tc>
                  <a:txBody>
                    <a:bodyPr/>
                    <a:lstStyle/>
                    <a:p>
                      <a:pPr algn="l" fontAlgn="b"/>
                      <a:r>
                        <a:rPr lang="fi-FI" sz="1400" b="0" u="none" strike="noStrike">
                          <a:solidFill>
                            <a:srgbClr val="000000"/>
                          </a:solidFill>
                          <a:effectLst/>
                          <a:latin typeface="+mn-lt"/>
                        </a:rPr>
                        <a:t>Asian, Asian British or Asian Welsh: Pakistani</a:t>
                      </a:r>
                      <a:endParaRPr lang="fi-FI"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518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82.8%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9155010"/>
                  </a:ext>
                </a:extLst>
              </a:tr>
              <a:tr h="249003">
                <a:tc>
                  <a:txBody>
                    <a:bodyPr/>
                    <a:lstStyle/>
                    <a:p>
                      <a:pPr algn="l" fontAlgn="b"/>
                      <a:r>
                        <a:rPr lang="en-GB" sz="1400" b="0" u="none" strike="noStrike">
                          <a:solidFill>
                            <a:srgbClr val="000000"/>
                          </a:solidFill>
                          <a:effectLst/>
                          <a:latin typeface="+mn-lt"/>
                        </a:rPr>
                        <a:t>Asian, Asian British or Asian Welsh: Other Asian</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3,111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2,467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26.1%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308086"/>
                  </a:ext>
                </a:extLst>
              </a:tr>
              <a:tr h="346025">
                <a:tc>
                  <a:txBody>
                    <a:bodyPr/>
                    <a:lstStyle/>
                    <a:p>
                      <a:pPr algn="l" fontAlgn="b"/>
                      <a:r>
                        <a:rPr lang="en-GB" sz="1400" b="0" u="none" strike="noStrike">
                          <a:solidFill>
                            <a:srgbClr val="000000"/>
                          </a:solidFill>
                          <a:effectLst/>
                          <a:latin typeface="+mn-lt"/>
                        </a:rPr>
                        <a:t>Black, Black British, Black Welsh, Caribbean or African: African</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2,072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1,586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30.6%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7029222"/>
                  </a:ext>
                </a:extLst>
              </a:tr>
              <a:tr h="228229">
                <a:tc>
                  <a:txBody>
                    <a:bodyPr/>
                    <a:lstStyle/>
                    <a:p>
                      <a:pPr algn="l" fontAlgn="b"/>
                      <a:r>
                        <a:rPr lang="en-GB" sz="1400" b="0" u="none" strike="noStrike">
                          <a:solidFill>
                            <a:srgbClr val="000000"/>
                          </a:solidFill>
                          <a:effectLst/>
                          <a:latin typeface="+mn-lt"/>
                        </a:rPr>
                        <a:t>Black, Black British, Black Welsh, Caribbean or African: Caribbean</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554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402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37.8%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9403365"/>
                  </a:ext>
                </a:extLst>
              </a:tr>
              <a:tr h="149060">
                <a:tc>
                  <a:txBody>
                    <a:bodyPr/>
                    <a:lstStyle/>
                    <a:p>
                      <a:pPr algn="l" fontAlgn="b"/>
                      <a:r>
                        <a:rPr lang="en-GB" sz="1400" b="0" u="none" strike="noStrike">
                          <a:solidFill>
                            <a:srgbClr val="000000"/>
                          </a:solidFill>
                          <a:effectLst/>
                          <a:latin typeface="+mn-lt"/>
                        </a:rPr>
                        <a:t>Black, Black British, Black Welsh, Caribbean or African: Other Black</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367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201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82.6%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8273209"/>
                  </a:ext>
                </a:extLst>
              </a:tr>
              <a:tr h="249003">
                <a:tc>
                  <a:txBody>
                    <a:bodyPr/>
                    <a:lstStyle/>
                    <a:p>
                      <a:pPr algn="l" fontAlgn="b"/>
                      <a:r>
                        <a:rPr lang="en-GB" sz="1400" b="0" u="none" strike="noStrike">
                          <a:solidFill>
                            <a:srgbClr val="000000"/>
                          </a:solidFill>
                          <a:effectLst/>
                          <a:latin typeface="+mn-lt"/>
                        </a:rPr>
                        <a:t>Mixed or Multiple ethnic groups: White and Asian</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1,337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808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65.5%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519105"/>
                  </a:ext>
                </a:extLst>
              </a:tr>
              <a:tr h="249003">
                <a:tc>
                  <a:txBody>
                    <a:bodyPr/>
                    <a:lstStyle/>
                    <a:p>
                      <a:pPr algn="l" fontAlgn="b"/>
                      <a:r>
                        <a:rPr lang="en-GB" sz="1400" b="0" u="none" strike="noStrike">
                          <a:solidFill>
                            <a:srgbClr val="000000"/>
                          </a:solidFill>
                          <a:effectLst/>
                          <a:latin typeface="+mn-lt"/>
                        </a:rPr>
                        <a:t>Mixed or Multiple ethnic groups: White and Black African</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565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90.2%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0064942"/>
                  </a:ext>
                </a:extLst>
              </a:tr>
              <a:tr h="346025">
                <a:tc>
                  <a:txBody>
                    <a:bodyPr/>
                    <a:lstStyle/>
                    <a:p>
                      <a:pPr algn="l" fontAlgn="b"/>
                      <a:r>
                        <a:rPr lang="en-GB" sz="1400" b="0" u="none" strike="noStrike">
                          <a:solidFill>
                            <a:srgbClr val="000000"/>
                          </a:solidFill>
                          <a:effectLst/>
                          <a:latin typeface="+mn-lt"/>
                        </a:rPr>
                        <a:t>Mixed or Multiple ethnic groups: White and Black Caribbean</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970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656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47.9%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1949859"/>
                  </a:ext>
                </a:extLst>
              </a:tr>
              <a:tr h="198033">
                <a:tc>
                  <a:txBody>
                    <a:bodyPr/>
                    <a:lstStyle/>
                    <a:p>
                      <a:pPr algn="l" fontAlgn="b"/>
                      <a:r>
                        <a:rPr lang="en-GB" sz="1400" b="0" u="none" strike="noStrike">
                          <a:solidFill>
                            <a:srgbClr val="000000"/>
                          </a:solidFill>
                          <a:effectLst/>
                          <a:latin typeface="+mn-lt"/>
                        </a:rPr>
                        <a:t>Mixed or Multiple ethnic groups: Other Mixed or Multiple ethnic groups</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971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542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79.2%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2236412"/>
                  </a:ext>
                </a:extLst>
              </a:tr>
              <a:tr h="249003">
                <a:tc>
                  <a:txBody>
                    <a:bodyPr/>
                    <a:lstStyle/>
                    <a:p>
                      <a:pPr algn="l" fontAlgn="b"/>
                      <a:r>
                        <a:rPr lang="en-GB" sz="1400" b="0" u="none" strike="noStrike">
                          <a:solidFill>
                            <a:srgbClr val="000000"/>
                          </a:solidFill>
                          <a:effectLst/>
                          <a:latin typeface="+mn-lt"/>
                        </a:rPr>
                        <a:t>White: English, Welsh, Scottish, Northern Irish or British</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96,950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96,080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0.9%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5901576"/>
                  </a:ext>
                </a:extLst>
              </a:tr>
              <a:tr h="249003">
                <a:tc>
                  <a:txBody>
                    <a:bodyPr/>
                    <a:lstStyle/>
                    <a:p>
                      <a:pPr algn="l" fontAlgn="b"/>
                      <a:r>
                        <a:rPr lang="en-GB" sz="1400" b="0" u="none" strike="noStrike">
                          <a:solidFill>
                            <a:srgbClr val="000000"/>
                          </a:solidFill>
                          <a:effectLst/>
                          <a:latin typeface="+mn-lt"/>
                        </a:rPr>
                        <a:t>White: Irish</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1,038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984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5.5%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6169742"/>
                  </a:ext>
                </a:extLst>
              </a:tr>
              <a:tr h="265070">
                <a:tc>
                  <a:txBody>
                    <a:bodyPr/>
                    <a:lstStyle/>
                    <a:p>
                      <a:pPr algn="l" fontAlgn="b"/>
                      <a:r>
                        <a:rPr lang="en-GB" sz="1400" b="0" u="none" strike="noStrike">
                          <a:solidFill>
                            <a:srgbClr val="000000"/>
                          </a:solidFill>
                          <a:effectLst/>
                          <a:latin typeface="+mn-lt"/>
                        </a:rPr>
                        <a:t>White: Gypsy or Irish Traveller</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161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118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36.4%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544759"/>
                  </a:ext>
                </a:extLst>
              </a:tr>
              <a:tr h="249003">
                <a:tc>
                  <a:txBody>
                    <a:bodyPr/>
                    <a:lstStyle/>
                    <a:p>
                      <a:pPr algn="l" fontAlgn="b"/>
                      <a:r>
                        <a:rPr lang="en-GB" sz="1400" b="0" i="0" u="none" strike="noStrike">
                          <a:solidFill>
                            <a:srgbClr val="000000"/>
                          </a:solidFill>
                          <a:effectLst/>
                          <a:latin typeface="+mn-lt"/>
                        </a:rPr>
                        <a:t>White: Roma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164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4217041"/>
                  </a:ext>
                </a:extLst>
              </a:tr>
              <a:tr h="249003">
                <a:tc>
                  <a:txBody>
                    <a:bodyPr/>
                    <a:lstStyle/>
                    <a:p>
                      <a:pPr algn="l" fontAlgn="b"/>
                      <a:r>
                        <a:rPr lang="en-GB" sz="1400" b="0" u="none" strike="noStrike">
                          <a:solidFill>
                            <a:srgbClr val="000000"/>
                          </a:solidFill>
                          <a:effectLst/>
                          <a:latin typeface="+mn-lt"/>
                        </a:rPr>
                        <a:t>White: Other White</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8,956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5,372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40.0%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059123"/>
                  </a:ext>
                </a:extLst>
              </a:tr>
              <a:tr h="268231">
                <a:tc>
                  <a:txBody>
                    <a:bodyPr/>
                    <a:lstStyle/>
                    <a:p>
                      <a:pPr algn="l" fontAlgn="b"/>
                      <a:r>
                        <a:rPr lang="en-GB" sz="1400" b="0" u="none" strike="noStrike">
                          <a:solidFill>
                            <a:srgbClr val="000000"/>
                          </a:solidFill>
                          <a:effectLst/>
                          <a:latin typeface="+mn-lt"/>
                        </a:rPr>
                        <a:t>Other ethnic group: Arab</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310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201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Arial" panose="020B0604020202020204" pitchFamily="34" charset="0"/>
                        </a:rPr>
                        <a:t>35.2%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8435593"/>
                  </a:ext>
                </a:extLst>
              </a:tr>
              <a:tr h="249003">
                <a:tc>
                  <a:txBody>
                    <a:bodyPr/>
                    <a:lstStyle/>
                    <a:p>
                      <a:pPr algn="l" fontAlgn="b"/>
                      <a:r>
                        <a:rPr lang="en-GB" sz="1400" b="0" u="none" strike="noStrike">
                          <a:solidFill>
                            <a:srgbClr val="000000"/>
                          </a:solidFill>
                          <a:effectLst/>
                          <a:latin typeface="+mn-lt"/>
                        </a:rPr>
                        <a:t>Other ethnic group: Any other ethnic group</a:t>
                      </a:r>
                      <a:endParaRPr lang="en-GB" sz="1400" b="0" i="0" u="none" strike="noStrike">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1,311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294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Arial" panose="020B0604020202020204" pitchFamily="34" charset="0"/>
                        </a:rPr>
                        <a:t>77.6%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9891051"/>
                  </a:ext>
                </a:extLst>
              </a:tr>
            </a:tbl>
          </a:graphicData>
        </a:graphic>
      </p:graphicFrame>
    </p:spTree>
    <p:extLst>
      <p:ext uri="{BB962C8B-B14F-4D97-AF65-F5344CB8AC3E}">
        <p14:creationId xmlns:p14="http://schemas.microsoft.com/office/powerpoint/2010/main" val="2380488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853B-720A-4CF3-8F94-C2B25AD2F56A}"/>
              </a:ext>
            </a:extLst>
          </p:cNvPr>
          <p:cNvSpPr>
            <a:spLocks noGrp="1"/>
          </p:cNvSpPr>
          <p:nvPr>
            <p:ph type="title"/>
          </p:nvPr>
        </p:nvSpPr>
        <p:spPr>
          <a:xfrm>
            <a:off x="457200" y="274638"/>
            <a:ext cx="8229600" cy="573774"/>
          </a:xfrm>
        </p:spPr>
        <p:txBody>
          <a:bodyPr>
            <a:noAutofit/>
          </a:bodyPr>
          <a:lstStyle/>
          <a:p>
            <a:r>
              <a:rPr lang="en-GB" sz="2400" b="1" dirty="0"/>
              <a:t>Household Composition: Detailed Comparison (2021 vs 2011)</a:t>
            </a:r>
          </a:p>
        </p:txBody>
      </p:sp>
      <p:graphicFrame>
        <p:nvGraphicFramePr>
          <p:cNvPr id="9" name="Table 8">
            <a:extLst>
              <a:ext uri="{FF2B5EF4-FFF2-40B4-BE49-F238E27FC236}">
                <a16:creationId xmlns:a16="http://schemas.microsoft.com/office/drawing/2014/main" id="{764EF528-A746-4C6D-895B-2F500502F7FE}"/>
              </a:ext>
            </a:extLst>
          </p:cNvPr>
          <p:cNvGraphicFramePr>
            <a:graphicFrameLocks noGrp="1"/>
          </p:cNvGraphicFramePr>
          <p:nvPr>
            <p:extLst>
              <p:ext uri="{D42A27DB-BD31-4B8C-83A1-F6EECF244321}">
                <p14:modId xmlns:p14="http://schemas.microsoft.com/office/powerpoint/2010/main" val="2240426705"/>
              </p:ext>
            </p:extLst>
          </p:nvPr>
        </p:nvGraphicFramePr>
        <p:xfrm>
          <a:off x="355600" y="1571229"/>
          <a:ext cx="8615679" cy="5012138"/>
        </p:xfrm>
        <a:graphic>
          <a:graphicData uri="http://schemas.openxmlformats.org/drawingml/2006/table">
            <a:tbl>
              <a:tblPr firstRow="1">
                <a:tableStyleId>{C083E6E3-FA7D-4D7B-A595-EF9225AFEA82}</a:tableStyleId>
              </a:tblPr>
              <a:tblGrid>
                <a:gridCol w="1737360">
                  <a:extLst>
                    <a:ext uri="{9D8B030D-6E8A-4147-A177-3AD203B41FA5}">
                      <a16:colId xmlns:a16="http://schemas.microsoft.com/office/drawing/2014/main" val="1907213946"/>
                    </a:ext>
                  </a:extLst>
                </a:gridCol>
                <a:gridCol w="3820160">
                  <a:extLst>
                    <a:ext uri="{9D8B030D-6E8A-4147-A177-3AD203B41FA5}">
                      <a16:colId xmlns:a16="http://schemas.microsoft.com/office/drawing/2014/main" val="1502834813"/>
                    </a:ext>
                  </a:extLst>
                </a:gridCol>
                <a:gridCol w="812800">
                  <a:extLst>
                    <a:ext uri="{9D8B030D-6E8A-4147-A177-3AD203B41FA5}">
                      <a16:colId xmlns:a16="http://schemas.microsoft.com/office/drawing/2014/main" val="1505278762"/>
                    </a:ext>
                  </a:extLst>
                </a:gridCol>
                <a:gridCol w="922201">
                  <a:extLst>
                    <a:ext uri="{9D8B030D-6E8A-4147-A177-3AD203B41FA5}">
                      <a16:colId xmlns:a16="http://schemas.microsoft.com/office/drawing/2014/main" val="194812370"/>
                    </a:ext>
                  </a:extLst>
                </a:gridCol>
                <a:gridCol w="1323158">
                  <a:extLst>
                    <a:ext uri="{9D8B030D-6E8A-4147-A177-3AD203B41FA5}">
                      <a16:colId xmlns:a16="http://schemas.microsoft.com/office/drawing/2014/main" val="1436603555"/>
                    </a:ext>
                  </a:extLst>
                </a:gridCol>
              </a:tblGrid>
              <a:tr h="661852">
                <a:tc>
                  <a:txBody>
                    <a:bodyPr/>
                    <a:lstStyle/>
                    <a:p>
                      <a:pPr algn="l" fontAlgn="ctr"/>
                      <a:r>
                        <a:rPr lang="en-GB" sz="1200" b="1" u="none" strike="noStrike">
                          <a:solidFill>
                            <a:schemeClr val="bg1"/>
                          </a:solidFill>
                          <a:effectLst/>
                        </a:rPr>
                        <a:t>Household composition</a:t>
                      </a:r>
                      <a:endParaRPr lang="en-GB" sz="1200" b="1" i="0" u="none" strike="noStrike">
                        <a:solidFill>
                          <a:schemeClr val="bg1"/>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l" fontAlgn="ctr"/>
                      <a:r>
                        <a:rPr lang="en-GB" sz="1200" b="1" u="none" strike="noStrike">
                          <a:solidFill>
                            <a:schemeClr val="bg1"/>
                          </a:solidFill>
                          <a:effectLst/>
                        </a:rPr>
                        <a:t>Household Type</a:t>
                      </a:r>
                      <a:endParaRPr lang="en-GB" sz="1200" b="1" i="0" u="none" strike="noStrike">
                        <a:solidFill>
                          <a:schemeClr val="bg1"/>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fontAlgn="ctr"/>
                      <a:r>
                        <a:rPr lang="en-GB" sz="1200" b="1" u="none" strike="noStrike">
                          <a:solidFill>
                            <a:schemeClr val="bg1"/>
                          </a:solidFill>
                          <a:effectLst/>
                        </a:rPr>
                        <a:t>Number of households</a:t>
                      </a:r>
                      <a:endParaRPr lang="en-GB" sz="1200" b="1" i="0" u="none" strike="noStrike">
                        <a:solidFill>
                          <a:schemeClr val="bg1"/>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fontAlgn="ctr"/>
                      <a:r>
                        <a:rPr lang="en-GB" sz="1200" b="1" u="none" strike="noStrike">
                          <a:solidFill>
                            <a:schemeClr val="bg1"/>
                          </a:solidFill>
                          <a:effectLst/>
                        </a:rPr>
                        <a:t>% of all households</a:t>
                      </a:r>
                      <a:endParaRPr lang="en-GB" sz="1200" b="1" i="0" u="none" strike="noStrike">
                        <a:solidFill>
                          <a:schemeClr val="bg1"/>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fontAlgn="ctr"/>
                      <a:r>
                        <a:rPr lang="en-GB" sz="1200" b="1" u="none" strike="noStrike">
                          <a:solidFill>
                            <a:schemeClr val="bg1"/>
                          </a:solidFill>
                          <a:effectLst/>
                        </a:rPr>
                        <a:t>% change since 2011</a:t>
                      </a:r>
                      <a:endParaRPr lang="en-GB" sz="1200" b="1" i="0" u="none" strike="noStrike">
                        <a:solidFill>
                          <a:schemeClr val="bg1"/>
                        </a:solidFill>
                        <a:effectLst/>
                        <a:latin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4138303762"/>
                  </a:ext>
                </a:extLst>
              </a:tr>
              <a:tr h="299610">
                <a:tc>
                  <a:txBody>
                    <a:bodyPr/>
                    <a:lstStyle/>
                    <a:p>
                      <a:pPr algn="l" fontAlgn="b"/>
                      <a:r>
                        <a:rPr lang="en-GB" sz="1200" b="0" u="none" strike="noStrike">
                          <a:solidFill>
                            <a:srgbClr val="000000"/>
                          </a:solidFill>
                          <a:effectLst/>
                        </a:rPr>
                        <a:t>Single family household </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a:solidFill>
                            <a:srgbClr val="000000"/>
                          </a:solidFill>
                          <a:effectLst/>
                        </a:rPr>
                        <a:t>Married or civil partnership couple: Dependent children</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9,251</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18.4%</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9C0006"/>
                          </a:solidFill>
                          <a:effectLst/>
                        </a:rPr>
                        <a:t>-1.2%</a:t>
                      </a:r>
                      <a:endParaRPr lang="en-GB" sz="1200" b="0" i="0" u="none" strike="noStrike">
                        <a:solidFill>
                          <a:srgbClr val="9C0006"/>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8621604"/>
                  </a:ext>
                </a:extLst>
              </a:tr>
              <a:tr h="299610">
                <a:tc>
                  <a:txBody>
                    <a:bodyPr/>
                    <a:lstStyle/>
                    <a:p>
                      <a:pPr algn="l" fontAlgn="b"/>
                      <a:r>
                        <a:rPr lang="en-GB" sz="1200" b="0" u="none" strike="noStrike">
                          <a:solidFill>
                            <a:srgbClr val="000000"/>
                          </a:solidFill>
                          <a:effectLst/>
                        </a:rPr>
                        <a:t>One person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a:solidFill>
                            <a:srgbClr val="000000"/>
                          </a:solidFill>
                          <a:effectLst/>
                        </a:rPr>
                        <a:t>Other</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8,267</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16.5%</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9C0006"/>
                          </a:solidFill>
                          <a:effectLst/>
                        </a:rPr>
                        <a:t>-1.5%</a:t>
                      </a:r>
                      <a:endParaRPr lang="en-GB" sz="1200" b="0" i="0" u="none" strike="noStrike">
                        <a:solidFill>
                          <a:srgbClr val="9C0006"/>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3166241"/>
                  </a:ext>
                </a:extLst>
              </a:tr>
              <a:tr h="299610">
                <a:tc>
                  <a:txBody>
                    <a:bodyPr/>
                    <a:lstStyle/>
                    <a:p>
                      <a:pPr algn="l" fontAlgn="b"/>
                      <a:r>
                        <a:rPr lang="en-GB" sz="1200" b="0" u="none" strike="noStrike">
                          <a:solidFill>
                            <a:srgbClr val="000000"/>
                          </a:solidFill>
                          <a:effectLst/>
                        </a:rPr>
                        <a:t>Single family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dirty="0">
                          <a:solidFill>
                            <a:srgbClr val="000000"/>
                          </a:solidFill>
                          <a:effectLst/>
                        </a:rPr>
                        <a:t>Married or civil partnership couple: No children</a:t>
                      </a:r>
                      <a:endParaRPr lang="en-GB"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5,814</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11.6%</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9C0006"/>
                          </a:solidFill>
                          <a:effectLst/>
                        </a:rPr>
                        <a:t>-1.9%</a:t>
                      </a:r>
                      <a:endParaRPr lang="en-GB" sz="1200" b="0" i="0" u="none" strike="noStrike">
                        <a:solidFill>
                          <a:srgbClr val="9C0006"/>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977"/>
                  </a:ext>
                </a:extLst>
              </a:tr>
              <a:tr h="299610">
                <a:tc>
                  <a:txBody>
                    <a:bodyPr/>
                    <a:lstStyle/>
                    <a:p>
                      <a:pPr algn="l" fontAlgn="b"/>
                      <a:r>
                        <a:rPr lang="en-GB" sz="1200" b="0" u="none" strike="noStrike">
                          <a:solidFill>
                            <a:srgbClr val="000000"/>
                          </a:solidFill>
                          <a:effectLst/>
                        </a:rPr>
                        <a:t>One person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a:solidFill>
                            <a:srgbClr val="000000"/>
                          </a:solidFill>
                          <a:effectLst/>
                        </a:rPr>
                        <a:t>Aged 66 years and over</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5,195</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10.3%</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chemeClr val="tx1"/>
                          </a:solidFill>
                          <a:effectLst/>
                        </a:rPr>
                        <a:t>0.6%</a:t>
                      </a:r>
                      <a:endParaRPr lang="en-GB" sz="1200" b="0" i="0" u="none" strike="noStrike">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7418447"/>
                  </a:ext>
                </a:extLst>
              </a:tr>
              <a:tr h="299610">
                <a:tc>
                  <a:txBody>
                    <a:bodyPr/>
                    <a:lstStyle/>
                    <a:p>
                      <a:pPr algn="l" fontAlgn="b"/>
                      <a:r>
                        <a:rPr lang="en-GB" sz="1200" b="0" u="none" strike="noStrike">
                          <a:solidFill>
                            <a:srgbClr val="000000"/>
                          </a:solidFill>
                          <a:effectLst/>
                        </a:rPr>
                        <a:t>Single family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dirty="0">
                          <a:solidFill>
                            <a:srgbClr val="000000"/>
                          </a:solidFill>
                          <a:effectLst/>
                        </a:rPr>
                        <a:t>All aged 66 years and over</a:t>
                      </a:r>
                      <a:endParaRPr lang="en-GB"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3,877</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7.7%</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6100"/>
                          </a:solidFill>
                          <a:effectLst/>
                        </a:rPr>
                        <a:t>1.2%</a:t>
                      </a:r>
                      <a:endParaRPr lang="en-GB" sz="1200" b="0" i="0" u="none" strike="noStrike">
                        <a:solidFill>
                          <a:srgbClr val="0061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2902861"/>
                  </a:ext>
                </a:extLst>
              </a:tr>
              <a:tr h="299610">
                <a:tc>
                  <a:txBody>
                    <a:bodyPr/>
                    <a:lstStyle/>
                    <a:p>
                      <a:pPr algn="l" fontAlgn="b"/>
                      <a:r>
                        <a:rPr lang="en-GB" sz="1200" b="0" u="none" strike="noStrike">
                          <a:solidFill>
                            <a:srgbClr val="000000"/>
                          </a:solidFill>
                          <a:effectLst/>
                        </a:rPr>
                        <a:t>Single family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dirty="0">
                          <a:solidFill>
                            <a:srgbClr val="000000"/>
                          </a:solidFill>
                          <a:effectLst/>
                        </a:rPr>
                        <a:t>Cohabiting couple family: No children</a:t>
                      </a:r>
                      <a:endParaRPr lang="en-GB"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3,713</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7.4%</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6100"/>
                          </a:solidFill>
                          <a:effectLst/>
                        </a:rPr>
                        <a:t>1.0%</a:t>
                      </a:r>
                      <a:endParaRPr lang="en-GB" sz="1200" b="0" i="0" u="none" strike="noStrike">
                        <a:solidFill>
                          <a:srgbClr val="0061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7259805"/>
                  </a:ext>
                </a:extLst>
              </a:tr>
              <a:tr h="299610">
                <a:tc>
                  <a:txBody>
                    <a:bodyPr/>
                    <a:lstStyle/>
                    <a:p>
                      <a:pPr algn="l" fontAlgn="b"/>
                      <a:r>
                        <a:rPr lang="en-GB" sz="1200" b="0" u="none" strike="noStrike">
                          <a:solidFill>
                            <a:srgbClr val="000000"/>
                          </a:solidFill>
                          <a:effectLst/>
                        </a:rPr>
                        <a:t>Single family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dirty="0">
                          <a:solidFill>
                            <a:srgbClr val="000000"/>
                          </a:solidFill>
                          <a:effectLst/>
                        </a:rPr>
                        <a:t>Lone parent family: With dependent children</a:t>
                      </a:r>
                      <a:endParaRPr lang="en-GB"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3,062</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6.1%</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chemeClr val="tx1"/>
                          </a:solidFill>
                          <a:effectLst/>
                        </a:rPr>
                        <a:t>-0.5%</a:t>
                      </a:r>
                      <a:endParaRPr lang="en-GB" sz="1200" b="0" i="0" u="none" strike="noStrike">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8484452"/>
                  </a:ext>
                </a:extLst>
              </a:tr>
              <a:tr h="377483">
                <a:tc>
                  <a:txBody>
                    <a:bodyPr/>
                    <a:lstStyle/>
                    <a:p>
                      <a:pPr algn="l" fontAlgn="b"/>
                      <a:r>
                        <a:rPr lang="en-GB" sz="1200" b="0" u="none" strike="noStrike">
                          <a:solidFill>
                            <a:srgbClr val="000000"/>
                          </a:solidFill>
                          <a:effectLst/>
                        </a:rPr>
                        <a:t>Single family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a:solidFill>
                            <a:srgbClr val="000000"/>
                          </a:solidFill>
                          <a:effectLst/>
                        </a:rPr>
                        <a:t>Married or civil partnership couple: All children non-dependent</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3,019</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dirty="0">
                          <a:solidFill>
                            <a:srgbClr val="000000"/>
                          </a:solidFill>
                          <a:effectLst/>
                        </a:rPr>
                        <a:t>6.0%</a:t>
                      </a:r>
                      <a:endParaRPr lang="en-GB" sz="12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chemeClr val="tx1"/>
                          </a:solidFill>
                          <a:effectLst/>
                        </a:rPr>
                        <a:t>0.3%</a:t>
                      </a:r>
                      <a:endParaRPr lang="en-GB" sz="1200" b="0" i="0" u="none" strike="noStrike">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3170033"/>
                  </a:ext>
                </a:extLst>
              </a:tr>
              <a:tr h="299610">
                <a:tc>
                  <a:txBody>
                    <a:bodyPr/>
                    <a:lstStyle/>
                    <a:p>
                      <a:pPr algn="l" fontAlgn="b"/>
                      <a:r>
                        <a:rPr lang="en-GB" sz="1200" b="0" u="none" strike="noStrike">
                          <a:solidFill>
                            <a:srgbClr val="000000"/>
                          </a:solidFill>
                          <a:effectLst/>
                        </a:rPr>
                        <a:t>Single family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a:solidFill>
                            <a:srgbClr val="000000"/>
                          </a:solidFill>
                          <a:effectLst/>
                        </a:rPr>
                        <a:t>Cohabiting couple family: With dependent children</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2,440</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4.9%</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chemeClr val="tx1"/>
                          </a:solidFill>
                          <a:effectLst/>
                        </a:rPr>
                        <a:t>0.9%</a:t>
                      </a:r>
                      <a:endParaRPr lang="en-GB" sz="1200" b="0" i="0" u="none" strike="noStrike">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8638540"/>
                  </a:ext>
                </a:extLst>
              </a:tr>
              <a:tr h="377483">
                <a:tc>
                  <a:txBody>
                    <a:bodyPr/>
                    <a:lstStyle/>
                    <a:p>
                      <a:pPr algn="l" fontAlgn="b"/>
                      <a:r>
                        <a:rPr lang="en-GB" sz="1200" b="0" u="none" strike="noStrike">
                          <a:solidFill>
                            <a:srgbClr val="000000"/>
                          </a:solidFill>
                          <a:effectLst/>
                        </a:rPr>
                        <a:t>Multiple-family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a:solidFill>
                            <a:srgbClr val="000000"/>
                          </a:solidFill>
                          <a:effectLst/>
                        </a:rPr>
                        <a:t>Other, including all full-time students and all aged 66 years and over</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1,873</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3.7%</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N/A</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8428788"/>
                  </a:ext>
                </a:extLst>
              </a:tr>
              <a:tr h="299610">
                <a:tc>
                  <a:txBody>
                    <a:bodyPr/>
                    <a:lstStyle/>
                    <a:p>
                      <a:pPr algn="l" fontAlgn="b"/>
                      <a:r>
                        <a:rPr lang="en-GB" sz="1200" b="0" u="none" strike="noStrike">
                          <a:solidFill>
                            <a:srgbClr val="000000"/>
                          </a:solidFill>
                          <a:effectLst/>
                        </a:rPr>
                        <a:t>Single family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a:solidFill>
                            <a:srgbClr val="000000"/>
                          </a:solidFill>
                          <a:effectLst/>
                        </a:rPr>
                        <a:t>Lone parent family: All children non-dependent</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1,870</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3.7%</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chemeClr val="tx1"/>
                          </a:solidFill>
                          <a:effectLst/>
                        </a:rPr>
                        <a:t>0.6%</a:t>
                      </a:r>
                      <a:endParaRPr lang="en-GB" sz="1200" b="0" i="0" u="none" strike="noStrike">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0011227"/>
                  </a:ext>
                </a:extLst>
              </a:tr>
              <a:tr h="299610">
                <a:tc>
                  <a:txBody>
                    <a:bodyPr/>
                    <a:lstStyle/>
                    <a:p>
                      <a:pPr algn="l" fontAlgn="b"/>
                      <a:r>
                        <a:rPr lang="en-GB" sz="1200" b="0" u="none" strike="noStrike">
                          <a:solidFill>
                            <a:srgbClr val="000000"/>
                          </a:solidFill>
                          <a:effectLst/>
                        </a:rPr>
                        <a:t>Multiple-family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a:solidFill>
                            <a:srgbClr val="000000"/>
                          </a:solidFill>
                          <a:effectLst/>
                        </a:rPr>
                        <a:t>With dependent children</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1,258</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2.5%</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chemeClr val="tx1"/>
                          </a:solidFill>
                          <a:effectLst/>
                        </a:rPr>
                        <a:t>N/A</a:t>
                      </a:r>
                      <a:endParaRPr lang="en-GB" sz="1200" b="0" i="0" u="none" strike="noStrike">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0034671"/>
                  </a:ext>
                </a:extLst>
              </a:tr>
              <a:tr h="299610">
                <a:tc>
                  <a:txBody>
                    <a:bodyPr/>
                    <a:lstStyle/>
                    <a:p>
                      <a:pPr algn="l" fontAlgn="b"/>
                      <a:r>
                        <a:rPr lang="en-GB" sz="1200" b="0" u="none" strike="noStrike">
                          <a:solidFill>
                            <a:srgbClr val="000000"/>
                          </a:solidFill>
                          <a:effectLst/>
                        </a:rPr>
                        <a:t>Single family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a:solidFill>
                            <a:srgbClr val="000000"/>
                          </a:solidFill>
                          <a:effectLst/>
                        </a:rPr>
                        <a:t>Cohabiting couple family: All children non-dependent</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329</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0.7%</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chemeClr val="tx1"/>
                          </a:solidFill>
                          <a:effectLst/>
                        </a:rPr>
                        <a:t>0.2%</a:t>
                      </a:r>
                      <a:endParaRPr lang="en-GB" sz="1200" b="0" i="0" u="none" strike="noStrike">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8228817"/>
                  </a:ext>
                </a:extLst>
              </a:tr>
              <a:tr h="299610">
                <a:tc>
                  <a:txBody>
                    <a:bodyPr/>
                    <a:lstStyle/>
                    <a:p>
                      <a:pPr algn="l" fontAlgn="b"/>
                      <a:r>
                        <a:rPr lang="en-GB" sz="1200" b="0" u="none" strike="noStrike">
                          <a:solidFill>
                            <a:srgbClr val="000000"/>
                          </a:solidFill>
                          <a:effectLst/>
                        </a:rPr>
                        <a:t>Single family household</a:t>
                      </a:r>
                      <a:endParaRPr lang="en-GB" sz="1200" b="0" i="0" u="none" strike="noStrike">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200" b="0" u="none" strike="noStrike" dirty="0">
                          <a:solidFill>
                            <a:srgbClr val="000000"/>
                          </a:solidFill>
                          <a:effectLst/>
                        </a:rPr>
                        <a:t>Other single family household: Other family composition</a:t>
                      </a:r>
                      <a:endParaRPr lang="en-GB" sz="1200" b="0" i="0" u="none" strike="noStrike" dirty="0">
                        <a:solidFill>
                          <a:srgbClr val="000000"/>
                        </a:solidFill>
                        <a:effectLst/>
                        <a:latin typeface="Calibri" panose="020F050202020403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276</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a:solidFill>
                            <a:srgbClr val="000000"/>
                          </a:solidFill>
                          <a:effectLst/>
                        </a:rPr>
                        <a:t>0.5%</a:t>
                      </a:r>
                      <a:endParaRPr lang="en-GB" sz="12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200" b="0" u="none" strike="noStrike" dirty="0">
                          <a:solidFill>
                            <a:schemeClr val="tx1"/>
                          </a:solidFill>
                          <a:effectLst/>
                        </a:rPr>
                        <a:t>N/A</a:t>
                      </a:r>
                      <a:endParaRPr lang="en-GB" sz="1200" b="0" i="0" u="none" strike="noStrike" dirty="0">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4263417"/>
                  </a:ext>
                </a:extLst>
              </a:tr>
            </a:tbl>
          </a:graphicData>
        </a:graphic>
      </p:graphicFrame>
      <p:sp>
        <p:nvSpPr>
          <p:cNvPr id="3" name="TextBox 2">
            <a:extLst>
              <a:ext uri="{FF2B5EF4-FFF2-40B4-BE49-F238E27FC236}">
                <a16:creationId xmlns:a16="http://schemas.microsoft.com/office/drawing/2014/main" id="{5058E529-5D97-E42F-298E-87EBEC6FFED4}"/>
              </a:ext>
            </a:extLst>
          </p:cNvPr>
          <p:cNvSpPr txBox="1"/>
          <p:nvPr/>
        </p:nvSpPr>
        <p:spPr>
          <a:xfrm>
            <a:off x="1504030" y="1025154"/>
            <a:ext cx="6837329" cy="369332"/>
          </a:xfrm>
          <a:prstGeom prst="rect">
            <a:avLst/>
          </a:prstGeom>
          <a:noFill/>
        </p:spPr>
        <p:txBody>
          <a:bodyPr wrap="square" rtlCol="0">
            <a:spAutoFit/>
          </a:bodyPr>
          <a:lstStyle/>
          <a:p>
            <a:r>
              <a:rPr lang="en-GB" b="1" dirty="0"/>
              <a:t>% change in share of all households in Bracknell Forest since 2011</a:t>
            </a:r>
          </a:p>
        </p:txBody>
      </p:sp>
    </p:spTree>
    <p:extLst>
      <p:ext uri="{BB962C8B-B14F-4D97-AF65-F5344CB8AC3E}">
        <p14:creationId xmlns:p14="http://schemas.microsoft.com/office/powerpoint/2010/main" val="342431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F10A-BBB7-4DCC-951F-3D71786154F1}"/>
              </a:ext>
            </a:extLst>
          </p:cNvPr>
          <p:cNvSpPr>
            <a:spLocks noGrp="1"/>
          </p:cNvSpPr>
          <p:nvPr>
            <p:ph type="title"/>
          </p:nvPr>
        </p:nvSpPr>
        <p:spPr>
          <a:xfrm>
            <a:off x="457200" y="274638"/>
            <a:ext cx="8229600" cy="490066"/>
          </a:xfrm>
        </p:spPr>
        <p:txBody>
          <a:bodyPr>
            <a:normAutofit fontScale="90000"/>
          </a:bodyPr>
          <a:lstStyle/>
          <a:p>
            <a:r>
              <a:rPr lang="en-GB" sz="3200" b="1" dirty="0"/>
              <a:t>Census 2021: Release schedule (1)</a:t>
            </a:r>
          </a:p>
        </p:txBody>
      </p:sp>
      <p:graphicFrame>
        <p:nvGraphicFramePr>
          <p:cNvPr id="5" name="Content Placeholder 4">
            <a:extLst>
              <a:ext uri="{FF2B5EF4-FFF2-40B4-BE49-F238E27FC236}">
                <a16:creationId xmlns:a16="http://schemas.microsoft.com/office/drawing/2014/main" id="{3CA94C54-D943-4DA4-A349-F904E6822D28}"/>
              </a:ext>
            </a:extLst>
          </p:cNvPr>
          <p:cNvGraphicFramePr>
            <a:graphicFrameLocks noGrp="1"/>
          </p:cNvGraphicFramePr>
          <p:nvPr>
            <p:ph idx="1"/>
            <p:extLst>
              <p:ext uri="{D42A27DB-BD31-4B8C-83A1-F6EECF244321}">
                <p14:modId xmlns:p14="http://schemas.microsoft.com/office/powerpoint/2010/main" val="732285489"/>
              </p:ext>
            </p:extLst>
          </p:nvPr>
        </p:nvGraphicFramePr>
        <p:xfrm>
          <a:off x="312516" y="864443"/>
          <a:ext cx="8518967" cy="5893240"/>
        </p:xfrm>
        <a:graphic>
          <a:graphicData uri="http://schemas.openxmlformats.org/drawingml/2006/table">
            <a:tbl>
              <a:tblPr firstRow="1" firstCol="1" bandRow="1">
                <a:tableStyleId>{69012ECD-51FC-41F1-AA8D-1B2483CD663E}</a:tableStyleId>
              </a:tblPr>
              <a:tblGrid>
                <a:gridCol w="1481560">
                  <a:extLst>
                    <a:ext uri="{9D8B030D-6E8A-4147-A177-3AD203B41FA5}">
                      <a16:colId xmlns:a16="http://schemas.microsoft.com/office/drawing/2014/main" val="874798183"/>
                    </a:ext>
                  </a:extLst>
                </a:gridCol>
                <a:gridCol w="1226916">
                  <a:extLst>
                    <a:ext uri="{9D8B030D-6E8A-4147-A177-3AD203B41FA5}">
                      <a16:colId xmlns:a16="http://schemas.microsoft.com/office/drawing/2014/main" val="2012281084"/>
                    </a:ext>
                  </a:extLst>
                </a:gridCol>
                <a:gridCol w="4713359">
                  <a:extLst>
                    <a:ext uri="{9D8B030D-6E8A-4147-A177-3AD203B41FA5}">
                      <a16:colId xmlns:a16="http://schemas.microsoft.com/office/drawing/2014/main" val="546206227"/>
                    </a:ext>
                  </a:extLst>
                </a:gridCol>
                <a:gridCol w="1097132">
                  <a:extLst>
                    <a:ext uri="{9D8B030D-6E8A-4147-A177-3AD203B41FA5}">
                      <a16:colId xmlns:a16="http://schemas.microsoft.com/office/drawing/2014/main" val="1331803419"/>
                    </a:ext>
                  </a:extLst>
                </a:gridCol>
              </a:tblGrid>
              <a:tr h="475110">
                <a:tc>
                  <a:txBody>
                    <a:bodyPr/>
                    <a:lstStyle/>
                    <a:p>
                      <a:pPr algn="ctr">
                        <a:lnSpc>
                          <a:spcPct val="107000"/>
                        </a:lnSpc>
                        <a:spcAft>
                          <a:spcPts val="800"/>
                        </a:spcAft>
                      </a:pPr>
                      <a:r>
                        <a:rPr lang="en-GB" sz="1600" dirty="0">
                          <a:effectLst/>
                          <a:latin typeface="+mj-lt"/>
                        </a:rPr>
                        <a:t>Census topics</a:t>
                      </a:r>
                      <a:endParaRPr lang="en-GB" sz="1600" dirty="0">
                        <a:effectLst/>
                        <a:latin typeface="+mj-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600" dirty="0">
                          <a:effectLst/>
                          <a:latin typeface="+mj-lt"/>
                        </a:rPr>
                        <a:t>Subtopics</a:t>
                      </a:r>
                      <a:endParaRPr lang="en-GB" sz="1600" dirty="0">
                        <a:effectLst/>
                        <a:latin typeface="+mj-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600" dirty="0">
                          <a:solidFill>
                            <a:schemeClr val="bg1"/>
                          </a:solidFill>
                          <a:effectLst/>
                          <a:latin typeface="+mj-lt"/>
                        </a:rPr>
                        <a:t>Data </a:t>
                      </a:r>
                      <a:br>
                        <a:rPr lang="en-GB" sz="1600" dirty="0">
                          <a:solidFill>
                            <a:schemeClr val="bg1"/>
                          </a:solidFill>
                          <a:effectLst/>
                          <a:latin typeface="+mj-lt"/>
                        </a:rPr>
                      </a:br>
                      <a:r>
                        <a:rPr lang="en-GB" sz="1600" dirty="0">
                          <a:solidFill>
                            <a:schemeClr val="bg1"/>
                          </a:solidFill>
                          <a:effectLst/>
                          <a:latin typeface="+mj-lt"/>
                        </a:rPr>
                        <a:t>(lowest </a:t>
                      </a:r>
                      <a:r>
                        <a:rPr lang="en-GB" sz="1600" u="sng" dirty="0">
                          <a:solidFill>
                            <a:schemeClr val="bg1"/>
                          </a:solidFill>
                          <a:effectLst/>
                          <a:latin typeface="+mj-lt"/>
                          <a:hlinkClick r:id="rId2">
                            <a:extLst>
                              <a:ext uri="{A12FA001-AC4F-418D-AE19-62706E023703}">
                                <ahyp:hlinkClr xmlns:ahyp="http://schemas.microsoft.com/office/drawing/2018/hyperlinkcolor" val="tx"/>
                              </a:ext>
                            </a:extLst>
                          </a:hlinkClick>
                        </a:rPr>
                        <a:t>geographic level</a:t>
                      </a:r>
                      <a:r>
                        <a:rPr lang="en-GB" sz="1600" dirty="0">
                          <a:solidFill>
                            <a:schemeClr val="bg1"/>
                          </a:solidFill>
                          <a:effectLst/>
                          <a:latin typeface="+mj-lt"/>
                        </a:rPr>
                        <a: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600" dirty="0">
                          <a:effectLst/>
                          <a:latin typeface="+mj-lt"/>
                        </a:rPr>
                        <a:t>Release date</a:t>
                      </a:r>
                      <a:endParaRPr lang="en-GB" sz="1600" dirty="0">
                        <a:effectLst/>
                        <a:latin typeface="+mj-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761920015"/>
                  </a:ext>
                </a:extLst>
              </a:tr>
              <a:tr h="583376">
                <a:tc>
                  <a:txBody>
                    <a:bodyPr/>
                    <a:lstStyle/>
                    <a:p>
                      <a:pPr>
                        <a:lnSpc>
                          <a:spcPct val="107000"/>
                        </a:lnSpc>
                        <a:spcAft>
                          <a:spcPts val="800"/>
                        </a:spcAft>
                      </a:pPr>
                      <a:r>
                        <a:rPr lang="en-GB" sz="1300" u="sng" dirty="0">
                          <a:solidFill>
                            <a:srgbClr val="0563C1"/>
                          </a:solidFill>
                          <a:effectLst/>
                          <a:latin typeface="+mn-lt"/>
                          <a:hlinkClick r:id="rId3"/>
                        </a:rPr>
                        <a:t>Demography and migration</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dirty="0">
                          <a:effectLst/>
                          <a:latin typeface="+mn-lt"/>
                        </a:rPr>
                        <a:t>Unrounded population estimates</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dirty="0">
                          <a:effectLst/>
                          <a:latin typeface="+mn-lt"/>
                        </a:rPr>
                        <a:t>Age by single year (MSOA); Number of households (LSOA); Population density (LSOA); Sex (LSOA); Sex by single year (LSOA)</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300">
                          <a:effectLst/>
                          <a:latin typeface="+mn-lt"/>
                        </a:rPr>
                        <a:t>02 November 2022</a:t>
                      </a:r>
                      <a:endParaRPr lang="en-GB" sz="130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4187841027"/>
                  </a:ext>
                </a:extLst>
              </a:tr>
              <a:tr h="780752">
                <a:tc>
                  <a:txBody>
                    <a:bodyPr/>
                    <a:lstStyle/>
                    <a:p>
                      <a:pPr>
                        <a:lnSpc>
                          <a:spcPct val="107000"/>
                        </a:lnSpc>
                        <a:spcAft>
                          <a:spcPts val="800"/>
                        </a:spcAft>
                      </a:pPr>
                      <a:r>
                        <a:rPr lang="en-GB" sz="1300">
                          <a:effectLst/>
                          <a:latin typeface="+mn-lt"/>
                        </a:rPr>
                        <a:t>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Household characteristics</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dirty="0">
                          <a:effectLst/>
                          <a:latin typeface="+mn-lt"/>
                        </a:rPr>
                        <a:t>Household composition (LSOA); Household size (LSOA); Households by deprivation dimension (LSOA); Legal partnership status (LSOA); Living arrangement (MSOA); Number of usual residents in households and communal establishments (LSOA)</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300">
                          <a:effectLst/>
                          <a:latin typeface="+mn-lt"/>
                        </a:rPr>
                        <a:t>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1296947664"/>
                  </a:ext>
                </a:extLst>
              </a:tr>
              <a:tr h="978128">
                <a:tc>
                  <a:txBody>
                    <a:bodyPr/>
                    <a:lstStyle/>
                    <a:p>
                      <a:pPr>
                        <a:lnSpc>
                          <a:spcPct val="107000"/>
                        </a:lnSpc>
                        <a:spcAft>
                          <a:spcPts val="800"/>
                        </a:spcAft>
                      </a:pPr>
                      <a:r>
                        <a:rPr lang="en-GB" sz="1300">
                          <a:effectLst/>
                          <a:latin typeface="+mn-lt"/>
                        </a:rPr>
                        <a:t>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Migration</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dirty="0">
                          <a:effectLst/>
                          <a:latin typeface="+mn-lt"/>
                        </a:rPr>
                        <a:t>Age of arrival in the UK (LSOA); Country of birth; Country of birth detailed (LA); Length of residence (LSOA); Migration indicator (LSOA); Number of non-UK short-term residents by sex (LSOA); Passports held (LSOA); Passports held detailed (MSOA); Year of arrival in the UK (LSOA).</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300">
                          <a:effectLst/>
                          <a:latin typeface="+mn-lt"/>
                        </a:rPr>
                        <a:t>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2587168502"/>
                  </a:ext>
                </a:extLst>
              </a:tr>
              <a:tr h="780752">
                <a:tc>
                  <a:txBody>
                    <a:bodyPr/>
                    <a:lstStyle/>
                    <a:p>
                      <a:pPr>
                        <a:lnSpc>
                          <a:spcPct val="107000"/>
                        </a:lnSpc>
                        <a:spcAft>
                          <a:spcPts val="800"/>
                        </a:spcAft>
                      </a:pPr>
                      <a:r>
                        <a:rPr lang="en-GB" sz="1300" u="sng" dirty="0">
                          <a:solidFill>
                            <a:srgbClr val="0563C1"/>
                          </a:solidFill>
                          <a:effectLst/>
                          <a:latin typeface="+mn-lt"/>
                          <a:hlinkClick r:id="rId4"/>
                        </a:rPr>
                        <a:t>Ethnic group, national identity, language, and religion</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Ethnicity</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dirty="0">
                          <a:effectLst/>
                          <a:latin typeface="+mn-lt"/>
                        </a:rPr>
                        <a:t>Ethnic group (LSOA); Ethnic group [detailed] (MSOA); Multiple ethnic groups in household (LSOA)</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300">
                          <a:effectLst/>
                          <a:latin typeface="+mn-lt"/>
                        </a:rPr>
                        <a:t>29 November 2022</a:t>
                      </a:r>
                      <a:endParaRPr lang="en-GB" sz="130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533041849"/>
                  </a:ext>
                </a:extLst>
              </a:tr>
              <a:tr h="371089">
                <a:tc>
                  <a:txBody>
                    <a:bodyPr/>
                    <a:lstStyle/>
                    <a:p>
                      <a:pPr>
                        <a:lnSpc>
                          <a:spcPct val="107000"/>
                        </a:lnSpc>
                        <a:spcAft>
                          <a:spcPts val="800"/>
                        </a:spcAft>
                      </a:pPr>
                      <a:r>
                        <a:rPr lang="en-GB" sz="1300">
                          <a:effectLst/>
                          <a:latin typeface="+mn-lt"/>
                        </a:rPr>
                        <a:t>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National identity</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National identity – UK (LSOA); National identity [detailed] (MSOA)</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300">
                          <a:effectLst/>
                          <a:latin typeface="+mn-lt"/>
                        </a:rPr>
                        <a:t>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1736625834"/>
                  </a:ext>
                </a:extLst>
              </a:tr>
              <a:tr h="386000">
                <a:tc>
                  <a:txBody>
                    <a:bodyPr/>
                    <a:lstStyle/>
                    <a:p>
                      <a:pPr>
                        <a:lnSpc>
                          <a:spcPct val="107000"/>
                        </a:lnSpc>
                        <a:spcAft>
                          <a:spcPts val="800"/>
                        </a:spcAft>
                      </a:pPr>
                      <a:r>
                        <a:rPr lang="en-GB" sz="1300">
                          <a:effectLst/>
                          <a:latin typeface="+mn-lt"/>
                        </a:rPr>
                        <a:t>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Language</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Main language (detailed); Household language; Multiple main languages in household; Proficiency in English</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300">
                          <a:effectLst/>
                          <a:latin typeface="+mn-lt"/>
                        </a:rPr>
                        <a:t>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2832884243"/>
                  </a:ext>
                </a:extLst>
              </a:tr>
              <a:tr h="188625">
                <a:tc>
                  <a:txBody>
                    <a:bodyPr/>
                    <a:lstStyle/>
                    <a:p>
                      <a:pPr>
                        <a:lnSpc>
                          <a:spcPct val="107000"/>
                        </a:lnSpc>
                        <a:spcAft>
                          <a:spcPts val="800"/>
                        </a:spcAft>
                      </a:pPr>
                      <a:r>
                        <a:rPr lang="en-GB" sz="1300">
                          <a:effectLst/>
                          <a:latin typeface="+mn-lt"/>
                        </a:rPr>
                        <a:t>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Religion</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Religion; religion (detailed); Multi-religion household</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300">
                          <a:effectLst/>
                          <a:latin typeface="+mn-lt"/>
                        </a:rPr>
                        <a:t>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127221365"/>
                  </a:ext>
                </a:extLst>
              </a:tr>
              <a:tr h="583376">
                <a:tc>
                  <a:txBody>
                    <a:bodyPr/>
                    <a:lstStyle/>
                    <a:p>
                      <a:pPr>
                        <a:lnSpc>
                          <a:spcPct val="107000"/>
                        </a:lnSpc>
                        <a:spcAft>
                          <a:spcPts val="800"/>
                        </a:spcAft>
                      </a:pPr>
                      <a:r>
                        <a:rPr lang="en-GB" sz="1300" u="sng">
                          <a:solidFill>
                            <a:srgbClr val="0563C1"/>
                          </a:solidFill>
                          <a:effectLst/>
                          <a:latin typeface="+mn-lt"/>
                          <a:hlinkClick r:id="rId5"/>
                        </a:rPr>
                        <a:t>Labour market and travel to work</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Labour Market</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dirty="0">
                          <a:effectLst/>
                          <a:latin typeface="+mn-lt"/>
                        </a:rPr>
                        <a:t>Economic activity status (LSOA); Hours worked (LSOA); Industry (LSOA); Occupation (LSOA); Occupation [minor groups] (MSOA); Socio-economic classification (LSOA)</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300">
                          <a:effectLst/>
                          <a:latin typeface="+mn-lt"/>
                        </a:rPr>
                        <a:t>8 December 2022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3096757856"/>
                  </a:ext>
                </a:extLst>
              </a:tr>
              <a:tr h="386000">
                <a:tc>
                  <a:txBody>
                    <a:bodyPr/>
                    <a:lstStyle/>
                    <a:p>
                      <a:pPr>
                        <a:lnSpc>
                          <a:spcPct val="107000"/>
                        </a:lnSpc>
                        <a:spcAft>
                          <a:spcPts val="800"/>
                        </a:spcAft>
                      </a:pP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Travel to work</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dirty="0">
                          <a:effectLst/>
                          <a:latin typeface="+mn-lt"/>
                        </a:rPr>
                        <a:t>Distance travelled to work (LSOA); Methods used to travel to work (LSOA)</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3920828121"/>
                  </a:ext>
                </a:extLst>
              </a:tr>
            </a:tbl>
          </a:graphicData>
        </a:graphic>
      </p:graphicFrame>
    </p:spTree>
    <p:extLst>
      <p:ext uri="{BB962C8B-B14F-4D97-AF65-F5344CB8AC3E}">
        <p14:creationId xmlns:p14="http://schemas.microsoft.com/office/powerpoint/2010/main" val="1768308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F10A-BBB7-4DCC-951F-3D71786154F1}"/>
              </a:ext>
            </a:extLst>
          </p:cNvPr>
          <p:cNvSpPr>
            <a:spLocks noGrp="1"/>
          </p:cNvSpPr>
          <p:nvPr>
            <p:ph type="title"/>
          </p:nvPr>
        </p:nvSpPr>
        <p:spPr>
          <a:xfrm>
            <a:off x="457200" y="274638"/>
            <a:ext cx="8229600" cy="490066"/>
          </a:xfrm>
        </p:spPr>
        <p:txBody>
          <a:bodyPr>
            <a:normAutofit fontScale="90000"/>
          </a:bodyPr>
          <a:lstStyle/>
          <a:p>
            <a:r>
              <a:rPr lang="en-GB" sz="3200" b="1" dirty="0"/>
              <a:t>Census 2021: Release schedule (2)</a:t>
            </a:r>
          </a:p>
        </p:txBody>
      </p:sp>
      <p:graphicFrame>
        <p:nvGraphicFramePr>
          <p:cNvPr id="5" name="Content Placeholder 4">
            <a:extLst>
              <a:ext uri="{FF2B5EF4-FFF2-40B4-BE49-F238E27FC236}">
                <a16:creationId xmlns:a16="http://schemas.microsoft.com/office/drawing/2014/main" id="{3CA94C54-D943-4DA4-A349-F904E6822D28}"/>
              </a:ext>
            </a:extLst>
          </p:cNvPr>
          <p:cNvGraphicFramePr>
            <a:graphicFrameLocks noGrp="1"/>
          </p:cNvGraphicFramePr>
          <p:nvPr>
            <p:ph idx="1"/>
            <p:extLst>
              <p:ext uri="{D42A27DB-BD31-4B8C-83A1-F6EECF244321}">
                <p14:modId xmlns:p14="http://schemas.microsoft.com/office/powerpoint/2010/main" val="677394358"/>
              </p:ext>
            </p:extLst>
          </p:nvPr>
        </p:nvGraphicFramePr>
        <p:xfrm>
          <a:off x="438539" y="876016"/>
          <a:ext cx="8237987" cy="3965639"/>
        </p:xfrm>
        <a:graphic>
          <a:graphicData uri="http://schemas.openxmlformats.org/drawingml/2006/table">
            <a:tbl>
              <a:tblPr firstRow="1" firstCol="1" bandRow="1">
                <a:tableStyleId>{69012ECD-51FC-41F1-AA8D-1B2483CD663E}</a:tableStyleId>
              </a:tblPr>
              <a:tblGrid>
                <a:gridCol w="1441828">
                  <a:extLst>
                    <a:ext uri="{9D8B030D-6E8A-4147-A177-3AD203B41FA5}">
                      <a16:colId xmlns:a16="http://schemas.microsoft.com/office/drawing/2014/main" val="874798183"/>
                    </a:ext>
                  </a:extLst>
                </a:gridCol>
                <a:gridCol w="1318494">
                  <a:extLst>
                    <a:ext uri="{9D8B030D-6E8A-4147-A177-3AD203B41FA5}">
                      <a16:colId xmlns:a16="http://schemas.microsoft.com/office/drawing/2014/main" val="2012281084"/>
                    </a:ext>
                  </a:extLst>
                </a:gridCol>
                <a:gridCol w="4417799">
                  <a:extLst>
                    <a:ext uri="{9D8B030D-6E8A-4147-A177-3AD203B41FA5}">
                      <a16:colId xmlns:a16="http://schemas.microsoft.com/office/drawing/2014/main" val="546206227"/>
                    </a:ext>
                  </a:extLst>
                </a:gridCol>
                <a:gridCol w="1059866">
                  <a:extLst>
                    <a:ext uri="{9D8B030D-6E8A-4147-A177-3AD203B41FA5}">
                      <a16:colId xmlns:a16="http://schemas.microsoft.com/office/drawing/2014/main" val="1331803419"/>
                    </a:ext>
                  </a:extLst>
                </a:gridCol>
              </a:tblGrid>
              <a:tr h="338403">
                <a:tc>
                  <a:txBody>
                    <a:bodyPr/>
                    <a:lstStyle/>
                    <a:p>
                      <a:pPr algn="ctr">
                        <a:lnSpc>
                          <a:spcPct val="107000"/>
                        </a:lnSpc>
                        <a:spcAft>
                          <a:spcPts val="800"/>
                        </a:spcAft>
                      </a:pPr>
                      <a:r>
                        <a:rPr lang="en-GB" sz="1600" dirty="0">
                          <a:effectLst/>
                          <a:latin typeface="+mj-lt"/>
                        </a:rPr>
                        <a:t>Census topics</a:t>
                      </a:r>
                      <a:endParaRPr lang="en-GB" sz="1600" dirty="0">
                        <a:effectLst/>
                        <a:latin typeface="+mj-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600" dirty="0">
                          <a:effectLst/>
                          <a:latin typeface="+mj-lt"/>
                        </a:rPr>
                        <a:t>Subtopics</a:t>
                      </a:r>
                      <a:endParaRPr lang="en-GB" sz="1600" dirty="0">
                        <a:effectLst/>
                        <a:latin typeface="+mj-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600" dirty="0">
                          <a:solidFill>
                            <a:schemeClr val="bg1"/>
                          </a:solidFill>
                          <a:effectLst/>
                          <a:latin typeface="+mj-lt"/>
                        </a:rPr>
                        <a:t>Data </a:t>
                      </a:r>
                      <a:br>
                        <a:rPr lang="en-GB" sz="1600" dirty="0">
                          <a:solidFill>
                            <a:schemeClr val="bg1"/>
                          </a:solidFill>
                          <a:effectLst/>
                          <a:latin typeface="+mj-lt"/>
                        </a:rPr>
                      </a:br>
                      <a:r>
                        <a:rPr lang="en-GB" sz="1600" dirty="0">
                          <a:solidFill>
                            <a:schemeClr val="bg1"/>
                          </a:solidFill>
                          <a:effectLst/>
                          <a:latin typeface="+mj-lt"/>
                        </a:rPr>
                        <a:t>(lowest </a:t>
                      </a:r>
                      <a:r>
                        <a:rPr lang="en-GB" sz="1600" u="sng" dirty="0">
                          <a:solidFill>
                            <a:schemeClr val="bg1"/>
                          </a:solidFill>
                          <a:effectLst/>
                          <a:latin typeface="+mj-lt"/>
                          <a:hlinkClick r:id="rId2">
                            <a:extLst>
                              <a:ext uri="{A12FA001-AC4F-418D-AE19-62706E023703}">
                                <ahyp:hlinkClr xmlns:ahyp="http://schemas.microsoft.com/office/drawing/2018/hyperlinkcolor" val="tx"/>
                              </a:ext>
                            </a:extLst>
                          </a:hlinkClick>
                        </a:rPr>
                        <a:t>geographic level</a:t>
                      </a:r>
                      <a:r>
                        <a:rPr lang="en-GB" sz="1600" dirty="0">
                          <a:solidFill>
                            <a:schemeClr val="bg1"/>
                          </a:solidFill>
                          <a:effectLst/>
                          <a:latin typeface="+mj-lt"/>
                        </a:rPr>
                        <a: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600" dirty="0">
                          <a:effectLst/>
                          <a:latin typeface="+mj-lt"/>
                        </a:rPr>
                        <a:t>Release date</a:t>
                      </a:r>
                      <a:endParaRPr lang="en-GB" sz="1600" dirty="0">
                        <a:effectLst/>
                        <a:latin typeface="+mj-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761920015"/>
                  </a:ext>
                </a:extLst>
              </a:tr>
              <a:tr h="294899">
                <a:tc>
                  <a:txBody>
                    <a:bodyPr/>
                    <a:lstStyle/>
                    <a:p>
                      <a:pPr>
                        <a:lnSpc>
                          <a:spcPct val="107000"/>
                        </a:lnSpc>
                        <a:spcAft>
                          <a:spcPts val="800"/>
                        </a:spcAft>
                      </a:pPr>
                      <a:r>
                        <a:rPr lang="en-GB" sz="1300" u="sng" dirty="0">
                          <a:solidFill>
                            <a:srgbClr val="0563C1"/>
                          </a:solidFill>
                          <a:effectLst/>
                          <a:latin typeface="+mn-lt"/>
                          <a:hlinkClick r:id="rId3"/>
                        </a:rPr>
                        <a:t>Housing</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dirty="0">
                          <a:effectLst/>
                          <a:latin typeface="+mn-lt"/>
                        </a:rPr>
                        <a:t>Accommodation type (LSOA); Car or van availability (LSOA); Central heating (LSOA); Communal establishment management and type (MSOA); Communal establishment management by age and sex (MSOA); Number of bedrooms (LSOA); Number of rooms (LSOA);  Second address indicator (LSOA); Occupancy rating for bedroom (LSOA); Purpose of second address (LSOA); Tenure (LSOA); Occupancy rating for rooms (LSOA)</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300">
                          <a:effectLst/>
                          <a:latin typeface="+mn-lt"/>
                        </a:rPr>
                        <a:t>05 January 2023</a:t>
                      </a:r>
                      <a:endParaRPr lang="en-GB" sz="130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2625677189"/>
                  </a:ext>
                </a:extLst>
              </a:tr>
              <a:tr h="445685">
                <a:tc>
                  <a:txBody>
                    <a:bodyPr/>
                    <a:lstStyle/>
                    <a:p>
                      <a:pPr>
                        <a:lnSpc>
                          <a:spcPct val="107000"/>
                        </a:lnSpc>
                        <a:spcAft>
                          <a:spcPts val="800"/>
                        </a:spcAft>
                      </a:pPr>
                      <a:r>
                        <a:rPr lang="en-GB" sz="1300" u="sng">
                          <a:solidFill>
                            <a:srgbClr val="0563C1"/>
                          </a:solidFill>
                          <a:effectLst/>
                          <a:latin typeface="+mn-lt"/>
                          <a:hlinkClick r:id="rId4"/>
                        </a:rPr>
                        <a:t>Sexual orientation and gender identity</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300">
                          <a:effectLst/>
                          <a:latin typeface="+mn-lt"/>
                        </a:rPr>
                        <a:t>Gender identity (MSOA); Gender identity [detailed] (LA); Sexual orientation (MSOA); Sexual orientation [detailed] (LA)</a:t>
                      </a:r>
                      <a:endParaRPr lang="en-GB" sz="130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300">
                          <a:effectLst/>
                          <a:latin typeface="+mn-lt"/>
                        </a:rPr>
                        <a:t>06 January 2023</a:t>
                      </a:r>
                      <a:endParaRPr lang="en-GB" sz="130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183351924"/>
                  </a:ext>
                </a:extLst>
              </a:tr>
              <a:tr h="294899">
                <a:tc>
                  <a:txBody>
                    <a:bodyPr/>
                    <a:lstStyle/>
                    <a:p>
                      <a:pPr>
                        <a:lnSpc>
                          <a:spcPct val="107000"/>
                        </a:lnSpc>
                        <a:spcAft>
                          <a:spcPts val="800"/>
                        </a:spcAft>
                      </a:pPr>
                      <a:r>
                        <a:rPr lang="en-GB" sz="1300" u="sng">
                          <a:solidFill>
                            <a:srgbClr val="0563C1"/>
                          </a:solidFill>
                          <a:effectLst/>
                          <a:latin typeface="+mn-lt"/>
                          <a:hlinkClick r:id="rId5"/>
                        </a:rPr>
                        <a:t>Education</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ea typeface="Calibri" panose="020F0502020204030204" pitchFamily="34" charset="0"/>
                          <a:cs typeface="Times New Roman" panose="02020603050405020304" pitchFamily="18" charset="0"/>
                        </a:rPr>
                        <a:t>Highest level of qualification (LSOA); School children and full-time students (LSOA)</a:t>
                      </a:r>
                    </a:p>
                  </a:txBody>
                  <a:tcPr marL="47503" marR="47503" marT="0" marB="0"/>
                </a:tc>
                <a:tc>
                  <a:txBody>
                    <a:bodyPr/>
                    <a:lstStyle/>
                    <a:p>
                      <a:pPr algn="ctr">
                        <a:lnSpc>
                          <a:spcPct val="107000"/>
                        </a:lnSpc>
                        <a:spcAft>
                          <a:spcPts val="800"/>
                        </a:spcAft>
                      </a:pPr>
                      <a:r>
                        <a:rPr lang="en-GB" sz="1300">
                          <a:effectLst/>
                          <a:latin typeface="+mn-lt"/>
                        </a:rPr>
                        <a:t>10 January 2023</a:t>
                      </a:r>
                      <a:endParaRPr lang="en-GB" sz="130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1831194891"/>
                  </a:ext>
                </a:extLst>
              </a:tr>
              <a:tr h="445685">
                <a:tc>
                  <a:txBody>
                    <a:bodyPr/>
                    <a:lstStyle/>
                    <a:p>
                      <a:pPr>
                        <a:lnSpc>
                          <a:spcPct val="107000"/>
                        </a:lnSpc>
                        <a:spcAft>
                          <a:spcPts val="800"/>
                        </a:spcAft>
                      </a:pPr>
                      <a:r>
                        <a:rPr lang="en-GB" sz="1300" u="sng">
                          <a:solidFill>
                            <a:srgbClr val="0563C1"/>
                          </a:solidFill>
                          <a:effectLst/>
                          <a:latin typeface="+mn-lt"/>
                          <a:hlinkClick r:id="rId6"/>
                        </a:rPr>
                        <a:t>Health, disability, and unpaid care</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 </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nSpc>
                          <a:spcPct val="107000"/>
                        </a:lnSpc>
                        <a:spcAft>
                          <a:spcPts val="800"/>
                        </a:spcAft>
                      </a:pPr>
                      <a:r>
                        <a:rPr lang="en-GB" sz="1300">
                          <a:effectLst/>
                          <a:latin typeface="+mn-lt"/>
                        </a:rPr>
                        <a:t>General health (LSOA); General health, age-standardised proportions (LA); Disability (LSOA); Provision of unpaid care (LSOA); Provision of unpaid care, age-standardised proportions; Number of disabled people in the household (LSOA);</a:t>
                      </a:r>
                      <a:endParaRPr lang="en-GB" sz="1300">
                        <a:effectLst/>
                        <a:latin typeface="+mn-lt"/>
                        <a:ea typeface="Calibri" panose="020F0502020204030204" pitchFamily="34" charset="0"/>
                        <a:cs typeface="Times New Roman" panose="02020603050405020304" pitchFamily="18" charset="0"/>
                      </a:endParaRPr>
                    </a:p>
                  </a:txBody>
                  <a:tcPr marL="47503" marR="47503" marT="0" marB="0"/>
                </a:tc>
                <a:tc>
                  <a:txBody>
                    <a:bodyPr/>
                    <a:lstStyle/>
                    <a:p>
                      <a:pPr algn="ctr">
                        <a:lnSpc>
                          <a:spcPct val="107000"/>
                        </a:lnSpc>
                        <a:spcAft>
                          <a:spcPts val="800"/>
                        </a:spcAft>
                      </a:pPr>
                      <a:r>
                        <a:rPr lang="en-GB" sz="1300" dirty="0">
                          <a:effectLst/>
                          <a:latin typeface="+mn-lt"/>
                        </a:rPr>
                        <a:t>19 January 2023</a:t>
                      </a:r>
                      <a:endParaRPr lang="en-GB" sz="1300" dirty="0">
                        <a:effectLst/>
                        <a:latin typeface="+mn-lt"/>
                        <a:ea typeface="Calibri" panose="020F0502020204030204" pitchFamily="34" charset="0"/>
                        <a:cs typeface="Times New Roman" panose="02020603050405020304" pitchFamily="18" charset="0"/>
                      </a:endParaRPr>
                    </a:p>
                  </a:txBody>
                  <a:tcPr marL="47503" marR="47503" marT="0" marB="0"/>
                </a:tc>
                <a:extLst>
                  <a:ext uri="{0D108BD9-81ED-4DB2-BD59-A6C34878D82A}">
                    <a16:rowId xmlns:a16="http://schemas.microsoft.com/office/drawing/2014/main" val="2113619074"/>
                  </a:ext>
                </a:extLst>
              </a:tr>
            </a:tbl>
          </a:graphicData>
        </a:graphic>
      </p:graphicFrame>
    </p:spTree>
    <p:extLst>
      <p:ext uri="{BB962C8B-B14F-4D97-AF65-F5344CB8AC3E}">
        <p14:creationId xmlns:p14="http://schemas.microsoft.com/office/powerpoint/2010/main" val="1797055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CF94-9250-4AE7-BE40-3E0A1B176B77}"/>
              </a:ext>
            </a:extLst>
          </p:cNvPr>
          <p:cNvSpPr>
            <a:spLocks noGrp="1"/>
          </p:cNvSpPr>
          <p:nvPr>
            <p:ph type="title"/>
          </p:nvPr>
        </p:nvSpPr>
        <p:spPr>
          <a:xfrm>
            <a:off x="457200" y="274638"/>
            <a:ext cx="8229600" cy="461665"/>
          </a:xfrm>
        </p:spPr>
        <p:txBody>
          <a:bodyPr>
            <a:normAutofit fontScale="90000"/>
          </a:bodyPr>
          <a:lstStyle/>
          <a:p>
            <a:r>
              <a:rPr lang="en-GB" sz="2800" b="1" dirty="0"/>
              <a:t>Population aged 50 and over</a:t>
            </a:r>
          </a:p>
        </p:txBody>
      </p:sp>
      <p:sp>
        <p:nvSpPr>
          <p:cNvPr id="3" name="Content Placeholder 2">
            <a:extLst>
              <a:ext uri="{FF2B5EF4-FFF2-40B4-BE49-F238E27FC236}">
                <a16:creationId xmlns:a16="http://schemas.microsoft.com/office/drawing/2014/main" id="{F798EC09-6D45-4CBF-B39B-633A0958E3D4}"/>
              </a:ext>
            </a:extLst>
          </p:cNvPr>
          <p:cNvSpPr>
            <a:spLocks noGrp="1"/>
          </p:cNvSpPr>
          <p:nvPr>
            <p:ph idx="1"/>
          </p:nvPr>
        </p:nvSpPr>
        <p:spPr>
          <a:xfrm>
            <a:off x="215490" y="970961"/>
            <a:ext cx="4944339" cy="3448639"/>
          </a:xfrm>
        </p:spPr>
        <p:txBody>
          <a:bodyPr>
            <a:noAutofit/>
          </a:bodyPr>
          <a:lstStyle/>
          <a:p>
            <a:r>
              <a:rPr lang="en-GB" sz="1320" dirty="0"/>
              <a:t>Bracknell Forest population is ageing. Residents aged 50 and over were 43,225 and represented 34.7% of the population in 2021 representing a 4.4% increase in population share from 30.2%  (34,238) in 2011. </a:t>
            </a:r>
          </a:p>
          <a:p>
            <a:pPr marL="0" indent="0">
              <a:buNone/>
            </a:pPr>
            <a:endParaRPr lang="en-GB" sz="1320" dirty="0"/>
          </a:p>
          <a:p>
            <a:r>
              <a:rPr lang="en-GB" sz="1320" dirty="0"/>
              <a:t>The most significant increases were in the 55-59 age group, up from 5.6% to 6.7%, and the 70-74 age group, up from 2.9% to 4.0%.</a:t>
            </a:r>
          </a:p>
          <a:p>
            <a:endParaRPr lang="en-GB" sz="1320" dirty="0"/>
          </a:p>
          <a:p>
            <a:r>
              <a:rPr lang="en-GB" sz="1320" dirty="0"/>
              <a:t>Compared with the regional and national comparators, the 50 and over population still comprised a smaller share of the total population than the South-East (39.3%) and England (37.8%). </a:t>
            </a:r>
          </a:p>
          <a:p>
            <a:endParaRPr lang="en-GB" sz="1320" dirty="0"/>
          </a:p>
          <a:p>
            <a:r>
              <a:rPr lang="en-GB" sz="1320" dirty="0"/>
              <a:t>Notably, the population aged 50 and over grew at a faster rate between the two census dates in Bracknell Forest than the South-East and England.</a:t>
            </a:r>
          </a:p>
        </p:txBody>
      </p:sp>
      <p:graphicFrame>
        <p:nvGraphicFramePr>
          <p:cNvPr id="6" name="Chart 5">
            <a:extLst>
              <a:ext uri="{FF2B5EF4-FFF2-40B4-BE49-F238E27FC236}">
                <a16:creationId xmlns:a16="http://schemas.microsoft.com/office/drawing/2014/main" id="{F37A9431-DD46-4142-915D-2A0F6360387F}"/>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05385290"/>
              </p:ext>
            </p:extLst>
          </p:nvPr>
        </p:nvGraphicFramePr>
        <p:xfrm>
          <a:off x="5259425" y="1545997"/>
          <a:ext cx="3736013" cy="508872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EABE737-3E12-4A4B-8D73-47BDD07CF8C7}"/>
              </a:ext>
            </a:extLst>
          </p:cNvPr>
          <p:cNvSpPr txBox="1"/>
          <p:nvPr/>
        </p:nvSpPr>
        <p:spPr>
          <a:xfrm>
            <a:off x="5343599" y="966549"/>
            <a:ext cx="3800401" cy="461665"/>
          </a:xfrm>
          <a:prstGeom prst="rect">
            <a:avLst/>
          </a:prstGeom>
          <a:noFill/>
        </p:spPr>
        <p:txBody>
          <a:bodyPr wrap="square" rtlCol="0">
            <a:spAutoFit/>
          </a:bodyPr>
          <a:lstStyle/>
          <a:p>
            <a:pPr algn="ctr"/>
            <a:r>
              <a:rPr lang="en-GB" sz="1200" b="1" u="sng" dirty="0">
                <a:latin typeface="+mj-lt"/>
              </a:rPr>
              <a:t>Proportion of population aged 50 and over in Bracknell Forest, 2021 and 2011</a:t>
            </a:r>
          </a:p>
        </p:txBody>
      </p:sp>
      <p:sp>
        <p:nvSpPr>
          <p:cNvPr id="10" name="TextBox 9">
            <a:extLst>
              <a:ext uri="{FF2B5EF4-FFF2-40B4-BE49-F238E27FC236}">
                <a16:creationId xmlns:a16="http://schemas.microsoft.com/office/drawing/2014/main" id="{31E2509D-9BC9-4CF2-88E4-CCC3451DC783}"/>
              </a:ext>
            </a:extLst>
          </p:cNvPr>
          <p:cNvSpPr txBox="1"/>
          <p:nvPr/>
        </p:nvSpPr>
        <p:spPr>
          <a:xfrm>
            <a:off x="215490" y="4654258"/>
            <a:ext cx="4572000" cy="461665"/>
          </a:xfrm>
          <a:prstGeom prst="rect">
            <a:avLst/>
          </a:prstGeom>
          <a:noFill/>
        </p:spPr>
        <p:txBody>
          <a:bodyPr wrap="square">
            <a:spAutoFit/>
          </a:bodyPr>
          <a:lstStyle/>
          <a:p>
            <a:pPr algn="ctr"/>
            <a:r>
              <a:rPr lang="en-GB" sz="1200" b="1" u="sng" dirty="0">
                <a:latin typeface="+mj-lt"/>
              </a:rPr>
              <a:t>Proportion of population aged 50 and over in Bracknell Forest, South-East region and England, 2021 and 2011 </a:t>
            </a:r>
            <a:endParaRPr lang="en-GB" sz="1200" dirty="0">
              <a:latin typeface="+mj-lt"/>
            </a:endParaRPr>
          </a:p>
        </p:txBody>
      </p:sp>
      <p:graphicFrame>
        <p:nvGraphicFramePr>
          <p:cNvPr id="15" name="Chart 14">
            <a:extLst>
              <a:ext uri="{FF2B5EF4-FFF2-40B4-BE49-F238E27FC236}">
                <a16:creationId xmlns:a16="http://schemas.microsoft.com/office/drawing/2014/main" id="{95261B67-6FEB-4780-862A-C52B9033C492}"/>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489233879"/>
              </p:ext>
            </p:extLst>
          </p:nvPr>
        </p:nvGraphicFramePr>
        <p:xfrm>
          <a:off x="346119" y="5000882"/>
          <a:ext cx="4572000" cy="163383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2EE0F2D-D55C-54CE-2F50-184527B368BC}"/>
              </a:ext>
            </a:extLst>
          </p:cNvPr>
          <p:cNvSpPr txBox="1"/>
          <p:nvPr/>
        </p:nvSpPr>
        <p:spPr>
          <a:xfrm>
            <a:off x="177861" y="6557216"/>
            <a:ext cx="4432209" cy="276999"/>
          </a:xfrm>
          <a:prstGeom prst="rect">
            <a:avLst/>
          </a:prstGeom>
          <a:noFill/>
        </p:spPr>
        <p:txBody>
          <a:bodyPr wrap="square" rtlCol="0">
            <a:spAutoFit/>
          </a:bodyPr>
          <a:lstStyle/>
          <a:p>
            <a:r>
              <a:rPr lang="en-GB" sz="1200" i="1" dirty="0"/>
              <a:t>Source: </a:t>
            </a:r>
            <a:r>
              <a:rPr lang="en-GB" sz="1200" i="1" dirty="0">
                <a:hlinkClick r:id="rId4"/>
              </a:rPr>
              <a:t>ONS Census 2021, Age at single year </a:t>
            </a:r>
            <a:endParaRPr lang="en-GB" sz="1200" i="1" dirty="0"/>
          </a:p>
        </p:txBody>
      </p:sp>
    </p:spTree>
    <p:extLst>
      <p:ext uri="{BB962C8B-B14F-4D97-AF65-F5344CB8AC3E}">
        <p14:creationId xmlns:p14="http://schemas.microsoft.com/office/powerpoint/2010/main" val="2389365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74652-ABE4-435F-A7FB-0EB46869C98C}"/>
              </a:ext>
            </a:extLst>
          </p:cNvPr>
          <p:cNvSpPr>
            <a:spLocks noGrp="1"/>
          </p:cNvSpPr>
          <p:nvPr>
            <p:ph type="title"/>
          </p:nvPr>
        </p:nvSpPr>
        <p:spPr>
          <a:xfrm>
            <a:off x="370115" y="111353"/>
            <a:ext cx="8229600" cy="432933"/>
          </a:xfrm>
        </p:spPr>
        <p:txBody>
          <a:bodyPr>
            <a:noAutofit/>
          </a:bodyPr>
          <a:lstStyle/>
          <a:p>
            <a:r>
              <a:rPr lang="en-GB" sz="1800" b="1" dirty="0"/>
              <a:t>Distribution of population aged 50 and over in Bracknell Forest, 2021 and 2011</a:t>
            </a:r>
          </a:p>
        </p:txBody>
      </p:sp>
      <p:sp>
        <p:nvSpPr>
          <p:cNvPr id="10" name="TextBox 9">
            <a:extLst>
              <a:ext uri="{FF2B5EF4-FFF2-40B4-BE49-F238E27FC236}">
                <a16:creationId xmlns:a16="http://schemas.microsoft.com/office/drawing/2014/main" id="{08EBDFC7-9EF5-430C-8F1A-BE6E512C11F2}"/>
              </a:ext>
            </a:extLst>
          </p:cNvPr>
          <p:cNvSpPr txBox="1"/>
          <p:nvPr/>
        </p:nvSpPr>
        <p:spPr>
          <a:xfrm>
            <a:off x="206829" y="665351"/>
            <a:ext cx="8730342" cy="553998"/>
          </a:xfrm>
          <a:prstGeom prst="rect">
            <a:avLst/>
          </a:prstGeom>
          <a:noFill/>
        </p:spPr>
        <p:txBody>
          <a:bodyPr wrap="square" rtlCol="0">
            <a:spAutoFit/>
          </a:bodyPr>
          <a:lstStyle/>
          <a:p>
            <a:r>
              <a:rPr lang="en-GB" sz="1500" dirty="0"/>
              <a:t>Most MSOAs had an increase in population aged 50 and over in 2021 census, compared to 2011 census, especially MSOAs which had proportion of 50+ population under 30.6% in 2011. </a:t>
            </a:r>
          </a:p>
        </p:txBody>
      </p:sp>
      <p:pic>
        <p:nvPicPr>
          <p:cNvPr id="17" name="Picture 16" descr="Map of Bracknell Forest using MSOA boundaries. Map shows distribution of the 50 and over population in Bracknell Forest in 2021.">
            <a:extLst>
              <a:ext uri="{FF2B5EF4-FFF2-40B4-BE49-F238E27FC236}">
                <a16:creationId xmlns:a16="http://schemas.microsoft.com/office/drawing/2014/main" id="{9DC40C70-73F9-4E60-AC40-2F9B7B393723}"/>
              </a:ext>
            </a:extLst>
          </p:cNvPr>
          <p:cNvPicPr>
            <a:picLocks noChangeAspect="1"/>
          </p:cNvPicPr>
          <p:nvPr/>
        </p:nvPicPr>
        <p:blipFill>
          <a:blip r:embed="rId2"/>
          <a:stretch>
            <a:fillRect/>
          </a:stretch>
        </p:blipFill>
        <p:spPr>
          <a:xfrm>
            <a:off x="94268" y="1445730"/>
            <a:ext cx="4532688" cy="5087150"/>
          </a:xfrm>
          <a:prstGeom prst="rect">
            <a:avLst/>
          </a:prstGeom>
        </p:spPr>
      </p:pic>
      <p:pic>
        <p:nvPicPr>
          <p:cNvPr id="18" name="Picture 17" descr="Map of Bracknell Forest using MSOA boundaries. Map shows distribution of the 50 and over population in Bracknell Forest in 2021.">
            <a:extLst>
              <a:ext uri="{FF2B5EF4-FFF2-40B4-BE49-F238E27FC236}">
                <a16:creationId xmlns:a16="http://schemas.microsoft.com/office/drawing/2014/main" id="{7701162E-C410-4304-91B4-8AF89D9DA9B9}"/>
              </a:ext>
            </a:extLst>
          </p:cNvPr>
          <p:cNvPicPr>
            <a:picLocks noChangeAspect="1"/>
          </p:cNvPicPr>
          <p:nvPr/>
        </p:nvPicPr>
        <p:blipFill>
          <a:blip r:embed="rId3"/>
          <a:stretch>
            <a:fillRect/>
          </a:stretch>
        </p:blipFill>
        <p:spPr>
          <a:xfrm>
            <a:off x="4648201" y="1413712"/>
            <a:ext cx="4401531" cy="5119168"/>
          </a:xfrm>
          <a:prstGeom prst="rect">
            <a:avLst/>
          </a:prstGeom>
        </p:spPr>
      </p:pic>
      <p:sp>
        <p:nvSpPr>
          <p:cNvPr id="3" name="TextBox 2">
            <a:extLst>
              <a:ext uri="{FF2B5EF4-FFF2-40B4-BE49-F238E27FC236}">
                <a16:creationId xmlns:a16="http://schemas.microsoft.com/office/drawing/2014/main" id="{2785A988-E87E-5D36-95E8-EC9905092CD8}"/>
              </a:ext>
            </a:extLst>
          </p:cNvPr>
          <p:cNvSpPr txBox="1"/>
          <p:nvPr/>
        </p:nvSpPr>
        <p:spPr>
          <a:xfrm>
            <a:off x="177861" y="6557216"/>
            <a:ext cx="4432209" cy="276999"/>
          </a:xfrm>
          <a:prstGeom prst="rect">
            <a:avLst/>
          </a:prstGeom>
          <a:noFill/>
        </p:spPr>
        <p:txBody>
          <a:bodyPr wrap="square" rtlCol="0">
            <a:spAutoFit/>
          </a:bodyPr>
          <a:lstStyle/>
          <a:p>
            <a:r>
              <a:rPr lang="en-GB" sz="1200" i="1" dirty="0"/>
              <a:t>Source: </a:t>
            </a:r>
            <a:r>
              <a:rPr lang="en-GB" sz="1200" i="1" dirty="0">
                <a:hlinkClick r:id="rId4"/>
              </a:rPr>
              <a:t>ONS Census 2021, Age at single year </a:t>
            </a:r>
            <a:endParaRPr lang="en-GB" sz="1200" i="1" dirty="0"/>
          </a:p>
        </p:txBody>
      </p:sp>
    </p:spTree>
    <p:extLst>
      <p:ext uri="{BB962C8B-B14F-4D97-AF65-F5344CB8AC3E}">
        <p14:creationId xmlns:p14="http://schemas.microsoft.com/office/powerpoint/2010/main" val="408725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E38C-568E-4FC6-9CCE-0171654F73D6}"/>
              </a:ext>
            </a:extLst>
          </p:cNvPr>
          <p:cNvSpPr>
            <a:spLocks noGrp="1"/>
          </p:cNvSpPr>
          <p:nvPr>
            <p:ph type="title"/>
          </p:nvPr>
        </p:nvSpPr>
        <p:spPr>
          <a:xfrm>
            <a:off x="457200" y="226740"/>
            <a:ext cx="8229600" cy="457199"/>
          </a:xfrm>
        </p:spPr>
        <p:txBody>
          <a:bodyPr>
            <a:noAutofit/>
          </a:bodyPr>
          <a:lstStyle/>
          <a:p>
            <a:r>
              <a:rPr lang="en-GB" sz="2800" b="1" dirty="0"/>
              <a:t>Ethnicity</a:t>
            </a:r>
          </a:p>
        </p:txBody>
      </p:sp>
      <p:sp>
        <p:nvSpPr>
          <p:cNvPr id="3" name="Content Placeholder 2">
            <a:extLst>
              <a:ext uri="{FF2B5EF4-FFF2-40B4-BE49-F238E27FC236}">
                <a16:creationId xmlns:a16="http://schemas.microsoft.com/office/drawing/2014/main" id="{91315868-1D2C-46F5-A251-07403A931ED8}"/>
              </a:ext>
            </a:extLst>
          </p:cNvPr>
          <p:cNvSpPr>
            <a:spLocks noGrp="1"/>
          </p:cNvSpPr>
          <p:nvPr>
            <p:ph idx="1"/>
          </p:nvPr>
        </p:nvSpPr>
        <p:spPr>
          <a:xfrm>
            <a:off x="107503" y="933531"/>
            <a:ext cx="4173288" cy="5649831"/>
          </a:xfrm>
        </p:spPr>
        <p:txBody>
          <a:bodyPr>
            <a:noAutofit/>
          </a:bodyPr>
          <a:lstStyle/>
          <a:p>
            <a:r>
              <a:rPr lang="en-GB" sz="1370" dirty="0"/>
              <a:t>Residents identifying themselves as White-British (96,950) remain the largest ethnic group in Bracknell Forest, up 1% from 2011.</a:t>
            </a:r>
          </a:p>
          <a:p>
            <a:pPr marL="0" indent="0">
              <a:buNone/>
            </a:pPr>
            <a:endParaRPr lang="en-GB" sz="1370" dirty="0"/>
          </a:p>
          <a:p>
            <a:r>
              <a:rPr lang="en-GB" sz="1370" dirty="0"/>
              <a:t>Although the number of White-British residents has increased since 2011, the proportion of residents belonging to this ethnic group is down from 84.9% in 2011 to 77.8% in 2021.</a:t>
            </a:r>
          </a:p>
          <a:p>
            <a:endParaRPr lang="en-GB" sz="1370" dirty="0"/>
          </a:p>
          <a:p>
            <a:r>
              <a:rPr lang="en-GB" sz="1370" dirty="0"/>
              <a:t>The largest ethnic minority group was White-Non-British (10,319), up 37% from 2011. The proportion of Bracknell Forest residents belonging to this group was 8.3%, which is up from 5.7% in 2011. This was primarily driven by an increase in the White-other ethnic group, up 40% since 2011.</a:t>
            </a:r>
          </a:p>
          <a:p>
            <a:endParaRPr lang="en-GB" sz="1370" dirty="0"/>
          </a:p>
          <a:p>
            <a:r>
              <a:rPr lang="en-GB" sz="1370" dirty="0"/>
              <a:t>The number of Black, Asian, and Minority Ethnic (BAME) residents is up 38.6% from 2011. BAME residents comprised 13.9% of the total population in 2021, up from 9.4% in 2011.</a:t>
            </a:r>
          </a:p>
          <a:p>
            <a:endParaRPr lang="en-GB" sz="1370" dirty="0"/>
          </a:p>
          <a:p>
            <a:r>
              <a:rPr lang="en-GB" sz="1370" dirty="0"/>
              <a:t>The proportion of White-other and mixed-multiple ethnic groups in Bracknell Forest were slightly greater than the regional and national averages.</a:t>
            </a:r>
          </a:p>
        </p:txBody>
      </p:sp>
      <p:sp>
        <p:nvSpPr>
          <p:cNvPr id="5" name="TextBox 4">
            <a:extLst>
              <a:ext uri="{FF2B5EF4-FFF2-40B4-BE49-F238E27FC236}">
                <a16:creationId xmlns:a16="http://schemas.microsoft.com/office/drawing/2014/main" id="{4CE38640-CCCB-41DB-890F-6E9060B6BE86}"/>
              </a:ext>
            </a:extLst>
          </p:cNvPr>
          <p:cNvSpPr txBox="1"/>
          <p:nvPr/>
        </p:nvSpPr>
        <p:spPr>
          <a:xfrm>
            <a:off x="4703972" y="846410"/>
            <a:ext cx="4072379" cy="507831"/>
          </a:xfrm>
          <a:prstGeom prst="rect">
            <a:avLst/>
          </a:prstGeom>
          <a:noFill/>
        </p:spPr>
        <p:txBody>
          <a:bodyPr wrap="square" rtlCol="0">
            <a:spAutoFit/>
          </a:bodyPr>
          <a:lstStyle/>
          <a:p>
            <a:pPr algn="ctr"/>
            <a:r>
              <a:rPr lang="en-GB" sz="1300" b="1" dirty="0"/>
              <a:t>Table 3: Changes in the ethnic make-up of Bracknell Forest: Census 2021 vs 2011</a:t>
            </a:r>
          </a:p>
        </p:txBody>
      </p:sp>
      <p:graphicFrame>
        <p:nvGraphicFramePr>
          <p:cNvPr id="4" name="Table 3">
            <a:extLst>
              <a:ext uri="{FF2B5EF4-FFF2-40B4-BE49-F238E27FC236}">
                <a16:creationId xmlns:a16="http://schemas.microsoft.com/office/drawing/2014/main" id="{6D5687E8-7CAC-482E-963C-449FE0D0B162}"/>
              </a:ext>
            </a:extLst>
          </p:cNvPr>
          <p:cNvGraphicFramePr>
            <a:graphicFrameLocks noGrp="1"/>
          </p:cNvGraphicFramePr>
          <p:nvPr>
            <p:extLst>
              <p:ext uri="{D42A27DB-BD31-4B8C-83A1-F6EECF244321}">
                <p14:modId xmlns:p14="http://schemas.microsoft.com/office/powerpoint/2010/main" val="2377039981"/>
              </p:ext>
            </p:extLst>
          </p:nvPr>
        </p:nvGraphicFramePr>
        <p:xfrm>
          <a:off x="4703974" y="1422951"/>
          <a:ext cx="4072380" cy="2112924"/>
        </p:xfrm>
        <a:graphic>
          <a:graphicData uri="http://schemas.openxmlformats.org/drawingml/2006/table">
            <a:tbl>
              <a:tblPr firstRow="1"/>
              <a:tblGrid>
                <a:gridCol w="1634431">
                  <a:extLst>
                    <a:ext uri="{9D8B030D-6E8A-4147-A177-3AD203B41FA5}">
                      <a16:colId xmlns:a16="http://schemas.microsoft.com/office/drawing/2014/main" val="442943717"/>
                    </a:ext>
                  </a:extLst>
                </a:gridCol>
                <a:gridCol w="693948">
                  <a:extLst>
                    <a:ext uri="{9D8B030D-6E8A-4147-A177-3AD203B41FA5}">
                      <a16:colId xmlns:a16="http://schemas.microsoft.com/office/drawing/2014/main" val="459007139"/>
                    </a:ext>
                  </a:extLst>
                </a:gridCol>
                <a:gridCol w="692291">
                  <a:extLst>
                    <a:ext uri="{9D8B030D-6E8A-4147-A177-3AD203B41FA5}">
                      <a16:colId xmlns:a16="http://schemas.microsoft.com/office/drawing/2014/main" val="2676897537"/>
                    </a:ext>
                  </a:extLst>
                </a:gridCol>
                <a:gridCol w="1051710">
                  <a:extLst>
                    <a:ext uri="{9D8B030D-6E8A-4147-A177-3AD203B41FA5}">
                      <a16:colId xmlns:a16="http://schemas.microsoft.com/office/drawing/2014/main" val="2241603740"/>
                    </a:ext>
                  </a:extLst>
                </a:gridCol>
              </a:tblGrid>
              <a:tr h="245593">
                <a:tc>
                  <a:txBody>
                    <a:bodyPr/>
                    <a:lstStyle/>
                    <a:p>
                      <a:pPr algn="l" fontAlgn="b"/>
                      <a:r>
                        <a:rPr lang="en-GB" sz="1200" b="1" i="0" u="none" strike="noStrike">
                          <a:solidFill>
                            <a:srgbClr val="000000"/>
                          </a:solidFill>
                          <a:effectLst/>
                          <a:latin typeface="+mn-lt"/>
                        </a:rPr>
                        <a:t>Ethnic Categories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dirty="0">
                          <a:solidFill>
                            <a:srgbClr val="000000"/>
                          </a:solidFill>
                          <a:effectLst/>
                          <a:latin typeface="+mn-lt"/>
                        </a:rPr>
                        <a:t>Census 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mn-lt"/>
                        </a:rPr>
                        <a:t>Census 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mn-lt"/>
                        </a:rPr>
                        <a:t>% Increase in population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097178"/>
                  </a:ext>
                </a:extLst>
              </a:tr>
              <a:tr h="291194">
                <a:tc>
                  <a:txBody>
                    <a:bodyPr/>
                    <a:lstStyle/>
                    <a:p>
                      <a:pPr algn="l" fontAlgn="b"/>
                      <a:r>
                        <a:rPr lang="en-GB" sz="1200" b="0" i="0" u="none" strike="noStrike">
                          <a:solidFill>
                            <a:srgbClr val="000000"/>
                          </a:solidFill>
                          <a:effectLst/>
                          <a:latin typeface="+mn-lt"/>
                        </a:rPr>
                        <a:t>Asian or Asian-British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n-lt"/>
                        </a:rPr>
                        <a:t>8,879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5,664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56.8%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4972116"/>
                  </a:ext>
                </a:extLst>
              </a:tr>
              <a:tr h="291194">
                <a:tc>
                  <a:txBody>
                    <a:bodyPr/>
                    <a:lstStyle/>
                    <a:p>
                      <a:pPr algn="l" fontAlgn="b"/>
                      <a:r>
                        <a:rPr lang="en-GB" sz="1200" b="0" i="0" u="none" strike="noStrike" dirty="0">
                          <a:solidFill>
                            <a:srgbClr val="000000"/>
                          </a:solidFill>
                          <a:effectLst/>
                          <a:latin typeface="+mn-lt"/>
                        </a:rPr>
                        <a:t>Black or Black-British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2,993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2,189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36.7%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7527245"/>
                  </a:ext>
                </a:extLst>
              </a:tr>
              <a:tr h="291194">
                <a:tc>
                  <a:txBody>
                    <a:bodyPr/>
                    <a:lstStyle/>
                    <a:p>
                      <a:pPr algn="l" fontAlgn="b"/>
                      <a:r>
                        <a:rPr lang="en-GB" sz="1200" b="0" i="0" u="none" strike="noStrike">
                          <a:solidFill>
                            <a:srgbClr val="000000"/>
                          </a:solidFill>
                          <a:effectLst/>
                          <a:latin typeface="+mn-lt"/>
                        </a:rPr>
                        <a:t>Mixed or Multiple Ethnic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n-lt"/>
                        </a:rPr>
                        <a:t>3,843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n-lt"/>
                        </a:rPr>
                        <a:t>2,303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66.9%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4313473"/>
                  </a:ext>
                </a:extLst>
              </a:tr>
              <a:tr h="291194">
                <a:tc>
                  <a:txBody>
                    <a:bodyPr/>
                    <a:lstStyle/>
                    <a:p>
                      <a:pPr algn="l" fontAlgn="b"/>
                      <a:r>
                        <a:rPr lang="en-GB" sz="1200" b="0" i="0" u="none" strike="noStrike">
                          <a:solidFill>
                            <a:srgbClr val="000000"/>
                          </a:solidFill>
                          <a:effectLst/>
                          <a:latin typeface="+mn-lt"/>
                        </a:rPr>
                        <a:t>White-British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96,950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96,080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6655836"/>
                  </a:ext>
                </a:extLst>
              </a:tr>
              <a:tr h="291194">
                <a:tc>
                  <a:txBody>
                    <a:bodyPr/>
                    <a:lstStyle/>
                    <a:p>
                      <a:pPr algn="l" fontAlgn="b"/>
                      <a:r>
                        <a:rPr lang="en-GB" sz="1200" b="0" i="0" u="none" strike="noStrike">
                          <a:solidFill>
                            <a:srgbClr val="000000"/>
                          </a:solidFill>
                          <a:effectLst/>
                          <a:latin typeface="+mn-lt"/>
                        </a:rPr>
                        <a:t>White-non-British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10,319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6,474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59.4%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0544948"/>
                  </a:ext>
                </a:extLst>
              </a:tr>
              <a:tr h="291194">
                <a:tc>
                  <a:txBody>
                    <a:bodyPr/>
                    <a:lstStyle/>
                    <a:p>
                      <a:pPr algn="l" fontAlgn="b"/>
                      <a:r>
                        <a:rPr lang="en-GB" sz="1200" b="0" i="0" u="none" strike="noStrike">
                          <a:solidFill>
                            <a:srgbClr val="000000"/>
                          </a:solidFill>
                          <a:effectLst/>
                          <a:latin typeface="+mn-lt"/>
                        </a:rPr>
                        <a:t>Other Ethnic group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1,621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495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n-lt"/>
                        </a:rPr>
                        <a:t>227.5%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7489144"/>
                  </a:ext>
                </a:extLst>
              </a:tr>
            </a:tbl>
          </a:graphicData>
        </a:graphic>
      </p:graphicFrame>
      <p:sp>
        <p:nvSpPr>
          <p:cNvPr id="8" name="TextBox 7">
            <a:extLst>
              <a:ext uri="{FF2B5EF4-FFF2-40B4-BE49-F238E27FC236}">
                <a16:creationId xmlns:a16="http://schemas.microsoft.com/office/drawing/2014/main" id="{A18976B4-D39D-4FBF-866C-F3A8F1A60DFF}"/>
              </a:ext>
            </a:extLst>
          </p:cNvPr>
          <p:cNvSpPr txBox="1"/>
          <p:nvPr/>
        </p:nvSpPr>
        <p:spPr>
          <a:xfrm>
            <a:off x="4572000" y="3813043"/>
            <a:ext cx="4292082" cy="492443"/>
          </a:xfrm>
          <a:prstGeom prst="rect">
            <a:avLst/>
          </a:prstGeom>
          <a:noFill/>
        </p:spPr>
        <p:txBody>
          <a:bodyPr wrap="square" rtlCol="0">
            <a:spAutoFit/>
          </a:bodyPr>
          <a:lstStyle/>
          <a:p>
            <a:pPr algn="ctr"/>
            <a:r>
              <a:rPr lang="en-GB" sz="1300" b="1" dirty="0"/>
              <a:t>Table 4: Ethnic make-up of Bracknell Forest, as share of the population, in 2021 compared with South-East and England</a:t>
            </a:r>
          </a:p>
        </p:txBody>
      </p:sp>
      <p:graphicFrame>
        <p:nvGraphicFramePr>
          <p:cNvPr id="7" name="Table 6">
            <a:extLst>
              <a:ext uri="{FF2B5EF4-FFF2-40B4-BE49-F238E27FC236}">
                <a16:creationId xmlns:a16="http://schemas.microsoft.com/office/drawing/2014/main" id="{E817FF5C-21EB-45B9-BE00-FD1739D5B23A}"/>
              </a:ext>
            </a:extLst>
          </p:cNvPr>
          <p:cNvGraphicFramePr>
            <a:graphicFrameLocks noGrp="1"/>
          </p:cNvGraphicFramePr>
          <p:nvPr>
            <p:extLst>
              <p:ext uri="{D42A27DB-BD31-4B8C-83A1-F6EECF244321}">
                <p14:modId xmlns:p14="http://schemas.microsoft.com/office/powerpoint/2010/main" val="3164794515"/>
              </p:ext>
            </p:extLst>
          </p:nvPr>
        </p:nvGraphicFramePr>
        <p:xfrm>
          <a:off x="4703972" y="4385007"/>
          <a:ext cx="4072380" cy="2310708"/>
        </p:xfrm>
        <a:graphic>
          <a:graphicData uri="http://schemas.openxmlformats.org/drawingml/2006/table">
            <a:tbl>
              <a:tblPr firstRow="1"/>
              <a:tblGrid>
                <a:gridCol w="1668547">
                  <a:extLst>
                    <a:ext uri="{9D8B030D-6E8A-4147-A177-3AD203B41FA5}">
                      <a16:colId xmlns:a16="http://schemas.microsoft.com/office/drawing/2014/main" val="442943717"/>
                    </a:ext>
                  </a:extLst>
                </a:gridCol>
                <a:gridCol w="754144">
                  <a:extLst>
                    <a:ext uri="{9D8B030D-6E8A-4147-A177-3AD203B41FA5}">
                      <a16:colId xmlns:a16="http://schemas.microsoft.com/office/drawing/2014/main" val="459007139"/>
                    </a:ext>
                  </a:extLst>
                </a:gridCol>
                <a:gridCol w="886120">
                  <a:extLst>
                    <a:ext uri="{9D8B030D-6E8A-4147-A177-3AD203B41FA5}">
                      <a16:colId xmlns:a16="http://schemas.microsoft.com/office/drawing/2014/main" val="2676897537"/>
                    </a:ext>
                  </a:extLst>
                </a:gridCol>
                <a:gridCol w="763569">
                  <a:extLst>
                    <a:ext uri="{9D8B030D-6E8A-4147-A177-3AD203B41FA5}">
                      <a16:colId xmlns:a16="http://schemas.microsoft.com/office/drawing/2014/main" val="2241603740"/>
                    </a:ext>
                  </a:extLst>
                </a:gridCol>
              </a:tblGrid>
              <a:tr h="386652">
                <a:tc>
                  <a:txBody>
                    <a:bodyPr/>
                    <a:lstStyle/>
                    <a:p>
                      <a:pPr algn="l" fontAlgn="b"/>
                      <a:r>
                        <a:rPr lang="en-GB" sz="1200" b="1" i="0" u="none" strike="noStrike">
                          <a:solidFill>
                            <a:srgbClr val="000000"/>
                          </a:solidFill>
                          <a:effectLst/>
                          <a:latin typeface="+mn-lt"/>
                        </a:rPr>
                        <a:t>Ethnic Categories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mn-lt"/>
                        </a:rPr>
                        <a:t>Bracknell Forest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mn-lt"/>
                        </a:rPr>
                        <a:t>South East Region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mn-lt"/>
                        </a:rPr>
                        <a:t>England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097178"/>
                  </a:ext>
                </a:extLst>
              </a:tr>
              <a:tr h="320676">
                <a:tc>
                  <a:txBody>
                    <a:bodyPr/>
                    <a:lstStyle/>
                    <a:p>
                      <a:pPr algn="l" fontAlgn="b"/>
                      <a:r>
                        <a:rPr lang="en-GB" sz="1200" b="0" i="0" u="none" strike="noStrike">
                          <a:solidFill>
                            <a:srgbClr val="000000"/>
                          </a:solidFill>
                          <a:effectLst/>
                          <a:latin typeface="+mn-lt"/>
                        </a:rPr>
                        <a:t>Asian or Asian-British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4972116"/>
                  </a:ext>
                </a:extLst>
              </a:tr>
              <a:tr h="320676">
                <a:tc>
                  <a:txBody>
                    <a:bodyPr/>
                    <a:lstStyle/>
                    <a:p>
                      <a:pPr algn="l" fontAlgn="b"/>
                      <a:r>
                        <a:rPr lang="en-GB" sz="1200" b="0" i="0" u="none" strike="noStrike">
                          <a:solidFill>
                            <a:srgbClr val="000000"/>
                          </a:solidFill>
                          <a:effectLst/>
                          <a:latin typeface="+mn-lt"/>
                        </a:rPr>
                        <a:t>Black or Black-British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7527245"/>
                  </a:ext>
                </a:extLst>
              </a:tr>
              <a:tr h="320676">
                <a:tc>
                  <a:txBody>
                    <a:bodyPr/>
                    <a:lstStyle/>
                    <a:p>
                      <a:pPr algn="l" fontAlgn="b"/>
                      <a:r>
                        <a:rPr lang="en-GB" sz="1200" b="0" i="0" u="none" strike="noStrike" dirty="0">
                          <a:solidFill>
                            <a:srgbClr val="000000"/>
                          </a:solidFill>
                          <a:effectLst/>
                          <a:latin typeface="+mn-lt"/>
                        </a:rPr>
                        <a:t>Mixed or Multiple Ethnic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4313473"/>
                  </a:ext>
                </a:extLst>
              </a:tr>
              <a:tr h="320676">
                <a:tc>
                  <a:txBody>
                    <a:bodyPr/>
                    <a:lstStyle/>
                    <a:p>
                      <a:pPr algn="l" fontAlgn="b"/>
                      <a:r>
                        <a:rPr lang="en-GB" sz="1200" b="0" i="0" u="none" strike="noStrike">
                          <a:solidFill>
                            <a:srgbClr val="000000"/>
                          </a:solidFill>
                          <a:effectLst/>
                          <a:latin typeface="+mn-lt"/>
                        </a:rPr>
                        <a:t>White-British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77.8%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78.8%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73.5%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76655836"/>
                  </a:ext>
                </a:extLst>
              </a:tr>
              <a:tr h="320676">
                <a:tc>
                  <a:txBody>
                    <a:bodyPr/>
                    <a:lstStyle/>
                    <a:p>
                      <a:pPr algn="l" fontAlgn="b"/>
                      <a:r>
                        <a:rPr lang="en-GB" sz="1200" b="0" i="0" u="none" strike="noStrike">
                          <a:solidFill>
                            <a:srgbClr val="000000"/>
                          </a:solidFill>
                          <a:effectLst/>
                          <a:latin typeface="+mn-lt"/>
                        </a:rPr>
                        <a:t>White-non-British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0544948"/>
                  </a:ext>
                </a:extLst>
              </a:tr>
              <a:tr h="320676">
                <a:tc>
                  <a:txBody>
                    <a:bodyPr/>
                    <a:lstStyle/>
                    <a:p>
                      <a:pPr algn="l" fontAlgn="b"/>
                      <a:r>
                        <a:rPr lang="en-GB" sz="1200" b="0" i="0" u="none" strike="noStrike">
                          <a:solidFill>
                            <a:srgbClr val="000000"/>
                          </a:solidFill>
                          <a:effectLst/>
                          <a:latin typeface="+mn-lt"/>
                        </a:rPr>
                        <a:t>Other Ethnic group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mn-lt"/>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n-lt"/>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27489144"/>
                  </a:ext>
                </a:extLst>
              </a:tr>
            </a:tbl>
          </a:graphicData>
        </a:graphic>
      </p:graphicFrame>
      <p:sp>
        <p:nvSpPr>
          <p:cNvPr id="6" name="TextBox 5">
            <a:extLst>
              <a:ext uri="{FF2B5EF4-FFF2-40B4-BE49-F238E27FC236}">
                <a16:creationId xmlns:a16="http://schemas.microsoft.com/office/drawing/2014/main" id="{048E5CF2-92F2-BE73-9B18-653513BB8E29}"/>
              </a:ext>
            </a:extLst>
          </p:cNvPr>
          <p:cNvSpPr txBox="1"/>
          <p:nvPr/>
        </p:nvSpPr>
        <p:spPr>
          <a:xfrm>
            <a:off x="177861" y="6557216"/>
            <a:ext cx="4432209" cy="276999"/>
          </a:xfrm>
          <a:prstGeom prst="rect">
            <a:avLst/>
          </a:prstGeom>
          <a:noFill/>
        </p:spPr>
        <p:txBody>
          <a:bodyPr wrap="square" rtlCol="0">
            <a:spAutoFit/>
          </a:bodyPr>
          <a:lstStyle/>
          <a:p>
            <a:r>
              <a:rPr lang="en-GB" sz="1200" i="1" dirty="0"/>
              <a:t>Source: </a:t>
            </a:r>
            <a:r>
              <a:rPr lang="en-GB" sz="1200" i="1" dirty="0">
                <a:hlinkClick r:id="rId2"/>
              </a:rPr>
              <a:t>ONS Census 2021, Ethnic Group </a:t>
            </a:r>
            <a:endParaRPr lang="en-GB" sz="1200" i="1" dirty="0"/>
          </a:p>
        </p:txBody>
      </p:sp>
    </p:spTree>
    <p:extLst>
      <p:ext uri="{BB962C8B-B14F-4D97-AF65-F5344CB8AC3E}">
        <p14:creationId xmlns:p14="http://schemas.microsoft.com/office/powerpoint/2010/main" val="1302289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D7EEB-CD73-485D-AF3D-6875FDA06372}"/>
              </a:ext>
            </a:extLst>
          </p:cNvPr>
          <p:cNvSpPr>
            <a:spLocks noGrp="1"/>
          </p:cNvSpPr>
          <p:nvPr>
            <p:ph type="title"/>
          </p:nvPr>
        </p:nvSpPr>
        <p:spPr>
          <a:xfrm>
            <a:off x="0" y="124478"/>
            <a:ext cx="9144000" cy="344773"/>
          </a:xfrm>
        </p:spPr>
        <p:txBody>
          <a:bodyPr>
            <a:noAutofit/>
          </a:bodyPr>
          <a:lstStyle/>
          <a:p>
            <a:r>
              <a:rPr lang="en-GB" sz="2400" b="1" dirty="0"/>
              <a:t>Distribution of White (UK) and White-other ethnic groups</a:t>
            </a:r>
          </a:p>
        </p:txBody>
      </p:sp>
      <p:sp>
        <p:nvSpPr>
          <p:cNvPr id="4" name="TextBox 3">
            <a:extLst>
              <a:ext uri="{FF2B5EF4-FFF2-40B4-BE49-F238E27FC236}">
                <a16:creationId xmlns:a16="http://schemas.microsoft.com/office/drawing/2014/main" id="{B45EAEF9-8A48-4651-8D13-B88F3D40D20F}"/>
              </a:ext>
            </a:extLst>
          </p:cNvPr>
          <p:cNvSpPr txBox="1"/>
          <p:nvPr/>
        </p:nvSpPr>
        <p:spPr>
          <a:xfrm>
            <a:off x="177861" y="543119"/>
            <a:ext cx="8908989" cy="1015663"/>
          </a:xfrm>
          <a:prstGeom prst="rect">
            <a:avLst/>
          </a:prstGeom>
          <a:noFill/>
        </p:spPr>
        <p:txBody>
          <a:bodyPr wrap="square" rtlCol="0">
            <a:spAutoFit/>
          </a:bodyPr>
          <a:lstStyle/>
          <a:p>
            <a:pPr marL="285750" indent="-285750">
              <a:buFont typeface="Arial" panose="020B0604020202020204" pitchFamily="34" charset="0"/>
              <a:buChar char="•"/>
            </a:pPr>
            <a:r>
              <a:rPr lang="en-GB" sz="1500" dirty="0"/>
              <a:t>In 2021, Lower Super Output Areas (LSOAs) with highest proportion of </a:t>
            </a:r>
          </a:p>
          <a:p>
            <a:pPr marL="631825" lvl="1" indent="-174625">
              <a:buFont typeface="Courier New" panose="02070309020205020404" pitchFamily="49" charset="0"/>
              <a:buChar char="o"/>
            </a:pPr>
            <a:r>
              <a:rPr lang="en-GB" sz="1500" dirty="0"/>
              <a:t>White population (from UK) were located in the southern and the northern parts of Bracknell Forest.</a:t>
            </a:r>
          </a:p>
          <a:p>
            <a:pPr marL="631825" lvl="1" indent="-174625">
              <a:buFont typeface="Courier New" panose="02070309020205020404" pitchFamily="49" charset="0"/>
              <a:buChar char="o"/>
            </a:pPr>
            <a:r>
              <a:rPr lang="en-GB" sz="1500" dirty="0"/>
              <a:t>Other White ethnic groups were located in Swinley Forest ward and in the central parts of Bracknell Forest </a:t>
            </a:r>
          </a:p>
        </p:txBody>
      </p:sp>
      <p:sp>
        <p:nvSpPr>
          <p:cNvPr id="7" name="TextBox 6">
            <a:extLst>
              <a:ext uri="{FF2B5EF4-FFF2-40B4-BE49-F238E27FC236}">
                <a16:creationId xmlns:a16="http://schemas.microsoft.com/office/drawing/2014/main" id="{E1020A06-36A8-4A6F-BAAC-48E84C83D0DA}"/>
              </a:ext>
            </a:extLst>
          </p:cNvPr>
          <p:cNvSpPr txBox="1"/>
          <p:nvPr/>
        </p:nvSpPr>
        <p:spPr>
          <a:xfrm>
            <a:off x="341438" y="1521528"/>
            <a:ext cx="4572000" cy="553998"/>
          </a:xfrm>
          <a:prstGeom prst="rect">
            <a:avLst/>
          </a:prstGeom>
          <a:noFill/>
        </p:spPr>
        <p:txBody>
          <a:bodyPr wrap="square">
            <a:spAutoFit/>
          </a:bodyPr>
          <a:lstStyle/>
          <a:p>
            <a:pPr algn="ctr"/>
            <a:r>
              <a:rPr lang="en-GB" sz="1500" b="1" dirty="0">
                <a:solidFill>
                  <a:srgbClr val="000000"/>
                </a:solidFill>
                <a:effectLst/>
                <a:latin typeface="+mj-lt"/>
              </a:rPr>
              <a:t>White ethnic group (English, Welsh, Scottish, Northern Irish or British)</a:t>
            </a:r>
            <a:endParaRPr lang="en-GB" sz="1500" dirty="0">
              <a:latin typeface="+mj-lt"/>
            </a:endParaRPr>
          </a:p>
        </p:txBody>
      </p:sp>
      <p:pic>
        <p:nvPicPr>
          <p:cNvPr id="3" name="Picture 2" descr="Map of Bracknell Forest using 2023 ward boundaries. Map shows distribution of the White (UK) population in Bracknell Forest in 2021.">
            <a:extLst>
              <a:ext uri="{FF2B5EF4-FFF2-40B4-BE49-F238E27FC236}">
                <a16:creationId xmlns:a16="http://schemas.microsoft.com/office/drawing/2014/main" id="{993C3621-FF31-4ABC-B431-AF8619588DF6}"/>
              </a:ext>
            </a:extLst>
          </p:cNvPr>
          <p:cNvPicPr>
            <a:picLocks noChangeAspect="1"/>
          </p:cNvPicPr>
          <p:nvPr/>
        </p:nvPicPr>
        <p:blipFill>
          <a:blip r:embed="rId3"/>
          <a:stretch>
            <a:fillRect/>
          </a:stretch>
        </p:blipFill>
        <p:spPr>
          <a:xfrm>
            <a:off x="86184" y="2051830"/>
            <a:ext cx="4377245" cy="4460730"/>
          </a:xfrm>
          <a:prstGeom prst="rect">
            <a:avLst/>
          </a:prstGeom>
        </p:spPr>
      </p:pic>
      <p:sp>
        <p:nvSpPr>
          <p:cNvPr id="25" name="TextBox 24">
            <a:extLst>
              <a:ext uri="{FF2B5EF4-FFF2-40B4-BE49-F238E27FC236}">
                <a16:creationId xmlns:a16="http://schemas.microsoft.com/office/drawing/2014/main" id="{CE57FAA8-FBBA-4A57-A6C5-7FF979B522F4}"/>
              </a:ext>
            </a:extLst>
          </p:cNvPr>
          <p:cNvSpPr txBox="1"/>
          <p:nvPr/>
        </p:nvSpPr>
        <p:spPr>
          <a:xfrm>
            <a:off x="5654997" y="1598083"/>
            <a:ext cx="2696998" cy="323165"/>
          </a:xfrm>
          <a:prstGeom prst="rect">
            <a:avLst/>
          </a:prstGeom>
          <a:noFill/>
        </p:spPr>
        <p:txBody>
          <a:bodyPr wrap="square">
            <a:spAutoFit/>
          </a:bodyPr>
          <a:lstStyle/>
          <a:p>
            <a:pPr algn="ctr"/>
            <a:r>
              <a:rPr lang="en-GB" sz="1500" b="1" dirty="0">
                <a:solidFill>
                  <a:srgbClr val="000000"/>
                </a:solidFill>
                <a:effectLst/>
                <a:latin typeface="+mj-lt"/>
              </a:rPr>
              <a:t>White-Other ethnic group</a:t>
            </a:r>
            <a:endParaRPr lang="en-GB" sz="1500" dirty="0">
              <a:latin typeface="+mj-lt"/>
            </a:endParaRPr>
          </a:p>
        </p:txBody>
      </p:sp>
      <p:pic>
        <p:nvPicPr>
          <p:cNvPr id="6" name="Picture 5" descr="Map of Bracknell Forest using 2023 ward boundaries. Map shows distribution of the White (UK) population in Bracknell Forest in 2021.">
            <a:extLst>
              <a:ext uri="{FF2B5EF4-FFF2-40B4-BE49-F238E27FC236}">
                <a16:creationId xmlns:a16="http://schemas.microsoft.com/office/drawing/2014/main" id="{014E63EF-291D-40F7-8AB3-136BABEA17EE}"/>
              </a:ext>
            </a:extLst>
          </p:cNvPr>
          <p:cNvPicPr>
            <a:picLocks noChangeAspect="1"/>
          </p:cNvPicPr>
          <p:nvPr/>
        </p:nvPicPr>
        <p:blipFill>
          <a:blip r:embed="rId4"/>
          <a:stretch>
            <a:fillRect/>
          </a:stretch>
        </p:blipFill>
        <p:spPr>
          <a:xfrm>
            <a:off x="4709256" y="1982277"/>
            <a:ext cx="4348559" cy="4525774"/>
          </a:xfrm>
          <a:prstGeom prst="rect">
            <a:avLst/>
          </a:prstGeom>
        </p:spPr>
      </p:pic>
      <p:sp>
        <p:nvSpPr>
          <p:cNvPr id="5" name="TextBox 4">
            <a:extLst>
              <a:ext uri="{FF2B5EF4-FFF2-40B4-BE49-F238E27FC236}">
                <a16:creationId xmlns:a16="http://schemas.microsoft.com/office/drawing/2014/main" id="{6703D79C-C58E-A651-4FE8-C18E55F80938}"/>
              </a:ext>
            </a:extLst>
          </p:cNvPr>
          <p:cNvSpPr txBox="1"/>
          <p:nvPr/>
        </p:nvSpPr>
        <p:spPr>
          <a:xfrm>
            <a:off x="177861" y="6557216"/>
            <a:ext cx="4432209" cy="261610"/>
          </a:xfrm>
          <a:prstGeom prst="rect">
            <a:avLst/>
          </a:prstGeom>
          <a:noFill/>
        </p:spPr>
        <p:txBody>
          <a:bodyPr wrap="square" rtlCol="0">
            <a:spAutoFit/>
          </a:bodyPr>
          <a:lstStyle/>
          <a:p>
            <a:r>
              <a:rPr lang="en-GB" sz="1100" i="1" dirty="0"/>
              <a:t>Source: </a:t>
            </a:r>
            <a:r>
              <a:rPr lang="en-GB" sz="1100" i="1" dirty="0">
                <a:hlinkClick r:id="rId5"/>
              </a:rPr>
              <a:t>ONS Census 2021, Ethnic Group </a:t>
            </a:r>
            <a:endParaRPr lang="en-GB" sz="1100" i="1" dirty="0"/>
          </a:p>
        </p:txBody>
      </p:sp>
    </p:spTree>
    <p:extLst>
      <p:ext uri="{BB962C8B-B14F-4D97-AF65-F5344CB8AC3E}">
        <p14:creationId xmlns:p14="http://schemas.microsoft.com/office/powerpoint/2010/main" val="1921602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F564-2F3F-4E95-9B4A-2B96BB2F5EC2}"/>
              </a:ext>
            </a:extLst>
          </p:cNvPr>
          <p:cNvSpPr>
            <a:spLocks noGrp="1"/>
          </p:cNvSpPr>
          <p:nvPr>
            <p:ph type="title"/>
          </p:nvPr>
        </p:nvSpPr>
        <p:spPr>
          <a:xfrm>
            <a:off x="38070" y="58323"/>
            <a:ext cx="9144000" cy="585333"/>
          </a:xfrm>
        </p:spPr>
        <p:txBody>
          <a:bodyPr>
            <a:noAutofit/>
          </a:bodyPr>
          <a:lstStyle/>
          <a:p>
            <a:r>
              <a:rPr lang="en-GB" sz="2400" b="1" dirty="0"/>
              <a:t>Distribution of Asian and Black ethnic groups</a:t>
            </a:r>
          </a:p>
        </p:txBody>
      </p:sp>
      <p:sp>
        <p:nvSpPr>
          <p:cNvPr id="9" name="TextBox 8">
            <a:extLst>
              <a:ext uri="{FF2B5EF4-FFF2-40B4-BE49-F238E27FC236}">
                <a16:creationId xmlns:a16="http://schemas.microsoft.com/office/drawing/2014/main" id="{2BD6374B-302F-49D3-8E62-8CE149E9682C}"/>
              </a:ext>
            </a:extLst>
          </p:cNvPr>
          <p:cNvSpPr txBox="1"/>
          <p:nvPr/>
        </p:nvSpPr>
        <p:spPr>
          <a:xfrm>
            <a:off x="48985" y="643656"/>
            <a:ext cx="9046029" cy="784830"/>
          </a:xfrm>
          <a:prstGeom prst="rect">
            <a:avLst/>
          </a:prstGeom>
          <a:noFill/>
        </p:spPr>
        <p:txBody>
          <a:bodyPr wrap="square" rtlCol="0">
            <a:spAutoFit/>
          </a:bodyPr>
          <a:lstStyle/>
          <a:p>
            <a:pPr marL="285750" indent="-285750">
              <a:buFont typeface="Arial" panose="020B0604020202020204" pitchFamily="34" charset="0"/>
              <a:buChar char="•"/>
            </a:pPr>
            <a:r>
              <a:rPr lang="en-GB" sz="1500" dirty="0"/>
              <a:t>LSOAs with highest proportion of </a:t>
            </a:r>
          </a:p>
          <a:p>
            <a:pPr marL="742950" lvl="1" indent="-285750">
              <a:buFont typeface="Courier New" panose="02070309020205020404" pitchFamily="49" charset="0"/>
              <a:buChar char="o"/>
            </a:pPr>
            <a:r>
              <a:rPr lang="en-GB" sz="1500" dirty="0"/>
              <a:t>Asian ethnic population were located in the central part of Bracknell Forest</a:t>
            </a:r>
          </a:p>
          <a:p>
            <a:pPr marL="742950" lvl="1" indent="-285750">
              <a:buFont typeface="Courier New" panose="02070309020205020404" pitchFamily="49" charset="0"/>
              <a:buChar char="o"/>
            </a:pPr>
            <a:r>
              <a:rPr lang="en-GB" sz="1500" dirty="0"/>
              <a:t>Black ethnic population were located in central and southern parts of Bracknell Forest</a:t>
            </a:r>
          </a:p>
        </p:txBody>
      </p:sp>
      <p:sp>
        <p:nvSpPr>
          <p:cNvPr id="12" name="TextBox 11">
            <a:extLst>
              <a:ext uri="{FF2B5EF4-FFF2-40B4-BE49-F238E27FC236}">
                <a16:creationId xmlns:a16="http://schemas.microsoft.com/office/drawing/2014/main" id="{E99A5AED-52E4-4CCF-98A1-50871E0E1DBA}"/>
              </a:ext>
            </a:extLst>
          </p:cNvPr>
          <p:cNvSpPr txBox="1"/>
          <p:nvPr/>
        </p:nvSpPr>
        <p:spPr>
          <a:xfrm>
            <a:off x="881222" y="1487388"/>
            <a:ext cx="2696998" cy="323165"/>
          </a:xfrm>
          <a:prstGeom prst="rect">
            <a:avLst/>
          </a:prstGeom>
          <a:noFill/>
        </p:spPr>
        <p:txBody>
          <a:bodyPr wrap="square">
            <a:spAutoFit/>
          </a:bodyPr>
          <a:lstStyle/>
          <a:p>
            <a:pPr algn="ctr"/>
            <a:r>
              <a:rPr lang="en-GB" sz="1500" b="1" dirty="0">
                <a:solidFill>
                  <a:srgbClr val="000000"/>
                </a:solidFill>
                <a:effectLst/>
                <a:latin typeface="+mj-lt"/>
              </a:rPr>
              <a:t>Asian ethnic group</a:t>
            </a:r>
            <a:endParaRPr lang="en-GB" sz="1500" dirty="0">
              <a:latin typeface="+mj-lt"/>
            </a:endParaRPr>
          </a:p>
        </p:txBody>
      </p:sp>
      <p:pic>
        <p:nvPicPr>
          <p:cNvPr id="10" name="Picture 9" descr="Map of Bracknell Forest using 2023 ward boundaries. Map shows distribution of the Asian ethnic population in Bracknell Forest in 2021.">
            <a:extLst>
              <a:ext uri="{FF2B5EF4-FFF2-40B4-BE49-F238E27FC236}">
                <a16:creationId xmlns:a16="http://schemas.microsoft.com/office/drawing/2014/main" id="{61AF871C-F1CA-4B4D-A8A1-61154777C688}"/>
              </a:ext>
            </a:extLst>
          </p:cNvPr>
          <p:cNvPicPr>
            <a:picLocks noChangeAspect="1"/>
          </p:cNvPicPr>
          <p:nvPr/>
        </p:nvPicPr>
        <p:blipFill>
          <a:blip r:embed="rId2"/>
          <a:stretch>
            <a:fillRect/>
          </a:stretch>
        </p:blipFill>
        <p:spPr>
          <a:xfrm>
            <a:off x="60742" y="1836234"/>
            <a:ext cx="4337958" cy="4693881"/>
          </a:xfrm>
          <a:prstGeom prst="rect">
            <a:avLst/>
          </a:prstGeom>
        </p:spPr>
      </p:pic>
      <p:sp>
        <p:nvSpPr>
          <p:cNvPr id="14" name="TextBox 13">
            <a:extLst>
              <a:ext uri="{FF2B5EF4-FFF2-40B4-BE49-F238E27FC236}">
                <a16:creationId xmlns:a16="http://schemas.microsoft.com/office/drawing/2014/main" id="{2968FE3C-0DF0-42F1-85A5-FDE121ABFC83}"/>
              </a:ext>
            </a:extLst>
          </p:cNvPr>
          <p:cNvSpPr txBox="1"/>
          <p:nvPr/>
        </p:nvSpPr>
        <p:spPr>
          <a:xfrm>
            <a:off x="5764635" y="1504927"/>
            <a:ext cx="2696998" cy="323165"/>
          </a:xfrm>
          <a:prstGeom prst="rect">
            <a:avLst/>
          </a:prstGeom>
          <a:noFill/>
        </p:spPr>
        <p:txBody>
          <a:bodyPr wrap="square">
            <a:spAutoFit/>
          </a:bodyPr>
          <a:lstStyle/>
          <a:p>
            <a:pPr algn="ctr"/>
            <a:r>
              <a:rPr lang="en-GB" sz="1500" b="1" dirty="0">
                <a:solidFill>
                  <a:srgbClr val="000000"/>
                </a:solidFill>
                <a:effectLst/>
                <a:latin typeface="+mj-lt"/>
              </a:rPr>
              <a:t>Black ethnic group</a:t>
            </a:r>
            <a:endParaRPr lang="en-GB" sz="1500" dirty="0">
              <a:latin typeface="+mj-lt"/>
            </a:endParaRPr>
          </a:p>
        </p:txBody>
      </p:sp>
      <p:pic>
        <p:nvPicPr>
          <p:cNvPr id="4" name="Picture 3" descr="Map of Bracknell Forest using 2023 ward boundaries. Map shows distribution of the Asian ethnic population in Bracknell Forest in 2021.">
            <a:extLst>
              <a:ext uri="{FF2B5EF4-FFF2-40B4-BE49-F238E27FC236}">
                <a16:creationId xmlns:a16="http://schemas.microsoft.com/office/drawing/2014/main" id="{6622FF3B-4572-44EB-BB17-FEF28DEE7699}"/>
              </a:ext>
            </a:extLst>
          </p:cNvPr>
          <p:cNvPicPr>
            <a:picLocks noChangeAspect="1"/>
          </p:cNvPicPr>
          <p:nvPr/>
        </p:nvPicPr>
        <p:blipFill>
          <a:blip r:embed="rId3"/>
          <a:stretch>
            <a:fillRect/>
          </a:stretch>
        </p:blipFill>
        <p:spPr>
          <a:xfrm>
            <a:off x="4745301" y="1883897"/>
            <a:ext cx="4267189" cy="4648877"/>
          </a:xfrm>
          <a:prstGeom prst="rect">
            <a:avLst/>
          </a:prstGeom>
        </p:spPr>
      </p:pic>
      <p:sp>
        <p:nvSpPr>
          <p:cNvPr id="3" name="TextBox 2">
            <a:extLst>
              <a:ext uri="{FF2B5EF4-FFF2-40B4-BE49-F238E27FC236}">
                <a16:creationId xmlns:a16="http://schemas.microsoft.com/office/drawing/2014/main" id="{E8AE75CF-8A52-92B5-F026-A0D66C6A939E}"/>
              </a:ext>
            </a:extLst>
          </p:cNvPr>
          <p:cNvSpPr txBox="1"/>
          <p:nvPr/>
        </p:nvSpPr>
        <p:spPr>
          <a:xfrm>
            <a:off x="177861" y="6557216"/>
            <a:ext cx="4432209" cy="261610"/>
          </a:xfrm>
          <a:prstGeom prst="rect">
            <a:avLst/>
          </a:prstGeom>
          <a:noFill/>
        </p:spPr>
        <p:txBody>
          <a:bodyPr wrap="square" rtlCol="0">
            <a:spAutoFit/>
          </a:bodyPr>
          <a:lstStyle/>
          <a:p>
            <a:r>
              <a:rPr lang="en-GB" sz="1100" i="1" dirty="0"/>
              <a:t>Source: </a:t>
            </a:r>
            <a:r>
              <a:rPr lang="en-GB" sz="1100" i="1" dirty="0">
                <a:hlinkClick r:id="rId4"/>
              </a:rPr>
              <a:t>ONS Census 2021, Ethnic Group </a:t>
            </a:r>
            <a:endParaRPr lang="en-GB" sz="1100" i="1" dirty="0"/>
          </a:p>
        </p:txBody>
      </p:sp>
    </p:spTree>
    <p:extLst>
      <p:ext uri="{BB962C8B-B14F-4D97-AF65-F5344CB8AC3E}">
        <p14:creationId xmlns:p14="http://schemas.microsoft.com/office/powerpoint/2010/main" val="3362254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a23a39-281f-4828-b66b-1dfc24d0beae">
      <Terms xmlns="http://schemas.microsoft.com/office/infopath/2007/PartnerControls"/>
    </lcf76f155ced4ddcb4097134ff3c332f>
    <TaxCatchAll xmlns="d0fd39c3-824a-41e8-ae1c-e95321b2932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618E11E19FED4A8F32B2562BEFD7D6" ma:contentTypeVersion="9" ma:contentTypeDescription="Create a new document." ma:contentTypeScope="" ma:versionID="04a6e61979ec14ed5d52cb430f64e156">
  <xsd:schema xmlns:xsd="http://www.w3.org/2001/XMLSchema" xmlns:xs="http://www.w3.org/2001/XMLSchema" xmlns:p="http://schemas.microsoft.com/office/2006/metadata/properties" xmlns:ns2="0ba23a39-281f-4828-b66b-1dfc24d0beae" xmlns:ns3="d0fd39c3-824a-41e8-ae1c-e95321b2932b" targetNamespace="http://schemas.microsoft.com/office/2006/metadata/properties" ma:root="true" ma:fieldsID="eda9b1920b55d01ebae2494e456d5279" ns2:_="" ns3:_="">
    <xsd:import namespace="0ba23a39-281f-4828-b66b-1dfc24d0beae"/>
    <xsd:import namespace="d0fd39c3-824a-41e8-ae1c-e95321b2932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a23a39-281f-4828-b66b-1dfc24d0be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272ab1a-0e6e-4bdc-a9fc-65a848ae050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fd39c3-824a-41e8-ae1c-e95321b2932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bdbc491-cd8d-4f9e-af75-5c62476f71e5}" ma:internalName="TaxCatchAll" ma:showField="CatchAllData" ma:web="d0fd39c3-824a-41e8-ae1c-e95321b293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9BD7CA-429D-4FDD-B247-1075725862B8}">
  <ds:schemaRefs>
    <ds:schemaRef ds:uri="http://schemas.microsoft.com/office/2006/metadata/properties"/>
    <ds:schemaRef ds:uri="http://schemas.microsoft.com/office/2006/documentManagement/types"/>
    <ds:schemaRef ds:uri="097aa62f-8f3f-4674-bd30-6b3f8f81b3d5"/>
    <ds:schemaRef ds:uri="http://purl.org/dc/elements/1.1/"/>
    <ds:schemaRef ds:uri="http://schemas.openxmlformats.org/package/2006/metadata/core-properties"/>
    <ds:schemaRef ds:uri="http://schemas.microsoft.com/office/infopath/2007/PartnerControls"/>
    <ds:schemaRef ds:uri="http://purl.org/dc/terms/"/>
    <ds:schemaRef ds:uri="00d9f273-2573-49bc-9d78-5cc4b1c2f9a3"/>
    <ds:schemaRef ds:uri="7e3cde11-b260-4e7c-ad6f-72bc208f80da"/>
    <ds:schemaRef ds:uri="http://www.w3.org/XML/1998/namespace"/>
    <ds:schemaRef ds:uri="http://purl.org/dc/dcmitype/"/>
  </ds:schemaRefs>
</ds:datastoreItem>
</file>

<file path=customXml/itemProps2.xml><?xml version="1.0" encoding="utf-8"?>
<ds:datastoreItem xmlns:ds="http://schemas.openxmlformats.org/officeDocument/2006/customXml" ds:itemID="{080C7661-FB23-4CC6-B8B6-B86E5ACE37F3}">
  <ds:schemaRefs>
    <ds:schemaRef ds:uri="http://schemas.microsoft.com/sharepoint/v3/contenttype/forms"/>
  </ds:schemaRefs>
</ds:datastoreItem>
</file>

<file path=customXml/itemProps3.xml><?xml version="1.0" encoding="utf-8"?>
<ds:datastoreItem xmlns:ds="http://schemas.openxmlformats.org/officeDocument/2006/customXml" ds:itemID="{D5D8B4FF-9D76-465A-BA39-68938014AD78}"/>
</file>

<file path=docProps/app.xml><?xml version="1.0" encoding="utf-8"?>
<Properties xmlns="http://schemas.openxmlformats.org/officeDocument/2006/extended-properties" xmlns:vt="http://schemas.openxmlformats.org/officeDocument/2006/docPropsVTypes">
  <Template>blank</Template>
  <TotalTime>3136</TotalTime>
  <Words>7152</Words>
  <Application>Microsoft Office PowerPoint</Application>
  <PresentationFormat>On-screen Show (4:3)</PresentationFormat>
  <Paragraphs>802</Paragraphs>
  <Slides>44</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Aerial</vt:lpstr>
      <vt:lpstr>Arial</vt:lpstr>
      <vt:lpstr>Calibri</vt:lpstr>
      <vt:lpstr>Courier New</vt:lpstr>
      <vt:lpstr>Office Theme</vt:lpstr>
      <vt:lpstr>1_Office Theme</vt:lpstr>
      <vt:lpstr>Bracknell Forest Census 2021 Analysis </vt:lpstr>
      <vt:lpstr>Population</vt:lpstr>
      <vt:lpstr>Age structure of Bracknell Forest, the South-East and England (2021)</vt:lpstr>
      <vt:lpstr>Distribution of population aged 0-19 in Bracknell Forest, 2021 and 2011</vt:lpstr>
      <vt:lpstr>Population aged 50 and over</vt:lpstr>
      <vt:lpstr>Distribution of population aged 50 and over in Bracknell Forest, 2021 and 2011</vt:lpstr>
      <vt:lpstr>Ethnicity</vt:lpstr>
      <vt:lpstr>Distribution of White (UK) and White-other ethnic groups</vt:lpstr>
      <vt:lpstr>Distribution of Asian and Black ethnic groups</vt:lpstr>
      <vt:lpstr>Distribution of Mixed and Other ethnic groups</vt:lpstr>
      <vt:lpstr>Country of Birth</vt:lpstr>
      <vt:lpstr>Nationality</vt:lpstr>
      <vt:lpstr>Religion</vt:lpstr>
      <vt:lpstr>Household composition</vt:lpstr>
      <vt:lpstr>Household composition (with dependents)</vt:lpstr>
      <vt:lpstr>Households Composition</vt:lpstr>
      <vt:lpstr>Household composition (66 and over population)</vt:lpstr>
      <vt:lpstr>Households Composition</vt:lpstr>
      <vt:lpstr>Household main Language</vt:lpstr>
      <vt:lpstr>Household deprivation</vt:lpstr>
      <vt:lpstr>Household deprivation</vt:lpstr>
      <vt:lpstr>Household deprivation</vt:lpstr>
      <vt:lpstr>Main Languages Spoken</vt:lpstr>
      <vt:lpstr>Proficiency in English</vt:lpstr>
      <vt:lpstr>Proficiency in English</vt:lpstr>
      <vt:lpstr>Economic Activity Status</vt:lpstr>
      <vt:lpstr>Economic Activity Status</vt:lpstr>
      <vt:lpstr>Economic Activity Status </vt:lpstr>
      <vt:lpstr>Economic Activity Status: Economically Active</vt:lpstr>
      <vt:lpstr>Economic Activity Status: Economically Inactive</vt:lpstr>
      <vt:lpstr>Economic Activity Status</vt:lpstr>
      <vt:lpstr>Distance travelled to work</vt:lpstr>
      <vt:lpstr>Proportion of population travelling less than 10km to work or working from home in Bracknell Forest</vt:lpstr>
      <vt:lpstr>Method used to travel to work</vt:lpstr>
      <vt:lpstr>Occupations</vt:lpstr>
      <vt:lpstr>Occupations</vt:lpstr>
      <vt:lpstr>Socio-Economic classification</vt:lpstr>
      <vt:lpstr>Hours worked</vt:lpstr>
      <vt:lpstr>Caveats</vt:lpstr>
      <vt:lpstr>Appendices</vt:lpstr>
      <vt:lpstr>Ethnic Groups: Detailed Comparison (2021 vs 2011)</vt:lpstr>
      <vt:lpstr>Household Composition: Detailed Comparison (2021 vs 2011)</vt:lpstr>
      <vt:lpstr>Census 2021: Release schedule (1)</vt:lpstr>
      <vt:lpstr>Census 2021: Release schedule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Census 2021 </dc:title>
  <dc:creator>Shamarke Esse</dc:creator>
  <cp:lastModifiedBy>Sam Claridge</cp:lastModifiedBy>
  <cp:revision>3</cp:revision>
  <dcterms:created xsi:type="dcterms:W3CDTF">2022-12-05T12:54:20Z</dcterms:created>
  <dcterms:modified xsi:type="dcterms:W3CDTF">2023-08-02T10:58:12Z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0x010100B0618E11E19FED4A8F32B2562BEFD7D6</vt:lpwstr>
  </property>
  <property fmtid="{D5CDD505-2E9C-101B-9397-08002B2CF9AE}" pid="3" name="MediaServiceImageTags">
    <vt:lpwstr/>
  </property>
</Properties>
</file>