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8"/>
  </p:notesMasterIdLst>
  <p:sldIdLst>
    <p:sldId id="256" r:id="rId5"/>
    <p:sldId id="682" r:id="rId6"/>
    <p:sldId id="476" r:id="rId7"/>
    <p:sldId id="359" r:id="rId8"/>
    <p:sldId id="257" r:id="rId9"/>
    <p:sldId id="498" r:id="rId10"/>
    <p:sldId id="329" r:id="rId11"/>
    <p:sldId id="326" r:id="rId12"/>
    <p:sldId id="457" r:id="rId13"/>
    <p:sldId id="489" r:id="rId14"/>
    <p:sldId id="612" r:id="rId15"/>
    <p:sldId id="639" r:id="rId16"/>
    <p:sldId id="447" r:id="rId17"/>
    <p:sldId id="442" r:id="rId18"/>
    <p:sldId id="258" r:id="rId19"/>
    <p:sldId id="363" r:id="rId20"/>
    <p:sldId id="361" r:id="rId21"/>
    <p:sldId id="621" r:id="rId22"/>
    <p:sldId id="636" r:id="rId23"/>
    <p:sldId id="641" r:id="rId24"/>
    <p:sldId id="362" r:id="rId25"/>
    <p:sldId id="479" r:id="rId26"/>
    <p:sldId id="481" r:id="rId27"/>
    <p:sldId id="640" r:id="rId28"/>
    <p:sldId id="517" r:id="rId29"/>
    <p:sldId id="515" r:id="rId30"/>
    <p:sldId id="317" r:id="rId31"/>
    <p:sldId id="637" r:id="rId32"/>
    <p:sldId id="452" r:id="rId33"/>
    <p:sldId id="453" r:id="rId34"/>
    <p:sldId id="436" r:id="rId35"/>
    <p:sldId id="615" r:id="rId36"/>
    <p:sldId id="616" r:id="rId37"/>
    <p:sldId id="437" r:id="rId38"/>
    <p:sldId id="439" r:id="rId39"/>
    <p:sldId id="635" r:id="rId40"/>
    <p:sldId id="333" r:id="rId41"/>
    <p:sldId id="260" r:id="rId42"/>
    <p:sldId id="266" r:id="rId43"/>
    <p:sldId id="335" r:id="rId44"/>
    <p:sldId id="506" r:id="rId45"/>
    <p:sldId id="679" r:id="rId46"/>
    <p:sldId id="334" r:id="rId47"/>
    <p:sldId id="686" r:id="rId48"/>
    <p:sldId id="692" r:id="rId49"/>
    <p:sldId id="350" r:id="rId50"/>
    <p:sldId id="349" r:id="rId51"/>
    <p:sldId id="347" r:id="rId52"/>
    <p:sldId id="342" r:id="rId53"/>
    <p:sldId id="328" r:id="rId54"/>
    <p:sldId id="500" r:id="rId55"/>
    <p:sldId id="683" r:id="rId56"/>
    <p:sldId id="340" r:id="rId57"/>
    <p:sldId id="510" r:id="rId58"/>
    <p:sldId id="283" r:id="rId59"/>
    <p:sldId id="478" r:id="rId60"/>
    <p:sldId id="622" r:id="rId61"/>
    <p:sldId id="454" r:id="rId62"/>
    <p:sldId id="456" r:id="rId63"/>
    <p:sldId id="495" r:id="rId64"/>
    <p:sldId id="285" r:id="rId65"/>
    <p:sldId id="357" r:id="rId66"/>
    <p:sldId id="358" r:id="rId67"/>
    <p:sldId id="355" r:id="rId68"/>
    <p:sldId id="511" r:id="rId69"/>
    <p:sldId id="290" r:id="rId70"/>
    <p:sldId id="365" r:id="rId71"/>
    <p:sldId id="623" r:id="rId72"/>
    <p:sldId id="291" r:id="rId73"/>
    <p:sldId id="483" r:id="rId74"/>
    <p:sldId id="630" r:id="rId75"/>
    <p:sldId id="485" r:id="rId76"/>
    <p:sldId id="643" r:id="rId77"/>
    <p:sldId id="631" r:id="rId78"/>
    <p:sldId id="486" r:id="rId79"/>
    <p:sldId id="642" r:id="rId80"/>
    <p:sldId id="512" r:id="rId81"/>
    <p:sldId id="292" r:id="rId82"/>
    <p:sldId id="477" r:id="rId83"/>
    <p:sldId id="624" r:id="rId84"/>
    <p:sldId id="497" r:id="rId85"/>
    <p:sldId id="323" r:id="rId86"/>
    <p:sldId id="632" r:id="rId87"/>
    <p:sldId id="684" r:id="rId88"/>
    <p:sldId id="507" r:id="rId89"/>
    <p:sldId id="613" r:id="rId90"/>
    <p:sldId id="491" r:id="rId91"/>
    <p:sldId id="305" r:id="rId92"/>
    <p:sldId id="306" r:id="rId93"/>
    <p:sldId id="673" r:id="rId94"/>
    <p:sldId id="597" r:id="rId95"/>
    <p:sldId id="603" r:id="rId96"/>
    <p:sldId id="508" r:id="rId97"/>
    <p:sldId id="658" r:id="rId98"/>
    <p:sldId id="660" r:id="rId99"/>
    <p:sldId id="366" r:id="rId100"/>
    <p:sldId id="465" r:id="rId101"/>
    <p:sldId id="471" r:id="rId102"/>
    <p:sldId id="633" r:id="rId103"/>
    <p:sldId id="310" r:id="rId104"/>
    <p:sldId id="325" r:id="rId105"/>
    <p:sldId id="625" r:id="rId106"/>
    <p:sldId id="487" r:id="rId107"/>
    <p:sldId id="488" r:id="rId108"/>
    <p:sldId id="496" r:id="rId109"/>
    <p:sldId id="324" r:id="rId110"/>
    <p:sldId id="594" r:id="rId111"/>
    <p:sldId id="595" r:id="rId112"/>
    <p:sldId id="592" r:id="rId113"/>
    <p:sldId id="311" r:id="rId114"/>
    <p:sldId id="313" r:id="rId115"/>
    <p:sldId id="312" r:id="rId116"/>
    <p:sldId id="315" r:id="rId117"/>
    <p:sldId id="314" r:id="rId118"/>
    <p:sldId id="494" r:id="rId119"/>
    <p:sldId id="293" r:id="rId120"/>
    <p:sldId id="626" r:id="rId121"/>
    <p:sldId id="665" r:id="rId122"/>
    <p:sldId id="669" r:id="rId123"/>
    <p:sldId id="671" r:id="rId124"/>
    <p:sldId id="681" r:id="rId125"/>
    <p:sldId id="678" r:id="rId126"/>
    <p:sldId id="668" r:id="rId127"/>
    <p:sldId id="656" r:id="rId128"/>
    <p:sldId id="651" r:id="rId129"/>
    <p:sldId id="294" r:id="rId130"/>
    <p:sldId id="295" r:id="rId131"/>
    <p:sldId id="297" r:id="rId132"/>
    <p:sldId id="666" r:id="rId133"/>
    <p:sldId id="493" r:id="rId134"/>
    <p:sldId id="628" r:id="rId135"/>
    <p:sldId id="629" r:id="rId136"/>
    <p:sldId id="504" r:id="rId137"/>
    <p:sldId id="610" r:id="rId138"/>
    <p:sldId id="611" r:id="rId139"/>
    <p:sldId id="591" r:id="rId140"/>
    <p:sldId id="535" r:id="rId141"/>
    <p:sldId id="533" r:id="rId142"/>
    <p:sldId id="501" r:id="rId143"/>
    <p:sldId id="680" r:id="rId144"/>
    <p:sldId id="608" r:id="rId145"/>
    <p:sldId id="609" r:id="rId146"/>
    <p:sldId id="502" r:id="rId147"/>
    <p:sldId id="532" r:id="rId148"/>
    <p:sldId id="645" r:id="rId149"/>
    <p:sldId id="536" r:id="rId150"/>
    <p:sldId id="534" r:id="rId151"/>
    <p:sldId id="698" r:id="rId152"/>
    <p:sldId id="539" r:id="rId153"/>
    <p:sldId id="540" r:id="rId154"/>
    <p:sldId id="541" r:id="rId155"/>
    <p:sldId id="503" r:id="rId156"/>
    <p:sldId id="590" r:id="rId1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D2125B-C85F-111C-075F-00558C7D64F8}" name="Simmonds, Karen" initials="SK" userId="S::karen.simmonds@dhsc.gov.uk::ffb09426-8f82-490f-b7bc-47f6ed98d00c" providerId="AD"/>
  <p188:author id="{3532EF96-3143-D5D5-2535-CB5F6058A0A0}" name="Mahoney, Jason" initials="MJ" userId="S::Jason.Mahoney@dhsc.gov.uk::01bd33b9-2856-45eb-9225-6b613a11178f" providerId="AD"/>
  <p188:author id="{AE979FBE-EF55-52DA-9F5D-B8F1C21B77D2}" name="Preece, Sarah" initials="PS" userId="S::sarah.preece@dhsc.gov.uk::1553912d-7342-4102-a220-6073a79c7668" providerId="AD"/>
  <p188:author id="{A8A35BCD-22BF-BC25-7C3C-1E141FAEB938}" name="Preece, Sarah" initials="PS" userId="S::Sarah.Preece@dhsc.gov.uk::1553912d-7342-4102-a220-6073a79c7668" providerId="AD"/>
  <p188:author id="{41FAFCDE-FCAB-4CFC-11AF-8528FBAA9612}" name="Rayfield, Sarah" initials="RS" userId="S::Sarah.Rayfield@dhsc.gov.uk::ddf5d9f4-2705-4843-acc0-1b2c9305bcc5" providerId="AD"/>
  <p188:author id="{5EADB2FE-100C-1AB6-10C3-08BBCE79C0A2}" name="Rayfield, Sarah" initials="RS" userId="S::sarah.rayfield@dhsc.gov.uk::ddf5d9f4-2705-4843-acc0-1b2c9305bcc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DA143-88F8-B2D1-5527-0F8A31F7E6C5}" v="7" dt="2023-12-05T15:04:33.113"/>
    <p1510:client id="{3306C581-639D-BD55-DE85-7E8DAC0E528A}" v="31" dt="2023-12-05T13:55:44.050"/>
    <p1510:client id="{563BCBC1-314E-4226-94FD-54AC1C57511C}" v="126" dt="2023-12-05T17:37:24.479"/>
    <p1510:client id="{579D0C9D-D485-C90C-D0BF-51EDA0FEF4AE}" v="10" dt="2023-12-06T08:10:46.748"/>
    <p1510:client id="{5EA59EDB-38DF-EE0A-1E2E-8766665D03E9}" v="14" dt="2023-12-05T15:24:17.721"/>
    <p1510:client id="{724E6735-4679-34A7-E821-8C2624458077}" v="2762" dt="2023-12-05T12:24:50.793"/>
    <p1510:client id="{8EE3BE24-8ED3-943E-E6E7-CAE7386C9B12}" v="15" dt="2023-12-05T13:08:26.830"/>
    <p1510:client id="{AD9F55EA-BA8D-F2A0-7291-3AAD65D39A6E}" v="1" dt="2023-12-05T14:42:19.294"/>
    <p1510:client id="{B971DF80-E544-429E-8D29-EBBEC912AA42}" v="11" dt="2023-12-05T18:33:53.925"/>
    <p1510:client id="{BDC40CB1-7CD5-4178-AEB3-B722A1F6DA56}" v="15112" dt="2023-12-05T14:52:13.473"/>
    <p1510:client id="{D4735915-0139-1309-E8A2-814958F8BF2C}" v="33" dt="2023-12-05T19:07:16.768"/>
    <p1510:client id="{D5A7DA09-4306-8961-9C70-5E6D6B5895C2}" v="17" dt="2023-12-05T19:35:31.910"/>
    <p1510:client id="{F6A30435-9F65-43BB-90A2-D8FEA1C53D13}" v="16" vWet="18" dt="2023-12-05T15:01:39.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26" y="9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watson1\OneDrive%20-%20Department%20of%20Health%20and%20Social%20Care\Downloads\modern-slavery-national-referral-mechanism-and-duty-to-notify-statistics-uk-end-of-year-summary-2022%20(1).od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watson1\OneDrive%20-%20Department%20of%20Health%20and%20Social%20Care\Downloads\modern-slavery-national-referral-mechanism-and-duty-to-notify-statistics-uk-end-of-year-summary-2022%20(1).ods"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watson1\OneDrive%20-%20Department%20of%20Health%20and%20Social%20Care\Downloads\modern-slavery-national-referral-mechanism-and-duty-to-notify-statistics-uk-end-of-year-summary-2022%20(1).ods"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watson1\OneDrive%20-%20Department%20of%20Health%20and%20Social%20Care\Downloads\modern-slavery-national-referral-mechanism-and-duty-to-notify-statistics-uk-end-of-year-summary-2022%20(1).ods"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Estimated</a:t>
            </a:r>
            <a:r>
              <a:rPr lang="en-GB" baseline="0"/>
              <a:t> deaths of homeless people in England and the South East 2013 - 2021</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'Table 6'!$N$5</c:f>
              <c:strCache>
                <c:ptCount val="1"/>
                <c:pt idx="0">
                  <c:v>South East</c:v>
                </c:pt>
              </c:strCache>
            </c:strRef>
          </c:tx>
          <c:spPr>
            <a:ln w="28575" cap="rnd">
              <a:solidFill>
                <a:schemeClr val="accent1"/>
              </a:solidFill>
              <a:round/>
            </a:ln>
            <a:effectLst/>
          </c:spPr>
          <c:marker>
            <c:symbol val="none"/>
          </c:marker>
          <c:cat>
            <c:numRef>
              <c:f>'Table 6'!$O$4:$W$4</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'Table 6'!$O$5:$W$5</c:f>
              <c:numCache>
                <c:formatCode>General</c:formatCode>
                <c:ptCount val="9"/>
                <c:pt idx="0">
                  <c:v>12.2</c:v>
                </c:pt>
                <c:pt idx="1">
                  <c:v>11.1</c:v>
                </c:pt>
                <c:pt idx="2">
                  <c:v>8.9</c:v>
                </c:pt>
                <c:pt idx="3">
                  <c:v>14.6</c:v>
                </c:pt>
                <c:pt idx="4">
                  <c:v>12.6</c:v>
                </c:pt>
                <c:pt idx="5">
                  <c:v>11.9</c:v>
                </c:pt>
                <c:pt idx="6">
                  <c:v>13.3</c:v>
                </c:pt>
                <c:pt idx="7">
                  <c:v>10.3</c:v>
                </c:pt>
                <c:pt idx="8">
                  <c:v>13.4</c:v>
                </c:pt>
              </c:numCache>
            </c:numRef>
          </c:val>
          <c:smooth val="0"/>
          <c:extLst>
            <c:ext xmlns:c16="http://schemas.microsoft.com/office/drawing/2014/chart" uri="{C3380CC4-5D6E-409C-BE32-E72D297353CC}">
              <c16:uniqueId val="{00000000-2D70-4E14-BADF-A1D2C066F173}"/>
            </c:ext>
          </c:extLst>
        </c:ser>
        <c:ser>
          <c:idx val="1"/>
          <c:order val="1"/>
          <c:tx>
            <c:strRef>
              <c:f>'Table 6'!$N$6</c:f>
              <c:strCache>
                <c:ptCount val="1"/>
                <c:pt idx="0">
                  <c:v>England</c:v>
                </c:pt>
              </c:strCache>
            </c:strRef>
          </c:tx>
          <c:spPr>
            <a:ln w="28575" cap="rnd">
              <a:solidFill>
                <a:schemeClr val="accent2"/>
              </a:solidFill>
              <a:round/>
            </a:ln>
            <a:effectLst/>
          </c:spPr>
          <c:marker>
            <c:symbol val="none"/>
          </c:marker>
          <c:cat>
            <c:numRef>
              <c:f>'Table 6'!$O$4:$W$4</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'Table 6'!$O$6:$W$6</c:f>
              <c:numCache>
                <c:formatCode>0.0</c:formatCode>
                <c:ptCount val="9"/>
                <c:pt idx="0">
                  <c:v>11.5</c:v>
                </c:pt>
                <c:pt idx="1">
                  <c:v>11.6</c:v>
                </c:pt>
                <c:pt idx="2">
                  <c:v>12</c:v>
                </c:pt>
                <c:pt idx="3">
                  <c:v>13.2</c:v>
                </c:pt>
                <c:pt idx="4">
                  <c:v>14.2</c:v>
                </c:pt>
                <c:pt idx="5">
                  <c:v>16.8</c:v>
                </c:pt>
                <c:pt idx="6">
                  <c:v>18</c:v>
                </c:pt>
                <c:pt idx="7">
                  <c:v>16</c:v>
                </c:pt>
                <c:pt idx="8">
                  <c:v>16.8</c:v>
                </c:pt>
              </c:numCache>
            </c:numRef>
          </c:val>
          <c:smooth val="0"/>
          <c:extLst>
            <c:ext xmlns:c16="http://schemas.microsoft.com/office/drawing/2014/chart" uri="{C3380CC4-5D6E-409C-BE32-E72D297353CC}">
              <c16:uniqueId val="{00000001-2D70-4E14-BADF-A1D2C066F173}"/>
            </c:ext>
          </c:extLst>
        </c:ser>
        <c:dLbls>
          <c:showLegendKey val="0"/>
          <c:showVal val="0"/>
          <c:showCatName val="0"/>
          <c:showSerName val="0"/>
          <c:showPercent val="0"/>
          <c:showBubbleSize val="0"/>
        </c:dLbls>
        <c:smooth val="0"/>
        <c:axId val="424582520"/>
        <c:axId val="424582880"/>
      </c:lineChart>
      <c:catAx>
        <c:axId val="42458252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Year of</a:t>
                </a:r>
                <a:r>
                  <a:rPr lang="en-GB" sz="1400" baseline="0"/>
                  <a:t> death registration</a:t>
                </a:r>
                <a:endParaRPr lang="en-GB"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4582880"/>
        <c:crosses val="autoZero"/>
        <c:auto val="1"/>
        <c:lblAlgn val="ctr"/>
        <c:lblOffset val="100"/>
        <c:noMultiLvlLbl val="0"/>
      </c:catAx>
      <c:valAx>
        <c:axId val="424582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Number of deaths per million population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4582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Asylum applications in the</a:t>
            </a:r>
            <a:r>
              <a:rPr lang="en-GB" baseline="0"/>
              <a:t> UK to year ending September 2023 (Main applicants only)</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837332439859868E-2"/>
          <c:y val="0.22055165877335248"/>
          <c:w val="0.89913533564107173"/>
          <c:h val="0.50744100618415899"/>
        </c:manualLayout>
      </c:layout>
      <c:lineChart>
        <c:grouping val="standard"/>
        <c:varyColors val="0"/>
        <c:ser>
          <c:idx val="0"/>
          <c:order val="0"/>
          <c:spPr>
            <a:ln w="28575" cap="rnd">
              <a:solidFill>
                <a:schemeClr val="accent1"/>
              </a:solidFill>
              <a:round/>
            </a:ln>
            <a:effectLst/>
          </c:spPr>
          <c:marker>
            <c:symbol val="none"/>
          </c:marker>
          <c:cat>
            <c:strRef>
              <c:f>Asy_01a!$B$2:$O$2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Year ending Sept 2023</c:v>
                </c:pt>
              </c:strCache>
            </c:strRef>
          </c:cat>
          <c:val>
            <c:numRef>
              <c:f>Asy_01a!$B$3:$O$3</c:f>
              <c:numCache>
                <c:formatCode>#,##0</c:formatCode>
                <c:ptCount val="14"/>
                <c:pt idx="0">
                  <c:v>17916</c:v>
                </c:pt>
                <c:pt idx="1">
                  <c:v>19865</c:v>
                </c:pt>
                <c:pt idx="2">
                  <c:v>21843</c:v>
                </c:pt>
                <c:pt idx="3">
                  <c:v>23584</c:v>
                </c:pt>
                <c:pt idx="4">
                  <c:v>25033</c:v>
                </c:pt>
                <c:pt idx="5">
                  <c:v>32733</c:v>
                </c:pt>
                <c:pt idx="6">
                  <c:v>30747</c:v>
                </c:pt>
                <c:pt idx="7">
                  <c:v>26547</c:v>
                </c:pt>
                <c:pt idx="8">
                  <c:v>29504</c:v>
                </c:pt>
                <c:pt idx="9">
                  <c:v>35737</c:v>
                </c:pt>
                <c:pt idx="10">
                  <c:v>29815</c:v>
                </c:pt>
                <c:pt idx="11">
                  <c:v>50042</c:v>
                </c:pt>
                <c:pt idx="12">
                  <c:v>81130</c:v>
                </c:pt>
                <c:pt idx="13">
                  <c:v>75340</c:v>
                </c:pt>
              </c:numCache>
            </c:numRef>
          </c:val>
          <c:smooth val="0"/>
          <c:extLst>
            <c:ext xmlns:c16="http://schemas.microsoft.com/office/drawing/2014/chart" uri="{C3380CC4-5D6E-409C-BE32-E72D297353CC}">
              <c16:uniqueId val="{00000000-38E4-4517-B0D5-33B01EA81089}"/>
            </c:ext>
          </c:extLst>
        </c:ser>
        <c:dLbls>
          <c:showLegendKey val="0"/>
          <c:showVal val="0"/>
          <c:showCatName val="0"/>
          <c:showSerName val="0"/>
          <c:showPercent val="0"/>
          <c:showBubbleSize val="0"/>
        </c:dLbls>
        <c:smooth val="0"/>
        <c:axId val="423402152"/>
        <c:axId val="423402512"/>
      </c:lineChart>
      <c:catAx>
        <c:axId val="423402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23402512"/>
        <c:crosses val="autoZero"/>
        <c:auto val="1"/>
        <c:lblAlgn val="ctr"/>
        <c:lblOffset val="100"/>
        <c:noMultiLvlLbl val="0"/>
      </c:catAx>
      <c:valAx>
        <c:axId val="423402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402152"/>
        <c:crosses val="autoZero"/>
        <c:crossBetween val="between"/>
        <c:majorUnit val="20000"/>
        <c:min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UASC Asylum</a:t>
            </a:r>
            <a:r>
              <a:rPr lang="en-GB" baseline="0"/>
              <a:t> applications in the UK to year ending September 2023</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Asy_01a!$B$8:$O$8</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Year ending Sept 2023</c:v>
                </c:pt>
              </c:strCache>
            </c:strRef>
          </c:cat>
          <c:val>
            <c:numRef>
              <c:f>Asy_01a!$B$9:$O$9</c:f>
              <c:numCache>
                <c:formatCode>#,##0</c:formatCode>
                <c:ptCount val="14"/>
                <c:pt idx="0">
                  <c:v>1513</c:v>
                </c:pt>
                <c:pt idx="1">
                  <c:v>1248</c:v>
                </c:pt>
                <c:pt idx="2">
                  <c:v>1125</c:v>
                </c:pt>
                <c:pt idx="3">
                  <c:v>1265</c:v>
                </c:pt>
                <c:pt idx="4">
                  <c:v>1945</c:v>
                </c:pt>
                <c:pt idx="5">
                  <c:v>3253</c:v>
                </c:pt>
                <c:pt idx="6">
                  <c:v>3290</c:v>
                </c:pt>
                <c:pt idx="7">
                  <c:v>2399</c:v>
                </c:pt>
                <c:pt idx="8">
                  <c:v>3063</c:v>
                </c:pt>
                <c:pt idx="9">
                  <c:v>3775</c:v>
                </c:pt>
                <c:pt idx="10">
                  <c:v>2773</c:v>
                </c:pt>
                <c:pt idx="11">
                  <c:v>4382</c:v>
                </c:pt>
                <c:pt idx="12">
                  <c:v>5817</c:v>
                </c:pt>
                <c:pt idx="13">
                  <c:v>4656</c:v>
                </c:pt>
              </c:numCache>
            </c:numRef>
          </c:val>
          <c:smooth val="0"/>
          <c:extLst>
            <c:ext xmlns:c16="http://schemas.microsoft.com/office/drawing/2014/chart" uri="{C3380CC4-5D6E-409C-BE32-E72D297353CC}">
              <c16:uniqueId val="{00000000-EF00-49DA-8233-F9669096399D}"/>
            </c:ext>
          </c:extLst>
        </c:ser>
        <c:dLbls>
          <c:showLegendKey val="0"/>
          <c:showVal val="0"/>
          <c:showCatName val="0"/>
          <c:showSerName val="0"/>
          <c:showPercent val="0"/>
          <c:showBubbleSize val="0"/>
        </c:dLbls>
        <c:smooth val="0"/>
        <c:axId val="423427712"/>
        <c:axId val="423426272"/>
      </c:lineChart>
      <c:catAx>
        <c:axId val="42342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426272"/>
        <c:crosses val="autoZero"/>
        <c:auto val="1"/>
        <c:lblAlgn val="ctr"/>
        <c:lblOffset val="100"/>
        <c:noMultiLvlLbl val="0"/>
      </c:catAx>
      <c:valAx>
        <c:axId val="423426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3427712"/>
        <c:crosses val="autoZero"/>
        <c:crossBetween val="between"/>
        <c:majorUnit val="2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a:t>Asylum applications in the UK by nationality:</a:t>
            </a:r>
            <a:r>
              <a:rPr lang="en-GB" sz="1600" baseline="0"/>
              <a:t> 2010 to year ending September 2023 </a:t>
            </a:r>
          </a:p>
          <a:p>
            <a:pPr>
              <a:defRPr sz="1600"/>
            </a:pPr>
            <a:r>
              <a:rPr lang="en-GB" sz="1600" baseline="0"/>
              <a:t>(main applicants only)</a:t>
            </a:r>
            <a:endParaRPr lang="en-GB"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592975540072322E-2"/>
          <c:y val="0.14496564944346874"/>
          <c:w val="0.91121818887335981"/>
          <c:h val="0.68213880734420429"/>
        </c:manualLayout>
      </c:layout>
      <c:lineChart>
        <c:grouping val="standard"/>
        <c:varyColors val="0"/>
        <c:ser>
          <c:idx val="0"/>
          <c:order val="0"/>
          <c:tx>
            <c:strRef>
              <c:f>Asy_01c!$A$3</c:f>
              <c:strCache>
                <c:ptCount val="1"/>
                <c:pt idx="0">
                  <c:v>Afghanistan</c:v>
                </c:pt>
              </c:strCache>
            </c:strRef>
          </c:tx>
          <c:spPr>
            <a:ln w="28575" cap="rnd">
              <a:solidFill>
                <a:schemeClr val="accent1"/>
              </a:solidFill>
              <a:round/>
            </a:ln>
            <a:effectLst/>
          </c:spPr>
          <c:marker>
            <c:symbol val="none"/>
          </c:marker>
          <c:cat>
            <c:strRef>
              <c:f>Asy_01c!$B$2:$O$2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Year ending Sept 2023</c:v>
                </c:pt>
              </c:strCache>
            </c:strRef>
          </c:cat>
          <c:val>
            <c:numRef>
              <c:f>Asy_01c!$B$3:$O$3</c:f>
              <c:numCache>
                <c:formatCode>#,##0</c:formatCode>
                <c:ptCount val="14"/>
                <c:pt idx="0">
                  <c:v>1596</c:v>
                </c:pt>
                <c:pt idx="1">
                  <c:v>1271</c:v>
                </c:pt>
                <c:pt idx="2">
                  <c:v>1008</c:v>
                </c:pt>
                <c:pt idx="3">
                  <c:v>1038</c:v>
                </c:pt>
                <c:pt idx="4">
                  <c:v>1139</c:v>
                </c:pt>
                <c:pt idx="5">
                  <c:v>2261</c:v>
                </c:pt>
                <c:pt idx="6">
                  <c:v>2329</c:v>
                </c:pt>
                <c:pt idx="7">
                  <c:v>1326</c:v>
                </c:pt>
                <c:pt idx="8">
                  <c:v>1349</c:v>
                </c:pt>
                <c:pt idx="9">
                  <c:v>1573</c:v>
                </c:pt>
                <c:pt idx="10">
                  <c:v>1349</c:v>
                </c:pt>
                <c:pt idx="11">
                  <c:v>2727</c:v>
                </c:pt>
                <c:pt idx="12">
                  <c:v>10310</c:v>
                </c:pt>
                <c:pt idx="13">
                  <c:v>10305</c:v>
                </c:pt>
              </c:numCache>
            </c:numRef>
          </c:val>
          <c:smooth val="0"/>
          <c:extLst>
            <c:ext xmlns:c16="http://schemas.microsoft.com/office/drawing/2014/chart" uri="{C3380CC4-5D6E-409C-BE32-E72D297353CC}">
              <c16:uniqueId val="{00000000-23B8-4151-B3EB-210E1D94B4EA}"/>
            </c:ext>
          </c:extLst>
        </c:ser>
        <c:ser>
          <c:idx val="1"/>
          <c:order val="1"/>
          <c:tx>
            <c:strRef>
              <c:f>Asy_01c!$A$4</c:f>
              <c:strCache>
                <c:ptCount val="1"/>
                <c:pt idx="0">
                  <c:v>Iran</c:v>
                </c:pt>
              </c:strCache>
            </c:strRef>
          </c:tx>
          <c:spPr>
            <a:ln w="28575" cap="rnd">
              <a:solidFill>
                <a:schemeClr val="accent2"/>
              </a:solidFill>
              <a:round/>
            </a:ln>
            <a:effectLst/>
          </c:spPr>
          <c:marker>
            <c:symbol val="none"/>
          </c:marker>
          <c:cat>
            <c:strRef>
              <c:f>Asy_01c!$B$2:$O$2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Year ending Sept 2023</c:v>
                </c:pt>
              </c:strCache>
            </c:strRef>
          </c:cat>
          <c:val>
            <c:numRef>
              <c:f>Asy_01c!$B$4:$O$4</c:f>
              <c:numCache>
                <c:formatCode>#,##0</c:formatCode>
                <c:ptCount val="14"/>
                <c:pt idx="0">
                  <c:v>1866</c:v>
                </c:pt>
                <c:pt idx="1">
                  <c:v>2477</c:v>
                </c:pt>
                <c:pt idx="2">
                  <c:v>2659</c:v>
                </c:pt>
                <c:pt idx="3">
                  <c:v>2410</c:v>
                </c:pt>
                <c:pt idx="4">
                  <c:v>2000</c:v>
                </c:pt>
                <c:pt idx="5">
                  <c:v>3242</c:v>
                </c:pt>
                <c:pt idx="6">
                  <c:v>4184</c:v>
                </c:pt>
                <c:pt idx="7">
                  <c:v>2570</c:v>
                </c:pt>
                <c:pt idx="8">
                  <c:v>3320</c:v>
                </c:pt>
                <c:pt idx="9">
                  <c:v>4855</c:v>
                </c:pt>
                <c:pt idx="10">
                  <c:v>3854</c:v>
                </c:pt>
                <c:pt idx="11">
                  <c:v>9849</c:v>
                </c:pt>
                <c:pt idx="12">
                  <c:v>8083</c:v>
                </c:pt>
                <c:pt idx="13">
                  <c:v>7174</c:v>
                </c:pt>
              </c:numCache>
            </c:numRef>
          </c:val>
          <c:smooth val="0"/>
          <c:extLst>
            <c:ext xmlns:c16="http://schemas.microsoft.com/office/drawing/2014/chart" uri="{C3380CC4-5D6E-409C-BE32-E72D297353CC}">
              <c16:uniqueId val="{00000001-23B8-4151-B3EB-210E1D94B4EA}"/>
            </c:ext>
          </c:extLst>
        </c:ser>
        <c:ser>
          <c:idx val="2"/>
          <c:order val="2"/>
          <c:tx>
            <c:strRef>
              <c:f>Asy_01c!$A$5</c:f>
              <c:strCache>
                <c:ptCount val="1"/>
                <c:pt idx="0">
                  <c:v>Albania</c:v>
                </c:pt>
              </c:strCache>
            </c:strRef>
          </c:tx>
          <c:spPr>
            <a:ln w="28575" cap="rnd">
              <a:solidFill>
                <a:schemeClr val="accent3"/>
              </a:solidFill>
              <a:round/>
            </a:ln>
            <a:effectLst/>
          </c:spPr>
          <c:marker>
            <c:symbol val="none"/>
          </c:marker>
          <c:cat>
            <c:strRef>
              <c:f>Asy_01c!$B$2:$O$2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Year ending Sept 2023</c:v>
                </c:pt>
              </c:strCache>
            </c:strRef>
          </c:cat>
          <c:val>
            <c:numRef>
              <c:f>Asy_01c!$B$5:$O$5</c:f>
              <c:numCache>
                <c:formatCode>#,##0</c:formatCode>
                <c:ptCount val="14"/>
                <c:pt idx="0">
                  <c:v>174</c:v>
                </c:pt>
                <c:pt idx="1">
                  <c:v>395</c:v>
                </c:pt>
                <c:pt idx="2">
                  <c:v>819</c:v>
                </c:pt>
                <c:pt idx="3">
                  <c:v>1325</c:v>
                </c:pt>
                <c:pt idx="4">
                  <c:v>1576</c:v>
                </c:pt>
                <c:pt idx="5">
                  <c:v>1519</c:v>
                </c:pt>
                <c:pt idx="6">
                  <c:v>1493</c:v>
                </c:pt>
                <c:pt idx="7">
                  <c:v>1430</c:v>
                </c:pt>
                <c:pt idx="8">
                  <c:v>2005</c:v>
                </c:pt>
                <c:pt idx="9">
                  <c:v>3488</c:v>
                </c:pt>
                <c:pt idx="10">
                  <c:v>2882</c:v>
                </c:pt>
                <c:pt idx="11">
                  <c:v>4853</c:v>
                </c:pt>
                <c:pt idx="12">
                  <c:v>15070</c:v>
                </c:pt>
                <c:pt idx="13">
                  <c:v>5106</c:v>
                </c:pt>
              </c:numCache>
            </c:numRef>
          </c:val>
          <c:smooth val="0"/>
          <c:extLst>
            <c:ext xmlns:c16="http://schemas.microsoft.com/office/drawing/2014/chart" uri="{C3380CC4-5D6E-409C-BE32-E72D297353CC}">
              <c16:uniqueId val="{00000002-23B8-4151-B3EB-210E1D94B4EA}"/>
            </c:ext>
          </c:extLst>
        </c:ser>
        <c:ser>
          <c:idx val="3"/>
          <c:order val="3"/>
          <c:tx>
            <c:strRef>
              <c:f>Asy_01c!$A$6</c:f>
              <c:strCache>
                <c:ptCount val="1"/>
                <c:pt idx="0">
                  <c:v>Eritrea</c:v>
                </c:pt>
              </c:strCache>
            </c:strRef>
          </c:tx>
          <c:spPr>
            <a:ln w="28575" cap="rnd">
              <a:solidFill>
                <a:schemeClr val="accent4"/>
              </a:solidFill>
              <a:round/>
            </a:ln>
            <a:effectLst/>
          </c:spPr>
          <c:marker>
            <c:symbol val="none"/>
          </c:marker>
          <c:cat>
            <c:strRef>
              <c:f>Asy_01c!$B$2:$O$2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Year ending Sept 2023</c:v>
                </c:pt>
              </c:strCache>
            </c:strRef>
          </c:cat>
          <c:val>
            <c:numRef>
              <c:f>Asy_01c!$B$6:$O$6</c:f>
              <c:numCache>
                <c:formatCode>#,##0</c:formatCode>
                <c:ptCount val="14"/>
                <c:pt idx="0">
                  <c:v>711</c:v>
                </c:pt>
                <c:pt idx="1">
                  <c:v>797</c:v>
                </c:pt>
                <c:pt idx="2">
                  <c:v>728</c:v>
                </c:pt>
                <c:pt idx="3">
                  <c:v>1387</c:v>
                </c:pt>
                <c:pt idx="4">
                  <c:v>3233</c:v>
                </c:pt>
                <c:pt idx="5">
                  <c:v>3695</c:v>
                </c:pt>
                <c:pt idx="6">
                  <c:v>1230</c:v>
                </c:pt>
                <c:pt idx="7">
                  <c:v>1085</c:v>
                </c:pt>
                <c:pt idx="8">
                  <c:v>2151</c:v>
                </c:pt>
                <c:pt idx="9">
                  <c:v>1876</c:v>
                </c:pt>
                <c:pt idx="10">
                  <c:v>2505</c:v>
                </c:pt>
                <c:pt idx="11">
                  <c:v>4675</c:v>
                </c:pt>
                <c:pt idx="12">
                  <c:v>3088</c:v>
                </c:pt>
                <c:pt idx="13">
                  <c:v>3459</c:v>
                </c:pt>
              </c:numCache>
            </c:numRef>
          </c:val>
          <c:smooth val="0"/>
          <c:extLst>
            <c:ext xmlns:c16="http://schemas.microsoft.com/office/drawing/2014/chart" uri="{C3380CC4-5D6E-409C-BE32-E72D297353CC}">
              <c16:uniqueId val="{00000003-23B8-4151-B3EB-210E1D94B4EA}"/>
            </c:ext>
          </c:extLst>
        </c:ser>
        <c:ser>
          <c:idx val="4"/>
          <c:order val="4"/>
          <c:tx>
            <c:strRef>
              <c:f>Asy_01c!$A$7</c:f>
              <c:strCache>
                <c:ptCount val="1"/>
                <c:pt idx="0">
                  <c:v>Syria</c:v>
                </c:pt>
              </c:strCache>
            </c:strRef>
          </c:tx>
          <c:spPr>
            <a:ln w="28575" cap="rnd">
              <a:solidFill>
                <a:schemeClr val="accent5"/>
              </a:solidFill>
              <a:round/>
            </a:ln>
            <a:effectLst/>
          </c:spPr>
          <c:marker>
            <c:symbol val="none"/>
          </c:marker>
          <c:cat>
            <c:strRef>
              <c:f>Asy_01c!$B$2:$O$2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Year ending Sept 2023</c:v>
                </c:pt>
              </c:strCache>
            </c:strRef>
          </c:cat>
          <c:val>
            <c:numRef>
              <c:f>Asy_01c!$B$7:$O$7</c:f>
              <c:numCache>
                <c:formatCode>#,##0</c:formatCode>
                <c:ptCount val="14"/>
                <c:pt idx="0">
                  <c:v>127</c:v>
                </c:pt>
                <c:pt idx="1">
                  <c:v>355</c:v>
                </c:pt>
                <c:pt idx="2">
                  <c:v>988</c:v>
                </c:pt>
                <c:pt idx="3">
                  <c:v>1648</c:v>
                </c:pt>
                <c:pt idx="4">
                  <c:v>2025</c:v>
                </c:pt>
                <c:pt idx="5">
                  <c:v>2539</c:v>
                </c:pt>
                <c:pt idx="6">
                  <c:v>1376</c:v>
                </c:pt>
                <c:pt idx="7">
                  <c:v>604</c:v>
                </c:pt>
                <c:pt idx="8">
                  <c:v>711</c:v>
                </c:pt>
                <c:pt idx="9">
                  <c:v>1031</c:v>
                </c:pt>
                <c:pt idx="10">
                  <c:v>1482</c:v>
                </c:pt>
                <c:pt idx="11">
                  <c:v>3389</c:v>
                </c:pt>
                <c:pt idx="12">
                  <c:v>3885</c:v>
                </c:pt>
                <c:pt idx="13">
                  <c:v>3254</c:v>
                </c:pt>
              </c:numCache>
            </c:numRef>
          </c:val>
          <c:smooth val="0"/>
          <c:extLst>
            <c:ext xmlns:c16="http://schemas.microsoft.com/office/drawing/2014/chart" uri="{C3380CC4-5D6E-409C-BE32-E72D297353CC}">
              <c16:uniqueId val="{00000004-23B8-4151-B3EB-210E1D94B4EA}"/>
            </c:ext>
          </c:extLst>
        </c:ser>
        <c:dLbls>
          <c:showLegendKey val="0"/>
          <c:showVal val="0"/>
          <c:showCatName val="0"/>
          <c:showSerName val="0"/>
          <c:showPercent val="0"/>
          <c:showBubbleSize val="0"/>
        </c:dLbls>
        <c:smooth val="0"/>
        <c:axId val="665368432"/>
        <c:axId val="665369512"/>
      </c:lineChart>
      <c:catAx>
        <c:axId val="66536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5369512"/>
        <c:crosses val="autoZero"/>
        <c:auto val="1"/>
        <c:lblAlgn val="ctr"/>
        <c:lblOffset val="100"/>
        <c:noMultiLvlLbl val="0"/>
      </c:catAx>
      <c:valAx>
        <c:axId val="665369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5368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800" b="1" i="0" baseline="0">
                <a:effectLst/>
              </a:rPr>
              <a:t>National Referral Mechanism (NRM) referrals by exploitation type as a percentage of all referrals, all persons, UK, 2022 </a:t>
            </a:r>
            <a:endParaRPr lang="en-GB" b="1">
              <a:effectLst/>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A4AE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Table_5!$AI$6:$AI$21</c:f>
              <c:strCache>
                <c:ptCount val="16"/>
                <c:pt idx="0">
                  <c:v>Labour</c:v>
                </c:pt>
                <c:pt idx="1">
                  <c:v>Criminal</c:v>
                </c:pt>
                <c:pt idx="2">
                  <c:v>Labour &amp; Criminal</c:v>
                </c:pt>
                <c:pt idx="3">
                  <c:v>Not specified or unknown</c:v>
                </c:pt>
                <c:pt idx="4">
                  <c:v>Sexual</c:v>
                </c:pt>
                <c:pt idx="5">
                  <c:v>Labour &amp; Domestic</c:v>
                </c:pt>
                <c:pt idx="6">
                  <c:v>Sexual &amp; Labour</c:v>
                </c:pt>
                <c:pt idx="7">
                  <c:v>Sexual &amp; Criminal</c:v>
                </c:pt>
                <c:pt idx="8">
                  <c:v>Domestic</c:v>
                </c:pt>
                <c:pt idx="9">
                  <c:v>Sexual, Labour &amp; Domestic</c:v>
                </c:pt>
                <c:pt idx="10">
                  <c:v>Sexual &amp; Domestic</c:v>
                </c:pt>
                <c:pt idx="11">
                  <c:v>Sexual, Labour &amp; Criminal</c:v>
                </c:pt>
                <c:pt idx="12">
                  <c:v>Labour, Domestic &amp; Criminal</c:v>
                </c:pt>
                <c:pt idx="13">
                  <c:v>Sexual, Labour, Domestic &amp; Criminal</c:v>
                </c:pt>
                <c:pt idx="14">
                  <c:v>Domestic &amp; Criminal</c:v>
                </c:pt>
                <c:pt idx="15">
                  <c:v>Other</c:v>
                </c:pt>
              </c:strCache>
            </c:strRef>
          </c:cat>
          <c:val>
            <c:numRef>
              <c:f>Table_5!$AJ$6:$AJ$21</c:f>
              <c:numCache>
                <c:formatCode>0.0%</c:formatCode>
                <c:ptCount val="16"/>
                <c:pt idx="0">
                  <c:v>0.30316448222930686</c:v>
                </c:pt>
                <c:pt idx="1">
                  <c:v>0.27559334041799505</c:v>
                </c:pt>
                <c:pt idx="2">
                  <c:v>0.11601133545873185</c:v>
                </c:pt>
                <c:pt idx="3">
                  <c:v>0.10426260479395442</c:v>
                </c:pt>
                <c:pt idx="4">
                  <c:v>9.717794308655095E-2</c:v>
                </c:pt>
                <c:pt idx="5">
                  <c:v>2.9460384933286104E-2</c:v>
                </c:pt>
                <c:pt idx="6">
                  <c:v>2.3379383634431455E-2</c:v>
                </c:pt>
                <c:pt idx="7">
                  <c:v>1.393316802456016E-2</c:v>
                </c:pt>
                <c:pt idx="8">
                  <c:v>1.3697012634313378E-2</c:v>
                </c:pt>
                <c:pt idx="9">
                  <c:v>7.4388947927736451E-3</c:v>
                </c:pt>
                <c:pt idx="10">
                  <c:v>5.7267682134844724E-3</c:v>
                </c:pt>
                <c:pt idx="11">
                  <c:v>4.5459912622505608E-3</c:v>
                </c:pt>
                <c:pt idx="12">
                  <c:v>2.5977092927146062E-3</c:v>
                </c:pt>
                <c:pt idx="13">
                  <c:v>1.1807769512339119E-3</c:v>
                </c:pt>
                <c:pt idx="14">
                  <c:v>7.0846617074034714E-4</c:v>
                </c:pt>
                <c:pt idx="15">
                  <c:v>1.1217381036722162E-3</c:v>
                </c:pt>
              </c:numCache>
            </c:numRef>
          </c:val>
          <c:extLst>
            <c:ext xmlns:c16="http://schemas.microsoft.com/office/drawing/2014/chart" uri="{C3380CC4-5D6E-409C-BE32-E72D297353CC}">
              <c16:uniqueId val="{00000000-514A-4563-8265-C616041A41D8}"/>
            </c:ext>
          </c:extLst>
        </c:ser>
        <c:dLbls>
          <c:showLegendKey val="0"/>
          <c:showVal val="0"/>
          <c:showCatName val="0"/>
          <c:showSerName val="0"/>
          <c:showPercent val="0"/>
          <c:showBubbleSize val="0"/>
        </c:dLbls>
        <c:gapWidth val="48"/>
        <c:axId val="924136432"/>
        <c:axId val="924137744"/>
      </c:barChart>
      <c:catAx>
        <c:axId val="92413643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b="1"/>
                  <a:t>Exploitation Type</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4137744"/>
        <c:crosses val="autoZero"/>
        <c:auto val="1"/>
        <c:lblAlgn val="ctr"/>
        <c:lblOffset val="100"/>
        <c:noMultiLvlLbl val="0"/>
      </c:catAx>
      <c:valAx>
        <c:axId val="924137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Percentage of all referrals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4136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800" b="1" i="0" baseline="0">
                <a:effectLst/>
              </a:rPr>
              <a:t>National Referral Mechanism (NRM) referrals by nationality as a percentage of all referrals with a known nationality for the 10 nationalities with the highest number of referrals, England, all persons, 2022 </a:t>
            </a:r>
            <a:endParaRPr lang="en-GB" b="1">
              <a:effectLst/>
            </a:endParaRPr>
          </a:p>
        </c:rich>
      </c:tx>
      <c:layout>
        <c:manualLayout>
          <c:xMode val="edge"/>
          <c:yMode val="edge"/>
          <c:x val="0.10517656991637625"/>
          <c:y val="1.476707840717873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A4AE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Table_5!$B$20:$B$29</c:f>
              <c:strCache>
                <c:ptCount val="10"/>
                <c:pt idx="0">
                  <c:v>Albanian</c:v>
                </c:pt>
                <c:pt idx="1">
                  <c:v>UK</c:v>
                </c:pt>
                <c:pt idx="2">
                  <c:v>Eritrean</c:v>
                </c:pt>
                <c:pt idx="3">
                  <c:v>Sudanese</c:v>
                </c:pt>
                <c:pt idx="4">
                  <c:v>Vietnamese</c:v>
                </c:pt>
                <c:pt idx="5">
                  <c:v>Iranian</c:v>
                </c:pt>
                <c:pt idx="6">
                  <c:v>Indian</c:v>
                </c:pt>
                <c:pt idx="7">
                  <c:v>Afghan</c:v>
                </c:pt>
                <c:pt idx="8">
                  <c:v>Romanian</c:v>
                </c:pt>
                <c:pt idx="9">
                  <c:v>Iraqi</c:v>
                </c:pt>
              </c:strCache>
            </c:strRef>
          </c:cat>
          <c:val>
            <c:numRef>
              <c:f>Table_5!$AA$20:$AA$29</c:f>
              <c:numCache>
                <c:formatCode>0.0%</c:formatCode>
                <c:ptCount val="10"/>
                <c:pt idx="0">
                  <c:v>0.29283366206443129</c:v>
                </c:pt>
                <c:pt idx="1">
                  <c:v>0.24806048652202498</c:v>
                </c:pt>
                <c:pt idx="2">
                  <c:v>5.4832347140039449E-2</c:v>
                </c:pt>
                <c:pt idx="3">
                  <c:v>5.1084812623274162E-2</c:v>
                </c:pt>
                <c:pt idx="4">
                  <c:v>4.142011834319527E-2</c:v>
                </c:pt>
                <c:pt idx="5">
                  <c:v>2.3274161735700197E-2</c:v>
                </c:pt>
                <c:pt idx="6">
                  <c:v>1.9329388560157791E-2</c:v>
                </c:pt>
                <c:pt idx="7">
                  <c:v>1.8080210387902695E-2</c:v>
                </c:pt>
                <c:pt idx="8">
                  <c:v>1.6042077580539119E-2</c:v>
                </c:pt>
                <c:pt idx="9">
                  <c:v>1.242603550295858E-2</c:v>
                </c:pt>
              </c:numCache>
            </c:numRef>
          </c:val>
          <c:extLst>
            <c:ext xmlns:c16="http://schemas.microsoft.com/office/drawing/2014/chart" uri="{C3380CC4-5D6E-409C-BE32-E72D297353CC}">
              <c16:uniqueId val="{00000000-DB29-4F36-9C29-DA0B3438F1F1}"/>
            </c:ext>
          </c:extLst>
        </c:ser>
        <c:dLbls>
          <c:showLegendKey val="0"/>
          <c:showVal val="0"/>
          <c:showCatName val="0"/>
          <c:showSerName val="0"/>
          <c:showPercent val="0"/>
          <c:showBubbleSize val="0"/>
        </c:dLbls>
        <c:gapWidth val="48"/>
        <c:axId val="924136432"/>
        <c:axId val="924137744"/>
      </c:barChart>
      <c:catAx>
        <c:axId val="92413643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b="1"/>
                  <a:t>Nationality</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4137744"/>
        <c:crosses val="autoZero"/>
        <c:auto val="1"/>
        <c:lblAlgn val="ctr"/>
        <c:lblOffset val="100"/>
        <c:noMultiLvlLbl val="0"/>
      </c:catAx>
      <c:valAx>
        <c:axId val="924137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Percentage of England NRM referrals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4136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Number of NRM referrals, by exploitation</a:t>
            </a:r>
            <a:r>
              <a:rPr lang="en-GB" b="1" baseline="0"/>
              <a:t> type and age group at exploitation, UK, 2022</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Table_4!$M$185</c:f>
              <c:strCache>
                <c:ptCount val="1"/>
                <c:pt idx="0">
                  <c:v>Adult (18 or over)</c:v>
                </c:pt>
              </c:strCache>
            </c:strRef>
          </c:tx>
          <c:spPr>
            <a:solidFill>
              <a:srgbClr val="01A18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Table_4!$L$186:$L$191</c:f>
              <c:strCache>
                <c:ptCount val="6"/>
                <c:pt idx="0">
                  <c:v>Labour</c:v>
                </c:pt>
                <c:pt idx="1">
                  <c:v>Criminal</c:v>
                </c:pt>
                <c:pt idx="2">
                  <c:v>Labour &amp; Criminal</c:v>
                </c:pt>
                <c:pt idx="3">
                  <c:v>Not specified or unknown</c:v>
                </c:pt>
                <c:pt idx="4">
                  <c:v>Sexual</c:v>
                </c:pt>
                <c:pt idx="5">
                  <c:v>Other</c:v>
                </c:pt>
              </c:strCache>
            </c:strRef>
          </c:cat>
          <c:val>
            <c:numRef>
              <c:f>Table_4!$M$186:$M$191</c:f>
              <c:numCache>
                <c:formatCode>General</c:formatCode>
                <c:ptCount val="6"/>
                <c:pt idx="0">
                  <c:v>3433</c:v>
                </c:pt>
                <c:pt idx="1">
                  <c:v>1487</c:v>
                </c:pt>
                <c:pt idx="2">
                  <c:v>1394</c:v>
                </c:pt>
                <c:pt idx="3">
                  <c:v>756</c:v>
                </c:pt>
                <c:pt idx="4">
                  <c:v>845</c:v>
                </c:pt>
                <c:pt idx="5">
                  <c:v>939</c:v>
                </c:pt>
              </c:numCache>
            </c:numRef>
          </c:val>
          <c:extLst>
            <c:ext xmlns:c16="http://schemas.microsoft.com/office/drawing/2014/chart" uri="{C3380CC4-5D6E-409C-BE32-E72D297353CC}">
              <c16:uniqueId val="{00000000-2C92-4BA9-97D4-D5C25A49401F}"/>
            </c:ext>
          </c:extLst>
        </c:ser>
        <c:ser>
          <c:idx val="1"/>
          <c:order val="1"/>
          <c:tx>
            <c:strRef>
              <c:f>Table_4!$N$185</c:f>
              <c:strCache>
                <c:ptCount val="1"/>
                <c:pt idx="0">
                  <c:v>Child (17 or under)</c:v>
                </c:pt>
              </c:strCache>
            </c:strRef>
          </c:tx>
          <c:spPr>
            <a:solidFill>
              <a:srgbClr val="34B6E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Table_4!$L$186:$L$191</c:f>
              <c:strCache>
                <c:ptCount val="6"/>
                <c:pt idx="0">
                  <c:v>Labour</c:v>
                </c:pt>
                <c:pt idx="1">
                  <c:v>Criminal</c:v>
                </c:pt>
                <c:pt idx="2">
                  <c:v>Labour &amp; Criminal</c:v>
                </c:pt>
                <c:pt idx="3">
                  <c:v>Not specified or unknown</c:v>
                </c:pt>
                <c:pt idx="4">
                  <c:v>Sexual</c:v>
                </c:pt>
                <c:pt idx="5">
                  <c:v>Other</c:v>
                </c:pt>
              </c:strCache>
            </c:strRef>
          </c:cat>
          <c:val>
            <c:numRef>
              <c:f>Table_4!$N$186:$N$191</c:f>
              <c:numCache>
                <c:formatCode>General</c:formatCode>
                <c:ptCount val="6"/>
                <c:pt idx="0">
                  <c:v>1300</c:v>
                </c:pt>
                <c:pt idx="1">
                  <c:v>3013</c:v>
                </c:pt>
                <c:pt idx="2">
                  <c:v>415</c:v>
                </c:pt>
                <c:pt idx="3">
                  <c:v>913</c:v>
                </c:pt>
                <c:pt idx="4">
                  <c:v>679</c:v>
                </c:pt>
                <c:pt idx="5">
                  <c:v>699</c:v>
                </c:pt>
              </c:numCache>
            </c:numRef>
          </c:val>
          <c:extLst>
            <c:ext xmlns:c16="http://schemas.microsoft.com/office/drawing/2014/chart" uri="{C3380CC4-5D6E-409C-BE32-E72D297353CC}">
              <c16:uniqueId val="{00000001-2C92-4BA9-97D4-D5C25A49401F}"/>
            </c:ext>
          </c:extLst>
        </c:ser>
        <c:dLbls>
          <c:dLblPos val="outEnd"/>
          <c:showLegendKey val="0"/>
          <c:showVal val="1"/>
          <c:showCatName val="0"/>
          <c:showSerName val="0"/>
          <c:showPercent val="0"/>
          <c:showBubbleSize val="0"/>
        </c:dLbls>
        <c:gapWidth val="38"/>
        <c:axId val="1062006264"/>
        <c:axId val="1062003312"/>
      </c:barChart>
      <c:catAx>
        <c:axId val="106200626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Exploitation type</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2003312"/>
        <c:crosses val="autoZero"/>
        <c:auto val="1"/>
        <c:lblAlgn val="ctr"/>
        <c:lblOffset val="100"/>
        <c:noMultiLvlLbl val="0"/>
      </c:catAx>
      <c:valAx>
        <c:axId val="1062003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Number of referrals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2006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Number of NRM referrals flagged as county lines, by age at exploitation</a:t>
            </a:r>
            <a:r>
              <a:rPr lang="en-GB" b="1" baseline="0"/>
              <a:t> and gender, UK, 2022 </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'Table_15 (2)'!$B$6</c:f>
              <c:strCache>
                <c:ptCount val="1"/>
                <c:pt idx="0">
                  <c:v>Adult - Female</c:v>
                </c:pt>
              </c:strCache>
            </c:strRef>
          </c:tx>
          <c:spPr>
            <a:solidFill>
              <a:srgbClr val="006652"/>
            </a:solidFill>
            <a:ln>
              <a:noFill/>
            </a:ln>
            <a:effectLst/>
          </c:spPr>
          <c:invertIfNegative val="0"/>
          <c:cat>
            <c:numRef>
              <c:f>'Table_15 (2)'!$A$7:$A$12</c:f>
              <c:numCache>
                <c:formatCode>General</c:formatCode>
                <c:ptCount val="6"/>
                <c:pt idx="0">
                  <c:v>2017</c:v>
                </c:pt>
                <c:pt idx="1">
                  <c:v>2018</c:v>
                </c:pt>
                <c:pt idx="2">
                  <c:v>2019</c:v>
                </c:pt>
                <c:pt idx="3">
                  <c:v>2020</c:v>
                </c:pt>
                <c:pt idx="4">
                  <c:v>2021</c:v>
                </c:pt>
                <c:pt idx="5">
                  <c:v>2022</c:v>
                </c:pt>
              </c:numCache>
            </c:numRef>
          </c:cat>
          <c:val>
            <c:numRef>
              <c:f>'Table_15 (2)'!$B$7:$B$12</c:f>
              <c:numCache>
                <c:formatCode>General</c:formatCode>
                <c:ptCount val="6"/>
                <c:pt idx="0">
                  <c:v>4</c:v>
                </c:pt>
                <c:pt idx="1">
                  <c:v>11</c:v>
                </c:pt>
                <c:pt idx="2">
                  <c:v>36</c:v>
                </c:pt>
                <c:pt idx="3">
                  <c:v>26</c:v>
                </c:pt>
                <c:pt idx="4">
                  <c:v>47</c:v>
                </c:pt>
                <c:pt idx="5">
                  <c:v>62</c:v>
                </c:pt>
              </c:numCache>
            </c:numRef>
          </c:val>
          <c:extLst>
            <c:ext xmlns:c16="http://schemas.microsoft.com/office/drawing/2014/chart" uri="{C3380CC4-5D6E-409C-BE32-E72D297353CC}">
              <c16:uniqueId val="{00000000-9B8C-4591-B77F-48F01849FB5B}"/>
            </c:ext>
          </c:extLst>
        </c:ser>
        <c:ser>
          <c:idx val="1"/>
          <c:order val="1"/>
          <c:tx>
            <c:strRef>
              <c:f>'Table_15 (2)'!$C$6</c:f>
              <c:strCache>
                <c:ptCount val="1"/>
                <c:pt idx="0">
                  <c:v>Child - Female</c:v>
                </c:pt>
              </c:strCache>
            </c:strRef>
          </c:tx>
          <c:spPr>
            <a:solidFill>
              <a:srgbClr val="2EB135"/>
            </a:solidFill>
            <a:ln>
              <a:noFill/>
            </a:ln>
            <a:effectLst/>
          </c:spPr>
          <c:invertIfNegative val="0"/>
          <c:cat>
            <c:numRef>
              <c:f>'Table_15 (2)'!$A$7:$A$12</c:f>
              <c:numCache>
                <c:formatCode>General</c:formatCode>
                <c:ptCount val="6"/>
                <c:pt idx="0">
                  <c:v>2017</c:v>
                </c:pt>
                <c:pt idx="1">
                  <c:v>2018</c:v>
                </c:pt>
                <c:pt idx="2">
                  <c:v>2019</c:v>
                </c:pt>
                <c:pt idx="3">
                  <c:v>2020</c:v>
                </c:pt>
                <c:pt idx="4">
                  <c:v>2021</c:v>
                </c:pt>
                <c:pt idx="5">
                  <c:v>2022</c:v>
                </c:pt>
              </c:numCache>
            </c:numRef>
          </c:cat>
          <c:val>
            <c:numRef>
              <c:f>'Table_15 (2)'!$C$7:$C$12</c:f>
              <c:numCache>
                <c:formatCode>General</c:formatCode>
                <c:ptCount val="6"/>
                <c:pt idx="0">
                  <c:v>29</c:v>
                </c:pt>
                <c:pt idx="1">
                  <c:v>65</c:v>
                </c:pt>
                <c:pt idx="2">
                  <c:v>65</c:v>
                </c:pt>
                <c:pt idx="3">
                  <c:v>133</c:v>
                </c:pt>
                <c:pt idx="4">
                  <c:v>161</c:v>
                </c:pt>
                <c:pt idx="5">
                  <c:v>164</c:v>
                </c:pt>
              </c:numCache>
            </c:numRef>
          </c:val>
          <c:extLst>
            <c:ext xmlns:c16="http://schemas.microsoft.com/office/drawing/2014/chart" uri="{C3380CC4-5D6E-409C-BE32-E72D297353CC}">
              <c16:uniqueId val="{00000001-9B8C-4591-B77F-48F01849FB5B}"/>
            </c:ext>
          </c:extLst>
        </c:ser>
        <c:ser>
          <c:idx val="2"/>
          <c:order val="2"/>
          <c:tx>
            <c:strRef>
              <c:f>'Table_15 (2)'!$D$6</c:f>
              <c:strCache>
                <c:ptCount val="1"/>
                <c:pt idx="0">
                  <c:v>Adult - Male</c:v>
                </c:pt>
              </c:strCache>
            </c:strRef>
          </c:tx>
          <c:spPr>
            <a:solidFill>
              <a:srgbClr val="E57200"/>
            </a:solidFill>
            <a:ln>
              <a:noFill/>
            </a:ln>
            <a:effectLst/>
          </c:spPr>
          <c:invertIfNegative val="0"/>
          <c:cat>
            <c:numRef>
              <c:f>'Table_15 (2)'!$A$7:$A$12</c:f>
              <c:numCache>
                <c:formatCode>General</c:formatCode>
                <c:ptCount val="6"/>
                <c:pt idx="0">
                  <c:v>2017</c:v>
                </c:pt>
                <c:pt idx="1">
                  <c:v>2018</c:v>
                </c:pt>
                <c:pt idx="2">
                  <c:v>2019</c:v>
                </c:pt>
                <c:pt idx="3">
                  <c:v>2020</c:v>
                </c:pt>
                <c:pt idx="4">
                  <c:v>2021</c:v>
                </c:pt>
                <c:pt idx="5">
                  <c:v>2022</c:v>
                </c:pt>
              </c:numCache>
            </c:numRef>
          </c:cat>
          <c:val>
            <c:numRef>
              <c:f>'Table_15 (2)'!$D$7:$D$12</c:f>
              <c:numCache>
                <c:formatCode>General</c:formatCode>
                <c:ptCount val="6"/>
                <c:pt idx="0">
                  <c:v>7</c:v>
                </c:pt>
                <c:pt idx="1">
                  <c:v>47</c:v>
                </c:pt>
                <c:pt idx="2">
                  <c:v>104</c:v>
                </c:pt>
                <c:pt idx="3">
                  <c:v>140</c:v>
                </c:pt>
                <c:pt idx="4">
                  <c:v>281</c:v>
                </c:pt>
                <c:pt idx="5">
                  <c:v>289</c:v>
                </c:pt>
              </c:numCache>
            </c:numRef>
          </c:val>
          <c:extLst>
            <c:ext xmlns:c16="http://schemas.microsoft.com/office/drawing/2014/chart" uri="{C3380CC4-5D6E-409C-BE32-E72D297353CC}">
              <c16:uniqueId val="{00000002-9B8C-4591-B77F-48F01849FB5B}"/>
            </c:ext>
          </c:extLst>
        </c:ser>
        <c:ser>
          <c:idx val="3"/>
          <c:order val="3"/>
          <c:tx>
            <c:strRef>
              <c:f>'Table_15 (2)'!$E$6</c:f>
              <c:strCache>
                <c:ptCount val="1"/>
                <c:pt idx="0">
                  <c:v>Child - Male</c:v>
                </c:pt>
              </c:strCache>
            </c:strRef>
          </c:tx>
          <c:spPr>
            <a:solidFill>
              <a:srgbClr val="ECAC00"/>
            </a:solidFill>
            <a:ln>
              <a:noFill/>
            </a:ln>
            <a:effectLst/>
          </c:spPr>
          <c:invertIfNegative val="0"/>
          <c:cat>
            <c:numRef>
              <c:f>'Table_15 (2)'!$A$7:$A$12</c:f>
              <c:numCache>
                <c:formatCode>General</c:formatCode>
                <c:ptCount val="6"/>
                <c:pt idx="0">
                  <c:v>2017</c:v>
                </c:pt>
                <c:pt idx="1">
                  <c:v>2018</c:v>
                </c:pt>
                <c:pt idx="2">
                  <c:v>2019</c:v>
                </c:pt>
                <c:pt idx="3">
                  <c:v>2020</c:v>
                </c:pt>
                <c:pt idx="4">
                  <c:v>2021</c:v>
                </c:pt>
                <c:pt idx="5">
                  <c:v>2022</c:v>
                </c:pt>
              </c:numCache>
            </c:numRef>
          </c:cat>
          <c:val>
            <c:numRef>
              <c:f>'Table_15 (2)'!$E$7:$E$12</c:f>
              <c:numCache>
                <c:formatCode>General</c:formatCode>
                <c:ptCount val="6"/>
                <c:pt idx="0">
                  <c:v>246</c:v>
                </c:pt>
                <c:pt idx="1">
                  <c:v>607</c:v>
                </c:pt>
                <c:pt idx="2">
                  <c:v>1011</c:v>
                </c:pt>
                <c:pt idx="3">
                  <c:v>1388</c:v>
                </c:pt>
                <c:pt idx="4">
                  <c:v>1616</c:v>
                </c:pt>
                <c:pt idx="5">
                  <c:v>1710</c:v>
                </c:pt>
              </c:numCache>
            </c:numRef>
          </c:val>
          <c:extLst>
            <c:ext xmlns:c16="http://schemas.microsoft.com/office/drawing/2014/chart" uri="{C3380CC4-5D6E-409C-BE32-E72D297353CC}">
              <c16:uniqueId val="{00000003-9B8C-4591-B77F-48F01849FB5B}"/>
            </c:ext>
          </c:extLst>
        </c:ser>
        <c:dLbls>
          <c:showLegendKey val="0"/>
          <c:showVal val="0"/>
          <c:showCatName val="0"/>
          <c:showSerName val="0"/>
          <c:showPercent val="0"/>
          <c:showBubbleSize val="0"/>
        </c:dLbls>
        <c:gapWidth val="219"/>
        <c:overlap val="-27"/>
        <c:axId val="1116187912"/>
        <c:axId val="1116191848"/>
      </c:barChart>
      <c:catAx>
        <c:axId val="111618791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Year</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6191848"/>
        <c:crosses val="autoZero"/>
        <c:auto val="1"/>
        <c:lblAlgn val="ctr"/>
        <c:lblOffset val="100"/>
        <c:noMultiLvlLbl val="0"/>
      </c:catAx>
      <c:valAx>
        <c:axId val="1116191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Number of NRM referrals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6187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06029-79B9-4FA9-A176-4A0D7D57936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31017225-26DC-4460-BEFB-4F66660AD970}">
      <dgm:prSet phldrT="[Text]"/>
      <dgm:spPr/>
      <dgm:t>
        <a:bodyPr/>
        <a:lstStyle/>
        <a:p>
          <a:r>
            <a:rPr lang="en-GB" b="1"/>
            <a:t>Inclusion</a:t>
          </a:r>
          <a:r>
            <a:rPr lang="en-GB"/>
            <a:t> </a:t>
          </a:r>
          <a:r>
            <a:rPr lang="en-GB" b="1"/>
            <a:t>Health</a:t>
          </a:r>
        </a:p>
        <a:p>
          <a:r>
            <a:rPr lang="en-GB" b="1"/>
            <a:t>Groups</a:t>
          </a:r>
        </a:p>
      </dgm:t>
    </dgm:pt>
    <dgm:pt modelId="{4FC5F24B-6318-4853-BC2D-3D3BF1ED6EE0}" type="parTrans" cxnId="{C2806728-48E6-4B1F-BC9D-D357844A90ED}">
      <dgm:prSet/>
      <dgm:spPr/>
      <dgm:t>
        <a:bodyPr/>
        <a:lstStyle/>
        <a:p>
          <a:endParaRPr lang="en-GB"/>
        </a:p>
      </dgm:t>
    </dgm:pt>
    <dgm:pt modelId="{A916CAA9-753C-497D-BC8D-EC8BAE8D94D6}" type="sibTrans" cxnId="{C2806728-48E6-4B1F-BC9D-D357844A90ED}">
      <dgm:prSet/>
      <dgm:spPr/>
      <dgm:t>
        <a:bodyPr/>
        <a:lstStyle/>
        <a:p>
          <a:endParaRPr lang="en-GB"/>
        </a:p>
      </dgm:t>
    </dgm:pt>
    <dgm:pt modelId="{0E4B314A-AA41-48AF-B315-7F0D7B748D4A}">
      <dgm:prSet phldrT="[Text]" custT="1"/>
      <dgm:spPr/>
      <dgm:t>
        <a:bodyPr/>
        <a:lstStyle/>
        <a:p>
          <a:r>
            <a:rPr lang="en-GB" sz="1500"/>
            <a:t>Homelessness &amp; Rough Sleeping</a:t>
          </a:r>
        </a:p>
      </dgm:t>
    </dgm:pt>
    <dgm:pt modelId="{E2489812-E3D3-43DE-BCCC-67F395C6FDCD}" type="parTrans" cxnId="{15D5EFE4-D243-471F-BD5F-70A0BA051BB0}">
      <dgm:prSet/>
      <dgm:spPr/>
      <dgm:t>
        <a:bodyPr/>
        <a:lstStyle/>
        <a:p>
          <a:endParaRPr lang="en-GB"/>
        </a:p>
      </dgm:t>
    </dgm:pt>
    <dgm:pt modelId="{43A629E0-C5F1-468E-82B4-C9DC34815299}" type="sibTrans" cxnId="{15D5EFE4-D243-471F-BD5F-70A0BA051BB0}">
      <dgm:prSet/>
      <dgm:spPr/>
      <dgm:t>
        <a:bodyPr/>
        <a:lstStyle/>
        <a:p>
          <a:endParaRPr lang="en-GB"/>
        </a:p>
      </dgm:t>
    </dgm:pt>
    <dgm:pt modelId="{486BDCBA-9535-4985-A9BA-043E1A0543F7}">
      <dgm:prSet phldrT="[Text]" custT="1"/>
      <dgm:spPr/>
      <dgm:t>
        <a:bodyPr/>
        <a:lstStyle/>
        <a:p>
          <a:r>
            <a:rPr lang="en-GB" sz="1500"/>
            <a:t>Gypsy, Roma Travellers</a:t>
          </a:r>
        </a:p>
      </dgm:t>
    </dgm:pt>
    <dgm:pt modelId="{8F13FCD3-2661-4061-A2ED-912380596E75}" type="parTrans" cxnId="{94237A24-6208-4BE5-8906-35F1B3C69A0A}">
      <dgm:prSet/>
      <dgm:spPr/>
      <dgm:t>
        <a:bodyPr/>
        <a:lstStyle/>
        <a:p>
          <a:endParaRPr lang="en-GB"/>
        </a:p>
      </dgm:t>
    </dgm:pt>
    <dgm:pt modelId="{F3A90075-8A19-404C-95BB-C0978CAAE9DC}" type="sibTrans" cxnId="{94237A24-6208-4BE5-8906-35F1B3C69A0A}">
      <dgm:prSet/>
      <dgm:spPr/>
      <dgm:t>
        <a:bodyPr/>
        <a:lstStyle/>
        <a:p>
          <a:endParaRPr lang="en-GB"/>
        </a:p>
      </dgm:t>
    </dgm:pt>
    <dgm:pt modelId="{5DF5791D-5166-41A1-9EEE-A4D563AFA312}">
      <dgm:prSet phldrT="[Text]" custT="1"/>
      <dgm:spPr/>
      <dgm:t>
        <a:bodyPr/>
        <a:lstStyle/>
        <a:p>
          <a:r>
            <a:rPr lang="en-GB" sz="1500"/>
            <a:t>Sex Workers</a:t>
          </a:r>
        </a:p>
      </dgm:t>
    </dgm:pt>
    <dgm:pt modelId="{AB69F17B-49B8-462E-9357-474A2B51473E}" type="parTrans" cxnId="{4DBBA3E8-429E-4E89-A9EB-55EB968782D9}">
      <dgm:prSet/>
      <dgm:spPr/>
      <dgm:t>
        <a:bodyPr/>
        <a:lstStyle/>
        <a:p>
          <a:endParaRPr lang="en-GB"/>
        </a:p>
      </dgm:t>
    </dgm:pt>
    <dgm:pt modelId="{79D7FC1D-ABA6-4C93-B5A6-7A0C8FBA0057}" type="sibTrans" cxnId="{4DBBA3E8-429E-4E89-A9EB-55EB968782D9}">
      <dgm:prSet/>
      <dgm:spPr/>
      <dgm:t>
        <a:bodyPr/>
        <a:lstStyle/>
        <a:p>
          <a:endParaRPr lang="en-GB"/>
        </a:p>
      </dgm:t>
    </dgm:pt>
    <dgm:pt modelId="{2BD2B7F4-DEF1-470F-9E51-44808361C942}">
      <dgm:prSet phldrT="[Text]" custT="1"/>
      <dgm:spPr/>
      <dgm:t>
        <a:bodyPr/>
        <a:lstStyle/>
        <a:p>
          <a:r>
            <a:rPr lang="en-GB" sz="1500"/>
            <a:t>People with drug and alcohol dependence</a:t>
          </a:r>
        </a:p>
      </dgm:t>
    </dgm:pt>
    <dgm:pt modelId="{793E8EB7-7B8F-43F2-B330-4703918FEC96}" type="parTrans" cxnId="{AE3B2CD8-4EF6-4D4D-946F-BB38B009A07B}">
      <dgm:prSet/>
      <dgm:spPr/>
      <dgm:t>
        <a:bodyPr/>
        <a:lstStyle/>
        <a:p>
          <a:endParaRPr lang="en-GB"/>
        </a:p>
      </dgm:t>
    </dgm:pt>
    <dgm:pt modelId="{98E5E681-C94E-414B-95E4-E37072957EBC}" type="sibTrans" cxnId="{AE3B2CD8-4EF6-4D4D-946F-BB38B009A07B}">
      <dgm:prSet/>
      <dgm:spPr/>
      <dgm:t>
        <a:bodyPr/>
        <a:lstStyle/>
        <a:p>
          <a:endParaRPr lang="en-GB"/>
        </a:p>
      </dgm:t>
    </dgm:pt>
    <dgm:pt modelId="{80921D9B-8264-4F11-9C30-76FF2BC63B81}">
      <dgm:prSet phldrT="[Text]" custT="1"/>
      <dgm:spPr/>
      <dgm:t>
        <a:bodyPr/>
        <a:lstStyle/>
        <a:p>
          <a:pPr rtl="0"/>
          <a:r>
            <a:rPr lang="en-GB" sz="1500"/>
            <a:t>Prisons &amp; those in</a:t>
          </a:r>
          <a:r>
            <a:rPr lang="en-GB" sz="1500">
              <a:latin typeface="Arial" panose="020B0604020202020204"/>
            </a:rPr>
            <a:t> </a:t>
          </a:r>
          <a:r>
            <a:rPr lang="en-GB" sz="1500"/>
            <a:t> contact with the criminal justice system</a:t>
          </a:r>
        </a:p>
      </dgm:t>
    </dgm:pt>
    <dgm:pt modelId="{2CB2A371-28B6-46A7-B6D2-32ACAC63EF8B}" type="parTrans" cxnId="{182E53A5-3449-4F30-A41E-38DCA5580C9C}">
      <dgm:prSet/>
      <dgm:spPr/>
      <dgm:t>
        <a:bodyPr/>
        <a:lstStyle/>
        <a:p>
          <a:endParaRPr lang="en-GB"/>
        </a:p>
      </dgm:t>
    </dgm:pt>
    <dgm:pt modelId="{5B0FC834-1A6C-4DEA-B255-8A90C9713B0A}" type="sibTrans" cxnId="{182E53A5-3449-4F30-A41E-38DCA5580C9C}">
      <dgm:prSet/>
      <dgm:spPr/>
      <dgm:t>
        <a:bodyPr/>
        <a:lstStyle/>
        <a:p>
          <a:endParaRPr lang="en-GB"/>
        </a:p>
      </dgm:t>
    </dgm:pt>
    <dgm:pt modelId="{615D965E-23F0-4288-8B41-666D1FEE83BC}">
      <dgm:prSet phldrT="[Text]" custT="1"/>
      <dgm:spPr/>
      <dgm:t>
        <a:bodyPr/>
        <a:lstStyle/>
        <a:p>
          <a:r>
            <a:rPr lang="en-GB" sz="1500"/>
            <a:t>Vulnerable Migrants</a:t>
          </a:r>
        </a:p>
      </dgm:t>
    </dgm:pt>
    <dgm:pt modelId="{1EEC5032-B400-46B1-8963-CF2E349BE5E5}" type="parTrans" cxnId="{5E86699E-9787-4C53-B591-D4CDB6AF329F}">
      <dgm:prSet/>
      <dgm:spPr/>
      <dgm:t>
        <a:bodyPr/>
        <a:lstStyle/>
        <a:p>
          <a:endParaRPr lang="en-GB"/>
        </a:p>
      </dgm:t>
    </dgm:pt>
    <dgm:pt modelId="{6160076C-47C7-4859-8B28-40C50AF57D32}" type="sibTrans" cxnId="{5E86699E-9787-4C53-B591-D4CDB6AF329F}">
      <dgm:prSet/>
      <dgm:spPr/>
      <dgm:t>
        <a:bodyPr/>
        <a:lstStyle/>
        <a:p>
          <a:endParaRPr lang="en-GB"/>
        </a:p>
      </dgm:t>
    </dgm:pt>
    <dgm:pt modelId="{4148811D-A94A-4B51-9C06-8DC8AC5187B0}">
      <dgm:prSet custT="1"/>
      <dgm:spPr/>
      <dgm:t>
        <a:bodyPr/>
        <a:lstStyle/>
        <a:p>
          <a:r>
            <a:rPr lang="en-GB" sz="1500">
              <a:latin typeface="Arial" panose="020B0604020202020204"/>
            </a:rPr>
            <a:t>Victims</a:t>
          </a:r>
          <a:r>
            <a:rPr lang="en-GB" sz="1500"/>
            <a:t> of modern slavery</a:t>
          </a:r>
        </a:p>
      </dgm:t>
    </dgm:pt>
    <dgm:pt modelId="{685F7670-0DFD-4688-82EC-9610937083C5}" type="parTrans" cxnId="{1D7C77D0-A0E0-4E1C-84E6-47C90BF376C5}">
      <dgm:prSet/>
      <dgm:spPr/>
      <dgm:t>
        <a:bodyPr/>
        <a:lstStyle/>
        <a:p>
          <a:endParaRPr lang="en-GB"/>
        </a:p>
      </dgm:t>
    </dgm:pt>
    <dgm:pt modelId="{0FB4D34F-8048-4174-A3CE-307D38072F37}" type="sibTrans" cxnId="{1D7C77D0-A0E0-4E1C-84E6-47C90BF376C5}">
      <dgm:prSet/>
      <dgm:spPr/>
      <dgm:t>
        <a:bodyPr/>
        <a:lstStyle/>
        <a:p>
          <a:endParaRPr lang="en-GB"/>
        </a:p>
      </dgm:t>
    </dgm:pt>
    <dgm:pt modelId="{8EC46D2E-E7E4-4D74-AB5A-89A2685D6EC0}" type="pres">
      <dgm:prSet presAssocID="{7DF06029-79B9-4FA9-A176-4A0D7D57936B}" presName="Name0" presStyleCnt="0">
        <dgm:presLayoutVars>
          <dgm:chMax val="1"/>
          <dgm:dir/>
          <dgm:animLvl val="ctr"/>
          <dgm:resizeHandles val="exact"/>
        </dgm:presLayoutVars>
      </dgm:prSet>
      <dgm:spPr/>
    </dgm:pt>
    <dgm:pt modelId="{2275D694-77F0-45FF-A4F2-CCAC25D6448E}" type="pres">
      <dgm:prSet presAssocID="{31017225-26DC-4460-BEFB-4F66660AD970}" presName="centerShape" presStyleLbl="node0" presStyleIdx="0" presStyleCnt="1"/>
      <dgm:spPr/>
    </dgm:pt>
    <dgm:pt modelId="{ED3575A7-4CEE-49A5-A158-2868727D8D79}" type="pres">
      <dgm:prSet presAssocID="{0E4B314A-AA41-48AF-B315-7F0D7B748D4A}" presName="node" presStyleLbl="node1" presStyleIdx="0" presStyleCnt="7" custScaleX="150437" custScaleY="147345" custRadScaleRad="99089" custRadScaleInc="6782">
        <dgm:presLayoutVars>
          <dgm:bulletEnabled val="1"/>
        </dgm:presLayoutVars>
      </dgm:prSet>
      <dgm:spPr/>
    </dgm:pt>
    <dgm:pt modelId="{C24E4C9D-B500-4940-9104-90EEA26B67EF}" type="pres">
      <dgm:prSet presAssocID="{0E4B314A-AA41-48AF-B315-7F0D7B748D4A}" presName="dummy" presStyleCnt="0"/>
      <dgm:spPr/>
    </dgm:pt>
    <dgm:pt modelId="{0F96D490-AB75-4090-92F7-1F7A8054E471}" type="pres">
      <dgm:prSet presAssocID="{43A629E0-C5F1-468E-82B4-C9DC34815299}" presName="sibTrans" presStyleLbl="sibTrans2D1" presStyleIdx="0" presStyleCnt="7"/>
      <dgm:spPr/>
    </dgm:pt>
    <dgm:pt modelId="{366D85A4-5835-4495-AD8F-512B42FF2285}" type="pres">
      <dgm:prSet presAssocID="{486BDCBA-9535-4985-A9BA-043E1A0543F7}" presName="node" presStyleLbl="node1" presStyleIdx="1" presStyleCnt="7" custScaleX="150437" custScaleY="147345" custRadScaleRad="101011" custRadScaleInc="6557">
        <dgm:presLayoutVars>
          <dgm:bulletEnabled val="1"/>
        </dgm:presLayoutVars>
      </dgm:prSet>
      <dgm:spPr/>
    </dgm:pt>
    <dgm:pt modelId="{3C00FD7E-E15F-4112-8ABA-F2C9FF8E479A}" type="pres">
      <dgm:prSet presAssocID="{486BDCBA-9535-4985-A9BA-043E1A0543F7}" presName="dummy" presStyleCnt="0"/>
      <dgm:spPr/>
    </dgm:pt>
    <dgm:pt modelId="{487B2A88-E885-4F3B-879D-AAEDA07060FD}" type="pres">
      <dgm:prSet presAssocID="{F3A90075-8A19-404C-95BB-C0978CAAE9DC}" presName="sibTrans" presStyleLbl="sibTrans2D1" presStyleIdx="1" presStyleCnt="7"/>
      <dgm:spPr/>
    </dgm:pt>
    <dgm:pt modelId="{0458E845-DEF8-41A5-ADDA-B1A2EE98C20C}" type="pres">
      <dgm:prSet presAssocID="{5DF5791D-5166-41A1-9EEE-A4D563AFA312}" presName="node" presStyleLbl="node1" presStyleIdx="2" presStyleCnt="7" custScaleX="150437" custScaleY="147345" custRadScaleRad="102168" custRadScaleInc="1506">
        <dgm:presLayoutVars>
          <dgm:bulletEnabled val="1"/>
        </dgm:presLayoutVars>
      </dgm:prSet>
      <dgm:spPr/>
    </dgm:pt>
    <dgm:pt modelId="{30F54998-4406-464C-B479-9F8B3DAC34FF}" type="pres">
      <dgm:prSet presAssocID="{5DF5791D-5166-41A1-9EEE-A4D563AFA312}" presName="dummy" presStyleCnt="0"/>
      <dgm:spPr/>
    </dgm:pt>
    <dgm:pt modelId="{77AB08DF-7781-410B-9E15-BE9243BBED50}" type="pres">
      <dgm:prSet presAssocID="{79D7FC1D-ABA6-4C93-B5A6-7A0C8FBA0057}" presName="sibTrans" presStyleLbl="sibTrans2D1" presStyleIdx="2" presStyleCnt="7"/>
      <dgm:spPr/>
    </dgm:pt>
    <dgm:pt modelId="{A6C8E9E9-E493-42AD-83A2-52AA4E60D64B}" type="pres">
      <dgm:prSet presAssocID="{2BD2B7F4-DEF1-470F-9E51-44808361C942}" presName="node" presStyleLbl="node1" presStyleIdx="3" presStyleCnt="7" custScaleX="150437" custScaleY="147345" custRadScaleRad="101721" custRadScaleInc="-4625">
        <dgm:presLayoutVars>
          <dgm:bulletEnabled val="1"/>
        </dgm:presLayoutVars>
      </dgm:prSet>
      <dgm:spPr/>
    </dgm:pt>
    <dgm:pt modelId="{F054A4C0-2FEA-4785-8FA0-6CAF816E3C37}" type="pres">
      <dgm:prSet presAssocID="{2BD2B7F4-DEF1-470F-9E51-44808361C942}" presName="dummy" presStyleCnt="0"/>
      <dgm:spPr/>
    </dgm:pt>
    <dgm:pt modelId="{57C5D06C-F019-4276-A8ED-45BE25A6AAFA}" type="pres">
      <dgm:prSet presAssocID="{98E5E681-C94E-414B-95E4-E37072957EBC}" presName="sibTrans" presStyleLbl="sibTrans2D1" presStyleIdx="3" presStyleCnt="7"/>
      <dgm:spPr/>
    </dgm:pt>
    <dgm:pt modelId="{E0289858-7A9A-400D-97CD-D6489DD756AD}" type="pres">
      <dgm:prSet presAssocID="{80921D9B-8264-4F11-9C30-76FF2BC63B81}" presName="node" presStyleLbl="node1" presStyleIdx="4" presStyleCnt="7" custScaleX="150437" custScaleY="147345" custRadScaleRad="99991" custRadScaleInc="-7406">
        <dgm:presLayoutVars>
          <dgm:bulletEnabled val="1"/>
        </dgm:presLayoutVars>
      </dgm:prSet>
      <dgm:spPr/>
    </dgm:pt>
    <dgm:pt modelId="{E47B4F22-1694-48B2-A816-284C7A9BB03B}" type="pres">
      <dgm:prSet presAssocID="{80921D9B-8264-4F11-9C30-76FF2BC63B81}" presName="dummy" presStyleCnt="0"/>
      <dgm:spPr/>
    </dgm:pt>
    <dgm:pt modelId="{69D1B108-C74B-47FF-9F25-DF83DE898512}" type="pres">
      <dgm:prSet presAssocID="{5B0FC834-1A6C-4DEA-B255-8A90C9713B0A}" presName="sibTrans" presStyleLbl="sibTrans2D1" presStyleIdx="4" presStyleCnt="7"/>
      <dgm:spPr/>
    </dgm:pt>
    <dgm:pt modelId="{2388918F-CC7B-4A10-A86E-1F8CBDAC8C00}" type="pres">
      <dgm:prSet presAssocID="{615D965E-23F0-4288-8B41-666D1FEE83BC}" presName="node" presStyleLbl="node1" presStyleIdx="5" presStyleCnt="7" custScaleX="150437" custScaleY="147345" custRadScaleRad="98256" custRadScaleInc="-4610">
        <dgm:presLayoutVars>
          <dgm:bulletEnabled val="1"/>
        </dgm:presLayoutVars>
      </dgm:prSet>
      <dgm:spPr/>
    </dgm:pt>
    <dgm:pt modelId="{FC7170AC-4813-49BA-B1FD-CEE57D80D75D}" type="pres">
      <dgm:prSet presAssocID="{615D965E-23F0-4288-8B41-666D1FEE83BC}" presName="dummy" presStyleCnt="0"/>
      <dgm:spPr/>
    </dgm:pt>
    <dgm:pt modelId="{1956C1B2-D2C0-4F80-8176-7A5C7F124B46}" type="pres">
      <dgm:prSet presAssocID="{6160076C-47C7-4859-8B28-40C50AF57D32}" presName="sibTrans" presStyleLbl="sibTrans2D1" presStyleIdx="5" presStyleCnt="7"/>
      <dgm:spPr/>
    </dgm:pt>
    <dgm:pt modelId="{CC960EA3-70D7-4508-AD8B-9E4DA8A10999}" type="pres">
      <dgm:prSet presAssocID="{4148811D-A94A-4B51-9C06-8DC8AC5187B0}" presName="node" presStyleLbl="node1" presStyleIdx="6" presStyleCnt="7" custScaleX="150437" custScaleY="147345" custRadScaleRad="97849" custRadScaleInc="1796">
        <dgm:presLayoutVars>
          <dgm:bulletEnabled val="1"/>
        </dgm:presLayoutVars>
      </dgm:prSet>
      <dgm:spPr/>
    </dgm:pt>
    <dgm:pt modelId="{C2E5A6A2-739C-48E9-86F0-35427C581238}" type="pres">
      <dgm:prSet presAssocID="{4148811D-A94A-4B51-9C06-8DC8AC5187B0}" presName="dummy" presStyleCnt="0"/>
      <dgm:spPr/>
    </dgm:pt>
    <dgm:pt modelId="{11C4DB10-117C-413A-B6C3-3B29C09ACFEF}" type="pres">
      <dgm:prSet presAssocID="{0FB4D34F-8048-4174-A3CE-307D38072F37}" presName="sibTrans" presStyleLbl="sibTrans2D1" presStyleIdx="6" presStyleCnt="7"/>
      <dgm:spPr/>
    </dgm:pt>
  </dgm:ptLst>
  <dgm:cxnLst>
    <dgm:cxn modelId="{61067E19-707A-4C30-A83E-34F8DC73DD57}" type="presOf" srcId="{79D7FC1D-ABA6-4C93-B5A6-7A0C8FBA0057}" destId="{77AB08DF-7781-410B-9E15-BE9243BBED50}" srcOrd="0" destOrd="0" presId="urn:microsoft.com/office/officeart/2005/8/layout/radial6"/>
    <dgm:cxn modelId="{A1345F23-8F0E-4674-96BC-948C2571BB8B}" type="presOf" srcId="{43A629E0-C5F1-468E-82B4-C9DC34815299}" destId="{0F96D490-AB75-4090-92F7-1F7A8054E471}" srcOrd="0" destOrd="0" presId="urn:microsoft.com/office/officeart/2005/8/layout/radial6"/>
    <dgm:cxn modelId="{94237A24-6208-4BE5-8906-35F1B3C69A0A}" srcId="{31017225-26DC-4460-BEFB-4F66660AD970}" destId="{486BDCBA-9535-4985-A9BA-043E1A0543F7}" srcOrd="1" destOrd="0" parTransId="{8F13FCD3-2661-4061-A2ED-912380596E75}" sibTransId="{F3A90075-8A19-404C-95BB-C0978CAAE9DC}"/>
    <dgm:cxn modelId="{C2806728-48E6-4B1F-BC9D-D357844A90ED}" srcId="{7DF06029-79B9-4FA9-A176-4A0D7D57936B}" destId="{31017225-26DC-4460-BEFB-4F66660AD970}" srcOrd="0" destOrd="0" parTransId="{4FC5F24B-6318-4853-BC2D-3D3BF1ED6EE0}" sibTransId="{A916CAA9-753C-497D-BC8D-EC8BAE8D94D6}"/>
    <dgm:cxn modelId="{65F47161-070E-4635-8E9C-D64B597889CE}" type="presOf" srcId="{80921D9B-8264-4F11-9C30-76FF2BC63B81}" destId="{E0289858-7A9A-400D-97CD-D6489DD756AD}" srcOrd="0" destOrd="0" presId="urn:microsoft.com/office/officeart/2005/8/layout/radial6"/>
    <dgm:cxn modelId="{FD0E7044-69F2-46A2-A690-15A4A8F79470}" type="presOf" srcId="{F3A90075-8A19-404C-95BB-C0978CAAE9DC}" destId="{487B2A88-E885-4F3B-879D-AAEDA07060FD}" srcOrd="0" destOrd="0" presId="urn:microsoft.com/office/officeart/2005/8/layout/radial6"/>
    <dgm:cxn modelId="{EF07144A-AD66-4C24-9DCB-08C50B859901}" type="presOf" srcId="{5B0FC834-1A6C-4DEA-B255-8A90C9713B0A}" destId="{69D1B108-C74B-47FF-9F25-DF83DE898512}" srcOrd="0" destOrd="0" presId="urn:microsoft.com/office/officeart/2005/8/layout/radial6"/>
    <dgm:cxn modelId="{8783E76B-BCA6-4D91-A609-00EF89B55D59}" type="presOf" srcId="{5DF5791D-5166-41A1-9EEE-A4D563AFA312}" destId="{0458E845-DEF8-41A5-ADDA-B1A2EE98C20C}" srcOrd="0" destOrd="0" presId="urn:microsoft.com/office/officeart/2005/8/layout/radial6"/>
    <dgm:cxn modelId="{03C11057-CF23-4AAE-A0A2-6527F45FAC92}" type="presOf" srcId="{486BDCBA-9535-4985-A9BA-043E1A0543F7}" destId="{366D85A4-5835-4495-AD8F-512B42FF2285}" srcOrd="0" destOrd="0" presId="urn:microsoft.com/office/officeart/2005/8/layout/radial6"/>
    <dgm:cxn modelId="{28CB1977-2B20-4C17-A0E8-67D3D8C48D89}" type="presOf" srcId="{98E5E681-C94E-414B-95E4-E37072957EBC}" destId="{57C5D06C-F019-4276-A8ED-45BE25A6AAFA}" srcOrd="0" destOrd="0" presId="urn:microsoft.com/office/officeart/2005/8/layout/radial6"/>
    <dgm:cxn modelId="{55FCCC7C-071E-4DB1-8A34-B1442630AA91}" type="presOf" srcId="{31017225-26DC-4460-BEFB-4F66660AD970}" destId="{2275D694-77F0-45FF-A4F2-CCAC25D6448E}" srcOrd="0" destOrd="0" presId="urn:microsoft.com/office/officeart/2005/8/layout/radial6"/>
    <dgm:cxn modelId="{3638007E-8E49-42BD-8516-76ACE5019196}" type="presOf" srcId="{6160076C-47C7-4859-8B28-40C50AF57D32}" destId="{1956C1B2-D2C0-4F80-8176-7A5C7F124B46}" srcOrd="0" destOrd="0" presId="urn:microsoft.com/office/officeart/2005/8/layout/radial6"/>
    <dgm:cxn modelId="{5E86699E-9787-4C53-B591-D4CDB6AF329F}" srcId="{31017225-26DC-4460-BEFB-4F66660AD970}" destId="{615D965E-23F0-4288-8B41-666D1FEE83BC}" srcOrd="5" destOrd="0" parTransId="{1EEC5032-B400-46B1-8963-CF2E349BE5E5}" sibTransId="{6160076C-47C7-4859-8B28-40C50AF57D32}"/>
    <dgm:cxn modelId="{DD9A1F9F-0CAD-4B1D-860E-67A2FA55DD60}" type="presOf" srcId="{4148811D-A94A-4B51-9C06-8DC8AC5187B0}" destId="{CC960EA3-70D7-4508-AD8B-9E4DA8A10999}" srcOrd="0" destOrd="0" presId="urn:microsoft.com/office/officeart/2005/8/layout/radial6"/>
    <dgm:cxn modelId="{182E53A5-3449-4F30-A41E-38DCA5580C9C}" srcId="{31017225-26DC-4460-BEFB-4F66660AD970}" destId="{80921D9B-8264-4F11-9C30-76FF2BC63B81}" srcOrd="4" destOrd="0" parTransId="{2CB2A371-28B6-46A7-B6D2-32ACAC63EF8B}" sibTransId="{5B0FC834-1A6C-4DEA-B255-8A90C9713B0A}"/>
    <dgm:cxn modelId="{D54899AA-DD84-4BEC-B9EB-B21A9DEDED11}" type="presOf" srcId="{615D965E-23F0-4288-8B41-666D1FEE83BC}" destId="{2388918F-CC7B-4A10-A86E-1F8CBDAC8C00}" srcOrd="0" destOrd="0" presId="urn:microsoft.com/office/officeart/2005/8/layout/radial6"/>
    <dgm:cxn modelId="{76035FAD-39DC-4E30-B96D-EC072153E718}" type="presOf" srcId="{2BD2B7F4-DEF1-470F-9E51-44808361C942}" destId="{A6C8E9E9-E493-42AD-83A2-52AA4E60D64B}" srcOrd="0" destOrd="0" presId="urn:microsoft.com/office/officeart/2005/8/layout/radial6"/>
    <dgm:cxn modelId="{DC03F2B8-EBDF-4005-83A5-2B04388592A8}" type="presOf" srcId="{7DF06029-79B9-4FA9-A176-4A0D7D57936B}" destId="{8EC46D2E-E7E4-4D74-AB5A-89A2685D6EC0}" srcOrd="0" destOrd="0" presId="urn:microsoft.com/office/officeart/2005/8/layout/radial6"/>
    <dgm:cxn modelId="{1D7C77D0-A0E0-4E1C-84E6-47C90BF376C5}" srcId="{31017225-26DC-4460-BEFB-4F66660AD970}" destId="{4148811D-A94A-4B51-9C06-8DC8AC5187B0}" srcOrd="6" destOrd="0" parTransId="{685F7670-0DFD-4688-82EC-9610937083C5}" sibTransId="{0FB4D34F-8048-4174-A3CE-307D38072F37}"/>
    <dgm:cxn modelId="{AE3B2CD8-4EF6-4D4D-946F-BB38B009A07B}" srcId="{31017225-26DC-4460-BEFB-4F66660AD970}" destId="{2BD2B7F4-DEF1-470F-9E51-44808361C942}" srcOrd="3" destOrd="0" parTransId="{793E8EB7-7B8F-43F2-B330-4703918FEC96}" sibTransId="{98E5E681-C94E-414B-95E4-E37072957EBC}"/>
    <dgm:cxn modelId="{15D5EFE4-D243-471F-BD5F-70A0BA051BB0}" srcId="{31017225-26DC-4460-BEFB-4F66660AD970}" destId="{0E4B314A-AA41-48AF-B315-7F0D7B748D4A}" srcOrd="0" destOrd="0" parTransId="{E2489812-E3D3-43DE-BCCC-67F395C6FDCD}" sibTransId="{43A629E0-C5F1-468E-82B4-C9DC34815299}"/>
    <dgm:cxn modelId="{4DBBA3E8-429E-4E89-A9EB-55EB968782D9}" srcId="{31017225-26DC-4460-BEFB-4F66660AD970}" destId="{5DF5791D-5166-41A1-9EEE-A4D563AFA312}" srcOrd="2" destOrd="0" parTransId="{AB69F17B-49B8-462E-9357-474A2B51473E}" sibTransId="{79D7FC1D-ABA6-4C93-B5A6-7A0C8FBA0057}"/>
    <dgm:cxn modelId="{6BDAD2FA-033A-4465-96A8-DF5149DED71A}" type="presOf" srcId="{0FB4D34F-8048-4174-A3CE-307D38072F37}" destId="{11C4DB10-117C-413A-B6C3-3B29C09ACFEF}" srcOrd="0" destOrd="0" presId="urn:microsoft.com/office/officeart/2005/8/layout/radial6"/>
    <dgm:cxn modelId="{296004FB-54F3-482D-A3E9-A31D15756C6E}" type="presOf" srcId="{0E4B314A-AA41-48AF-B315-7F0D7B748D4A}" destId="{ED3575A7-4CEE-49A5-A158-2868727D8D79}" srcOrd="0" destOrd="0" presId="urn:microsoft.com/office/officeart/2005/8/layout/radial6"/>
    <dgm:cxn modelId="{C0892143-BA32-4379-8827-918DE3258AF3}" type="presParOf" srcId="{8EC46D2E-E7E4-4D74-AB5A-89A2685D6EC0}" destId="{2275D694-77F0-45FF-A4F2-CCAC25D6448E}" srcOrd="0" destOrd="0" presId="urn:microsoft.com/office/officeart/2005/8/layout/radial6"/>
    <dgm:cxn modelId="{9D3D86E2-13A5-471D-BE17-B7B251B26F93}" type="presParOf" srcId="{8EC46D2E-E7E4-4D74-AB5A-89A2685D6EC0}" destId="{ED3575A7-4CEE-49A5-A158-2868727D8D79}" srcOrd="1" destOrd="0" presId="urn:microsoft.com/office/officeart/2005/8/layout/radial6"/>
    <dgm:cxn modelId="{D413FF3C-B1C0-4F2D-AF6D-F2E915F0171B}" type="presParOf" srcId="{8EC46D2E-E7E4-4D74-AB5A-89A2685D6EC0}" destId="{C24E4C9D-B500-4940-9104-90EEA26B67EF}" srcOrd="2" destOrd="0" presId="urn:microsoft.com/office/officeart/2005/8/layout/radial6"/>
    <dgm:cxn modelId="{0B7D0BF7-2E90-404F-B39A-9F98F4599D0C}" type="presParOf" srcId="{8EC46D2E-E7E4-4D74-AB5A-89A2685D6EC0}" destId="{0F96D490-AB75-4090-92F7-1F7A8054E471}" srcOrd="3" destOrd="0" presId="urn:microsoft.com/office/officeart/2005/8/layout/radial6"/>
    <dgm:cxn modelId="{B0A96CBB-989B-4A69-B2D3-FD48049D0928}" type="presParOf" srcId="{8EC46D2E-E7E4-4D74-AB5A-89A2685D6EC0}" destId="{366D85A4-5835-4495-AD8F-512B42FF2285}" srcOrd="4" destOrd="0" presId="urn:microsoft.com/office/officeart/2005/8/layout/radial6"/>
    <dgm:cxn modelId="{152CDD21-ADB0-4CE7-948E-E29CCD9D1CDB}" type="presParOf" srcId="{8EC46D2E-E7E4-4D74-AB5A-89A2685D6EC0}" destId="{3C00FD7E-E15F-4112-8ABA-F2C9FF8E479A}" srcOrd="5" destOrd="0" presId="urn:microsoft.com/office/officeart/2005/8/layout/radial6"/>
    <dgm:cxn modelId="{40A4D097-70DC-49CE-B557-A5D8D7AAF1F3}" type="presParOf" srcId="{8EC46D2E-E7E4-4D74-AB5A-89A2685D6EC0}" destId="{487B2A88-E885-4F3B-879D-AAEDA07060FD}" srcOrd="6" destOrd="0" presId="urn:microsoft.com/office/officeart/2005/8/layout/radial6"/>
    <dgm:cxn modelId="{121E9EE5-4196-4DF0-A621-A5521B7DDBBB}" type="presParOf" srcId="{8EC46D2E-E7E4-4D74-AB5A-89A2685D6EC0}" destId="{0458E845-DEF8-41A5-ADDA-B1A2EE98C20C}" srcOrd="7" destOrd="0" presId="urn:microsoft.com/office/officeart/2005/8/layout/radial6"/>
    <dgm:cxn modelId="{6CA09D39-0F03-4638-9C83-139FDCC175D3}" type="presParOf" srcId="{8EC46D2E-E7E4-4D74-AB5A-89A2685D6EC0}" destId="{30F54998-4406-464C-B479-9F8B3DAC34FF}" srcOrd="8" destOrd="0" presId="urn:microsoft.com/office/officeart/2005/8/layout/radial6"/>
    <dgm:cxn modelId="{8CB7C89E-1D46-46EE-B158-E4772C561ADC}" type="presParOf" srcId="{8EC46D2E-E7E4-4D74-AB5A-89A2685D6EC0}" destId="{77AB08DF-7781-410B-9E15-BE9243BBED50}" srcOrd="9" destOrd="0" presId="urn:microsoft.com/office/officeart/2005/8/layout/radial6"/>
    <dgm:cxn modelId="{72376FF9-792E-4A72-B08C-DDAE13D9800E}" type="presParOf" srcId="{8EC46D2E-E7E4-4D74-AB5A-89A2685D6EC0}" destId="{A6C8E9E9-E493-42AD-83A2-52AA4E60D64B}" srcOrd="10" destOrd="0" presId="urn:microsoft.com/office/officeart/2005/8/layout/radial6"/>
    <dgm:cxn modelId="{D70D2B89-085B-47E2-B34E-A7C34D54A417}" type="presParOf" srcId="{8EC46D2E-E7E4-4D74-AB5A-89A2685D6EC0}" destId="{F054A4C0-2FEA-4785-8FA0-6CAF816E3C37}" srcOrd="11" destOrd="0" presId="urn:microsoft.com/office/officeart/2005/8/layout/radial6"/>
    <dgm:cxn modelId="{D285BA26-1ED3-4B51-9089-7017872EE07C}" type="presParOf" srcId="{8EC46D2E-E7E4-4D74-AB5A-89A2685D6EC0}" destId="{57C5D06C-F019-4276-A8ED-45BE25A6AAFA}" srcOrd="12" destOrd="0" presId="urn:microsoft.com/office/officeart/2005/8/layout/radial6"/>
    <dgm:cxn modelId="{DDCDEEFE-5517-4BB9-A04B-45FB86AA1B15}" type="presParOf" srcId="{8EC46D2E-E7E4-4D74-AB5A-89A2685D6EC0}" destId="{E0289858-7A9A-400D-97CD-D6489DD756AD}" srcOrd="13" destOrd="0" presId="urn:microsoft.com/office/officeart/2005/8/layout/radial6"/>
    <dgm:cxn modelId="{1A611D1D-B1B3-4045-B626-DDD41E3FA6AF}" type="presParOf" srcId="{8EC46D2E-E7E4-4D74-AB5A-89A2685D6EC0}" destId="{E47B4F22-1694-48B2-A816-284C7A9BB03B}" srcOrd="14" destOrd="0" presId="urn:microsoft.com/office/officeart/2005/8/layout/radial6"/>
    <dgm:cxn modelId="{CA7996B1-E799-43E5-A5AD-3432AC6F4C64}" type="presParOf" srcId="{8EC46D2E-E7E4-4D74-AB5A-89A2685D6EC0}" destId="{69D1B108-C74B-47FF-9F25-DF83DE898512}" srcOrd="15" destOrd="0" presId="urn:microsoft.com/office/officeart/2005/8/layout/radial6"/>
    <dgm:cxn modelId="{C67458FB-D39B-44E2-A2DB-AC75B6AFD0A1}" type="presParOf" srcId="{8EC46D2E-E7E4-4D74-AB5A-89A2685D6EC0}" destId="{2388918F-CC7B-4A10-A86E-1F8CBDAC8C00}" srcOrd="16" destOrd="0" presId="urn:microsoft.com/office/officeart/2005/8/layout/radial6"/>
    <dgm:cxn modelId="{AB0EE0C0-BF07-4A5F-BE64-AA0ACC7F31A6}" type="presParOf" srcId="{8EC46D2E-E7E4-4D74-AB5A-89A2685D6EC0}" destId="{FC7170AC-4813-49BA-B1FD-CEE57D80D75D}" srcOrd="17" destOrd="0" presId="urn:microsoft.com/office/officeart/2005/8/layout/radial6"/>
    <dgm:cxn modelId="{B80A6A72-CEB7-494A-9624-E97444E54BEB}" type="presParOf" srcId="{8EC46D2E-E7E4-4D74-AB5A-89A2685D6EC0}" destId="{1956C1B2-D2C0-4F80-8176-7A5C7F124B46}" srcOrd="18" destOrd="0" presId="urn:microsoft.com/office/officeart/2005/8/layout/radial6"/>
    <dgm:cxn modelId="{B2D426D1-45F6-402F-8899-A58CD9F191F0}" type="presParOf" srcId="{8EC46D2E-E7E4-4D74-AB5A-89A2685D6EC0}" destId="{CC960EA3-70D7-4508-AD8B-9E4DA8A10999}" srcOrd="19" destOrd="0" presId="urn:microsoft.com/office/officeart/2005/8/layout/radial6"/>
    <dgm:cxn modelId="{7FAA085E-EA7B-4289-B80E-1D233B9DDC54}" type="presParOf" srcId="{8EC46D2E-E7E4-4D74-AB5A-89A2685D6EC0}" destId="{C2E5A6A2-739C-48E9-86F0-35427C581238}" srcOrd="20" destOrd="0" presId="urn:microsoft.com/office/officeart/2005/8/layout/radial6"/>
    <dgm:cxn modelId="{B1837CD5-601F-4DB2-B9AC-3E0439A16A70}" type="presParOf" srcId="{8EC46D2E-E7E4-4D74-AB5A-89A2685D6EC0}" destId="{11C4DB10-117C-413A-B6C3-3B29C09ACFEF}"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3EEB52-CC76-49AE-9746-FBB0F5C70C5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8279254-1474-4B3F-8B2A-F5B6DE9825C6}">
      <dgm:prSet custT="1"/>
      <dgm:spPr/>
      <dgm:t>
        <a:bodyPr/>
        <a:lstStyle/>
        <a:p>
          <a:pPr rtl="0"/>
          <a:r>
            <a:rPr lang="en-GB" sz="1400">
              <a:latin typeface="+mn-lt"/>
            </a:rPr>
            <a:t> Distrustful of authorities </a:t>
          </a:r>
          <a:endParaRPr lang="en-US" sz="1400">
            <a:latin typeface="+mn-lt"/>
          </a:endParaRPr>
        </a:p>
      </dgm:t>
    </dgm:pt>
    <dgm:pt modelId="{6CBACC44-93E8-4613-BD15-DC66CD649B9D}" type="parTrans" cxnId="{4A627B3A-69DF-4443-B0C1-D84FD725EC4A}">
      <dgm:prSet/>
      <dgm:spPr/>
      <dgm:t>
        <a:bodyPr/>
        <a:lstStyle/>
        <a:p>
          <a:endParaRPr lang="en-US" sz="1400">
            <a:latin typeface="+mn-lt"/>
          </a:endParaRPr>
        </a:p>
      </dgm:t>
    </dgm:pt>
    <dgm:pt modelId="{C6B2FA06-4CB2-4883-A93E-4E5D5E980A22}" type="sibTrans" cxnId="{4A627B3A-69DF-4443-B0C1-D84FD725EC4A}">
      <dgm:prSet/>
      <dgm:spPr/>
      <dgm:t>
        <a:bodyPr/>
        <a:lstStyle/>
        <a:p>
          <a:endParaRPr lang="en-US" sz="1400">
            <a:latin typeface="+mn-lt"/>
          </a:endParaRPr>
        </a:p>
      </dgm:t>
    </dgm:pt>
    <dgm:pt modelId="{E98123BD-98DF-46C1-B908-9E4762447C07}">
      <dgm:prSet custT="1"/>
      <dgm:spPr/>
      <dgm:t>
        <a:bodyPr/>
        <a:lstStyle/>
        <a:p>
          <a:pPr rtl="0"/>
          <a:r>
            <a:rPr lang="en-GB" sz="1400">
              <a:latin typeface="+mn-lt"/>
            </a:rPr>
            <a:t> Signs of psychological trauma</a:t>
          </a:r>
          <a:endParaRPr lang="en-US" sz="1400">
            <a:latin typeface="+mn-lt"/>
          </a:endParaRPr>
        </a:p>
      </dgm:t>
    </dgm:pt>
    <dgm:pt modelId="{9027711F-34B6-49A9-B067-F8EBA7EEE27F}" type="parTrans" cxnId="{BA9E2E78-D67F-47DE-AC13-59B6A1DBF812}">
      <dgm:prSet/>
      <dgm:spPr/>
      <dgm:t>
        <a:bodyPr/>
        <a:lstStyle/>
        <a:p>
          <a:endParaRPr lang="en-US" sz="1400">
            <a:latin typeface="+mn-lt"/>
          </a:endParaRPr>
        </a:p>
      </dgm:t>
    </dgm:pt>
    <dgm:pt modelId="{A2711585-2612-44C4-9EF2-D70318F339BA}" type="sibTrans" cxnId="{BA9E2E78-D67F-47DE-AC13-59B6A1DBF812}">
      <dgm:prSet/>
      <dgm:spPr/>
      <dgm:t>
        <a:bodyPr/>
        <a:lstStyle/>
        <a:p>
          <a:endParaRPr lang="en-US" sz="1400">
            <a:latin typeface="+mn-lt"/>
          </a:endParaRPr>
        </a:p>
      </dgm:t>
    </dgm:pt>
    <dgm:pt modelId="{C2A8F66F-E7CF-47B5-B065-94EB4E08A307}">
      <dgm:prSet custT="1"/>
      <dgm:spPr/>
      <dgm:t>
        <a:bodyPr/>
        <a:lstStyle/>
        <a:p>
          <a:r>
            <a:rPr lang="en-GB" sz="1400">
              <a:latin typeface="+mn-lt"/>
            </a:rPr>
            <a:t>Acts as if instructed by another</a:t>
          </a:r>
          <a:endParaRPr lang="en-US" sz="1400">
            <a:latin typeface="+mn-lt"/>
          </a:endParaRPr>
        </a:p>
      </dgm:t>
    </dgm:pt>
    <dgm:pt modelId="{BC97C73E-C014-42BA-A47E-8AA8FE2C9F8E}" type="parTrans" cxnId="{F479DACD-CC61-471D-A669-B54721A46B0B}">
      <dgm:prSet/>
      <dgm:spPr/>
      <dgm:t>
        <a:bodyPr/>
        <a:lstStyle/>
        <a:p>
          <a:endParaRPr lang="en-US" sz="1400">
            <a:latin typeface="+mn-lt"/>
          </a:endParaRPr>
        </a:p>
      </dgm:t>
    </dgm:pt>
    <dgm:pt modelId="{5B3BAFA2-795A-4A78-9AA5-288F9B8FE12C}" type="sibTrans" cxnId="{F479DACD-CC61-471D-A669-B54721A46B0B}">
      <dgm:prSet/>
      <dgm:spPr/>
      <dgm:t>
        <a:bodyPr/>
        <a:lstStyle/>
        <a:p>
          <a:endParaRPr lang="en-US" sz="1400">
            <a:latin typeface="+mn-lt"/>
          </a:endParaRPr>
        </a:p>
      </dgm:t>
    </dgm:pt>
    <dgm:pt modelId="{C6E777BF-BEFE-4FAC-93AE-04CE902F59F4}">
      <dgm:prSet custT="1"/>
      <dgm:spPr/>
      <dgm:t>
        <a:bodyPr/>
        <a:lstStyle/>
        <a:p>
          <a:pPr rtl="0"/>
          <a:r>
            <a:rPr lang="en-GB" sz="1400">
              <a:latin typeface="+mn-lt"/>
            </a:rPr>
            <a:t> Injuries apparently a result of assault or controlling measures</a:t>
          </a:r>
          <a:endParaRPr lang="en-US" sz="1400">
            <a:latin typeface="+mn-lt"/>
          </a:endParaRPr>
        </a:p>
      </dgm:t>
    </dgm:pt>
    <dgm:pt modelId="{08B5367A-E4E1-47B3-952D-595C4CCA95F5}" type="parTrans" cxnId="{B9FA653C-3119-4ADE-9839-3290E98CDDAB}">
      <dgm:prSet/>
      <dgm:spPr/>
      <dgm:t>
        <a:bodyPr/>
        <a:lstStyle/>
        <a:p>
          <a:endParaRPr lang="en-US" sz="1400">
            <a:latin typeface="+mn-lt"/>
          </a:endParaRPr>
        </a:p>
      </dgm:t>
    </dgm:pt>
    <dgm:pt modelId="{64B1C7E4-86F7-42B2-A154-03A834843149}" type="sibTrans" cxnId="{B9FA653C-3119-4ADE-9839-3290E98CDDAB}">
      <dgm:prSet/>
      <dgm:spPr/>
      <dgm:t>
        <a:bodyPr/>
        <a:lstStyle/>
        <a:p>
          <a:endParaRPr lang="en-US" sz="1400">
            <a:latin typeface="+mn-lt"/>
          </a:endParaRPr>
        </a:p>
      </dgm:t>
    </dgm:pt>
    <dgm:pt modelId="{75CD641F-85CB-4577-9BCB-6670CDFF6DD6}">
      <dgm:prSet custT="1"/>
      <dgm:spPr/>
      <dgm:t>
        <a:bodyPr/>
        <a:lstStyle/>
        <a:p>
          <a:pPr rtl="0"/>
          <a:r>
            <a:rPr lang="en-GB" sz="1400">
              <a:latin typeface="+mn-lt"/>
            </a:rPr>
            <a:t> Evidence of control over movement, either as an individual or as a group </a:t>
          </a:r>
          <a:endParaRPr lang="en-US" sz="1400">
            <a:latin typeface="+mn-lt"/>
          </a:endParaRPr>
        </a:p>
      </dgm:t>
    </dgm:pt>
    <dgm:pt modelId="{E6376DB7-B361-4A13-8D39-11B200C4CF3F}" type="parTrans" cxnId="{E7C55A81-7CC9-4A1B-A16F-1546EE1E5098}">
      <dgm:prSet/>
      <dgm:spPr/>
      <dgm:t>
        <a:bodyPr/>
        <a:lstStyle/>
        <a:p>
          <a:endParaRPr lang="en-US" sz="1400">
            <a:latin typeface="+mn-lt"/>
          </a:endParaRPr>
        </a:p>
      </dgm:t>
    </dgm:pt>
    <dgm:pt modelId="{AB9F445D-F5F8-46C2-ADB5-7F1716019730}" type="sibTrans" cxnId="{E7C55A81-7CC9-4A1B-A16F-1546EE1E5098}">
      <dgm:prSet/>
      <dgm:spPr/>
      <dgm:t>
        <a:bodyPr/>
        <a:lstStyle/>
        <a:p>
          <a:endParaRPr lang="en-US" sz="1400">
            <a:latin typeface="+mn-lt"/>
          </a:endParaRPr>
        </a:p>
      </dgm:t>
    </dgm:pt>
    <dgm:pt modelId="{7AEBE4F8-8613-4808-98C0-26A98597370B}">
      <dgm:prSet custT="1"/>
      <dgm:spPr/>
      <dgm:t>
        <a:bodyPr/>
        <a:lstStyle/>
        <a:p>
          <a:pPr rtl="0"/>
          <a:r>
            <a:rPr lang="en-GB" sz="1400">
              <a:latin typeface="+mn-lt"/>
            </a:rPr>
            <a:t> Found in or connected to a type of location likely to be used for exploitation </a:t>
          </a:r>
          <a:endParaRPr lang="en-US" sz="1400">
            <a:latin typeface="+mn-lt"/>
          </a:endParaRPr>
        </a:p>
      </dgm:t>
    </dgm:pt>
    <dgm:pt modelId="{AAF262D6-44F0-459C-A551-071AFE41D61C}" type="parTrans" cxnId="{B4B2E0CA-2162-4A22-86E5-A125D4403812}">
      <dgm:prSet/>
      <dgm:spPr/>
      <dgm:t>
        <a:bodyPr/>
        <a:lstStyle/>
        <a:p>
          <a:endParaRPr lang="en-US" sz="1400">
            <a:latin typeface="+mn-lt"/>
          </a:endParaRPr>
        </a:p>
      </dgm:t>
    </dgm:pt>
    <dgm:pt modelId="{62C77A68-C149-4300-BED3-068362C2ACFF}" type="sibTrans" cxnId="{B4B2E0CA-2162-4A22-86E5-A125D4403812}">
      <dgm:prSet/>
      <dgm:spPr/>
      <dgm:t>
        <a:bodyPr/>
        <a:lstStyle/>
        <a:p>
          <a:endParaRPr lang="en-US" sz="1400">
            <a:latin typeface="+mn-lt"/>
          </a:endParaRPr>
        </a:p>
      </dgm:t>
    </dgm:pt>
    <dgm:pt modelId="{FD3122C0-2EC9-4510-A6A6-F359307CE824}">
      <dgm:prSet custT="1"/>
      <dgm:spPr/>
      <dgm:t>
        <a:bodyPr/>
        <a:lstStyle/>
        <a:p>
          <a:pPr rtl="0"/>
          <a:r>
            <a:rPr lang="en-GB" sz="1400">
              <a:latin typeface="+mn-lt"/>
            </a:rPr>
            <a:t>Restriction of movement and confinement to the workplace or to a limited area </a:t>
          </a:r>
          <a:endParaRPr lang="en-US" sz="1400">
            <a:latin typeface="+mn-lt"/>
          </a:endParaRPr>
        </a:p>
      </dgm:t>
    </dgm:pt>
    <dgm:pt modelId="{6D278C5B-BC69-4059-8DD6-D5BD70B6B24A}" type="parTrans" cxnId="{14397310-6994-4FD0-BEAC-44A430D8C12A}">
      <dgm:prSet/>
      <dgm:spPr/>
      <dgm:t>
        <a:bodyPr/>
        <a:lstStyle/>
        <a:p>
          <a:endParaRPr lang="en-US" sz="1400">
            <a:latin typeface="+mn-lt"/>
          </a:endParaRPr>
        </a:p>
      </dgm:t>
    </dgm:pt>
    <dgm:pt modelId="{D94DF8B5-8683-46D1-AD9E-DE8A755E8387}" type="sibTrans" cxnId="{14397310-6994-4FD0-BEAC-44A430D8C12A}">
      <dgm:prSet/>
      <dgm:spPr/>
      <dgm:t>
        <a:bodyPr/>
        <a:lstStyle/>
        <a:p>
          <a:endParaRPr lang="en-US" sz="1400">
            <a:latin typeface="+mn-lt"/>
          </a:endParaRPr>
        </a:p>
      </dgm:t>
    </dgm:pt>
    <dgm:pt modelId="{10D24CA1-0527-4483-AB72-422B7C985033}">
      <dgm:prSet custT="1"/>
      <dgm:spPr/>
      <dgm:t>
        <a:bodyPr/>
        <a:lstStyle/>
        <a:p>
          <a:pPr rtl="0"/>
          <a:r>
            <a:rPr lang="en-GB" sz="1400">
              <a:latin typeface="+mn-lt"/>
            </a:rPr>
            <a:t> Passport or documents held by someone else</a:t>
          </a:r>
          <a:endParaRPr lang="en-US" sz="1400">
            <a:latin typeface="+mn-lt"/>
          </a:endParaRPr>
        </a:p>
      </dgm:t>
    </dgm:pt>
    <dgm:pt modelId="{647A8226-CB4D-49FE-AFAB-AECA2836A52C}" type="parTrans" cxnId="{67770FA5-9606-4594-B1BE-8E45F8900488}">
      <dgm:prSet/>
      <dgm:spPr/>
      <dgm:t>
        <a:bodyPr/>
        <a:lstStyle/>
        <a:p>
          <a:endParaRPr lang="en-US" sz="1400">
            <a:latin typeface="+mn-lt"/>
          </a:endParaRPr>
        </a:p>
      </dgm:t>
    </dgm:pt>
    <dgm:pt modelId="{32DDCE9B-0957-4DF4-AE38-4D6952BE32DB}" type="sibTrans" cxnId="{67770FA5-9606-4594-B1BE-8E45F8900488}">
      <dgm:prSet/>
      <dgm:spPr/>
      <dgm:t>
        <a:bodyPr/>
        <a:lstStyle/>
        <a:p>
          <a:endParaRPr lang="en-US" sz="1400">
            <a:latin typeface="+mn-lt"/>
          </a:endParaRPr>
        </a:p>
      </dgm:t>
    </dgm:pt>
    <dgm:pt modelId="{54177AC1-2E52-487F-8F1B-2363E458BA50}">
      <dgm:prSet custT="1"/>
      <dgm:spPr/>
      <dgm:t>
        <a:bodyPr/>
        <a:lstStyle/>
        <a:p>
          <a:pPr rtl="0"/>
          <a:r>
            <a:rPr lang="en-GB" sz="1400">
              <a:latin typeface="+mn-lt"/>
            </a:rPr>
            <a:t> Limited social contact and contact with family</a:t>
          </a:r>
          <a:endParaRPr lang="en-US" sz="1400">
            <a:latin typeface="+mn-lt"/>
          </a:endParaRPr>
        </a:p>
      </dgm:t>
    </dgm:pt>
    <dgm:pt modelId="{202A35A2-F9C0-490D-95B3-252DEE14A564}" type="parTrans" cxnId="{86F597ED-1D7D-4BB5-8385-C0391878ED3E}">
      <dgm:prSet/>
      <dgm:spPr/>
      <dgm:t>
        <a:bodyPr/>
        <a:lstStyle/>
        <a:p>
          <a:endParaRPr lang="en-US" sz="1400">
            <a:latin typeface="+mn-lt"/>
          </a:endParaRPr>
        </a:p>
      </dgm:t>
    </dgm:pt>
    <dgm:pt modelId="{E4D56A1F-BF44-41FE-B1F7-21BF35EC7F38}" type="sibTrans" cxnId="{86F597ED-1D7D-4BB5-8385-C0391878ED3E}">
      <dgm:prSet/>
      <dgm:spPr/>
      <dgm:t>
        <a:bodyPr/>
        <a:lstStyle/>
        <a:p>
          <a:endParaRPr lang="en-US" sz="1400">
            <a:latin typeface="+mn-lt"/>
          </a:endParaRPr>
        </a:p>
      </dgm:t>
    </dgm:pt>
    <dgm:pt modelId="{593FD42C-56DB-486E-8283-7241132DCE7D}">
      <dgm:prSet custT="1"/>
      <dgm:spPr/>
      <dgm:t>
        <a:bodyPr/>
        <a:lstStyle/>
        <a:p>
          <a:pPr rtl="0"/>
          <a:r>
            <a:rPr lang="en-GB" sz="1400">
              <a:latin typeface="+mn-lt"/>
            </a:rPr>
            <a:t> Unable, or reluctant to give details of accommodation or details such as work address </a:t>
          </a:r>
          <a:endParaRPr lang="en-US" sz="1400">
            <a:latin typeface="+mn-lt"/>
          </a:endParaRPr>
        </a:p>
      </dgm:t>
    </dgm:pt>
    <dgm:pt modelId="{1047C530-3A88-415F-A561-FFEA0D9A3E2E}" type="parTrans" cxnId="{D3CA0F3E-1D4A-44D6-A3C6-B28D469EF396}">
      <dgm:prSet/>
      <dgm:spPr/>
      <dgm:t>
        <a:bodyPr/>
        <a:lstStyle/>
        <a:p>
          <a:endParaRPr lang="en-US" sz="1400">
            <a:latin typeface="+mn-lt"/>
          </a:endParaRPr>
        </a:p>
      </dgm:t>
    </dgm:pt>
    <dgm:pt modelId="{C12AB66E-5CC1-4259-ADB3-BAE4FD3FFA90}" type="sibTrans" cxnId="{D3CA0F3E-1D4A-44D6-A3C6-B28D469EF396}">
      <dgm:prSet/>
      <dgm:spPr/>
      <dgm:t>
        <a:bodyPr/>
        <a:lstStyle/>
        <a:p>
          <a:endParaRPr lang="en-US" sz="1400">
            <a:latin typeface="+mn-lt"/>
          </a:endParaRPr>
        </a:p>
      </dgm:t>
    </dgm:pt>
    <dgm:pt modelId="{95430B67-90C1-49A2-B4DD-4744150E7FED}">
      <dgm:prSet custT="1"/>
      <dgm:spPr/>
      <dgm:t>
        <a:bodyPr/>
        <a:lstStyle/>
        <a:p>
          <a:pPr rtl="0"/>
          <a:r>
            <a:rPr lang="en-GB" sz="1400">
              <a:latin typeface="+mn-lt"/>
            </a:rPr>
            <a:t>Perception of being bonded by debt </a:t>
          </a:r>
          <a:endParaRPr lang="en-US" sz="1400">
            <a:latin typeface="+mn-lt"/>
          </a:endParaRPr>
        </a:p>
      </dgm:t>
    </dgm:pt>
    <dgm:pt modelId="{D2750FE2-B6A5-420D-B15A-23561060F63D}" type="parTrans" cxnId="{5D6004F5-4BA9-4E5E-AF3D-97D555625CCF}">
      <dgm:prSet/>
      <dgm:spPr/>
      <dgm:t>
        <a:bodyPr/>
        <a:lstStyle/>
        <a:p>
          <a:endParaRPr lang="en-US" sz="1400">
            <a:latin typeface="+mn-lt"/>
          </a:endParaRPr>
        </a:p>
      </dgm:t>
    </dgm:pt>
    <dgm:pt modelId="{C1F30524-C572-43E4-9954-7FFE2F0DCE94}" type="sibTrans" cxnId="{5D6004F5-4BA9-4E5E-AF3D-97D555625CCF}">
      <dgm:prSet/>
      <dgm:spPr/>
      <dgm:t>
        <a:bodyPr/>
        <a:lstStyle/>
        <a:p>
          <a:endParaRPr lang="en-US" sz="1400">
            <a:latin typeface="+mn-lt"/>
          </a:endParaRPr>
        </a:p>
      </dgm:t>
    </dgm:pt>
    <dgm:pt modelId="{8570D803-D5EE-4A38-AAD6-58C85C2DF6EE}">
      <dgm:prSet custT="1"/>
      <dgm:spPr/>
      <dgm:t>
        <a:bodyPr/>
        <a:lstStyle/>
        <a:p>
          <a:pPr rtl="0"/>
          <a:r>
            <a:rPr lang="en-GB" sz="1400">
              <a:latin typeface="+mn-lt"/>
            </a:rPr>
            <a:t> Money is deducted from salary for food or accommodation</a:t>
          </a:r>
          <a:endParaRPr lang="en-US" sz="1400">
            <a:latin typeface="+mn-lt"/>
          </a:endParaRPr>
        </a:p>
      </dgm:t>
    </dgm:pt>
    <dgm:pt modelId="{067DB051-6F4B-4EB6-A453-32A7375D52A1}" type="parTrans" cxnId="{B721469C-0BFC-4BD8-81B2-B28050F25373}">
      <dgm:prSet/>
      <dgm:spPr/>
      <dgm:t>
        <a:bodyPr/>
        <a:lstStyle/>
        <a:p>
          <a:endParaRPr lang="en-US" sz="1400">
            <a:latin typeface="+mn-lt"/>
          </a:endParaRPr>
        </a:p>
      </dgm:t>
    </dgm:pt>
    <dgm:pt modelId="{EC26C46F-5A5D-4B8C-8E75-C6A23F78D02A}" type="sibTrans" cxnId="{B721469C-0BFC-4BD8-81B2-B28050F25373}">
      <dgm:prSet/>
      <dgm:spPr/>
      <dgm:t>
        <a:bodyPr/>
        <a:lstStyle/>
        <a:p>
          <a:endParaRPr lang="en-US" sz="1400">
            <a:latin typeface="+mn-lt"/>
          </a:endParaRPr>
        </a:p>
      </dgm:t>
    </dgm:pt>
    <dgm:pt modelId="{C95EFDF0-823B-479D-95B1-150E9DD79E3F}">
      <dgm:prSet custT="1"/>
      <dgm:spPr/>
      <dgm:t>
        <a:bodyPr/>
        <a:lstStyle/>
        <a:p>
          <a:pPr rtl="0"/>
          <a:r>
            <a:rPr lang="en-GB" sz="1400">
              <a:latin typeface="+mn-lt"/>
            </a:rPr>
            <a:t> Threat of being handed over to authorities </a:t>
          </a:r>
          <a:endParaRPr lang="en-US" sz="1400">
            <a:latin typeface="+mn-lt"/>
          </a:endParaRPr>
        </a:p>
      </dgm:t>
    </dgm:pt>
    <dgm:pt modelId="{03D6E124-50EA-43D3-AFE7-7A0096808259}" type="parTrans" cxnId="{0C24F8D4-1D99-4CA4-B113-58B8AFD83ED3}">
      <dgm:prSet/>
      <dgm:spPr/>
      <dgm:t>
        <a:bodyPr/>
        <a:lstStyle/>
        <a:p>
          <a:endParaRPr lang="en-US" sz="1400">
            <a:latin typeface="+mn-lt"/>
          </a:endParaRPr>
        </a:p>
      </dgm:t>
    </dgm:pt>
    <dgm:pt modelId="{7F8E47F2-0AEF-4F2A-89E7-93C31A794215}" type="sibTrans" cxnId="{0C24F8D4-1D99-4CA4-B113-58B8AFD83ED3}">
      <dgm:prSet/>
      <dgm:spPr/>
      <dgm:t>
        <a:bodyPr/>
        <a:lstStyle/>
        <a:p>
          <a:endParaRPr lang="en-US" sz="1400">
            <a:latin typeface="+mn-lt"/>
          </a:endParaRPr>
        </a:p>
      </dgm:t>
    </dgm:pt>
    <dgm:pt modelId="{66D05414-BE78-4E5C-976E-C9DAD924E95F}">
      <dgm:prSet custT="1"/>
      <dgm:spPr/>
      <dgm:t>
        <a:bodyPr/>
        <a:lstStyle/>
        <a:p>
          <a:pPr rtl="0"/>
          <a:r>
            <a:rPr lang="en-GB" sz="1400">
              <a:latin typeface="+mn-lt"/>
            </a:rPr>
            <a:t> Threats against the individual or their family members </a:t>
          </a:r>
          <a:endParaRPr lang="en-US" sz="1400">
            <a:latin typeface="+mn-lt"/>
          </a:endParaRPr>
        </a:p>
      </dgm:t>
    </dgm:pt>
    <dgm:pt modelId="{22A8C9D3-4E1A-40A5-8817-F72A43DF7E4F}" type="parTrans" cxnId="{2AF3080F-CC3F-446B-B536-180C0CCB60A4}">
      <dgm:prSet/>
      <dgm:spPr/>
      <dgm:t>
        <a:bodyPr/>
        <a:lstStyle/>
        <a:p>
          <a:endParaRPr lang="en-US" sz="1400">
            <a:latin typeface="+mn-lt"/>
          </a:endParaRPr>
        </a:p>
      </dgm:t>
    </dgm:pt>
    <dgm:pt modelId="{A2771B29-7F16-4E9D-B7BA-192B6331A2AE}" type="sibTrans" cxnId="{2AF3080F-CC3F-446B-B536-180C0CCB60A4}">
      <dgm:prSet/>
      <dgm:spPr/>
      <dgm:t>
        <a:bodyPr/>
        <a:lstStyle/>
        <a:p>
          <a:endParaRPr lang="en-US" sz="1400">
            <a:latin typeface="+mn-lt"/>
          </a:endParaRPr>
        </a:p>
      </dgm:t>
    </dgm:pt>
    <dgm:pt modelId="{D3ACCD2F-CAA8-4279-892E-DBB7EBD43821}">
      <dgm:prSet custT="1"/>
      <dgm:spPr/>
      <dgm:t>
        <a:bodyPr/>
        <a:lstStyle/>
        <a:p>
          <a:pPr rtl="0"/>
          <a:r>
            <a:rPr lang="en-GB" sz="1400">
              <a:latin typeface="+mn-lt"/>
            </a:rPr>
            <a:t> Being placed in a dependency situation </a:t>
          </a:r>
          <a:endParaRPr lang="en-US" sz="1400">
            <a:latin typeface="+mn-lt"/>
          </a:endParaRPr>
        </a:p>
      </dgm:t>
    </dgm:pt>
    <dgm:pt modelId="{30F19FCE-8E12-4DCA-A62D-C279FF3229B8}" type="parTrans" cxnId="{066508EA-9602-4587-B1B3-683FD1823963}">
      <dgm:prSet/>
      <dgm:spPr/>
      <dgm:t>
        <a:bodyPr/>
        <a:lstStyle/>
        <a:p>
          <a:endParaRPr lang="en-US" sz="1400">
            <a:latin typeface="+mn-lt"/>
          </a:endParaRPr>
        </a:p>
      </dgm:t>
    </dgm:pt>
    <dgm:pt modelId="{B6E0120B-9FA8-4855-82AB-7F81F9BDA394}" type="sibTrans" cxnId="{066508EA-9602-4587-B1B3-683FD1823963}">
      <dgm:prSet/>
      <dgm:spPr/>
      <dgm:t>
        <a:bodyPr/>
        <a:lstStyle/>
        <a:p>
          <a:endParaRPr lang="en-US" sz="1400">
            <a:latin typeface="+mn-lt"/>
          </a:endParaRPr>
        </a:p>
      </dgm:t>
    </dgm:pt>
    <dgm:pt modelId="{88FB556B-90A4-4CFF-AFD7-862E3FD65C24}">
      <dgm:prSet custT="1"/>
      <dgm:spPr/>
      <dgm:t>
        <a:bodyPr/>
        <a:lstStyle/>
        <a:p>
          <a:pPr rtl="0"/>
          <a:r>
            <a:rPr lang="en-GB" sz="1400">
              <a:latin typeface="+mn-lt"/>
            </a:rPr>
            <a:t> No or limited access to bathroom or hygiene facilities or medical care </a:t>
          </a:r>
          <a:endParaRPr lang="en-US" sz="1400">
            <a:latin typeface="+mn-lt"/>
          </a:endParaRPr>
        </a:p>
      </dgm:t>
    </dgm:pt>
    <dgm:pt modelId="{95678A9E-8B03-4FA4-BB53-0BEBB11986B4}" type="parTrans" cxnId="{15BEAD0D-1135-4709-A6D0-AE56EC7CA930}">
      <dgm:prSet/>
      <dgm:spPr/>
      <dgm:t>
        <a:bodyPr/>
        <a:lstStyle/>
        <a:p>
          <a:endParaRPr lang="en-US" sz="1400">
            <a:latin typeface="+mn-lt"/>
          </a:endParaRPr>
        </a:p>
      </dgm:t>
    </dgm:pt>
    <dgm:pt modelId="{CC10F216-7B38-4433-B1FD-03F85808BFA0}" type="sibTrans" cxnId="{15BEAD0D-1135-4709-A6D0-AE56EC7CA930}">
      <dgm:prSet/>
      <dgm:spPr/>
      <dgm:t>
        <a:bodyPr/>
        <a:lstStyle/>
        <a:p>
          <a:endParaRPr lang="en-US" sz="1400">
            <a:latin typeface="+mn-lt"/>
          </a:endParaRPr>
        </a:p>
      </dgm:t>
    </dgm:pt>
    <dgm:pt modelId="{533E4FE1-D13D-4345-A594-CBAD61EED817}">
      <dgm:prSet custT="1"/>
      <dgm:spPr/>
      <dgm:t>
        <a:bodyPr/>
        <a:lstStyle/>
        <a:p>
          <a:pPr rtl="0"/>
          <a:r>
            <a:rPr lang="en-GB" sz="1400">
              <a:latin typeface="+mn-lt"/>
            </a:rPr>
            <a:t>Expression of fear or anxiety, avoiding eye contact</a:t>
          </a:r>
        </a:p>
      </dgm:t>
    </dgm:pt>
    <dgm:pt modelId="{840D4B50-FDE2-4A8E-8204-A4259FAA93B4}" type="parTrans" cxnId="{7B7718FE-97F2-474A-A891-8744FE3556D0}">
      <dgm:prSet/>
      <dgm:spPr/>
      <dgm:t>
        <a:bodyPr/>
        <a:lstStyle/>
        <a:p>
          <a:endParaRPr lang="en-GB" sz="1400">
            <a:latin typeface="+mn-lt"/>
          </a:endParaRPr>
        </a:p>
      </dgm:t>
    </dgm:pt>
    <dgm:pt modelId="{90740C1B-AF9D-44A2-B6B8-BCEDB4124469}" type="sibTrans" cxnId="{7B7718FE-97F2-474A-A891-8744FE3556D0}">
      <dgm:prSet/>
      <dgm:spPr/>
      <dgm:t>
        <a:bodyPr/>
        <a:lstStyle/>
        <a:p>
          <a:endParaRPr lang="en-US" sz="1400">
            <a:latin typeface="+mn-lt"/>
          </a:endParaRPr>
        </a:p>
      </dgm:t>
    </dgm:pt>
    <dgm:pt modelId="{EAC530E3-A796-45CF-9EF4-EF7DC554F0D7}">
      <dgm:prSet custT="1"/>
      <dgm:spPr/>
      <dgm:t>
        <a:bodyPr/>
        <a:lstStyle/>
        <a:p>
          <a:pPr rtl="0"/>
          <a:r>
            <a:rPr lang="en-US" sz="1400">
              <a:latin typeface="+mn-lt"/>
            </a:rPr>
            <a:t>Malnourished and unkempt</a:t>
          </a:r>
          <a:endParaRPr lang="en-GB" sz="1400">
            <a:latin typeface="+mn-lt"/>
          </a:endParaRPr>
        </a:p>
      </dgm:t>
    </dgm:pt>
    <dgm:pt modelId="{1754CB7B-07AB-49E1-A345-C54081FCA4F1}" type="parTrans" cxnId="{35AC28EE-029C-42B8-A04A-88ABB94BD0EB}">
      <dgm:prSet/>
      <dgm:spPr/>
      <dgm:t>
        <a:bodyPr/>
        <a:lstStyle/>
        <a:p>
          <a:endParaRPr lang="en-GB" sz="1400">
            <a:latin typeface="+mn-lt"/>
          </a:endParaRPr>
        </a:p>
      </dgm:t>
    </dgm:pt>
    <dgm:pt modelId="{796F6A40-4CCB-4993-9BEA-53C4F6621BCC}" type="sibTrans" cxnId="{35AC28EE-029C-42B8-A04A-88ABB94BD0EB}">
      <dgm:prSet/>
      <dgm:spPr/>
      <dgm:t>
        <a:bodyPr/>
        <a:lstStyle/>
        <a:p>
          <a:endParaRPr lang="en-GB" sz="1400">
            <a:latin typeface="+mn-lt"/>
          </a:endParaRPr>
        </a:p>
      </dgm:t>
    </dgm:pt>
    <dgm:pt modelId="{D91F2C5D-D04E-4933-A3ED-2CCD9F34B0F3}">
      <dgm:prSet custT="1"/>
      <dgm:spPr/>
      <dgm:t>
        <a:bodyPr/>
        <a:lstStyle/>
        <a:p>
          <a:pPr rtl="0"/>
          <a:r>
            <a:rPr lang="en-US" sz="1400">
              <a:latin typeface="+mn-lt"/>
            </a:rPr>
            <a:t>Wears clothes unsuitable for type of work</a:t>
          </a:r>
        </a:p>
      </dgm:t>
    </dgm:pt>
    <dgm:pt modelId="{EBB479A5-CD84-4582-8E8C-FD8D4227682E}" type="parTrans" cxnId="{3346A7BF-B6B4-46E8-8D8C-F0B2C3CC697A}">
      <dgm:prSet/>
      <dgm:spPr/>
      <dgm:t>
        <a:bodyPr/>
        <a:lstStyle/>
        <a:p>
          <a:endParaRPr lang="en-GB" sz="1400">
            <a:latin typeface="+mn-lt"/>
          </a:endParaRPr>
        </a:p>
      </dgm:t>
    </dgm:pt>
    <dgm:pt modelId="{F5B91695-BB68-44D9-96BD-9326B73C3C67}" type="sibTrans" cxnId="{3346A7BF-B6B4-46E8-8D8C-F0B2C3CC697A}">
      <dgm:prSet/>
      <dgm:spPr/>
      <dgm:t>
        <a:bodyPr/>
        <a:lstStyle/>
        <a:p>
          <a:endParaRPr lang="en-GB" sz="1400">
            <a:latin typeface="+mn-lt"/>
          </a:endParaRPr>
        </a:p>
      </dgm:t>
    </dgm:pt>
    <dgm:pt modelId="{3205C31A-FD6F-4648-BA5B-FAF61CB643D1}">
      <dgm:prSet custT="1"/>
      <dgm:spPr/>
      <dgm:t>
        <a:bodyPr/>
        <a:lstStyle/>
        <a:p>
          <a:pPr rtl="0"/>
          <a:r>
            <a:rPr lang="en-GB" sz="1400">
              <a:solidFill>
                <a:schemeClr val="bg1"/>
              </a:solidFill>
              <a:latin typeface="+mn-lt"/>
              <a:cs typeface="Calibri"/>
            </a:rPr>
            <a:t> Gives vague information, reluctant to explain how the injury occurred or provide a medical history</a:t>
          </a:r>
          <a:endParaRPr lang="en-GB" sz="1400">
            <a:solidFill>
              <a:schemeClr val="bg1"/>
            </a:solidFill>
            <a:latin typeface="+mn-lt"/>
            <a:cs typeface="Arial"/>
          </a:endParaRPr>
        </a:p>
      </dgm:t>
    </dgm:pt>
    <dgm:pt modelId="{DE04B8B5-BAB8-428E-AC51-EBFFEE62AA4E}" type="parTrans" cxnId="{D46A6479-10A9-44B3-AE43-BE2A6615A1F4}">
      <dgm:prSet/>
      <dgm:spPr/>
      <dgm:t>
        <a:bodyPr/>
        <a:lstStyle/>
        <a:p>
          <a:endParaRPr lang="en-GB" sz="1400">
            <a:latin typeface="+mn-lt"/>
          </a:endParaRPr>
        </a:p>
      </dgm:t>
    </dgm:pt>
    <dgm:pt modelId="{B516BA1E-5F2D-4C1C-B9EB-9A84F28DCC0A}" type="sibTrans" cxnId="{D46A6479-10A9-44B3-AE43-BE2A6615A1F4}">
      <dgm:prSet/>
      <dgm:spPr/>
      <dgm:t>
        <a:bodyPr/>
        <a:lstStyle/>
        <a:p>
          <a:endParaRPr lang="en-GB" sz="1400">
            <a:latin typeface="+mn-lt"/>
          </a:endParaRPr>
        </a:p>
      </dgm:t>
    </dgm:pt>
    <dgm:pt modelId="{1D365D50-29C3-42D2-87B4-A6EC8252D01B}">
      <dgm:prSet custT="1"/>
      <dgm:spPr/>
      <dgm:t>
        <a:bodyPr/>
        <a:lstStyle/>
        <a:p>
          <a:pPr rtl="0"/>
          <a:r>
            <a:rPr lang="en-GB" sz="1400">
              <a:solidFill>
                <a:schemeClr val="bg1"/>
              </a:solidFill>
              <a:latin typeface="+mn-lt"/>
              <a:cs typeface="Calibri"/>
            </a:rPr>
            <a:t>Accompanied by someone who appears controlling, who insists on giving information and speaking for them</a:t>
          </a:r>
          <a:endParaRPr lang="en-GB" sz="1400">
            <a:solidFill>
              <a:schemeClr val="bg1"/>
            </a:solidFill>
            <a:latin typeface="+mn-lt"/>
          </a:endParaRPr>
        </a:p>
      </dgm:t>
    </dgm:pt>
    <dgm:pt modelId="{66B2ADE9-BD1B-45A4-8531-7BB1B3B02B87}" type="parTrans" cxnId="{C5A48FE4-AB5B-4E74-B672-55FA8E36A96D}">
      <dgm:prSet/>
      <dgm:spPr/>
      <dgm:t>
        <a:bodyPr/>
        <a:lstStyle/>
        <a:p>
          <a:endParaRPr lang="en-GB" sz="1400">
            <a:latin typeface="+mn-lt"/>
          </a:endParaRPr>
        </a:p>
      </dgm:t>
    </dgm:pt>
    <dgm:pt modelId="{05DC3450-82A0-4023-A52C-E1CAC5421E41}" type="sibTrans" cxnId="{C5A48FE4-AB5B-4E74-B672-55FA8E36A96D}">
      <dgm:prSet/>
      <dgm:spPr/>
      <dgm:t>
        <a:bodyPr/>
        <a:lstStyle/>
        <a:p>
          <a:endParaRPr lang="en-GB" sz="1400">
            <a:latin typeface="+mn-lt"/>
          </a:endParaRPr>
        </a:p>
      </dgm:t>
    </dgm:pt>
    <dgm:pt modelId="{D04A689A-4063-455C-8817-F70A6E9A7E7E}" type="pres">
      <dgm:prSet presAssocID="{193EEB52-CC76-49AE-9746-FBB0F5C70C52}" presName="diagram" presStyleCnt="0">
        <dgm:presLayoutVars>
          <dgm:dir/>
          <dgm:resizeHandles val="exact"/>
        </dgm:presLayoutVars>
      </dgm:prSet>
      <dgm:spPr/>
    </dgm:pt>
    <dgm:pt modelId="{00EF92F8-7C03-4C30-88B1-927A49AB43C9}" type="pres">
      <dgm:prSet presAssocID="{68279254-1474-4B3F-8B2A-F5B6DE9825C6}" presName="node" presStyleLbl="node1" presStyleIdx="0" presStyleCnt="21">
        <dgm:presLayoutVars>
          <dgm:bulletEnabled val="1"/>
        </dgm:presLayoutVars>
      </dgm:prSet>
      <dgm:spPr/>
    </dgm:pt>
    <dgm:pt modelId="{58361502-CD35-4272-8378-2B8A42543FCC}" type="pres">
      <dgm:prSet presAssocID="{C6B2FA06-4CB2-4883-A93E-4E5D5E980A22}" presName="sibTrans" presStyleCnt="0"/>
      <dgm:spPr/>
    </dgm:pt>
    <dgm:pt modelId="{80FE9A13-371B-4C21-A866-FFF6D87A495F}" type="pres">
      <dgm:prSet presAssocID="{EAC530E3-A796-45CF-9EF4-EF7DC554F0D7}" presName="node" presStyleLbl="node1" presStyleIdx="1" presStyleCnt="21">
        <dgm:presLayoutVars>
          <dgm:bulletEnabled val="1"/>
        </dgm:presLayoutVars>
      </dgm:prSet>
      <dgm:spPr/>
    </dgm:pt>
    <dgm:pt modelId="{4B84774F-BC4D-4B80-999B-D05234061204}" type="pres">
      <dgm:prSet presAssocID="{796F6A40-4CCB-4993-9BEA-53C4F6621BCC}" presName="sibTrans" presStyleCnt="0"/>
      <dgm:spPr/>
    </dgm:pt>
    <dgm:pt modelId="{2EA126F9-B39A-4252-96B6-CDF89D220244}" type="pres">
      <dgm:prSet presAssocID="{D91F2C5D-D04E-4933-A3ED-2CCD9F34B0F3}" presName="node" presStyleLbl="node1" presStyleIdx="2" presStyleCnt="21">
        <dgm:presLayoutVars>
          <dgm:bulletEnabled val="1"/>
        </dgm:presLayoutVars>
      </dgm:prSet>
      <dgm:spPr/>
    </dgm:pt>
    <dgm:pt modelId="{D335DD6A-3298-42EC-9FB2-3B5774743B65}" type="pres">
      <dgm:prSet presAssocID="{F5B91695-BB68-44D9-96BD-9326B73C3C67}" presName="sibTrans" presStyleCnt="0"/>
      <dgm:spPr/>
    </dgm:pt>
    <dgm:pt modelId="{C0420E3A-9452-4582-BD85-8C7159E9C0B5}" type="pres">
      <dgm:prSet presAssocID="{533E4FE1-D13D-4345-A594-CBAD61EED817}" presName="node" presStyleLbl="node1" presStyleIdx="3" presStyleCnt="21">
        <dgm:presLayoutVars>
          <dgm:bulletEnabled val="1"/>
        </dgm:presLayoutVars>
      </dgm:prSet>
      <dgm:spPr/>
    </dgm:pt>
    <dgm:pt modelId="{07FBDBFD-D112-497A-8FE7-47CB61E17C2C}" type="pres">
      <dgm:prSet presAssocID="{90740C1B-AF9D-44A2-B6B8-BCEDB4124469}" presName="sibTrans" presStyleCnt="0"/>
      <dgm:spPr/>
    </dgm:pt>
    <dgm:pt modelId="{7419ACE9-2F52-44D6-B2AF-FBA0D7082C71}" type="pres">
      <dgm:prSet presAssocID="{E98123BD-98DF-46C1-B908-9E4762447C07}" presName="node" presStyleLbl="node1" presStyleIdx="4" presStyleCnt="21">
        <dgm:presLayoutVars>
          <dgm:bulletEnabled val="1"/>
        </dgm:presLayoutVars>
      </dgm:prSet>
      <dgm:spPr/>
    </dgm:pt>
    <dgm:pt modelId="{681C4D73-F5C6-4A48-A377-924FF9D08476}" type="pres">
      <dgm:prSet presAssocID="{A2711585-2612-44C4-9EF2-D70318F339BA}" presName="sibTrans" presStyleCnt="0"/>
      <dgm:spPr/>
    </dgm:pt>
    <dgm:pt modelId="{8DC06783-767E-43BD-B5F7-D06D3C8B5C27}" type="pres">
      <dgm:prSet presAssocID="{C2A8F66F-E7CF-47B5-B065-94EB4E08A307}" presName="node" presStyleLbl="node1" presStyleIdx="5" presStyleCnt="21">
        <dgm:presLayoutVars>
          <dgm:bulletEnabled val="1"/>
        </dgm:presLayoutVars>
      </dgm:prSet>
      <dgm:spPr/>
    </dgm:pt>
    <dgm:pt modelId="{C6F93825-B710-4C63-87EF-D0DA8847B40E}" type="pres">
      <dgm:prSet presAssocID="{5B3BAFA2-795A-4A78-9AA5-288F9B8FE12C}" presName="sibTrans" presStyleCnt="0"/>
      <dgm:spPr/>
    </dgm:pt>
    <dgm:pt modelId="{AA9A2D1A-41B6-4364-B6C1-3DA365BBBB04}" type="pres">
      <dgm:prSet presAssocID="{C6E777BF-BEFE-4FAC-93AE-04CE902F59F4}" presName="node" presStyleLbl="node1" presStyleIdx="6" presStyleCnt="21">
        <dgm:presLayoutVars>
          <dgm:bulletEnabled val="1"/>
        </dgm:presLayoutVars>
      </dgm:prSet>
      <dgm:spPr/>
    </dgm:pt>
    <dgm:pt modelId="{420C9D15-BE3D-49AE-A380-82CA25844641}" type="pres">
      <dgm:prSet presAssocID="{64B1C7E4-86F7-42B2-A154-03A834843149}" presName="sibTrans" presStyleCnt="0"/>
      <dgm:spPr/>
    </dgm:pt>
    <dgm:pt modelId="{A4608F64-65B2-4800-AC50-9A7016EAFFA8}" type="pres">
      <dgm:prSet presAssocID="{75CD641F-85CB-4577-9BCB-6670CDFF6DD6}" presName="node" presStyleLbl="node1" presStyleIdx="7" presStyleCnt="21">
        <dgm:presLayoutVars>
          <dgm:bulletEnabled val="1"/>
        </dgm:presLayoutVars>
      </dgm:prSet>
      <dgm:spPr/>
    </dgm:pt>
    <dgm:pt modelId="{63553D72-0619-4245-BDD1-ECF28ADEB348}" type="pres">
      <dgm:prSet presAssocID="{AB9F445D-F5F8-46C2-ADB5-7F1716019730}" presName="sibTrans" presStyleCnt="0"/>
      <dgm:spPr/>
    </dgm:pt>
    <dgm:pt modelId="{39686F08-3367-4B75-BF43-FAFC56835B41}" type="pres">
      <dgm:prSet presAssocID="{7AEBE4F8-8613-4808-98C0-26A98597370B}" presName="node" presStyleLbl="node1" presStyleIdx="8" presStyleCnt="21">
        <dgm:presLayoutVars>
          <dgm:bulletEnabled val="1"/>
        </dgm:presLayoutVars>
      </dgm:prSet>
      <dgm:spPr/>
    </dgm:pt>
    <dgm:pt modelId="{6CB53E11-428A-41B9-9802-A03AC496AEB4}" type="pres">
      <dgm:prSet presAssocID="{62C77A68-C149-4300-BED3-068362C2ACFF}" presName="sibTrans" presStyleCnt="0"/>
      <dgm:spPr/>
    </dgm:pt>
    <dgm:pt modelId="{D1D7EFAA-94E2-4DFD-AF0F-30577ADBBB6C}" type="pres">
      <dgm:prSet presAssocID="{FD3122C0-2EC9-4510-A6A6-F359307CE824}" presName="node" presStyleLbl="node1" presStyleIdx="9" presStyleCnt="21">
        <dgm:presLayoutVars>
          <dgm:bulletEnabled val="1"/>
        </dgm:presLayoutVars>
      </dgm:prSet>
      <dgm:spPr/>
    </dgm:pt>
    <dgm:pt modelId="{507E124A-6F76-4D92-90C5-471AAFF239F0}" type="pres">
      <dgm:prSet presAssocID="{D94DF8B5-8683-46D1-AD9E-DE8A755E8387}" presName="sibTrans" presStyleCnt="0"/>
      <dgm:spPr/>
    </dgm:pt>
    <dgm:pt modelId="{2ACA4A27-8059-484D-9109-465CAE7380BC}" type="pres">
      <dgm:prSet presAssocID="{10D24CA1-0527-4483-AB72-422B7C985033}" presName="node" presStyleLbl="node1" presStyleIdx="10" presStyleCnt="21">
        <dgm:presLayoutVars>
          <dgm:bulletEnabled val="1"/>
        </dgm:presLayoutVars>
      </dgm:prSet>
      <dgm:spPr/>
    </dgm:pt>
    <dgm:pt modelId="{69E39D68-4B4B-431D-A536-61D6C34D39BA}" type="pres">
      <dgm:prSet presAssocID="{32DDCE9B-0957-4DF4-AE38-4D6952BE32DB}" presName="sibTrans" presStyleCnt="0"/>
      <dgm:spPr/>
    </dgm:pt>
    <dgm:pt modelId="{92445CE3-3BE7-4589-9947-BB40E87A8E80}" type="pres">
      <dgm:prSet presAssocID="{54177AC1-2E52-487F-8F1B-2363E458BA50}" presName="node" presStyleLbl="node1" presStyleIdx="11" presStyleCnt="21">
        <dgm:presLayoutVars>
          <dgm:bulletEnabled val="1"/>
        </dgm:presLayoutVars>
      </dgm:prSet>
      <dgm:spPr/>
    </dgm:pt>
    <dgm:pt modelId="{6D488F00-0C92-4530-8612-20C1F0392998}" type="pres">
      <dgm:prSet presAssocID="{E4D56A1F-BF44-41FE-B1F7-21BF35EC7F38}" presName="sibTrans" presStyleCnt="0"/>
      <dgm:spPr/>
    </dgm:pt>
    <dgm:pt modelId="{689D732F-A2E0-46B5-B440-C8D523A45699}" type="pres">
      <dgm:prSet presAssocID="{593FD42C-56DB-486E-8283-7241132DCE7D}" presName="node" presStyleLbl="node1" presStyleIdx="12" presStyleCnt="21">
        <dgm:presLayoutVars>
          <dgm:bulletEnabled val="1"/>
        </dgm:presLayoutVars>
      </dgm:prSet>
      <dgm:spPr/>
    </dgm:pt>
    <dgm:pt modelId="{D859392C-EFB3-4942-9237-CFFC96CED4E4}" type="pres">
      <dgm:prSet presAssocID="{C12AB66E-5CC1-4259-ADB3-BAE4FD3FFA90}" presName="sibTrans" presStyleCnt="0"/>
      <dgm:spPr/>
    </dgm:pt>
    <dgm:pt modelId="{F6EA0880-A3DA-4376-8AF6-173AA07C4583}" type="pres">
      <dgm:prSet presAssocID="{95430B67-90C1-49A2-B4DD-4744150E7FED}" presName="node" presStyleLbl="node1" presStyleIdx="13" presStyleCnt="21">
        <dgm:presLayoutVars>
          <dgm:bulletEnabled val="1"/>
        </dgm:presLayoutVars>
      </dgm:prSet>
      <dgm:spPr/>
    </dgm:pt>
    <dgm:pt modelId="{9CA46639-1FDB-441E-A295-91F2E16291EF}" type="pres">
      <dgm:prSet presAssocID="{C1F30524-C572-43E4-9954-7FFE2F0DCE94}" presName="sibTrans" presStyleCnt="0"/>
      <dgm:spPr/>
    </dgm:pt>
    <dgm:pt modelId="{36D2B614-23D5-43A3-BDEF-A6DAFC93BACA}" type="pres">
      <dgm:prSet presAssocID="{8570D803-D5EE-4A38-AAD6-58C85C2DF6EE}" presName="node" presStyleLbl="node1" presStyleIdx="14" presStyleCnt="21">
        <dgm:presLayoutVars>
          <dgm:bulletEnabled val="1"/>
        </dgm:presLayoutVars>
      </dgm:prSet>
      <dgm:spPr/>
    </dgm:pt>
    <dgm:pt modelId="{0AB55AB3-1EF6-4CFF-B6D0-4DE5617C7FE7}" type="pres">
      <dgm:prSet presAssocID="{EC26C46F-5A5D-4B8C-8E75-C6A23F78D02A}" presName="sibTrans" presStyleCnt="0"/>
      <dgm:spPr/>
    </dgm:pt>
    <dgm:pt modelId="{2D16B920-428D-4DB9-A8CD-7EBC0562A636}" type="pres">
      <dgm:prSet presAssocID="{C95EFDF0-823B-479D-95B1-150E9DD79E3F}" presName="node" presStyleLbl="node1" presStyleIdx="15" presStyleCnt="21">
        <dgm:presLayoutVars>
          <dgm:bulletEnabled val="1"/>
        </dgm:presLayoutVars>
      </dgm:prSet>
      <dgm:spPr/>
    </dgm:pt>
    <dgm:pt modelId="{17779D32-D4EC-4F7B-8914-5219A02AD3E9}" type="pres">
      <dgm:prSet presAssocID="{7F8E47F2-0AEF-4F2A-89E7-93C31A794215}" presName="sibTrans" presStyleCnt="0"/>
      <dgm:spPr/>
    </dgm:pt>
    <dgm:pt modelId="{8313EE2F-B2F8-4D05-9087-950B75EFAD8F}" type="pres">
      <dgm:prSet presAssocID="{66D05414-BE78-4E5C-976E-C9DAD924E95F}" presName="node" presStyleLbl="node1" presStyleIdx="16" presStyleCnt="21" custLinFactNeighborX="-680" custLinFactNeighborY="1133">
        <dgm:presLayoutVars>
          <dgm:bulletEnabled val="1"/>
        </dgm:presLayoutVars>
      </dgm:prSet>
      <dgm:spPr/>
    </dgm:pt>
    <dgm:pt modelId="{21F58374-C897-4901-8B0B-5CCD914FFA30}" type="pres">
      <dgm:prSet presAssocID="{A2771B29-7F16-4E9D-B7BA-192B6331A2AE}" presName="sibTrans" presStyleCnt="0"/>
      <dgm:spPr/>
    </dgm:pt>
    <dgm:pt modelId="{EB0B2CB4-C938-43D9-99DA-29FE58141C6C}" type="pres">
      <dgm:prSet presAssocID="{D3ACCD2F-CAA8-4279-892E-DBB7EBD43821}" presName="node" presStyleLbl="node1" presStyleIdx="17" presStyleCnt="21">
        <dgm:presLayoutVars>
          <dgm:bulletEnabled val="1"/>
        </dgm:presLayoutVars>
      </dgm:prSet>
      <dgm:spPr/>
    </dgm:pt>
    <dgm:pt modelId="{34758BD1-26FD-4CAA-B1C7-E7ECF5D3B2F5}" type="pres">
      <dgm:prSet presAssocID="{B6E0120B-9FA8-4855-82AB-7F81F9BDA394}" presName="sibTrans" presStyleCnt="0"/>
      <dgm:spPr/>
    </dgm:pt>
    <dgm:pt modelId="{0DD295C6-C9BB-4CBF-A1B1-C04E8898CA34}" type="pres">
      <dgm:prSet presAssocID="{3205C31A-FD6F-4648-BA5B-FAF61CB643D1}" presName="node" presStyleLbl="node1" presStyleIdx="18" presStyleCnt="21" custScaleX="111425">
        <dgm:presLayoutVars>
          <dgm:bulletEnabled val="1"/>
        </dgm:presLayoutVars>
      </dgm:prSet>
      <dgm:spPr/>
    </dgm:pt>
    <dgm:pt modelId="{281FFE39-9EF2-436A-91BD-75B8B9C988BF}" type="pres">
      <dgm:prSet presAssocID="{B516BA1E-5F2D-4C1C-B9EB-9A84F28DCC0A}" presName="sibTrans" presStyleCnt="0"/>
      <dgm:spPr/>
    </dgm:pt>
    <dgm:pt modelId="{638700A9-FAFE-428B-9B01-0CF2D3E2B374}" type="pres">
      <dgm:prSet presAssocID="{1D365D50-29C3-42D2-87B4-A6EC8252D01B}" presName="node" presStyleLbl="node1" presStyleIdx="19" presStyleCnt="21" custScaleX="112629">
        <dgm:presLayoutVars>
          <dgm:bulletEnabled val="1"/>
        </dgm:presLayoutVars>
      </dgm:prSet>
      <dgm:spPr/>
    </dgm:pt>
    <dgm:pt modelId="{56D16811-526F-48A1-A897-D478662A131D}" type="pres">
      <dgm:prSet presAssocID="{05DC3450-82A0-4023-A52C-E1CAC5421E41}" presName="sibTrans" presStyleCnt="0"/>
      <dgm:spPr/>
    </dgm:pt>
    <dgm:pt modelId="{B5E24E52-4455-4143-9D5F-800AE520637E}" type="pres">
      <dgm:prSet presAssocID="{88FB556B-90A4-4CFF-AFD7-862E3FD65C24}" presName="node" presStyleLbl="node1" presStyleIdx="20" presStyleCnt="21">
        <dgm:presLayoutVars>
          <dgm:bulletEnabled val="1"/>
        </dgm:presLayoutVars>
      </dgm:prSet>
      <dgm:spPr/>
    </dgm:pt>
  </dgm:ptLst>
  <dgm:cxnLst>
    <dgm:cxn modelId="{15BEAD0D-1135-4709-A6D0-AE56EC7CA930}" srcId="{193EEB52-CC76-49AE-9746-FBB0F5C70C52}" destId="{88FB556B-90A4-4CFF-AFD7-862E3FD65C24}" srcOrd="20" destOrd="0" parTransId="{95678A9E-8B03-4FA4-BB53-0BEBB11986B4}" sibTransId="{CC10F216-7B38-4433-B1FD-03F85808BFA0}"/>
    <dgm:cxn modelId="{2AF3080F-CC3F-446B-B536-180C0CCB60A4}" srcId="{193EEB52-CC76-49AE-9746-FBB0F5C70C52}" destId="{66D05414-BE78-4E5C-976E-C9DAD924E95F}" srcOrd="16" destOrd="0" parTransId="{22A8C9D3-4E1A-40A5-8817-F72A43DF7E4F}" sibTransId="{A2771B29-7F16-4E9D-B7BA-192B6331A2AE}"/>
    <dgm:cxn modelId="{14397310-6994-4FD0-BEAC-44A430D8C12A}" srcId="{193EEB52-CC76-49AE-9746-FBB0F5C70C52}" destId="{FD3122C0-2EC9-4510-A6A6-F359307CE824}" srcOrd="9" destOrd="0" parTransId="{6D278C5B-BC69-4059-8DD6-D5BD70B6B24A}" sibTransId="{D94DF8B5-8683-46D1-AD9E-DE8A755E8387}"/>
    <dgm:cxn modelId="{1CA6AE14-A64B-4E50-AC7B-43C4DCCE2CF6}" type="presOf" srcId="{C95EFDF0-823B-479D-95B1-150E9DD79E3F}" destId="{2D16B920-428D-4DB9-A8CD-7EBC0562A636}" srcOrd="0" destOrd="0" presId="urn:microsoft.com/office/officeart/2005/8/layout/default"/>
    <dgm:cxn modelId="{EB07A627-B217-45D2-96D2-D51F0CCBA7F1}" type="presOf" srcId="{66D05414-BE78-4E5C-976E-C9DAD924E95F}" destId="{8313EE2F-B2F8-4D05-9087-950B75EFAD8F}" srcOrd="0" destOrd="0" presId="urn:microsoft.com/office/officeart/2005/8/layout/default"/>
    <dgm:cxn modelId="{392DC733-9909-4B31-B195-986D4BCD306C}" type="presOf" srcId="{75CD641F-85CB-4577-9BCB-6670CDFF6DD6}" destId="{A4608F64-65B2-4800-AC50-9A7016EAFFA8}" srcOrd="0" destOrd="0" presId="urn:microsoft.com/office/officeart/2005/8/layout/default"/>
    <dgm:cxn modelId="{4A627B3A-69DF-4443-B0C1-D84FD725EC4A}" srcId="{193EEB52-CC76-49AE-9746-FBB0F5C70C52}" destId="{68279254-1474-4B3F-8B2A-F5B6DE9825C6}" srcOrd="0" destOrd="0" parTransId="{6CBACC44-93E8-4613-BD15-DC66CD649B9D}" sibTransId="{C6B2FA06-4CB2-4883-A93E-4E5D5E980A22}"/>
    <dgm:cxn modelId="{B9FA653C-3119-4ADE-9839-3290E98CDDAB}" srcId="{193EEB52-CC76-49AE-9746-FBB0F5C70C52}" destId="{C6E777BF-BEFE-4FAC-93AE-04CE902F59F4}" srcOrd="6" destOrd="0" parTransId="{08B5367A-E4E1-47B3-952D-595C4CCA95F5}" sibTransId="{64B1C7E4-86F7-42B2-A154-03A834843149}"/>
    <dgm:cxn modelId="{D3CA0F3E-1D4A-44D6-A3C6-B28D469EF396}" srcId="{193EEB52-CC76-49AE-9746-FBB0F5C70C52}" destId="{593FD42C-56DB-486E-8283-7241132DCE7D}" srcOrd="12" destOrd="0" parTransId="{1047C530-3A88-415F-A561-FFEA0D9A3E2E}" sibTransId="{C12AB66E-5CC1-4259-ADB3-BAE4FD3FFA90}"/>
    <dgm:cxn modelId="{F7C8FD3F-A20D-4C30-A6A9-77ABE482F133}" type="presOf" srcId="{533E4FE1-D13D-4345-A594-CBAD61EED817}" destId="{C0420E3A-9452-4582-BD85-8C7159E9C0B5}" srcOrd="0" destOrd="0" presId="urn:microsoft.com/office/officeart/2005/8/layout/default"/>
    <dgm:cxn modelId="{DA9C3D64-172D-4E97-89F7-FA9A9563BF51}" type="presOf" srcId="{C6E777BF-BEFE-4FAC-93AE-04CE902F59F4}" destId="{AA9A2D1A-41B6-4364-B6C1-3DA365BBBB04}" srcOrd="0" destOrd="0" presId="urn:microsoft.com/office/officeart/2005/8/layout/default"/>
    <dgm:cxn modelId="{7C9B314A-363D-4F0A-AC86-6989E984F770}" type="presOf" srcId="{C2A8F66F-E7CF-47B5-B065-94EB4E08A307}" destId="{8DC06783-767E-43BD-B5F7-D06D3C8B5C27}" srcOrd="0" destOrd="0" presId="urn:microsoft.com/office/officeart/2005/8/layout/default"/>
    <dgm:cxn modelId="{2C048270-582E-47DB-A2CA-F2865270E064}" type="presOf" srcId="{1D365D50-29C3-42D2-87B4-A6EC8252D01B}" destId="{638700A9-FAFE-428B-9B01-0CF2D3E2B374}" srcOrd="0" destOrd="0" presId="urn:microsoft.com/office/officeart/2005/8/layout/default"/>
    <dgm:cxn modelId="{AB477A71-5695-42E2-969D-BE5AD8946CFB}" type="presOf" srcId="{68279254-1474-4B3F-8B2A-F5B6DE9825C6}" destId="{00EF92F8-7C03-4C30-88B1-927A49AB43C9}" srcOrd="0" destOrd="0" presId="urn:microsoft.com/office/officeart/2005/8/layout/default"/>
    <dgm:cxn modelId="{C1DD1855-067C-44B7-ACFA-FF273D6D21D3}" type="presOf" srcId="{3205C31A-FD6F-4648-BA5B-FAF61CB643D1}" destId="{0DD295C6-C9BB-4CBF-A1B1-C04E8898CA34}" srcOrd="0" destOrd="0" presId="urn:microsoft.com/office/officeart/2005/8/layout/default"/>
    <dgm:cxn modelId="{BA9E2E78-D67F-47DE-AC13-59B6A1DBF812}" srcId="{193EEB52-CC76-49AE-9746-FBB0F5C70C52}" destId="{E98123BD-98DF-46C1-B908-9E4762447C07}" srcOrd="4" destOrd="0" parTransId="{9027711F-34B6-49A9-B067-F8EBA7EEE27F}" sibTransId="{A2711585-2612-44C4-9EF2-D70318F339BA}"/>
    <dgm:cxn modelId="{D46A6479-10A9-44B3-AE43-BE2A6615A1F4}" srcId="{193EEB52-CC76-49AE-9746-FBB0F5C70C52}" destId="{3205C31A-FD6F-4648-BA5B-FAF61CB643D1}" srcOrd="18" destOrd="0" parTransId="{DE04B8B5-BAB8-428E-AC51-EBFFEE62AA4E}" sibTransId="{B516BA1E-5F2D-4C1C-B9EB-9A84F28DCC0A}"/>
    <dgm:cxn modelId="{B537C059-4504-4AA6-8086-D0F8851267EF}" type="presOf" srcId="{FD3122C0-2EC9-4510-A6A6-F359307CE824}" destId="{D1D7EFAA-94E2-4DFD-AF0F-30577ADBBB6C}" srcOrd="0" destOrd="0" presId="urn:microsoft.com/office/officeart/2005/8/layout/default"/>
    <dgm:cxn modelId="{9397F77B-1DFE-4DAE-83CD-0DEB1884DCE8}" type="presOf" srcId="{8570D803-D5EE-4A38-AAD6-58C85C2DF6EE}" destId="{36D2B614-23D5-43A3-BDEF-A6DAFC93BACA}" srcOrd="0" destOrd="0" presId="urn:microsoft.com/office/officeart/2005/8/layout/default"/>
    <dgm:cxn modelId="{E7C55A81-7CC9-4A1B-A16F-1546EE1E5098}" srcId="{193EEB52-CC76-49AE-9746-FBB0F5C70C52}" destId="{75CD641F-85CB-4577-9BCB-6670CDFF6DD6}" srcOrd="7" destOrd="0" parTransId="{E6376DB7-B361-4A13-8D39-11B200C4CF3F}" sibTransId="{AB9F445D-F5F8-46C2-ADB5-7F1716019730}"/>
    <dgm:cxn modelId="{D0D35E88-C9F9-4D81-9A54-E4B601D1BEC1}" type="presOf" srcId="{88FB556B-90A4-4CFF-AFD7-862E3FD65C24}" destId="{B5E24E52-4455-4143-9D5F-800AE520637E}" srcOrd="0" destOrd="0" presId="urn:microsoft.com/office/officeart/2005/8/layout/default"/>
    <dgm:cxn modelId="{0A174B88-992D-466E-9215-E28931428EC9}" type="presOf" srcId="{593FD42C-56DB-486E-8283-7241132DCE7D}" destId="{689D732F-A2E0-46B5-B440-C8D523A45699}" srcOrd="0" destOrd="0" presId="urn:microsoft.com/office/officeart/2005/8/layout/default"/>
    <dgm:cxn modelId="{60212B8C-0939-498E-A22F-E3AEC4F227C9}" type="presOf" srcId="{54177AC1-2E52-487F-8F1B-2363E458BA50}" destId="{92445CE3-3BE7-4589-9947-BB40E87A8E80}" srcOrd="0" destOrd="0" presId="urn:microsoft.com/office/officeart/2005/8/layout/default"/>
    <dgm:cxn modelId="{B721469C-0BFC-4BD8-81B2-B28050F25373}" srcId="{193EEB52-CC76-49AE-9746-FBB0F5C70C52}" destId="{8570D803-D5EE-4A38-AAD6-58C85C2DF6EE}" srcOrd="14" destOrd="0" parTransId="{067DB051-6F4B-4EB6-A453-32A7375D52A1}" sibTransId="{EC26C46F-5A5D-4B8C-8E75-C6A23F78D02A}"/>
    <dgm:cxn modelId="{8FA32EA3-6229-4FE9-8206-7A9A2682EAB8}" type="presOf" srcId="{193EEB52-CC76-49AE-9746-FBB0F5C70C52}" destId="{D04A689A-4063-455C-8817-F70A6E9A7E7E}" srcOrd="0" destOrd="0" presId="urn:microsoft.com/office/officeart/2005/8/layout/default"/>
    <dgm:cxn modelId="{67770FA5-9606-4594-B1BE-8E45F8900488}" srcId="{193EEB52-CC76-49AE-9746-FBB0F5C70C52}" destId="{10D24CA1-0527-4483-AB72-422B7C985033}" srcOrd="10" destOrd="0" parTransId="{647A8226-CB4D-49FE-AFAB-AECA2836A52C}" sibTransId="{32DDCE9B-0957-4DF4-AE38-4D6952BE32DB}"/>
    <dgm:cxn modelId="{57F652A9-B1C9-4B74-9A84-A1118E436452}" type="presOf" srcId="{E98123BD-98DF-46C1-B908-9E4762447C07}" destId="{7419ACE9-2F52-44D6-B2AF-FBA0D7082C71}" srcOrd="0" destOrd="0" presId="urn:microsoft.com/office/officeart/2005/8/layout/default"/>
    <dgm:cxn modelId="{3346A7BF-B6B4-46E8-8D8C-F0B2C3CC697A}" srcId="{193EEB52-CC76-49AE-9746-FBB0F5C70C52}" destId="{D91F2C5D-D04E-4933-A3ED-2CCD9F34B0F3}" srcOrd="2" destOrd="0" parTransId="{EBB479A5-CD84-4582-8E8C-FD8D4227682E}" sibTransId="{F5B91695-BB68-44D9-96BD-9326B73C3C67}"/>
    <dgm:cxn modelId="{E0D86BC3-37E5-4B24-9095-5B4087B4B8E8}" type="presOf" srcId="{D91F2C5D-D04E-4933-A3ED-2CCD9F34B0F3}" destId="{2EA126F9-B39A-4252-96B6-CDF89D220244}" srcOrd="0" destOrd="0" presId="urn:microsoft.com/office/officeart/2005/8/layout/default"/>
    <dgm:cxn modelId="{94CAD8C4-3E17-47AB-BDDF-8BA36A1A1D03}" type="presOf" srcId="{10D24CA1-0527-4483-AB72-422B7C985033}" destId="{2ACA4A27-8059-484D-9109-465CAE7380BC}" srcOrd="0" destOrd="0" presId="urn:microsoft.com/office/officeart/2005/8/layout/default"/>
    <dgm:cxn modelId="{B4B2E0CA-2162-4A22-86E5-A125D4403812}" srcId="{193EEB52-CC76-49AE-9746-FBB0F5C70C52}" destId="{7AEBE4F8-8613-4808-98C0-26A98597370B}" srcOrd="8" destOrd="0" parTransId="{AAF262D6-44F0-459C-A551-071AFE41D61C}" sibTransId="{62C77A68-C149-4300-BED3-068362C2ACFF}"/>
    <dgm:cxn modelId="{F479DACD-CC61-471D-A669-B54721A46B0B}" srcId="{193EEB52-CC76-49AE-9746-FBB0F5C70C52}" destId="{C2A8F66F-E7CF-47B5-B065-94EB4E08A307}" srcOrd="5" destOrd="0" parTransId="{BC97C73E-C014-42BA-A47E-8AA8FE2C9F8E}" sibTransId="{5B3BAFA2-795A-4A78-9AA5-288F9B8FE12C}"/>
    <dgm:cxn modelId="{0C24F8D4-1D99-4CA4-B113-58B8AFD83ED3}" srcId="{193EEB52-CC76-49AE-9746-FBB0F5C70C52}" destId="{C95EFDF0-823B-479D-95B1-150E9DD79E3F}" srcOrd="15" destOrd="0" parTransId="{03D6E124-50EA-43D3-AFE7-7A0096808259}" sibTransId="{7F8E47F2-0AEF-4F2A-89E7-93C31A794215}"/>
    <dgm:cxn modelId="{F6A123D9-274B-421B-AEC5-15F0874C43A2}" type="presOf" srcId="{EAC530E3-A796-45CF-9EF4-EF7DC554F0D7}" destId="{80FE9A13-371B-4C21-A866-FFF6D87A495F}" srcOrd="0" destOrd="0" presId="urn:microsoft.com/office/officeart/2005/8/layout/default"/>
    <dgm:cxn modelId="{088015DB-452B-44DC-8664-8C3CCA587962}" type="presOf" srcId="{D3ACCD2F-CAA8-4279-892E-DBB7EBD43821}" destId="{EB0B2CB4-C938-43D9-99DA-29FE58141C6C}" srcOrd="0" destOrd="0" presId="urn:microsoft.com/office/officeart/2005/8/layout/default"/>
    <dgm:cxn modelId="{C5A48FE4-AB5B-4E74-B672-55FA8E36A96D}" srcId="{193EEB52-CC76-49AE-9746-FBB0F5C70C52}" destId="{1D365D50-29C3-42D2-87B4-A6EC8252D01B}" srcOrd="19" destOrd="0" parTransId="{66B2ADE9-BD1B-45A4-8531-7BB1B3B02B87}" sibTransId="{05DC3450-82A0-4023-A52C-E1CAC5421E41}"/>
    <dgm:cxn modelId="{EB41D8E7-5C77-41C8-BF22-E392936FD314}" type="presOf" srcId="{7AEBE4F8-8613-4808-98C0-26A98597370B}" destId="{39686F08-3367-4B75-BF43-FAFC56835B41}" srcOrd="0" destOrd="0" presId="urn:microsoft.com/office/officeart/2005/8/layout/default"/>
    <dgm:cxn modelId="{066508EA-9602-4587-B1B3-683FD1823963}" srcId="{193EEB52-CC76-49AE-9746-FBB0F5C70C52}" destId="{D3ACCD2F-CAA8-4279-892E-DBB7EBD43821}" srcOrd="17" destOrd="0" parTransId="{30F19FCE-8E12-4DCA-A62D-C279FF3229B8}" sibTransId="{B6E0120B-9FA8-4855-82AB-7F81F9BDA394}"/>
    <dgm:cxn modelId="{86F597ED-1D7D-4BB5-8385-C0391878ED3E}" srcId="{193EEB52-CC76-49AE-9746-FBB0F5C70C52}" destId="{54177AC1-2E52-487F-8F1B-2363E458BA50}" srcOrd="11" destOrd="0" parTransId="{202A35A2-F9C0-490D-95B3-252DEE14A564}" sibTransId="{E4D56A1F-BF44-41FE-B1F7-21BF35EC7F38}"/>
    <dgm:cxn modelId="{35AC28EE-029C-42B8-A04A-88ABB94BD0EB}" srcId="{193EEB52-CC76-49AE-9746-FBB0F5C70C52}" destId="{EAC530E3-A796-45CF-9EF4-EF7DC554F0D7}" srcOrd="1" destOrd="0" parTransId="{1754CB7B-07AB-49E1-A345-C54081FCA4F1}" sibTransId="{796F6A40-4CCB-4993-9BEA-53C4F6621BCC}"/>
    <dgm:cxn modelId="{5D6004F5-4BA9-4E5E-AF3D-97D555625CCF}" srcId="{193EEB52-CC76-49AE-9746-FBB0F5C70C52}" destId="{95430B67-90C1-49A2-B4DD-4744150E7FED}" srcOrd="13" destOrd="0" parTransId="{D2750FE2-B6A5-420D-B15A-23561060F63D}" sibTransId="{C1F30524-C572-43E4-9954-7FFE2F0DCE94}"/>
    <dgm:cxn modelId="{7B5D14F7-338E-46EE-B911-69873E984898}" type="presOf" srcId="{95430B67-90C1-49A2-B4DD-4744150E7FED}" destId="{F6EA0880-A3DA-4376-8AF6-173AA07C4583}" srcOrd="0" destOrd="0" presId="urn:microsoft.com/office/officeart/2005/8/layout/default"/>
    <dgm:cxn modelId="{7B7718FE-97F2-474A-A891-8744FE3556D0}" srcId="{193EEB52-CC76-49AE-9746-FBB0F5C70C52}" destId="{533E4FE1-D13D-4345-A594-CBAD61EED817}" srcOrd="3" destOrd="0" parTransId="{840D4B50-FDE2-4A8E-8204-A4259FAA93B4}" sibTransId="{90740C1B-AF9D-44A2-B6B8-BCEDB4124469}"/>
    <dgm:cxn modelId="{54859905-4B1A-4231-9F2A-2C558C17F5E9}" type="presParOf" srcId="{D04A689A-4063-455C-8817-F70A6E9A7E7E}" destId="{00EF92F8-7C03-4C30-88B1-927A49AB43C9}" srcOrd="0" destOrd="0" presId="urn:microsoft.com/office/officeart/2005/8/layout/default"/>
    <dgm:cxn modelId="{F52C96A0-A786-4C06-B66C-208645E95265}" type="presParOf" srcId="{D04A689A-4063-455C-8817-F70A6E9A7E7E}" destId="{58361502-CD35-4272-8378-2B8A42543FCC}" srcOrd="1" destOrd="0" presId="urn:microsoft.com/office/officeart/2005/8/layout/default"/>
    <dgm:cxn modelId="{BFE0D72E-2F0A-4913-840E-250EC6D27064}" type="presParOf" srcId="{D04A689A-4063-455C-8817-F70A6E9A7E7E}" destId="{80FE9A13-371B-4C21-A866-FFF6D87A495F}" srcOrd="2" destOrd="0" presId="urn:microsoft.com/office/officeart/2005/8/layout/default"/>
    <dgm:cxn modelId="{C3CA8E06-B749-4492-89C5-B3671B3315F9}" type="presParOf" srcId="{D04A689A-4063-455C-8817-F70A6E9A7E7E}" destId="{4B84774F-BC4D-4B80-999B-D05234061204}" srcOrd="3" destOrd="0" presId="urn:microsoft.com/office/officeart/2005/8/layout/default"/>
    <dgm:cxn modelId="{9F619C47-955A-439C-8D55-D08A21DB2CFC}" type="presParOf" srcId="{D04A689A-4063-455C-8817-F70A6E9A7E7E}" destId="{2EA126F9-B39A-4252-96B6-CDF89D220244}" srcOrd="4" destOrd="0" presId="urn:microsoft.com/office/officeart/2005/8/layout/default"/>
    <dgm:cxn modelId="{9FDF9B21-69AD-4E35-9F03-639CD0EAF53A}" type="presParOf" srcId="{D04A689A-4063-455C-8817-F70A6E9A7E7E}" destId="{D335DD6A-3298-42EC-9FB2-3B5774743B65}" srcOrd="5" destOrd="0" presId="urn:microsoft.com/office/officeart/2005/8/layout/default"/>
    <dgm:cxn modelId="{787B374B-A5F1-4D51-96F0-54C47BAD003E}" type="presParOf" srcId="{D04A689A-4063-455C-8817-F70A6E9A7E7E}" destId="{C0420E3A-9452-4582-BD85-8C7159E9C0B5}" srcOrd="6" destOrd="0" presId="urn:microsoft.com/office/officeart/2005/8/layout/default"/>
    <dgm:cxn modelId="{745CFABE-FD78-4617-8C76-ECDC41ACA66E}" type="presParOf" srcId="{D04A689A-4063-455C-8817-F70A6E9A7E7E}" destId="{07FBDBFD-D112-497A-8FE7-47CB61E17C2C}" srcOrd="7" destOrd="0" presId="urn:microsoft.com/office/officeart/2005/8/layout/default"/>
    <dgm:cxn modelId="{3FFCB5DB-EAA8-41C5-979A-9F81E40540C1}" type="presParOf" srcId="{D04A689A-4063-455C-8817-F70A6E9A7E7E}" destId="{7419ACE9-2F52-44D6-B2AF-FBA0D7082C71}" srcOrd="8" destOrd="0" presId="urn:microsoft.com/office/officeart/2005/8/layout/default"/>
    <dgm:cxn modelId="{F750E721-9B51-4EBB-B1D4-E22D7B7ECFDE}" type="presParOf" srcId="{D04A689A-4063-455C-8817-F70A6E9A7E7E}" destId="{681C4D73-F5C6-4A48-A377-924FF9D08476}" srcOrd="9" destOrd="0" presId="urn:microsoft.com/office/officeart/2005/8/layout/default"/>
    <dgm:cxn modelId="{14F0B8BF-8C6A-4E8F-83A5-F367F7A846E4}" type="presParOf" srcId="{D04A689A-4063-455C-8817-F70A6E9A7E7E}" destId="{8DC06783-767E-43BD-B5F7-D06D3C8B5C27}" srcOrd="10" destOrd="0" presId="urn:microsoft.com/office/officeart/2005/8/layout/default"/>
    <dgm:cxn modelId="{24ACA923-813D-4DC2-AA31-9BBAF7308769}" type="presParOf" srcId="{D04A689A-4063-455C-8817-F70A6E9A7E7E}" destId="{C6F93825-B710-4C63-87EF-D0DA8847B40E}" srcOrd="11" destOrd="0" presId="urn:microsoft.com/office/officeart/2005/8/layout/default"/>
    <dgm:cxn modelId="{D86EDFA7-B47A-4A90-B6EC-6B648E64B1A6}" type="presParOf" srcId="{D04A689A-4063-455C-8817-F70A6E9A7E7E}" destId="{AA9A2D1A-41B6-4364-B6C1-3DA365BBBB04}" srcOrd="12" destOrd="0" presId="urn:microsoft.com/office/officeart/2005/8/layout/default"/>
    <dgm:cxn modelId="{114C1D2D-3ECA-459E-B1C0-16F1486A5211}" type="presParOf" srcId="{D04A689A-4063-455C-8817-F70A6E9A7E7E}" destId="{420C9D15-BE3D-49AE-A380-82CA25844641}" srcOrd="13" destOrd="0" presId="urn:microsoft.com/office/officeart/2005/8/layout/default"/>
    <dgm:cxn modelId="{50498338-8ACD-42C7-9888-86B80997DF34}" type="presParOf" srcId="{D04A689A-4063-455C-8817-F70A6E9A7E7E}" destId="{A4608F64-65B2-4800-AC50-9A7016EAFFA8}" srcOrd="14" destOrd="0" presId="urn:microsoft.com/office/officeart/2005/8/layout/default"/>
    <dgm:cxn modelId="{76F14045-AFC2-4564-B3D7-B12C99A0CAE0}" type="presParOf" srcId="{D04A689A-4063-455C-8817-F70A6E9A7E7E}" destId="{63553D72-0619-4245-BDD1-ECF28ADEB348}" srcOrd="15" destOrd="0" presId="urn:microsoft.com/office/officeart/2005/8/layout/default"/>
    <dgm:cxn modelId="{289DD5F7-52C4-48C6-9420-E59DDCC9BDE3}" type="presParOf" srcId="{D04A689A-4063-455C-8817-F70A6E9A7E7E}" destId="{39686F08-3367-4B75-BF43-FAFC56835B41}" srcOrd="16" destOrd="0" presId="urn:microsoft.com/office/officeart/2005/8/layout/default"/>
    <dgm:cxn modelId="{7533C5AC-B1E9-45FE-A9B9-579071E583F6}" type="presParOf" srcId="{D04A689A-4063-455C-8817-F70A6E9A7E7E}" destId="{6CB53E11-428A-41B9-9802-A03AC496AEB4}" srcOrd="17" destOrd="0" presId="urn:microsoft.com/office/officeart/2005/8/layout/default"/>
    <dgm:cxn modelId="{D4C9630D-F9A1-4EF1-BD1F-8175A67EC685}" type="presParOf" srcId="{D04A689A-4063-455C-8817-F70A6E9A7E7E}" destId="{D1D7EFAA-94E2-4DFD-AF0F-30577ADBBB6C}" srcOrd="18" destOrd="0" presId="urn:microsoft.com/office/officeart/2005/8/layout/default"/>
    <dgm:cxn modelId="{4C808A13-CEC6-4BF6-987F-C2B8B26BB136}" type="presParOf" srcId="{D04A689A-4063-455C-8817-F70A6E9A7E7E}" destId="{507E124A-6F76-4D92-90C5-471AAFF239F0}" srcOrd="19" destOrd="0" presId="urn:microsoft.com/office/officeart/2005/8/layout/default"/>
    <dgm:cxn modelId="{C8D96D8A-33D3-43AC-A017-42275F81A653}" type="presParOf" srcId="{D04A689A-4063-455C-8817-F70A6E9A7E7E}" destId="{2ACA4A27-8059-484D-9109-465CAE7380BC}" srcOrd="20" destOrd="0" presId="urn:microsoft.com/office/officeart/2005/8/layout/default"/>
    <dgm:cxn modelId="{26D66E03-FB15-49E8-A218-75414EC76DB0}" type="presParOf" srcId="{D04A689A-4063-455C-8817-F70A6E9A7E7E}" destId="{69E39D68-4B4B-431D-A536-61D6C34D39BA}" srcOrd="21" destOrd="0" presId="urn:microsoft.com/office/officeart/2005/8/layout/default"/>
    <dgm:cxn modelId="{668AE088-FA64-4996-B04B-22135921C20E}" type="presParOf" srcId="{D04A689A-4063-455C-8817-F70A6E9A7E7E}" destId="{92445CE3-3BE7-4589-9947-BB40E87A8E80}" srcOrd="22" destOrd="0" presId="urn:microsoft.com/office/officeart/2005/8/layout/default"/>
    <dgm:cxn modelId="{9594EC02-AC59-4228-9C79-DE40692BA14A}" type="presParOf" srcId="{D04A689A-4063-455C-8817-F70A6E9A7E7E}" destId="{6D488F00-0C92-4530-8612-20C1F0392998}" srcOrd="23" destOrd="0" presId="urn:microsoft.com/office/officeart/2005/8/layout/default"/>
    <dgm:cxn modelId="{BF6EA594-1931-4A82-A791-8063A39B9DC5}" type="presParOf" srcId="{D04A689A-4063-455C-8817-F70A6E9A7E7E}" destId="{689D732F-A2E0-46B5-B440-C8D523A45699}" srcOrd="24" destOrd="0" presId="urn:microsoft.com/office/officeart/2005/8/layout/default"/>
    <dgm:cxn modelId="{1CD3666B-DE61-458D-B5B9-6391A3589397}" type="presParOf" srcId="{D04A689A-4063-455C-8817-F70A6E9A7E7E}" destId="{D859392C-EFB3-4942-9237-CFFC96CED4E4}" srcOrd="25" destOrd="0" presId="urn:microsoft.com/office/officeart/2005/8/layout/default"/>
    <dgm:cxn modelId="{E69764D5-0FA2-4D59-B8F3-BE9370B164F2}" type="presParOf" srcId="{D04A689A-4063-455C-8817-F70A6E9A7E7E}" destId="{F6EA0880-A3DA-4376-8AF6-173AA07C4583}" srcOrd="26" destOrd="0" presId="urn:microsoft.com/office/officeart/2005/8/layout/default"/>
    <dgm:cxn modelId="{0ABAB0BB-083F-4980-A6CD-860305879EA5}" type="presParOf" srcId="{D04A689A-4063-455C-8817-F70A6E9A7E7E}" destId="{9CA46639-1FDB-441E-A295-91F2E16291EF}" srcOrd="27" destOrd="0" presId="urn:microsoft.com/office/officeart/2005/8/layout/default"/>
    <dgm:cxn modelId="{723716B5-4ECB-4F49-9FEC-7379902E298D}" type="presParOf" srcId="{D04A689A-4063-455C-8817-F70A6E9A7E7E}" destId="{36D2B614-23D5-43A3-BDEF-A6DAFC93BACA}" srcOrd="28" destOrd="0" presId="urn:microsoft.com/office/officeart/2005/8/layout/default"/>
    <dgm:cxn modelId="{A7EB8E87-0B0D-4E6F-9734-FACEDFD3FBA7}" type="presParOf" srcId="{D04A689A-4063-455C-8817-F70A6E9A7E7E}" destId="{0AB55AB3-1EF6-4CFF-B6D0-4DE5617C7FE7}" srcOrd="29" destOrd="0" presId="urn:microsoft.com/office/officeart/2005/8/layout/default"/>
    <dgm:cxn modelId="{91376C14-FB84-4199-AF1F-04A11D381E79}" type="presParOf" srcId="{D04A689A-4063-455C-8817-F70A6E9A7E7E}" destId="{2D16B920-428D-4DB9-A8CD-7EBC0562A636}" srcOrd="30" destOrd="0" presId="urn:microsoft.com/office/officeart/2005/8/layout/default"/>
    <dgm:cxn modelId="{33886AF6-4309-4014-8C3E-43F8C69B398F}" type="presParOf" srcId="{D04A689A-4063-455C-8817-F70A6E9A7E7E}" destId="{17779D32-D4EC-4F7B-8914-5219A02AD3E9}" srcOrd="31" destOrd="0" presId="urn:microsoft.com/office/officeart/2005/8/layout/default"/>
    <dgm:cxn modelId="{A2744878-585E-407C-91AC-9F756E93D610}" type="presParOf" srcId="{D04A689A-4063-455C-8817-F70A6E9A7E7E}" destId="{8313EE2F-B2F8-4D05-9087-950B75EFAD8F}" srcOrd="32" destOrd="0" presId="urn:microsoft.com/office/officeart/2005/8/layout/default"/>
    <dgm:cxn modelId="{ACF539AC-7FF8-4D7F-A092-06479D2E7A02}" type="presParOf" srcId="{D04A689A-4063-455C-8817-F70A6E9A7E7E}" destId="{21F58374-C897-4901-8B0B-5CCD914FFA30}" srcOrd="33" destOrd="0" presId="urn:microsoft.com/office/officeart/2005/8/layout/default"/>
    <dgm:cxn modelId="{4EE81212-1375-435A-A60B-2BC6A3485F7D}" type="presParOf" srcId="{D04A689A-4063-455C-8817-F70A6E9A7E7E}" destId="{EB0B2CB4-C938-43D9-99DA-29FE58141C6C}" srcOrd="34" destOrd="0" presId="urn:microsoft.com/office/officeart/2005/8/layout/default"/>
    <dgm:cxn modelId="{40918CCD-1026-4D7C-9EDD-69E2A89206A0}" type="presParOf" srcId="{D04A689A-4063-455C-8817-F70A6E9A7E7E}" destId="{34758BD1-26FD-4CAA-B1C7-E7ECF5D3B2F5}" srcOrd="35" destOrd="0" presId="urn:microsoft.com/office/officeart/2005/8/layout/default"/>
    <dgm:cxn modelId="{81722A15-DF13-4A83-A65E-1F78292D2D3A}" type="presParOf" srcId="{D04A689A-4063-455C-8817-F70A6E9A7E7E}" destId="{0DD295C6-C9BB-4CBF-A1B1-C04E8898CA34}" srcOrd="36" destOrd="0" presId="urn:microsoft.com/office/officeart/2005/8/layout/default"/>
    <dgm:cxn modelId="{A1EE9B94-B1D8-4D5A-BE8C-8AE7931FB30B}" type="presParOf" srcId="{D04A689A-4063-455C-8817-F70A6E9A7E7E}" destId="{281FFE39-9EF2-436A-91BD-75B8B9C988BF}" srcOrd="37" destOrd="0" presId="urn:microsoft.com/office/officeart/2005/8/layout/default"/>
    <dgm:cxn modelId="{0AC91527-8BD4-4E05-8C2C-FE698A817470}" type="presParOf" srcId="{D04A689A-4063-455C-8817-F70A6E9A7E7E}" destId="{638700A9-FAFE-428B-9B01-0CF2D3E2B374}" srcOrd="38" destOrd="0" presId="urn:microsoft.com/office/officeart/2005/8/layout/default"/>
    <dgm:cxn modelId="{DECD340B-92BA-4B38-8605-A780A0C2DBE1}" type="presParOf" srcId="{D04A689A-4063-455C-8817-F70A6E9A7E7E}" destId="{56D16811-526F-48A1-A897-D478662A131D}" srcOrd="39" destOrd="0" presId="urn:microsoft.com/office/officeart/2005/8/layout/default"/>
    <dgm:cxn modelId="{BE2CAF07-EEE7-434F-80E0-68E823676780}" type="presParOf" srcId="{D04A689A-4063-455C-8817-F70A6E9A7E7E}" destId="{B5E24E52-4455-4143-9D5F-800AE520637E}" srcOrd="4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F56452-DD37-464E-A478-AAC9216FDFA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D6F74AC-4225-4076-95C2-92873FDFBF55}">
      <dgm:prSet custT="1"/>
      <dgm:spPr/>
      <dgm:t>
        <a:bodyPr/>
        <a:lstStyle/>
        <a:p>
          <a:r>
            <a:rPr lang="en-US" sz="1400"/>
            <a:t>Entered the country illegally </a:t>
          </a:r>
        </a:p>
      </dgm:t>
    </dgm:pt>
    <dgm:pt modelId="{C9D7D204-F41E-4B38-A2B1-7AE9DD0B2D2B}" type="parTrans" cxnId="{C05E2FED-3C2D-4E9C-AB73-348800A96F1B}">
      <dgm:prSet/>
      <dgm:spPr/>
      <dgm:t>
        <a:bodyPr/>
        <a:lstStyle/>
        <a:p>
          <a:endParaRPr lang="en-US" sz="1400"/>
        </a:p>
      </dgm:t>
    </dgm:pt>
    <dgm:pt modelId="{EF9EB74F-A5A2-49CA-9B4D-C01EC6B95282}" type="sibTrans" cxnId="{C05E2FED-3C2D-4E9C-AB73-348800A96F1B}">
      <dgm:prSet/>
      <dgm:spPr/>
      <dgm:t>
        <a:bodyPr/>
        <a:lstStyle/>
        <a:p>
          <a:endParaRPr lang="en-US" sz="1400"/>
        </a:p>
      </dgm:t>
    </dgm:pt>
    <dgm:pt modelId="{BDC103D1-24B0-4C52-BC67-EAEFF371113D}">
      <dgm:prSet custT="1"/>
      <dgm:spPr/>
      <dgm:t>
        <a:bodyPr/>
        <a:lstStyle/>
        <a:p>
          <a:pPr rtl="0"/>
          <a:r>
            <a:rPr lang="en-US" sz="1400"/>
            <a:t>Possesses money or goods not accounted for  </a:t>
          </a:r>
        </a:p>
      </dgm:t>
    </dgm:pt>
    <dgm:pt modelId="{A87AE24A-2AE3-4E78-9E1A-F2112A9A8564}" type="parTrans" cxnId="{52D05EB5-86B8-4691-BB71-B31A70EF65DC}">
      <dgm:prSet/>
      <dgm:spPr/>
      <dgm:t>
        <a:bodyPr/>
        <a:lstStyle/>
        <a:p>
          <a:endParaRPr lang="en-US" sz="1400"/>
        </a:p>
      </dgm:t>
    </dgm:pt>
    <dgm:pt modelId="{5EE89A13-5A51-4408-BCB9-E2ABEF1A2A97}" type="sibTrans" cxnId="{52D05EB5-86B8-4691-BB71-B31A70EF65DC}">
      <dgm:prSet/>
      <dgm:spPr/>
      <dgm:t>
        <a:bodyPr/>
        <a:lstStyle/>
        <a:p>
          <a:endParaRPr lang="en-US" sz="1400"/>
        </a:p>
      </dgm:t>
    </dgm:pt>
    <dgm:pt modelId="{07858705-83EF-46B0-B3B7-179D90EC5BE2}">
      <dgm:prSet custT="1"/>
      <dgm:spPr/>
      <dgm:t>
        <a:bodyPr/>
        <a:lstStyle/>
        <a:p>
          <a:r>
            <a:rPr lang="en-US" sz="1400"/>
            <a:t>Accompanied by an adult who insists remaining with the child at all time </a:t>
          </a:r>
        </a:p>
      </dgm:t>
    </dgm:pt>
    <dgm:pt modelId="{3611A0E6-92E8-40AA-A25D-53A79A071E3D}" type="parTrans" cxnId="{E5FD3CA0-5CE5-431A-839E-1567B1BA61BA}">
      <dgm:prSet/>
      <dgm:spPr/>
      <dgm:t>
        <a:bodyPr/>
        <a:lstStyle/>
        <a:p>
          <a:endParaRPr lang="en-US" sz="1400"/>
        </a:p>
      </dgm:t>
    </dgm:pt>
    <dgm:pt modelId="{A25BB139-3198-4DFA-83FF-91375997647C}" type="sibTrans" cxnId="{E5FD3CA0-5CE5-431A-839E-1567B1BA61BA}">
      <dgm:prSet/>
      <dgm:spPr/>
      <dgm:t>
        <a:bodyPr/>
        <a:lstStyle/>
        <a:p>
          <a:endParaRPr lang="en-US" sz="1400"/>
        </a:p>
      </dgm:t>
    </dgm:pt>
    <dgm:pt modelId="{570325F7-9C73-4881-809F-8DAAF3788560}">
      <dgm:prSet custT="1"/>
      <dgm:spPr/>
      <dgm:t>
        <a:bodyPr/>
        <a:lstStyle/>
        <a:p>
          <a:r>
            <a:rPr lang="en-US" sz="1400"/>
            <a:t>Has a prepared story very similar to those that other children have given </a:t>
          </a:r>
        </a:p>
      </dgm:t>
    </dgm:pt>
    <dgm:pt modelId="{E61F2625-7B08-4484-9DDC-4C84B3D445D1}" type="parTrans" cxnId="{99E3D60F-83EF-4A9E-BF22-8FBD8323529D}">
      <dgm:prSet/>
      <dgm:spPr/>
      <dgm:t>
        <a:bodyPr/>
        <a:lstStyle/>
        <a:p>
          <a:endParaRPr lang="en-US" sz="1400"/>
        </a:p>
      </dgm:t>
    </dgm:pt>
    <dgm:pt modelId="{2E9EFD29-725B-4E3A-8C2E-632A935308DB}" type="sibTrans" cxnId="{99E3D60F-83EF-4A9E-BF22-8FBD8323529D}">
      <dgm:prSet/>
      <dgm:spPr/>
      <dgm:t>
        <a:bodyPr/>
        <a:lstStyle/>
        <a:p>
          <a:endParaRPr lang="en-US" sz="1400"/>
        </a:p>
      </dgm:t>
    </dgm:pt>
    <dgm:pt modelId="{A623F2C6-9327-4568-AC04-37813763A2E9}">
      <dgm:prSet custT="1"/>
      <dgm:spPr/>
      <dgm:t>
        <a:bodyPr/>
        <a:lstStyle/>
        <a:p>
          <a:r>
            <a:rPr lang="en-US" sz="1400"/>
            <a:t>Exhibits maturity not expected in a child of such age </a:t>
          </a:r>
        </a:p>
      </dgm:t>
    </dgm:pt>
    <dgm:pt modelId="{B96047EB-5579-401B-96C3-C5BD594E94BC}" type="parTrans" cxnId="{DF20E965-B444-49B2-A9CD-70D8D3DE497C}">
      <dgm:prSet/>
      <dgm:spPr/>
      <dgm:t>
        <a:bodyPr/>
        <a:lstStyle/>
        <a:p>
          <a:endParaRPr lang="en-US" sz="1400"/>
        </a:p>
      </dgm:t>
    </dgm:pt>
    <dgm:pt modelId="{C0F47DEC-E060-4C3D-950D-FEB75BD91C3B}" type="sibTrans" cxnId="{DF20E965-B444-49B2-A9CD-70D8D3DE497C}">
      <dgm:prSet/>
      <dgm:spPr/>
      <dgm:t>
        <a:bodyPr/>
        <a:lstStyle/>
        <a:p>
          <a:endParaRPr lang="en-US" sz="1400"/>
        </a:p>
      </dgm:t>
    </dgm:pt>
    <dgm:pt modelId="{DF99C397-FA19-4F21-B861-5FAD93552FD2}">
      <dgm:prSet custT="1"/>
      <dgm:spPr/>
      <dgm:t>
        <a:bodyPr/>
        <a:lstStyle/>
        <a:p>
          <a:r>
            <a:rPr lang="en-US" sz="1400"/>
            <a:t>Shows signs of physical or sexual abuse, and/or has contracted a sexually transmitted infection or has an unwanted pregnancy </a:t>
          </a:r>
        </a:p>
      </dgm:t>
    </dgm:pt>
    <dgm:pt modelId="{D2DC8A6D-CA65-4CBC-A479-AA4263771738}" type="parTrans" cxnId="{0045B5B3-610F-4B1A-B305-01799414D2F1}">
      <dgm:prSet/>
      <dgm:spPr/>
      <dgm:t>
        <a:bodyPr/>
        <a:lstStyle/>
        <a:p>
          <a:endParaRPr lang="en-US" sz="1400"/>
        </a:p>
      </dgm:t>
    </dgm:pt>
    <dgm:pt modelId="{AC0D4B35-12D4-4DB9-B3C6-50FBBCBEEBAA}" type="sibTrans" cxnId="{0045B5B3-610F-4B1A-B305-01799414D2F1}">
      <dgm:prSet/>
      <dgm:spPr/>
      <dgm:t>
        <a:bodyPr/>
        <a:lstStyle/>
        <a:p>
          <a:endParaRPr lang="en-US" sz="1400"/>
        </a:p>
      </dgm:t>
    </dgm:pt>
    <dgm:pt modelId="{5B4323D0-3911-4C2E-A301-FA5CA7409226}">
      <dgm:prSet custT="1"/>
      <dgm:spPr/>
      <dgm:t>
        <a:bodyPr/>
        <a:lstStyle/>
        <a:p>
          <a:r>
            <a:rPr lang="en-US" sz="1400"/>
            <a:t>Has a history with missing links and unexplained moves </a:t>
          </a:r>
        </a:p>
      </dgm:t>
    </dgm:pt>
    <dgm:pt modelId="{7F2CBFAD-3916-4273-850C-F2460FC9E11A}" type="parTrans" cxnId="{B9600BB8-4FD1-4271-9151-D2C177C2FDDE}">
      <dgm:prSet/>
      <dgm:spPr/>
      <dgm:t>
        <a:bodyPr/>
        <a:lstStyle/>
        <a:p>
          <a:endParaRPr lang="en-US" sz="1400"/>
        </a:p>
      </dgm:t>
    </dgm:pt>
    <dgm:pt modelId="{010F5310-A58D-44EC-A6D6-725B60AD080E}" type="sibTrans" cxnId="{B9600BB8-4FD1-4271-9151-D2C177C2FDDE}">
      <dgm:prSet/>
      <dgm:spPr/>
      <dgm:t>
        <a:bodyPr/>
        <a:lstStyle/>
        <a:p>
          <a:endParaRPr lang="en-US" sz="1400"/>
        </a:p>
      </dgm:t>
    </dgm:pt>
    <dgm:pt modelId="{2985F41D-CBA5-4E08-8EA8-A29663505C8F}">
      <dgm:prSet custT="1"/>
      <dgm:spPr/>
      <dgm:t>
        <a:bodyPr/>
        <a:lstStyle/>
        <a:p>
          <a:r>
            <a:rPr lang="en-US" sz="1400"/>
            <a:t>Among a number of unrelated children found at one address </a:t>
          </a:r>
        </a:p>
      </dgm:t>
    </dgm:pt>
    <dgm:pt modelId="{08DC2057-CDC4-459C-BB0A-CA5B40207E11}" type="parTrans" cxnId="{A224A761-9D52-434E-88D1-B8A03E9B0216}">
      <dgm:prSet/>
      <dgm:spPr/>
      <dgm:t>
        <a:bodyPr/>
        <a:lstStyle/>
        <a:p>
          <a:endParaRPr lang="en-US" sz="1400"/>
        </a:p>
      </dgm:t>
    </dgm:pt>
    <dgm:pt modelId="{4143A4F4-3A63-4B31-9952-37DF4AEE6D1B}" type="sibTrans" cxnId="{A224A761-9D52-434E-88D1-B8A03E9B0216}">
      <dgm:prSet/>
      <dgm:spPr/>
      <dgm:t>
        <a:bodyPr/>
        <a:lstStyle/>
        <a:p>
          <a:endParaRPr lang="en-US" sz="1400"/>
        </a:p>
      </dgm:t>
    </dgm:pt>
    <dgm:pt modelId="{FA8BF483-BC7E-4EB0-934C-4FA60AAB2A71}">
      <dgm:prSet custT="1"/>
      <dgm:spPr/>
      <dgm:t>
        <a:bodyPr/>
        <a:lstStyle/>
        <a:p>
          <a:r>
            <a:rPr lang="en-US" sz="1400"/>
            <a:t>Known to beg for money </a:t>
          </a:r>
        </a:p>
      </dgm:t>
    </dgm:pt>
    <dgm:pt modelId="{2CD5E753-1E15-4552-964D-153D0E9BABF4}" type="parTrans" cxnId="{F79A47AE-C8D5-463E-9BFB-E28E7EF7803D}">
      <dgm:prSet/>
      <dgm:spPr/>
      <dgm:t>
        <a:bodyPr/>
        <a:lstStyle/>
        <a:p>
          <a:endParaRPr lang="en-US" sz="1400"/>
        </a:p>
      </dgm:t>
    </dgm:pt>
    <dgm:pt modelId="{6236D4A8-A782-46D4-8EF5-61DBB850F4DF}" type="sibTrans" cxnId="{F79A47AE-C8D5-463E-9BFB-E28E7EF7803D}">
      <dgm:prSet/>
      <dgm:spPr/>
      <dgm:t>
        <a:bodyPr/>
        <a:lstStyle/>
        <a:p>
          <a:endParaRPr lang="en-US" sz="1400"/>
        </a:p>
      </dgm:t>
    </dgm:pt>
    <dgm:pt modelId="{F533B426-1A9D-4445-AE91-EB3C0046EC06}">
      <dgm:prSet custT="1"/>
      <dgm:spPr/>
      <dgm:t>
        <a:bodyPr/>
        <a:lstStyle/>
        <a:p>
          <a:r>
            <a:rPr lang="en-US" sz="1400"/>
            <a:t>Performs excessive housework chores and rarely leaves the residence </a:t>
          </a:r>
        </a:p>
      </dgm:t>
    </dgm:pt>
    <dgm:pt modelId="{3C45D819-CA1D-4251-AB8C-B021597AA0E0}" type="parTrans" cxnId="{AC962604-50AB-465F-B2F3-540058706BB5}">
      <dgm:prSet/>
      <dgm:spPr/>
      <dgm:t>
        <a:bodyPr/>
        <a:lstStyle/>
        <a:p>
          <a:endParaRPr lang="en-US" sz="1400"/>
        </a:p>
      </dgm:t>
    </dgm:pt>
    <dgm:pt modelId="{B444AA12-359D-4CC5-94E9-3933202F9E41}" type="sibTrans" cxnId="{AC962604-50AB-465F-B2F3-540058706BB5}">
      <dgm:prSet/>
      <dgm:spPr/>
      <dgm:t>
        <a:bodyPr/>
        <a:lstStyle/>
        <a:p>
          <a:endParaRPr lang="en-US" sz="1400"/>
        </a:p>
      </dgm:t>
    </dgm:pt>
    <dgm:pt modelId="{5C980FDD-2EAD-4357-853A-7BD6462A6977}">
      <dgm:prSet custT="1"/>
      <dgm:spPr/>
      <dgm:t>
        <a:bodyPr/>
        <a:lstStyle/>
        <a:p>
          <a:r>
            <a:rPr lang="en-US" sz="1400"/>
            <a:t>Quality of the relationship between the child and their adult carers is not good </a:t>
          </a:r>
        </a:p>
      </dgm:t>
    </dgm:pt>
    <dgm:pt modelId="{59439747-60A8-4912-9318-8169DE25C389}" type="parTrans" cxnId="{5280F59C-C527-4FC9-914E-8D6E7D8A44B7}">
      <dgm:prSet/>
      <dgm:spPr/>
      <dgm:t>
        <a:bodyPr/>
        <a:lstStyle/>
        <a:p>
          <a:endParaRPr lang="en-US" sz="1400"/>
        </a:p>
      </dgm:t>
    </dgm:pt>
    <dgm:pt modelId="{DBA512A5-5D29-4869-B144-6A1E5F94F44D}" type="sibTrans" cxnId="{5280F59C-C527-4FC9-914E-8D6E7D8A44B7}">
      <dgm:prSet/>
      <dgm:spPr/>
      <dgm:t>
        <a:bodyPr/>
        <a:lstStyle/>
        <a:p>
          <a:endParaRPr lang="en-US" sz="1400"/>
        </a:p>
      </dgm:t>
    </dgm:pt>
    <dgm:pt modelId="{892116A2-6AEF-452F-AA6E-710DDB80B6F2}">
      <dgm:prSet custT="1"/>
      <dgm:spPr/>
      <dgm:t>
        <a:bodyPr/>
        <a:lstStyle/>
        <a:p>
          <a:r>
            <a:rPr lang="en-US" sz="1400"/>
            <a:t>Not been registered with or attended a GP practice, or enrolled in school </a:t>
          </a:r>
        </a:p>
      </dgm:t>
    </dgm:pt>
    <dgm:pt modelId="{74597A72-F162-4CEB-8145-EC2AFCA81EFB}" type="parTrans" cxnId="{6D9F1463-6042-476B-B228-0C98715C99EF}">
      <dgm:prSet/>
      <dgm:spPr/>
      <dgm:t>
        <a:bodyPr/>
        <a:lstStyle/>
        <a:p>
          <a:endParaRPr lang="en-US" sz="1400"/>
        </a:p>
      </dgm:t>
    </dgm:pt>
    <dgm:pt modelId="{C81BEFEA-F719-4AE9-847B-82C6C4D7E525}" type="sibTrans" cxnId="{6D9F1463-6042-476B-B228-0C98715C99EF}">
      <dgm:prSet/>
      <dgm:spPr/>
      <dgm:t>
        <a:bodyPr/>
        <a:lstStyle/>
        <a:p>
          <a:endParaRPr lang="en-US" sz="1400"/>
        </a:p>
      </dgm:t>
    </dgm:pt>
    <dgm:pt modelId="{0236DF44-DCB8-49B8-A47C-A7F1E8DAF7B5}">
      <dgm:prSet custT="1"/>
      <dgm:spPr/>
      <dgm:t>
        <a:bodyPr/>
        <a:lstStyle/>
        <a:p>
          <a:pPr rtl="0"/>
          <a:r>
            <a:rPr lang="en-US" sz="1400"/>
            <a:t>Relationships which don't appear right – e.g. has adult boyfriend/girlfriend who provides money or gifts </a:t>
          </a:r>
        </a:p>
      </dgm:t>
    </dgm:pt>
    <dgm:pt modelId="{A65D5822-6689-4D14-B0DA-56CE36BFFA92}" type="parTrans" cxnId="{2914B4F6-AA57-400F-BEE4-A243CB4B8513}">
      <dgm:prSet/>
      <dgm:spPr/>
      <dgm:t>
        <a:bodyPr/>
        <a:lstStyle/>
        <a:p>
          <a:endParaRPr lang="en-US" sz="1400"/>
        </a:p>
      </dgm:t>
    </dgm:pt>
    <dgm:pt modelId="{B6EC7144-457E-449E-91AC-71668B973E04}" type="sibTrans" cxnId="{2914B4F6-AA57-400F-BEE4-A243CB4B8513}">
      <dgm:prSet/>
      <dgm:spPr/>
      <dgm:t>
        <a:bodyPr/>
        <a:lstStyle/>
        <a:p>
          <a:endParaRPr lang="en-US" sz="1400"/>
        </a:p>
      </dgm:t>
    </dgm:pt>
    <dgm:pt modelId="{E5F45904-9144-4190-9CE2-2232E4768978}">
      <dgm:prSet custT="1"/>
      <dgm:spPr/>
      <dgm:t>
        <a:bodyPr/>
        <a:lstStyle/>
        <a:p>
          <a:pPr rtl="0"/>
          <a:r>
            <a:rPr lang="en-US" sz="1400"/>
            <a:t>Known to frequent various locations where Child Sexual Exploitation is a risk or moves between various locations with adults</a:t>
          </a:r>
        </a:p>
      </dgm:t>
    </dgm:pt>
    <dgm:pt modelId="{4C128117-E396-48C4-827A-827E3C1CCB75}" type="parTrans" cxnId="{4B9EFB07-E61C-48A3-9201-6CE1BE36FAF3}">
      <dgm:prSet/>
      <dgm:spPr/>
      <dgm:t>
        <a:bodyPr/>
        <a:lstStyle/>
        <a:p>
          <a:endParaRPr lang="en-US" sz="1400"/>
        </a:p>
      </dgm:t>
    </dgm:pt>
    <dgm:pt modelId="{31AFCE5B-7605-4D3C-A9BC-66AE5AA3B29B}" type="sibTrans" cxnId="{4B9EFB07-E61C-48A3-9201-6CE1BE36FAF3}">
      <dgm:prSet/>
      <dgm:spPr/>
      <dgm:t>
        <a:bodyPr/>
        <a:lstStyle/>
        <a:p>
          <a:endParaRPr lang="en-US" sz="1400"/>
        </a:p>
      </dgm:t>
    </dgm:pt>
    <dgm:pt modelId="{4CD96849-A85A-424C-B609-63676FE506BA}">
      <dgm:prSet phldr="0" custT="1"/>
      <dgm:spPr/>
      <dgm:t>
        <a:bodyPr/>
        <a:lstStyle/>
        <a:p>
          <a:pPr rtl="0"/>
          <a:r>
            <a:rPr lang="en-US" sz="1400"/>
            <a:t>Children dropped off/ picked up in private cars or taxis at unusual times and in places where it isn’t clear why they’d be there.</a:t>
          </a:r>
        </a:p>
      </dgm:t>
    </dgm:pt>
    <dgm:pt modelId="{55217689-8BB3-4FF1-AF89-1509A39038CC}" type="parTrans" cxnId="{34BB1275-BEC0-4EA7-99B9-21F555168E03}">
      <dgm:prSet/>
      <dgm:spPr/>
      <dgm:t>
        <a:bodyPr/>
        <a:lstStyle/>
        <a:p>
          <a:endParaRPr lang="en-GB" sz="1400"/>
        </a:p>
      </dgm:t>
    </dgm:pt>
    <dgm:pt modelId="{68C1FFD2-1F8E-4BC9-891F-8FC902511328}" type="sibTrans" cxnId="{34BB1275-BEC0-4EA7-99B9-21F555168E03}">
      <dgm:prSet/>
      <dgm:spPr/>
      <dgm:t>
        <a:bodyPr/>
        <a:lstStyle/>
        <a:p>
          <a:endParaRPr lang="en-GB" sz="1400"/>
        </a:p>
      </dgm:t>
    </dgm:pt>
    <dgm:pt modelId="{C90B1AFA-6618-4FCA-9301-0B722379B0ED}" type="pres">
      <dgm:prSet presAssocID="{12F56452-DD37-464E-A478-AAC9216FDFA0}" presName="diagram" presStyleCnt="0">
        <dgm:presLayoutVars>
          <dgm:dir/>
          <dgm:resizeHandles val="exact"/>
        </dgm:presLayoutVars>
      </dgm:prSet>
      <dgm:spPr/>
    </dgm:pt>
    <dgm:pt modelId="{53405D96-216D-4BD7-BC4A-664540E70A98}" type="pres">
      <dgm:prSet presAssocID="{ED6F74AC-4225-4076-95C2-92873FDFBF55}" presName="node" presStyleLbl="node1" presStyleIdx="0" presStyleCnt="15">
        <dgm:presLayoutVars>
          <dgm:bulletEnabled val="1"/>
        </dgm:presLayoutVars>
      </dgm:prSet>
      <dgm:spPr/>
    </dgm:pt>
    <dgm:pt modelId="{574BEBAA-E953-40BB-8F71-5ADC594E0269}" type="pres">
      <dgm:prSet presAssocID="{EF9EB74F-A5A2-49CA-9B4D-C01EC6B95282}" presName="sibTrans" presStyleCnt="0"/>
      <dgm:spPr/>
    </dgm:pt>
    <dgm:pt modelId="{35E64375-9641-4C13-990F-94F68B2FAB00}" type="pres">
      <dgm:prSet presAssocID="{BDC103D1-24B0-4C52-BC67-EAEFF371113D}" presName="node" presStyleLbl="node1" presStyleIdx="1" presStyleCnt="15">
        <dgm:presLayoutVars>
          <dgm:bulletEnabled val="1"/>
        </dgm:presLayoutVars>
      </dgm:prSet>
      <dgm:spPr/>
    </dgm:pt>
    <dgm:pt modelId="{2EC29753-7F9E-4FC4-8435-CB461BA4871B}" type="pres">
      <dgm:prSet presAssocID="{5EE89A13-5A51-4408-BCB9-E2ABEF1A2A97}" presName="sibTrans" presStyleCnt="0"/>
      <dgm:spPr/>
    </dgm:pt>
    <dgm:pt modelId="{68BC6541-C144-4455-9EED-0B6828D8A47B}" type="pres">
      <dgm:prSet presAssocID="{07858705-83EF-46B0-B3B7-179D90EC5BE2}" presName="node" presStyleLbl="node1" presStyleIdx="2" presStyleCnt="15">
        <dgm:presLayoutVars>
          <dgm:bulletEnabled val="1"/>
        </dgm:presLayoutVars>
      </dgm:prSet>
      <dgm:spPr/>
    </dgm:pt>
    <dgm:pt modelId="{EF023A8F-2A98-4CAE-A66B-298F1E789374}" type="pres">
      <dgm:prSet presAssocID="{A25BB139-3198-4DFA-83FF-91375997647C}" presName="sibTrans" presStyleCnt="0"/>
      <dgm:spPr/>
    </dgm:pt>
    <dgm:pt modelId="{381ABC8A-EAE7-4708-B6F0-06C26C66B8D8}" type="pres">
      <dgm:prSet presAssocID="{570325F7-9C73-4881-809F-8DAAF3788560}" presName="node" presStyleLbl="node1" presStyleIdx="3" presStyleCnt="15">
        <dgm:presLayoutVars>
          <dgm:bulletEnabled val="1"/>
        </dgm:presLayoutVars>
      </dgm:prSet>
      <dgm:spPr/>
    </dgm:pt>
    <dgm:pt modelId="{1F2E6BEA-CE2C-43FE-A39A-6480FCF03854}" type="pres">
      <dgm:prSet presAssocID="{2E9EFD29-725B-4E3A-8C2E-632A935308DB}" presName="sibTrans" presStyleCnt="0"/>
      <dgm:spPr/>
    </dgm:pt>
    <dgm:pt modelId="{C4288141-6824-42D3-BE2D-DF90D8EB4BFF}" type="pres">
      <dgm:prSet presAssocID="{A623F2C6-9327-4568-AC04-37813763A2E9}" presName="node" presStyleLbl="node1" presStyleIdx="4" presStyleCnt="15">
        <dgm:presLayoutVars>
          <dgm:bulletEnabled val="1"/>
        </dgm:presLayoutVars>
      </dgm:prSet>
      <dgm:spPr/>
    </dgm:pt>
    <dgm:pt modelId="{8C9ACE0C-9CD3-4378-902C-58A97BE9E169}" type="pres">
      <dgm:prSet presAssocID="{C0F47DEC-E060-4C3D-950D-FEB75BD91C3B}" presName="sibTrans" presStyleCnt="0"/>
      <dgm:spPr/>
    </dgm:pt>
    <dgm:pt modelId="{234E1FA0-6855-4180-A6C4-74E52BD750E6}" type="pres">
      <dgm:prSet presAssocID="{DF99C397-FA19-4F21-B861-5FAD93552FD2}" presName="node" presStyleLbl="node1" presStyleIdx="5" presStyleCnt="15">
        <dgm:presLayoutVars>
          <dgm:bulletEnabled val="1"/>
        </dgm:presLayoutVars>
      </dgm:prSet>
      <dgm:spPr/>
    </dgm:pt>
    <dgm:pt modelId="{6AF3E9E2-6DE5-44EB-92B1-52CADB109B5E}" type="pres">
      <dgm:prSet presAssocID="{AC0D4B35-12D4-4DB9-B3C6-50FBBCBEEBAA}" presName="sibTrans" presStyleCnt="0"/>
      <dgm:spPr/>
    </dgm:pt>
    <dgm:pt modelId="{F368F2FE-E69B-49B7-AF91-80506CF23DE0}" type="pres">
      <dgm:prSet presAssocID="{5B4323D0-3911-4C2E-A301-FA5CA7409226}" presName="node" presStyleLbl="node1" presStyleIdx="6" presStyleCnt="15">
        <dgm:presLayoutVars>
          <dgm:bulletEnabled val="1"/>
        </dgm:presLayoutVars>
      </dgm:prSet>
      <dgm:spPr/>
    </dgm:pt>
    <dgm:pt modelId="{9D562156-4B86-4F18-8E96-F37E7510BDC7}" type="pres">
      <dgm:prSet presAssocID="{010F5310-A58D-44EC-A6D6-725B60AD080E}" presName="sibTrans" presStyleCnt="0"/>
      <dgm:spPr/>
    </dgm:pt>
    <dgm:pt modelId="{CA870C71-9495-46B9-A742-AE499ACC7973}" type="pres">
      <dgm:prSet presAssocID="{2985F41D-CBA5-4E08-8EA8-A29663505C8F}" presName="node" presStyleLbl="node1" presStyleIdx="7" presStyleCnt="15">
        <dgm:presLayoutVars>
          <dgm:bulletEnabled val="1"/>
        </dgm:presLayoutVars>
      </dgm:prSet>
      <dgm:spPr/>
    </dgm:pt>
    <dgm:pt modelId="{95938D87-1414-4B40-9225-B2B29AC7A24F}" type="pres">
      <dgm:prSet presAssocID="{4143A4F4-3A63-4B31-9952-37DF4AEE6D1B}" presName="sibTrans" presStyleCnt="0"/>
      <dgm:spPr/>
    </dgm:pt>
    <dgm:pt modelId="{6B3C8FFB-08FD-4CE5-B8BA-135BFD8FF3C0}" type="pres">
      <dgm:prSet presAssocID="{FA8BF483-BC7E-4EB0-934C-4FA60AAB2A71}" presName="node" presStyleLbl="node1" presStyleIdx="8" presStyleCnt="15">
        <dgm:presLayoutVars>
          <dgm:bulletEnabled val="1"/>
        </dgm:presLayoutVars>
      </dgm:prSet>
      <dgm:spPr/>
    </dgm:pt>
    <dgm:pt modelId="{56F845F6-2521-4338-8963-D70DAC13689A}" type="pres">
      <dgm:prSet presAssocID="{6236D4A8-A782-46D4-8EF5-61DBB850F4DF}" presName="sibTrans" presStyleCnt="0"/>
      <dgm:spPr/>
    </dgm:pt>
    <dgm:pt modelId="{7A66EEDF-8771-42A0-9742-DF33A631F642}" type="pres">
      <dgm:prSet presAssocID="{F533B426-1A9D-4445-AE91-EB3C0046EC06}" presName="node" presStyleLbl="node1" presStyleIdx="9" presStyleCnt="15">
        <dgm:presLayoutVars>
          <dgm:bulletEnabled val="1"/>
        </dgm:presLayoutVars>
      </dgm:prSet>
      <dgm:spPr/>
    </dgm:pt>
    <dgm:pt modelId="{FE78D072-F22C-4968-9C1E-4D27A408A057}" type="pres">
      <dgm:prSet presAssocID="{B444AA12-359D-4CC5-94E9-3933202F9E41}" presName="sibTrans" presStyleCnt="0"/>
      <dgm:spPr/>
    </dgm:pt>
    <dgm:pt modelId="{DA090895-86D1-4E1E-8175-240F4636EC63}" type="pres">
      <dgm:prSet presAssocID="{5C980FDD-2EAD-4357-853A-7BD6462A6977}" presName="node" presStyleLbl="node1" presStyleIdx="10" presStyleCnt="15">
        <dgm:presLayoutVars>
          <dgm:bulletEnabled val="1"/>
        </dgm:presLayoutVars>
      </dgm:prSet>
      <dgm:spPr/>
    </dgm:pt>
    <dgm:pt modelId="{2D23CA10-AD63-4ACB-89DE-ED7AAFC9A18B}" type="pres">
      <dgm:prSet presAssocID="{DBA512A5-5D29-4869-B144-6A1E5F94F44D}" presName="sibTrans" presStyleCnt="0"/>
      <dgm:spPr/>
    </dgm:pt>
    <dgm:pt modelId="{0C6B5B3B-04FE-40FD-801B-70500BD6A7A6}" type="pres">
      <dgm:prSet presAssocID="{892116A2-6AEF-452F-AA6E-710DDB80B6F2}" presName="node" presStyleLbl="node1" presStyleIdx="11" presStyleCnt="15">
        <dgm:presLayoutVars>
          <dgm:bulletEnabled val="1"/>
        </dgm:presLayoutVars>
      </dgm:prSet>
      <dgm:spPr/>
    </dgm:pt>
    <dgm:pt modelId="{B334C8F3-BB6A-47F9-990C-F758C5B66D0D}" type="pres">
      <dgm:prSet presAssocID="{C81BEFEA-F719-4AE9-847B-82C6C4D7E525}" presName="sibTrans" presStyleCnt="0"/>
      <dgm:spPr/>
    </dgm:pt>
    <dgm:pt modelId="{FA3E08FB-723B-46A4-B20A-CDC3ED979987}" type="pres">
      <dgm:prSet presAssocID="{4CD96849-A85A-424C-B609-63676FE506BA}" presName="node" presStyleLbl="node1" presStyleIdx="12" presStyleCnt="15">
        <dgm:presLayoutVars>
          <dgm:bulletEnabled val="1"/>
        </dgm:presLayoutVars>
      </dgm:prSet>
      <dgm:spPr/>
    </dgm:pt>
    <dgm:pt modelId="{6FAD8AD6-2488-4883-B258-B42B8B869BA4}" type="pres">
      <dgm:prSet presAssocID="{68C1FFD2-1F8E-4BC9-891F-8FC902511328}" presName="sibTrans" presStyleCnt="0"/>
      <dgm:spPr/>
    </dgm:pt>
    <dgm:pt modelId="{49646E75-2B83-4610-9B7F-D4B3585513B2}" type="pres">
      <dgm:prSet presAssocID="{0236DF44-DCB8-49B8-A47C-A7F1E8DAF7B5}" presName="node" presStyleLbl="node1" presStyleIdx="13" presStyleCnt="15">
        <dgm:presLayoutVars>
          <dgm:bulletEnabled val="1"/>
        </dgm:presLayoutVars>
      </dgm:prSet>
      <dgm:spPr/>
    </dgm:pt>
    <dgm:pt modelId="{4F19D89B-6B04-4068-A7F5-20CC2CED2DD5}" type="pres">
      <dgm:prSet presAssocID="{B6EC7144-457E-449E-91AC-71668B973E04}" presName="sibTrans" presStyleCnt="0"/>
      <dgm:spPr/>
    </dgm:pt>
    <dgm:pt modelId="{04F5E3CC-1F3F-4A0F-A6B9-98291835D5C3}" type="pres">
      <dgm:prSet presAssocID="{E5F45904-9144-4190-9CE2-2232E4768978}" presName="node" presStyleLbl="node1" presStyleIdx="14" presStyleCnt="15">
        <dgm:presLayoutVars>
          <dgm:bulletEnabled val="1"/>
        </dgm:presLayoutVars>
      </dgm:prSet>
      <dgm:spPr/>
    </dgm:pt>
  </dgm:ptLst>
  <dgm:cxnLst>
    <dgm:cxn modelId="{AC962604-50AB-465F-B2F3-540058706BB5}" srcId="{12F56452-DD37-464E-A478-AAC9216FDFA0}" destId="{F533B426-1A9D-4445-AE91-EB3C0046EC06}" srcOrd="9" destOrd="0" parTransId="{3C45D819-CA1D-4251-AB8C-B021597AA0E0}" sibTransId="{B444AA12-359D-4CC5-94E9-3933202F9E41}"/>
    <dgm:cxn modelId="{4B9EFB07-E61C-48A3-9201-6CE1BE36FAF3}" srcId="{12F56452-DD37-464E-A478-AAC9216FDFA0}" destId="{E5F45904-9144-4190-9CE2-2232E4768978}" srcOrd="14" destOrd="0" parTransId="{4C128117-E396-48C4-827A-827E3C1CCB75}" sibTransId="{31AFCE5B-7605-4D3C-A9BC-66AE5AA3B29B}"/>
    <dgm:cxn modelId="{99E3D60F-83EF-4A9E-BF22-8FBD8323529D}" srcId="{12F56452-DD37-464E-A478-AAC9216FDFA0}" destId="{570325F7-9C73-4881-809F-8DAAF3788560}" srcOrd="3" destOrd="0" parTransId="{E61F2625-7B08-4484-9DDC-4C84B3D445D1}" sibTransId="{2E9EFD29-725B-4E3A-8C2E-632A935308DB}"/>
    <dgm:cxn modelId="{66BDF129-CBA7-4C3D-9B3E-CBE55309C25B}" type="presOf" srcId="{570325F7-9C73-4881-809F-8DAAF3788560}" destId="{381ABC8A-EAE7-4708-B6F0-06C26C66B8D8}" srcOrd="0" destOrd="0" presId="urn:microsoft.com/office/officeart/2005/8/layout/default"/>
    <dgm:cxn modelId="{C149AD2A-90FC-46EA-AAE3-619E55B5B4A2}" type="presOf" srcId="{4CD96849-A85A-424C-B609-63676FE506BA}" destId="{FA3E08FB-723B-46A4-B20A-CDC3ED979987}" srcOrd="0" destOrd="0" presId="urn:microsoft.com/office/officeart/2005/8/layout/default"/>
    <dgm:cxn modelId="{C7ED6C3F-952F-41A2-8256-9BA71C0EE7E2}" type="presOf" srcId="{07858705-83EF-46B0-B3B7-179D90EC5BE2}" destId="{68BC6541-C144-4455-9EED-0B6828D8A47B}" srcOrd="0" destOrd="0" presId="urn:microsoft.com/office/officeart/2005/8/layout/default"/>
    <dgm:cxn modelId="{3A3D9F5F-740C-4F73-81B8-0FC9DC99A8C2}" type="presOf" srcId="{5C980FDD-2EAD-4357-853A-7BD6462A6977}" destId="{DA090895-86D1-4E1E-8175-240F4636EC63}" srcOrd="0" destOrd="0" presId="urn:microsoft.com/office/officeart/2005/8/layout/default"/>
    <dgm:cxn modelId="{A224A761-9D52-434E-88D1-B8A03E9B0216}" srcId="{12F56452-DD37-464E-A478-AAC9216FDFA0}" destId="{2985F41D-CBA5-4E08-8EA8-A29663505C8F}" srcOrd="7" destOrd="0" parTransId="{08DC2057-CDC4-459C-BB0A-CA5B40207E11}" sibTransId="{4143A4F4-3A63-4B31-9952-37DF4AEE6D1B}"/>
    <dgm:cxn modelId="{38902242-F087-402C-9824-7C2E7B6290E1}" type="presOf" srcId="{E5F45904-9144-4190-9CE2-2232E4768978}" destId="{04F5E3CC-1F3F-4A0F-A6B9-98291835D5C3}" srcOrd="0" destOrd="0" presId="urn:microsoft.com/office/officeart/2005/8/layout/default"/>
    <dgm:cxn modelId="{6D9F1463-6042-476B-B228-0C98715C99EF}" srcId="{12F56452-DD37-464E-A478-AAC9216FDFA0}" destId="{892116A2-6AEF-452F-AA6E-710DDB80B6F2}" srcOrd="11" destOrd="0" parTransId="{74597A72-F162-4CEB-8145-EC2AFCA81EFB}" sibTransId="{C81BEFEA-F719-4AE9-847B-82C6C4D7E525}"/>
    <dgm:cxn modelId="{DF20E965-B444-49B2-A9CD-70D8D3DE497C}" srcId="{12F56452-DD37-464E-A478-AAC9216FDFA0}" destId="{A623F2C6-9327-4568-AC04-37813763A2E9}" srcOrd="4" destOrd="0" parTransId="{B96047EB-5579-401B-96C3-C5BD594E94BC}" sibTransId="{C0F47DEC-E060-4C3D-950D-FEB75BD91C3B}"/>
    <dgm:cxn modelId="{A6277068-4756-4209-B9B2-6FD561F140CE}" type="presOf" srcId="{2985F41D-CBA5-4E08-8EA8-A29663505C8F}" destId="{CA870C71-9495-46B9-A742-AE499ACC7973}" srcOrd="0" destOrd="0" presId="urn:microsoft.com/office/officeart/2005/8/layout/default"/>
    <dgm:cxn modelId="{AAA0646D-3AC9-4C70-9368-922036D521F4}" type="presOf" srcId="{DF99C397-FA19-4F21-B861-5FAD93552FD2}" destId="{234E1FA0-6855-4180-A6C4-74E52BD750E6}" srcOrd="0" destOrd="0" presId="urn:microsoft.com/office/officeart/2005/8/layout/default"/>
    <dgm:cxn modelId="{34BB1275-BEC0-4EA7-99B9-21F555168E03}" srcId="{12F56452-DD37-464E-A478-AAC9216FDFA0}" destId="{4CD96849-A85A-424C-B609-63676FE506BA}" srcOrd="12" destOrd="0" parTransId="{55217689-8BB3-4FF1-AF89-1509A39038CC}" sibTransId="{68C1FFD2-1F8E-4BC9-891F-8FC902511328}"/>
    <dgm:cxn modelId="{A86B3079-671E-4537-9A7A-94A692364C27}" type="presOf" srcId="{FA8BF483-BC7E-4EB0-934C-4FA60AAB2A71}" destId="{6B3C8FFB-08FD-4CE5-B8BA-135BFD8FF3C0}" srcOrd="0" destOrd="0" presId="urn:microsoft.com/office/officeart/2005/8/layout/default"/>
    <dgm:cxn modelId="{6BDE425A-B6AD-43D0-85FA-2DE0A7081A78}" type="presOf" srcId="{F533B426-1A9D-4445-AE91-EB3C0046EC06}" destId="{7A66EEDF-8771-42A0-9742-DF33A631F642}" srcOrd="0" destOrd="0" presId="urn:microsoft.com/office/officeart/2005/8/layout/default"/>
    <dgm:cxn modelId="{5280F59C-C527-4FC9-914E-8D6E7D8A44B7}" srcId="{12F56452-DD37-464E-A478-AAC9216FDFA0}" destId="{5C980FDD-2EAD-4357-853A-7BD6462A6977}" srcOrd="10" destOrd="0" parTransId="{59439747-60A8-4912-9318-8169DE25C389}" sibTransId="{DBA512A5-5D29-4869-B144-6A1E5F94F44D}"/>
    <dgm:cxn modelId="{E5FD3CA0-5CE5-431A-839E-1567B1BA61BA}" srcId="{12F56452-DD37-464E-A478-AAC9216FDFA0}" destId="{07858705-83EF-46B0-B3B7-179D90EC5BE2}" srcOrd="2" destOrd="0" parTransId="{3611A0E6-92E8-40AA-A25D-53A79A071E3D}" sibTransId="{A25BB139-3198-4DFA-83FF-91375997647C}"/>
    <dgm:cxn modelId="{FEE371A2-7728-4595-88E9-98EBBB784DC0}" type="presOf" srcId="{ED6F74AC-4225-4076-95C2-92873FDFBF55}" destId="{53405D96-216D-4BD7-BC4A-664540E70A98}" srcOrd="0" destOrd="0" presId="urn:microsoft.com/office/officeart/2005/8/layout/default"/>
    <dgm:cxn modelId="{F79A47AE-C8D5-463E-9BFB-E28E7EF7803D}" srcId="{12F56452-DD37-464E-A478-AAC9216FDFA0}" destId="{FA8BF483-BC7E-4EB0-934C-4FA60AAB2A71}" srcOrd="8" destOrd="0" parTransId="{2CD5E753-1E15-4552-964D-153D0E9BABF4}" sibTransId="{6236D4A8-A782-46D4-8EF5-61DBB850F4DF}"/>
    <dgm:cxn modelId="{0045B5B3-610F-4B1A-B305-01799414D2F1}" srcId="{12F56452-DD37-464E-A478-AAC9216FDFA0}" destId="{DF99C397-FA19-4F21-B861-5FAD93552FD2}" srcOrd="5" destOrd="0" parTransId="{D2DC8A6D-CA65-4CBC-A479-AA4263771738}" sibTransId="{AC0D4B35-12D4-4DB9-B3C6-50FBBCBEEBAA}"/>
    <dgm:cxn modelId="{52D05EB5-86B8-4691-BB71-B31A70EF65DC}" srcId="{12F56452-DD37-464E-A478-AAC9216FDFA0}" destId="{BDC103D1-24B0-4C52-BC67-EAEFF371113D}" srcOrd="1" destOrd="0" parTransId="{A87AE24A-2AE3-4E78-9E1A-F2112A9A8564}" sibTransId="{5EE89A13-5A51-4408-BCB9-E2ABEF1A2A97}"/>
    <dgm:cxn modelId="{F48E78B5-3D90-4ABB-B13D-E4B0962BBE96}" type="presOf" srcId="{0236DF44-DCB8-49B8-A47C-A7F1E8DAF7B5}" destId="{49646E75-2B83-4610-9B7F-D4B3585513B2}" srcOrd="0" destOrd="0" presId="urn:microsoft.com/office/officeart/2005/8/layout/default"/>
    <dgm:cxn modelId="{B9600BB8-4FD1-4271-9151-D2C177C2FDDE}" srcId="{12F56452-DD37-464E-A478-AAC9216FDFA0}" destId="{5B4323D0-3911-4C2E-A301-FA5CA7409226}" srcOrd="6" destOrd="0" parTransId="{7F2CBFAD-3916-4273-850C-F2460FC9E11A}" sibTransId="{010F5310-A58D-44EC-A6D6-725B60AD080E}"/>
    <dgm:cxn modelId="{42BAB4BB-FB1A-4E16-9448-AC908D149508}" type="presOf" srcId="{892116A2-6AEF-452F-AA6E-710DDB80B6F2}" destId="{0C6B5B3B-04FE-40FD-801B-70500BD6A7A6}" srcOrd="0" destOrd="0" presId="urn:microsoft.com/office/officeart/2005/8/layout/default"/>
    <dgm:cxn modelId="{AA51BCBE-0FBC-432D-87BF-42D8F68B7169}" type="presOf" srcId="{BDC103D1-24B0-4C52-BC67-EAEFF371113D}" destId="{35E64375-9641-4C13-990F-94F68B2FAB00}" srcOrd="0" destOrd="0" presId="urn:microsoft.com/office/officeart/2005/8/layout/default"/>
    <dgm:cxn modelId="{9FB8E0C4-E31F-4F01-BB53-96D9816B5455}" type="presOf" srcId="{12F56452-DD37-464E-A478-AAC9216FDFA0}" destId="{C90B1AFA-6618-4FCA-9301-0B722379B0ED}" srcOrd="0" destOrd="0" presId="urn:microsoft.com/office/officeart/2005/8/layout/default"/>
    <dgm:cxn modelId="{4AECD3DD-D6CD-4555-B02C-7E5F96B9E764}" type="presOf" srcId="{5B4323D0-3911-4C2E-A301-FA5CA7409226}" destId="{F368F2FE-E69B-49B7-AF91-80506CF23DE0}" srcOrd="0" destOrd="0" presId="urn:microsoft.com/office/officeart/2005/8/layout/default"/>
    <dgm:cxn modelId="{F83396E6-E38C-400C-8BF1-89A7B3F604BD}" type="presOf" srcId="{A623F2C6-9327-4568-AC04-37813763A2E9}" destId="{C4288141-6824-42D3-BE2D-DF90D8EB4BFF}" srcOrd="0" destOrd="0" presId="urn:microsoft.com/office/officeart/2005/8/layout/default"/>
    <dgm:cxn modelId="{C05E2FED-3C2D-4E9C-AB73-348800A96F1B}" srcId="{12F56452-DD37-464E-A478-AAC9216FDFA0}" destId="{ED6F74AC-4225-4076-95C2-92873FDFBF55}" srcOrd="0" destOrd="0" parTransId="{C9D7D204-F41E-4B38-A2B1-7AE9DD0B2D2B}" sibTransId="{EF9EB74F-A5A2-49CA-9B4D-C01EC6B95282}"/>
    <dgm:cxn modelId="{2914B4F6-AA57-400F-BEE4-A243CB4B8513}" srcId="{12F56452-DD37-464E-A478-AAC9216FDFA0}" destId="{0236DF44-DCB8-49B8-A47C-A7F1E8DAF7B5}" srcOrd="13" destOrd="0" parTransId="{A65D5822-6689-4D14-B0DA-56CE36BFFA92}" sibTransId="{B6EC7144-457E-449E-91AC-71668B973E04}"/>
    <dgm:cxn modelId="{E9C82AAB-4AF0-47E0-9412-256B1CA161CE}" type="presParOf" srcId="{C90B1AFA-6618-4FCA-9301-0B722379B0ED}" destId="{53405D96-216D-4BD7-BC4A-664540E70A98}" srcOrd="0" destOrd="0" presId="urn:microsoft.com/office/officeart/2005/8/layout/default"/>
    <dgm:cxn modelId="{324A2003-7E02-4AB7-AA33-B871FE43CF23}" type="presParOf" srcId="{C90B1AFA-6618-4FCA-9301-0B722379B0ED}" destId="{574BEBAA-E953-40BB-8F71-5ADC594E0269}" srcOrd="1" destOrd="0" presId="urn:microsoft.com/office/officeart/2005/8/layout/default"/>
    <dgm:cxn modelId="{6172519D-C244-49B3-80AD-F8B04C1D2DC2}" type="presParOf" srcId="{C90B1AFA-6618-4FCA-9301-0B722379B0ED}" destId="{35E64375-9641-4C13-990F-94F68B2FAB00}" srcOrd="2" destOrd="0" presId="urn:microsoft.com/office/officeart/2005/8/layout/default"/>
    <dgm:cxn modelId="{369318BB-2CF7-4C63-9DF7-701EFE22C3A4}" type="presParOf" srcId="{C90B1AFA-6618-4FCA-9301-0B722379B0ED}" destId="{2EC29753-7F9E-4FC4-8435-CB461BA4871B}" srcOrd="3" destOrd="0" presId="urn:microsoft.com/office/officeart/2005/8/layout/default"/>
    <dgm:cxn modelId="{52005A66-903D-4A05-B71F-692C657248C9}" type="presParOf" srcId="{C90B1AFA-6618-4FCA-9301-0B722379B0ED}" destId="{68BC6541-C144-4455-9EED-0B6828D8A47B}" srcOrd="4" destOrd="0" presId="urn:microsoft.com/office/officeart/2005/8/layout/default"/>
    <dgm:cxn modelId="{E75082C2-45C5-4090-8601-3A8B43926E75}" type="presParOf" srcId="{C90B1AFA-6618-4FCA-9301-0B722379B0ED}" destId="{EF023A8F-2A98-4CAE-A66B-298F1E789374}" srcOrd="5" destOrd="0" presId="urn:microsoft.com/office/officeart/2005/8/layout/default"/>
    <dgm:cxn modelId="{D2E64E7B-E119-49D7-B7B6-692C0054B693}" type="presParOf" srcId="{C90B1AFA-6618-4FCA-9301-0B722379B0ED}" destId="{381ABC8A-EAE7-4708-B6F0-06C26C66B8D8}" srcOrd="6" destOrd="0" presId="urn:microsoft.com/office/officeart/2005/8/layout/default"/>
    <dgm:cxn modelId="{D157B187-6DC4-408B-B2F6-738001D0CAE9}" type="presParOf" srcId="{C90B1AFA-6618-4FCA-9301-0B722379B0ED}" destId="{1F2E6BEA-CE2C-43FE-A39A-6480FCF03854}" srcOrd="7" destOrd="0" presId="urn:microsoft.com/office/officeart/2005/8/layout/default"/>
    <dgm:cxn modelId="{EBC3706C-4832-40FE-A8CB-8D6B666F8234}" type="presParOf" srcId="{C90B1AFA-6618-4FCA-9301-0B722379B0ED}" destId="{C4288141-6824-42D3-BE2D-DF90D8EB4BFF}" srcOrd="8" destOrd="0" presId="urn:microsoft.com/office/officeart/2005/8/layout/default"/>
    <dgm:cxn modelId="{335F7DF3-FF6A-48CC-A1E0-2F8B3D9E4F4E}" type="presParOf" srcId="{C90B1AFA-6618-4FCA-9301-0B722379B0ED}" destId="{8C9ACE0C-9CD3-4378-902C-58A97BE9E169}" srcOrd="9" destOrd="0" presId="urn:microsoft.com/office/officeart/2005/8/layout/default"/>
    <dgm:cxn modelId="{88C5612F-486C-4AFB-9CEC-9A2E85CC3B6D}" type="presParOf" srcId="{C90B1AFA-6618-4FCA-9301-0B722379B0ED}" destId="{234E1FA0-6855-4180-A6C4-74E52BD750E6}" srcOrd="10" destOrd="0" presId="urn:microsoft.com/office/officeart/2005/8/layout/default"/>
    <dgm:cxn modelId="{448162D2-BD03-49F3-AA28-B6AD42DB2143}" type="presParOf" srcId="{C90B1AFA-6618-4FCA-9301-0B722379B0ED}" destId="{6AF3E9E2-6DE5-44EB-92B1-52CADB109B5E}" srcOrd="11" destOrd="0" presId="urn:microsoft.com/office/officeart/2005/8/layout/default"/>
    <dgm:cxn modelId="{9BBCE8A0-A5C4-4668-8660-88FF5865B936}" type="presParOf" srcId="{C90B1AFA-6618-4FCA-9301-0B722379B0ED}" destId="{F368F2FE-E69B-49B7-AF91-80506CF23DE0}" srcOrd="12" destOrd="0" presId="urn:microsoft.com/office/officeart/2005/8/layout/default"/>
    <dgm:cxn modelId="{C0037871-BF60-4A67-9657-CBB53999BA7F}" type="presParOf" srcId="{C90B1AFA-6618-4FCA-9301-0B722379B0ED}" destId="{9D562156-4B86-4F18-8E96-F37E7510BDC7}" srcOrd="13" destOrd="0" presId="urn:microsoft.com/office/officeart/2005/8/layout/default"/>
    <dgm:cxn modelId="{26D272BA-DC2F-4083-9957-29DEB6169B76}" type="presParOf" srcId="{C90B1AFA-6618-4FCA-9301-0B722379B0ED}" destId="{CA870C71-9495-46B9-A742-AE499ACC7973}" srcOrd="14" destOrd="0" presId="urn:microsoft.com/office/officeart/2005/8/layout/default"/>
    <dgm:cxn modelId="{FD155316-74AD-4A1B-8753-B377A48127EC}" type="presParOf" srcId="{C90B1AFA-6618-4FCA-9301-0B722379B0ED}" destId="{95938D87-1414-4B40-9225-B2B29AC7A24F}" srcOrd="15" destOrd="0" presId="urn:microsoft.com/office/officeart/2005/8/layout/default"/>
    <dgm:cxn modelId="{E7497E3B-8F67-42EF-9BB7-4E8AA37E4017}" type="presParOf" srcId="{C90B1AFA-6618-4FCA-9301-0B722379B0ED}" destId="{6B3C8FFB-08FD-4CE5-B8BA-135BFD8FF3C0}" srcOrd="16" destOrd="0" presId="urn:microsoft.com/office/officeart/2005/8/layout/default"/>
    <dgm:cxn modelId="{9B389B98-2A7E-4FCE-B286-997540C75084}" type="presParOf" srcId="{C90B1AFA-6618-4FCA-9301-0B722379B0ED}" destId="{56F845F6-2521-4338-8963-D70DAC13689A}" srcOrd="17" destOrd="0" presId="urn:microsoft.com/office/officeart/2005/8/layout/default"/>
    <dgm:cxn modelId="{C6994543-7228-48E0-BC5A-209A5E121224}" type="presParOf" srcId="{C90B1AFA-6618-4FCA-9301-0B722379B0ED}" destId="{7A66EEDF-8771-42A0-9742-DF33A631F642}" srcOrd="18" destOrd="0" presId="urn:microsoft.com/office/officeart/2005/8/layout/default"/>
    <dgm:cxn modelId="{8529EA42-8764-4938-B5BA-72F22BF83FC0}" type="presParOf" srcId="{C90B1AFA-6618-4FCA-9301-0B722379B0ED}" destId="{FE78D072-F22C-4968-9C1E-4D27A408A057}" srcOrd="19" destOrd="0" presId="urn:microsoft.com/office/officeart/2005/8/layout/default"/>
    <dgm:cxn modelId="{0439B444-7A78-4C2D-9832-61863DEDCDC8}" type="presParOf" srcId="{C90B1AFA-6618-4FCA-9301-0B722379B0ED}" destId="{DA090895-86D1-4E1E-8175-240F4636EC63}" srcOrd="20" destOrd="0" presId="urn:microsoft.com/office/officeart/2005/8/layout/default"/>
    <dgm:cxn modelId="{348D9107-1326-454B-8304-182B48D669AC}" type="presParOf" srcId="{C90B1AFA-6618-4FCA-9301-0B722379B0ED}" destId="{2D23CA10-AD63-4ACB-89DE-ED7AAFC9A18B}" srcOrd="21" destOrd="0" presId="urn:microsoft.com/office/officeart/2005/8/layout/default"/>
    <dgm:cxn modelId="{5EF7B224-A39E-433C-AC9D-0C7C295D48C9}" type="presParOf" srcId="{C90B1AFA-6618-4FCA-9301-0B722379B0ED}" destId="{0C6B5B3B-04FE-40FD-801B-70500BD6A7A6}" srcOrd="22" destOrd="0" presId="urn:microsoft.com/office/officeart/2005/8/layout/default"/>
    <dgm:cxn modelId="{15F78021-9D23-4DDB-97CF-86DF1396CB2C}" type="presParOf" srcId="{C90B1AFA-6618-4FCA-9301-0B722379B0ED}" destId="{B334C8F3-BB6A-47F9-990C-F758C5B66D0D}" srcOrd="23" destOrd="0" presId="urn:microsoft.com/office/officeart/2005/8/layout/default"/>
    <dgm:cxn modelId="{8F8A0A80-8722-4A96-A4CB-878B6512D133}" type="presParOf" srcId="{C90B1AFA-6618-4FCA-9301-0B722379B0ED}" destId="{FA3E08FB-723B-46A4-B20A-CDC3ED979987}" srcOrd="24" destOrd="0" presId="urn:microsoft.com/office/officeart/2005/8/layout/default"/>
    <dgm:cxn modelId="{06B94E8F-1D3A-4CD6-B3E5-0E308CE7C45B}" type="presParOf" srcId="{C90B1AFA-6618-4FCA-9301-0B722379B0ED}" destId="{6FAD8AD6-2488-4883-B258-B42B8B869BA4}" srcOrd="25" destOrd="0" presId="urn:microsoft.com/office/officeart/2005/8/layout/default"/>
    <dgm:cxn modelId="{4C972A74-0A1F-4E43-A724-FB2C56D51D61}" type="presParOf" srcId="{C90B1AFA-6618-4FCA-9301-0B722379B0ED}" destId="{49646E75-2B83-4610-9B7F-D4B3585513B2}" srcOrd="26" destOrd="0" presId="urn:microsoft.com/office/officeart/2005/8/layout/default"/>
    <dgm:cxn modelId="{0514D932-938E-456B-A30E-617E9DAB35B9}" type="presParOf" srcId="{C90B1AFA-6618-4FCA-9301-0B722379B0ED}" destId="{4F19D89B-6B04-4068-A7F5-20CC2CED2DD5}" srcOrd="27" destOrd="0" presId="urn:microsoft.com/office/officeart/2005/8/layout/default"/>
    <dgm:cxn modelId="{D9F410EF-7B80-4AA7-B431-B21954E60A6F}" type="presParOf" srcId="{C90B1AFA-6618-4FCA-9301-0B722379B0ED}" destId="{04F5E3CC-1F3F-4A0F-A6B9-98291835D5C3}"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4DB10-117C-413A-B6C3-3B29C09ACFEF}">
      <dsp:nvSpPr>
        <dsp:cNvPr id="0" name=""/>
        <dsp:cNvSpPr/>
      </dsp:nvSpPr>
      <dsp:spPr>
        <a:xfrm>
          <a:off x="1856873" y="587699"/>
          <a:ext cx="4503011" cy="4503011"/>
        </a:xfrm>
        <a:prstGeom prst="blockArc">
          <a:avLst>
            <a:gd name="adj1" fmla="val 13114307"/>
            <a:gd name="adj2" fmla="val 16200009"/>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56C1B2-D2C0-4F80-8176-7A5C7F124B46}">
      <dsp:nvSpPr>
        <dsp:cNvPr id="0" name=""/>
        <dsp:cNvSpPr/>
      </dsp:nvSpPr>
      <dsp:spPr>
        <a:xfrm>
          <a:off x="1856886" y="587683"/>
          <a:ext cx="4503011" cy="4503011"/>
        </a:xfrm>
        <a:prstGeom prst="blockArc">
          <a:avLst>
            <a:gd name="adj1" fmla="val 10028557"/>
            <a:gd name="adj2" fmla="val 13114275"/>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D1B108-C74B-47FF-9F25-DF83DE898512}">
      <dsp:nvSpPr>
        <dsp:cNvPr id="0" name=""/>
        <dsp:cNvSpPr/>
      </dsp:nvSpPr>
      <dsp:spPr>
        <a:xfrm>
          <a:off x="1851472" y="564542"/>
          <a:ext cx="4503011" cy="4503011"/>
        </a:xfrm>
        <a:prstGeom prst="blockArc">
          <a:avLst>
            <a:gd name="adj1" fmla="val 6933515"/>
            <a:gd name="adj2" fmla="val 9991548"/>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C5D06C-F019-4276-A8ED-45BE25A6AAFA}">
      <dsp:nvSpPr>
        <dsp:cNvPr id="0" name=""/>
        <dsp:cNvSpPr/>
      </dsp:nvSpPr>
      <dsp:spPr>
        <a:xfrm>
          <a:off x="1856881" y="567138"/>
          <a:ext cx="4503011" cy="4503011"/>
        </a:xfrm>
        <a:prstGeom prst="blockArc">
          <a:avLst>
            <a:gd name="adj1" fmla="val 3857142"/>
            <a:gd name="adj2" fmla="val 6942858"/>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AB08DF-7781-410B-9E15-BE9243BBED50}">
      <dsp:nvSpPr>
        <dsp:cNvPr id="0" name=""/>
        <dsp:cNvSpPr/>
      </dsp:nvSpPr>
      <dsp:spPr>
        <a:xfrm>
          <a:off x="1862285" y="564545"/>
          <a:ext cx="4503011" cy="4503011"/>
        </a:xfrm>
        <a:prstGeom prst="blockArc">
          <a:avLst>
            <a:gd name="adj1" fmla="val 808446"/>
            <a:gd name="adj2" fmla="val 3866477"/>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7B2A88-E885-4F3B-879D-AAEDA07060FD}">
      <dsp:nvSpPr>
        <dsp:cNvPr id="0" name=""/>
        <dsp:cNvSpPr/>
      </dsp:nvSpPr>
      <dsp:spPr>
        <a:xfrm>
          <a:off x="1856873" y="587680"/>
          <a:ext cx="4503011" cy="4503011"/>
        </a:xfrm>
        <a:prstGeom prst="blockArc">
          <a:avLst>
            <a:gd name="adj1" fmla="val 19285737"/>
            <a:gd name="adj2" fmla="val 771446"/>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96D490-AB75-4090-92F7-1F7A8054E471}">
      <dsp:nvSpPr>
        <dsp:cNvPr id="0" name=""/>
        <dsp:cNvSpPr/>
      </dsp:nvSpPr>
      <dsp:spPr>
        <a:xfrm>
          <a:off x="1856889" y="587699"/>
          <a:ext cx="4503011" cy="4503011"/>
        </a:xfrm>
        <a:prstGeom prst="blockArc">
          <a:avLst>
            <a:gd name="adj1" fmla="val 16199984"/>
            <a:gd name="adj2" fmla="val 19285697"/>
            <a:gd name="adj3" fmla="val 39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75D694-77F0-45FF-A4F2-CCAC25D6448E}">
      <dsp:nvSpPr>
        <dsp:cNvPr id="0" name=""/>
        <dsp:cNvSpPr/>
      </dsp:nvSpPr>
      <dsp:spPr>
        <a:xfrm>
          <a:off x="3192859" y="1947503"/>
          <a:ext cx="1742281" cy="17422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b="1" kern="1200"/>
            <a:t>Inclusion</a:t>
          </a:r>
          <a:r>
            <a:rPr lang="en-GB" sz="2100" kern="1200"/>
            <a:t> </a:t>
          </a:r>
          <a:r>
            <a:rPr lang="en-GB" sz="2100" b="1" kern="1200"/>
            <a:t>Health</a:t>
          </a:r>
        </a:p>
        <a:p>
          <a:pPr marL="0" lvl="0" indent="0" algn="ctr" defTabSz="933450">
            <a:lnSpc>
              <a:spcPct val="90000"/>
            </a:lnSpc>
            <a:spcBef>
              <a:spcPct val="0"/>
            </a:spcBef>
            <a:spcAft>
              <a:spcPct val="35000"/>
            </a:spcAft>
            <a:buNone/>
          </a:pPr>
          <a:r>
            <a:rPr lang="en-GB" sz="2100" b="1" kern="1200"/>
            <a:t>Groups</a:t>
          </a:r>
        </a:p>
      </dsp:txBody>
      <dsp:txXfrm>
        <a:off x="3448010" y="2202654"/>
        <a:ext cx="1231979" cy="1231979"/>
      </dsp:txXfrm>
    </dsp:sp>
    <dsp:sp modelId="{ED3575A7-4CEE-49A5-A158-2868727D8D79}">
      <dsp:nvSpPr>
        <dsp:cNvPr id="0" name=""/>
        <dsp:cNvSpPr/>
      </dsp:nvSpPr>
      <dsp:spPr>
        <a:xfrm>
          <a:off x="3191022" y="-266902"/>
          <a:ext cx="1834724" cy="1797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Homelessness &amp; Rough Sleeping</a:t>
          </a:r>
        </a:p>
      </dsp:txBody>
      <dsp:txXfrm>
        <a:off x="3459711" y="-3735"/>
        <a:ext cx="1297346" cy="1270681"/>
      </dsp:txXfrm>
    </dsp:sp>
    <dsp:sp modelId="{366D85A4-5835-4495-AD8F-512B42FF2285}">
      <dsp:nvSpPr>
        <dsp:cNvPr id="0" name=""/>
        <dsp:cNvSpPr/>
      </dsp:nvSpPr>
      <dsp:spPr>
        <a:xfrm>
          <a:off x="4916997" y="564273"/>
          <a:ext cx="1834724" cy="1797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Gypsy, Roma Travellers</a:t>
          </a:r>
        </a:p>
      </dsp:txBody>
      <dsp:txXfrm>
        <a:off x="5185686" y="827440"/>
        <a:ext cx="1297346" cy="1270681"/>
      </dsp:txXfrm>
    </dsp:sp>
    <dsp:sp modelId="{0458E845-DEF8-41A5-ADDA-B1A2EE98C20C}">
      <dsp:nvSpPr>
        <dsp:cNvPr id="0" name=""/>
        <dsp:cNvSpPr/>
      </dsp:nvSpPr>
      <dsp:spPr>
        <a:xfrm>
          <a:off x="5343265" y="2431926"/>
          <a:ext cx="1834724" cy="1797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Sex Workers</a:t>
          </a:r>
        </a:p>
      </dsp:txBody>
      <dsp:txXfrm>
        <a:off x="5611954" y="2695093"/>
        <a:ext cx="1297346" cy="1270681"/>
      </dsp:txXfrm>
    </dsp:sp>
    <dsp:sp modelId="{A6C8E9E9-E493-42AD-83A2-52AA4E60D64B}">
      <dsp:nvSpPr>
        <dsp:cNvPr id="0" name=""/>
        <dsp:cNvSpPr/>
      </dsp:nvSpPr>
      <dsp:spPr>
        <a:xfrm>
          <a:off x="4148866" y="3909115"/>
          <a:ext cx="1834724" cy="1797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People with drug and alcohol dependence</a:t>
          </a:r>
        </a:p>
      </dsp:txBody>
      <dsp:txXfrm>
        <a:off x="4417555" y="4172282"/>
        <a:ext cx="1297346" cy="1270681"/>
      </dsp:txXfrm>
    </dsp:sp>
    <dsp:sp modelId="{E0289858-7A9A-400D-97CD-D6489DD756AD}">
      <dsp:nvSpPr>
        <dsp:cNvPr id="0" name=""/>
        <dsp:cNvSpPr/>
      </dsp:nvSpPr>
      <dsp:spPr>
        <a:xfrm>
          <a:off x="2233182" y="3909115"/>
          <a:ext cx="1834724" cy="1797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GB" sz="1500" kern="1200"/>
            <a:t>Prisons &amp; those in</a:t>
          </a:r>
          <a:r>
            <a:rPr lang="en-GB" sz="1500" kern="1200">
              <a:latin typeface="Arial" panose="020B0604020202020204"/>
            </a:rPr>
            <a:t> </a:t>
          </a:r>
          <a:r>
            <a:rPr lang="en-GB" sz="1500" kern="1200"/>
            <a:t> contact with the criminal justice system</a:t>
          </a:r>
        </a:p>
      </dsp:txBody>
      <dsp:txXfrm>
        <a:off x="2501871" y="4172282"/>
        <a:ext cx="1297346" cy="1270681"/>
      </dsp:txXfrm>
    </dsp:sp>
    <dsp:sp modelId="{2388918F-CC7B-4A10-A86E-1F8CBDAC8C00}">
      <dsp:nvSpPr>
        <dsp:cNvPr id="0" name=""/>
        <dsp:cNvSpPr/>
      </dsp:nvSpPr>
      <dsp:spPr>
        <a:xfrm>
          <a:off x="1038780" y="2431928"/>
          <a:ext cx="1834724" cy="1797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Vulnerable Migrants</a:t>
          </a:r>
        </a:p>
      </dsp:txBody>
      <dsp:txXfrm>
        <a:off x="1307469" y="2695095"/>
        <a:ext cx="1297346" cy="1270681"/>
      </dsp:txXfrm>
    </dsp:sp>
    <dsp:sp modelId="{CC960EA3-70D7-4508-AD8B-9E4DA8A10999}">
      <dsp:nvSpPr>
        <dsp:cNvPr id="0" name=""/>
        <dsp:cNvSpPr/>
      </dsp:nvSpPr>
      <dsp:spPr>
        <a:xfrm>
          <a:off x="1465053" y="564271"/>
          <a:ext cx="1834724" cy="1797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a:rPr>
            <a:t>Victims</a:t>
          </a:r>
          <a:r>
            <a:rPr lang="en-GB" sz="1500" kern="1200"/>
            <a:t> of modern slavery</a:t>
          </a:r>
        </a:p>
      </dsp:txBody>
      <dsp:txXfrm>
        <a:off x="1733742" y="827438"/>
        <a:ext cx="1297346" cy="1270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F92F8-7C03-4C30-88B1-927A49AB43C9}">
      <dsp:nvSpPr>
        <dsp:cNvPr id="0" name=""/>
        <dsp:cNvSpPr/>
      </dsp:nvSpPr>
      <dsp:spPr>
        <a:xfrm>
          <a:off x="38675" y="269"/>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Distrustful of authorities </a:t>
          </a:r>
          <a:endParaRPr lang="en-US" sz="1400" kern="1200">
            <a:latin typeface="+mn-lt"/>
          </a:endParaRPr>
        </a:p>
      </dsp:txBody>
      <dsp:txXfrm>
        <a:off x="38675" y="269"/>
        <a:ext cx="1793418" cy="1076050"/>
      </dsp:txXfrm>
    </dsp:sp>
    <dsp:sp modelId="{80FE9A13-371B-4C21-A866-FFF6D87A495F}">
      <dsp:nvSpPr>
        <dsp:cNvPr id="0" name=""/>
        <dsp:cNvSpPr/>
      </dsp:nvSpPr>
      <dsp:spPr>
        <a:xfrm>
          <a:off x="2011435" y="269"/>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Malnourished and unkempt</a:t>
          </a:r>
          <a:endParaRPr lang="en-GB" sz="1400" kern="1200">
            <a:latin typeface="+mn-lt"/>
          </a:endParaRPr>
        </a:p>
      </dsp:txBody>
      <dsp:txXfrm>
        <a:off x="2011435" y="269"/>
        <a:ext cx="1793418" cy="1076050"/>
      </dsp:txXfrm>
    </dsp:sp>
    <dsp:sp modelId="{2EA126F9-B39A-4252-96B6-CDF89D220244}">
      <dsp:nvSpPr>
        <dsp:cNvPr id="0" name=""/>
        <dsp:cNvSpPr/>
      </dsp:nvSpPr>
      <dsp:spPr>
        <a:xfrm>
          <a:off x="3984195" y="269"/>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mn-lt"/>
            </a:rPr>
            <a:t>Wears clothes unsuitable for type of work</a:t>
          </a:r>
        </a:p>
      </dsp:txBody>
      <dsp:txXfrm>
        <a:off x="3984195" y="269"/>
        <a:ext cx="1793418" cy="1076050"/>
      </dsp:txXfrm>
    </dsp:sp>
    <dsp:sp modelId="{C0420E3A-9452-4582-BD85-8C7159E9C0B5}">
      <dsp:nvSpPr>
        <dsp:cNvPr id="0" name=""/>
        <dsp:cNvSpPr/>
      </dsp:nvSpPr>
      <dsp:spPr>
        <a:xfrm>
          <a:off x="5956955" y="269"/>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Expression of fear or anxiety, avoiding eye contact</a:t>
          </a:r>
        </a:p>
      </dsp:txBody>
      <dsp:txXfrm>
        <a:off x="5956955" y="269"/>
        <a:ext cx="1793418" cy="1076050"/>
      </dsp:txXfrm>
    </dsp:sp>
    <dsp:sp modelId="{7419ACE9-2F52-44D6-B2AF-FBA0D7082C71}">
      <dsp:nvSpPr>
        <dsp:cNvPr id="0" name=""/>
        <dsp:cNvSpPr/>
      </dsp:nvSpPr>
      <dsp:spPr>
        <a:xfrm>
          <a:off x="7929715" y="269"/>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Signs of psychological trauma</a:t>
          </a:r>
          <a:endParaRPr lang="en-US" sz="1400" kern="1200">
            <a:latin typeface="+mn-lt"/>
          </a:endParaRPr>
        </a:p>
      </dsp:txBody>
      <dsp:txXfrm>
        <a:off x="7929715" y="269"/>
        <a:ext cx="1793418" cy="1076050"/>
      </dsp:txXfrm>
    </dsp:sp>
    <dsp:sp modelId="{8DC06783-767E-43BD-B5F7-D06D3C8B5C27}">
      <dsp:nvSpPr>
        <dsp:cNvPr id="0" name=""/>
        <dsp:cNvSpPr/>
      </dsp:nvSpPr>
      <dsp:spPr>
        <a:xfrm>
          <a:off x="9902475" y="269"/>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latin typeface="+mn-lt"/>
            </a:rPr>
            <a:t>Acts as if instructed by another</a:t>
          </a:r>
          <a:endParaRPr lang="en-US" sz="1400" kern="1200">
            <a:latin typeface="+mn-lt"/>
          </a:endParaRPr>
        </a:p>
      </dsp:txBody>
      <dsp:txXfrm>
        <a:off x="9902475" y="269"/>
        <a:ext cx="1793418" cy="1076050"/>
      </dsp:txXfrm>
    </dsp:sp>
    <dsp:sp modelId="{AA9A2D1A-41B6-4364-B6C1-3DA365BBBB04}">
      <dsp:nvSpPr>
        <dsp:cNvPr id="0" name=""/>
        <dsp:cNvSpPr/>
      </dsp:nvSpPr>
      <dsp:spPr>
        <a:xfrm>
          <a:off x="38675" y="1255662"/>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Injuries apparently a result of assault or controlling measures</a:t>
          </a:r>
          <a:endParaRPr lang="en-US" sz="1400" kern="1200">
            <a:latin typeface="+mn-lt"/>
          </a:endParaRPr>
        </a:p>
      </dsp:txBody>
      <dsp:txXfrm>
        <a:off x="38675" y="1255662"/>
        <a:ext cx="1793418" cy="1076050"/>
      </dsp:txXfrm>
    </dsp:sp>
    <dsp:sp modelId="{A4608F64-65B2-4800-AC50-9A7016EAFFA8}">
      <dsp:nvSpPr>
        <dsp:cNvPr id="0" name=""/>
        <dsp:cNvSpPr/>
      </dsp:nvSpPr>
      <dsp:spPr>
        <a:xfrm>
          <a:off x="2011435" y="1255662"/>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Evidence of control over movement, either as an individual or as a group </a:t>
          </a:r>
          <a:endParaRPr lang="en-US" sz="1400" kern="1200">
            <a:latin typeface="+mn-lt"/>
          </a:endParaRPr>
        </a:p>
      </dsp:txBody>
      <dsp:txXfrm>
        <a:off x="2011435" y="1255662"/>
        <a:ext cx="1793418" cy="1076050"/>
      </dsp:txXfrm>
    </dsp:sp>
    <dsp:sp modelId="{39686F08-3367-4B75-BF43-FAFC56835B41}">
      <dsp:nvSpPr>
        <dsp:cNvPr id="0" name=""/>
        <dsp:cNvSpPr/>
      </dsp:nvSpPr>
      <dsp:spPr>
        <a:xfrm>
          <a:off x="3984195" y="1255662"/>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Found in or connected to a type of location likely to be used for exploitation </a:t>
          </a:r>
          <a:endParaRPr lang="en-US" sz="1400" kern="1200">
            <a:latin typeface="+mn-lt"/>
          </a:endParaRPr>
        </a:p>
      </dsp:txBody>
      <dsp:txXfrm>
        <a:off x="3984195" y="1255662"/>
        <a:ext cx="1793418" cy="1076050"/>
      </dsp:txXfrm>
    </dsp:sp>
    <dsp:sp modelId="{D1D7EFAA-94E2-4DFD-AF0F-30577ADBBB6C}">
      <dsp:nvSpPr>
        <dsp:cNvPr id="0" name=""/>
        <dsp:cNvSpPr/>
      </dsp:nvSpPr>
      <dsp:spPr>
        <a:xfrm>
          <a:off x="5956955" y="1255662"/>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Restriction of movement and confinement to the workplace or to a limited area </a:t>
          </a:r>
          <a:endParaRPr lang="en-US" sz="1400" kern="1200">
            <a:latin typeface="+mn-lt"/>
          </a:endParaRPr>
        </a:p>
      </dsp:txBody>
      <dsp:txXfrm>
        <a:off x="5956955" y="1255662"/>
        <a:ext cx="1793418" cy="1076050"/>
      </dsp:txXfrm>
    </dsp:sp>
    <dsp:sp modelId="{2ACA4A27-8059-484D-9109-465CAE7380BC}">
      <dsp:nvSpPr>
        <dsp:cNvPr id="0" name=""/>
        <dsp:cNvSpPr/>
      </dsp:nvSpPr>
      <dsp:spPr>
        <a:xfrm>
          <a:off x="7929715" y="1255662"/>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Passport or documents held by someone else</a:t>
          </a:r>
          <a:endParaRPr lang="en-US" sz="1400" kern="1200">
            <a:latin typeface="+mn-lt"/>
          </a:endParaRPr>
        </a:p>
      </dsp:txBody>
      <dsp:txXfrm>
        <a:off x="7929715" y="1255662"/>
        <a:ext cx="1793418" cy="1076050"/>
      </dsp:txXfrm>
    </dsp:sp>
    <dsp:sp modelId="{92445CE3-3BE7-4589-9947-BB40E87A8E80}">
      <dsp:nvSpPr>
        <dsp:cNvPr id="0" name=""/>
        <dsp:cNvSpPr/>
      </dsp:nvSpPr>
      <dsp:spPr>
        <a:xfrm>
          <a:off x="9902475" y="1255662"/>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Limited social contact and contact with family</a:t>
          </a:r>
          <a:endParaRPr lang="en-US" sz="1400" kern="1200">
            <a:latin typeface="+mn-lt"/>
          </a:endParaRPr>
        </a:p>
      </dsp:txBody>
      <dsp:txXfrm>
        <a:off x="9902475" y="1255662"/>
        <a:ext cx="1793418" cy="1076050"/>
      </dsp:txXfrm>
    </dsp:sp>
    <dsp:sp modelId="{689D732F-A2E0-46B5-B440-C8D523A45699}">
      <dsp:nvSpPr>
        <dsp:cNvPr id="0" name=""/>
        <dsp:cNvSpPr/>
      </dsp:nvSpPr>
      <dsp:spPr>
        <a:xfrm>
          <a:off x="38675" y="2511055"/>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Unable, or reluctant to give details of accommodation or details such as work address </a:t>
          </a:r>
          <a:endParaRPr lang="en-US" sz="1400" kern="1200">
            <a:latin typeface="+mn-lt"/>
          </a:endParaRPr>
        </a:p>
      </dsp:txBody>
      <dsp:txXfrm>
        <a:off x="38675" y="2511055"/>
        <a:ext cx="1793418" cy="1076050"/>
      </dsp:txXfrm>
    </dsp:sp>
    <dsp:sp modelId="{F6EA0880-A3DA-4376-8AF6-173AA07C4583}">
      <dsp:nvSpPr>
        <dsp:cNvPr id="0" name=""/>
        <dsp:cNvSpPr/>
      </dsp:nvSpPr>
      <dsp:spPr>
        <a:xfrm>
          <a:off x="2011435" y="2511055"/>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Perception of being bonded by debt </a:t>
          </a:r>
          <a:endParaRPr lang="en-US" sz="1400" kern="1200">
            <a:latin typeface="+mn-lt"/>
          </a:endParaRPr>
        </a:p>
      </dsp:txBody>
      <dsp:txXfrm>
        <a:off x="2011435" y="2511055"/>
        <a:ext cx="1793418" cy="1076050"/>
      </dsp:txXfrm>
    </dsp:sp>
    <dsp:sp modelId="{36D2B614-23D5-43A3-BDEF-A6DAFC93BACA}">
      <dsp:nvSpPr>
        <dsp:cNvPr id="0" name=""/>
        <dsp:cNvSpPr/>
      </dsp:nvSpPr>
      <dsp:spPr>
        <a:xfrm>
          <a:off x="3984195" y="2511055"/>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Money is deducted from salary for food or accommodation</a:t>
          </a:r>
          <a:endParaRPr lang="en-US" sz="1400" kern="1200">
            <a:latin typeface="+mn-lt"/>
          </a:endParaRPr>
        </a:p>
      </dsp:txBody>
      <dsp:txXfrm>
        <a:off x="3984195" y="2511055"/>
        <a:ext cx="1793418" cy="1076050"/>
      </dsp:txXfrm>
    </dsp:sp>
    <dsp:sp modelId="{2D16B920-428D-4DB9-A8CD-7EBC0562A636}">
      <dsp:nvSpPr>
        <dsp:cNvPr id="0" name=""/>
        <dsp:cNvSpPr/>
      </dsp:nvSpPr>
      <dsp:spPr>
        <a:xfrm>
          <a:off x="5956955" y="2511055"/>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Threat of being handed over to authorities </a:t>
          </a:r>
          <a:endParaRPr lang="en-US" sz="1400" kern="1200">
            <a:latin typeface="+mn-lt"/>
          </a:endParaRPr>
        </a:p>
      </dsp:txBody>
      <dsp:txXfrm>
        <a:off x="5956955" y="2511055"/>
        <a:ext cx="1793418" cy="1076050"/>
      </dsp:txXfrm>
    </dsp:sp>
    <dsp:sp modelId="{8313EE2F-B2F8-4D05-9087-950B75EFAD8F}">
      <dsp:nvSpPr>
        <dsp:cNvPr id="0" name=""/>
        <dsp:cNvSpPr/>
      </dsp:nvSpPr>
      <dsp:spPr>
        <a:xfrm>
          <a:off x="7917520" y="2523247"/>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Threats against the individual or their family members </a:t>
          </a:r>
          <a:endParaRPr lang="en-US" sz="1400" kern="1200">
            <a:latin typeface="+mn-lt"/>
          </a:endParaRPr>
        </a:p>
      </dsp:txBody>
      <dsp:txXfrm>
        <a:off x="7917520" y="2523247"/>
        <a:ext cx="1793418" cy="1076050"/>
      </dsp:txXfrm>
    </dsp:sp>
    <dsp:sp modelId="{EB0B2CB4-C938-43D9-99DA-29FE58141C6C}">
      <dsp:nvSpPr>
        <dsp:cNvPr id="0" name=""/>
        <dsp:cNvSpPr/>
      </dsp:nvSpPr>
      <dsp:spPr>
        <a:xfrm>
          <a:off x="9902475" y="2511055"/>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Being placed in a dependency situation </a:t>
          </a:r>
          <a:endParaRPr lang="en-US" sz="1400" kern="1200">
            <a:latin typeface="+mn-lt"/>
          </a:endParaRPr>
        </a:p>
      </dsp:txBody>
      <dsp:txXfrm>
        <a:off x="9902475" y="2511055"/>
        <a:ext cx="1793418" cy="1076050"/>
      </dsp:txXfrm>
    </dsp:sp>
    <dsp:sp modelId="{0DD295C6-C9BB-4CBF-A1B1-C04E8898CA34}">
      <dsp:nvSpPr>
        <dsp:cNvPr id="0" name=""/>
        <dsp:cNvSpPr/>
      </dsp:nvSpPr>
      <dsp:spPr>
        <a:xfrm>
          <a:off x="2782121" y="3766448"/>
          <a:ext cx="1998316"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solidFill>
                <a:schemeClr val="bg1"/>
              </a:solidFill>
              <a:latin typeface="+mn-lt"/>
              <a:cs typeface="Calibri"/>
            </a:rPr>
            <a:t> Gives vague information, reluctant to explain how the injury occurred or provide a medical history</a:t>
          </a:r>
          <a:endParaRPr lang="en-GB" sz="1400" kern="1200">
            <a:solidFill>
              <a:schemeClr val="bg1"/>
            </a:solidFill>
            <a:latin typeface="+mn-lt"/>
            <a:cs typeface="Arial"/>
          </a:endParaRPr>
        </a:p>
      </dsp:txBody>
      <dsp:txXfrm>
        <a:off x="2782121" y="3766448"/>
        <a:ext cx="1998316" cy="1076050"/>
      </dsp:txXfrm>
    </dsp:sp>
    <dsp:sp modelId="{638700A9-FAFE-428B-9B01-0CF2D3E2B374}">
      <dsp:nvSpPr>
        <dsp:cNvPr id="0" name=""/>
        <dsp:cNvSpPr/>
      </dsp:nvSpPr>
      <dsp:spPr>
        <a:xfrm>
          <a:off x="4959779" y="3766448"/>
          <a:ext cx="201990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solidFill>
                <a:schemeClr val="bg1"/>
              </a:solidFill>
              <a:latin typeface="+mn-lt"/>
              <a:cs typeface="Calibri"/>
            </a:rPr>
            <a:t>Accompanied by someone who appears controlling, who insists on giving information and speaking for them</a:t>
          </a:r>
          <a:endParaRPr lang="en-GB" sz="1400" kern="1200">
            <a:solidFill>
              <a:schemeClr val="bg1"/>
            </a:solidFill>
            <a:latin typeface="+mn-lt"/>
          </a:endParaRPr>
        </a:p>
      </dsp:txBody>
      <dsp:txXfrm>
        <a:off x="4959779" y="3766448"/>
        <a:ext cx="2019908" cy="1076050"/>
      </dsp:txXfrm>
    </dsp:sp>
    <dsp:sp modelId="{B5E24E52-4455-4143-9D5F-800AE520637E}">
      <dsp:nvSpPr>
        <dsp:cNvPr id="0" name=""/>
        <dsp:cNvSpPr/>
      </dsp:nvSpPr>
      <dsp:spPr>
        <a:xfrm>
          <a:off x="7159030" y="3766448"/>
          <a:ext cx="1793418" cy="107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 No or limited access to bathroom or hygiene facilities or medical care </a:t>
          </a:r>
          <a:endParaRPr lang="en-US" sz="1400" kern="1200">
            <a:latin typeface="+mn-lt"/>
          </a:endParaRPr>
        </a:p>
      </dsp:txBody>
      <dsp:txXfrm>
        <a:off x="7159030" y="3766448"/>
        <a:ext cx="1793418" cy="1076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05D96-216D-4BD7-BC4A-664540E70A98}">
      <dsp:nvSpPr>
        <dsp:cNvPr id="0" name=""/>
        <dsp:cNvSpPr/>
      </dsp:nvSpPr>
      <dsp:spPr>
        <a:xfrm>
          <a:off x="3987" y="1691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Entered the country illegally </a:t>
          </a:r>
        </a:p>
      </dsp:txBody>
      <dsp:txXfrm>
        <a:off x="3987" y="16911"/>
        <a:ext cx="2158757" cy="1295254"/>
      </dsp:txXfrm>
    </dsp:sp>
    <dsp:sp modelId="{35E64375-9641-4C13-990F-94F68B2FAB00}">
      <dsp:nvSpPr>
        <dsp:cNvPr id="0" name=""/>
        <dsp:cNvSpPr/>
      </dsp:nvSpPr>
      <dsp:spPr>
        <a:xfrm>
          <a:off x="2378620" y="1691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Possesses money or goods not accounted for  </a:t>
          </a:r>
        </a:p>
      </dsp:txBody>
      <dsp:txXfrm>
        <a:off x="2378620" y="16911"/>
        <a:ext cx="2158757" cy="1295254"/>
      </dsp:txXfrm>
    </dsp:sp>
    <dsp:sp modelId="{68BC6541-C144-4455-9EED-0B6828D8A47B}">
      <dsp:nvSpPr>
        <dsp:cNvPr id="0" name=""/>
        <dsp:cNvSpPr/>
      </dsp:nvSpPr>
      <dsp:spPr>
        <a:xfrm>
          <a:off x="4753252" y="1691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Accompanied by an adult who insists remaining with the child at all time </a:t>
          </a:r>
        </a:p>
      </dsp:txBody>
      <dsp:txXfrm>
        <a:off x="4753252" y="16911"/>
        <a:ext cx="2158757" cy="1295254"/>
      </dsp:txXfrm>
    </dsp:sp>
    <dsp:sp modelId="{381ABC8A-EAE7-4708-B6F0-06C26C66B8D8}">
      <dsp:nvSpPr>
        <dsp:cNvPr id="0" name=""/>
        <dsp:cNvSpPr/>
      </dsp:nvSpPr>
      <dsp:spPr>
        <a:xfrm>
          <a:off x="7127885" y="1691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Has a prepared story very similar to those that other children have given </a:t>
          </a:r>
        </a:p>
      </dsp:txBody>
      <dsp:txXfrm>
        <a:off x="7127885" y="16911"/>
        <a:ext cx="2158757" cy="1295254"/>
      </dsp:txXfrm>
    </dsp:sp>
    <dsp:sp modelId="{C4288141-6824-42D3-BE2D-DF90D8EB4BFF}">
      <dsp:nvSpPr>
        <dsp:cNvPr id="0" name=""/>
        <dsp:cNvSpPr/>
      </dsp:nvSpPr>
      <dsp:spPr>
        <a:xfrm>
          <a:off x="9502518" y="1691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Exhibits maturity not expected in a child of such age </a:t>
          </a:r>
        </a:p>
      </dsp:txBody>
      <dsp:txXfrm>
        <a:off x="9502518" y="16911"/>
        <a:ext cx="2158757" cy="1295254"/>
      </dsp:txXfrm>
    </dsp:sp>
    <dsp:sp modelId="{234E1FA0-6855-4180-A6C4-74E52BD750E6}">
      <dsp:nvSpPr>
        <dsp:cNvPr id="0" name=""/>
        <dsp:cNvSpPr/>
      </dsp:nvSpPr>
      <dsp:spPr>
        <a:xfrm>
          <a:off x="3987" y="152804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Shows signs of physical or sexual abuse, and/or has contracted a sexually transmitted infection or has an unwanted pregnancy </a:t>
          </a:r>
        </a:p>
      </dsp:txBody>
      <dsp:txXfrm>
        <a:off x="3987" y="1528041"/>
        <a:ext cx="2158757" cy="1295254"/>
      </dsp:txXfrm>
    </dsp:sp>
    <dsp:sp modelId="{F368F2FE-E69B-49B7-AF91-80506CF23DE0}">
      <dsp:nvSpPr>
        <dsp:cNvPr id="0" name=""/>
        <dsp:cNvSpPr/>
      </dsp:nvSpPr>
      <dsp:spPr>
        <a:xfrm>
          <a:off x="2378620" y="152804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Has a history with missing links and unexplained moves </a:t>
          </a:r>
        </a:p>
      </dsp:txBody>
      <dsp:txXfrm>
        <a:off x="2378620" y="1528041"/>
        <a:ext cx="2158757" cy="1295254"/>
      </dsp:txXfrm>
    </dsp:sp>
    <dsp:sp modelId="{CA870C71-9495-46B9-A742-AE499ACC7973}">
      <dsp:nvSpPr>
        <dsp:cNvPr id="0" name=""/>
        <dsp:cNvSpPr/>
      </dsp:nvSpPr>
      <dsp:spPr>
        <a:xfrm>
          <a:off x="4753252" y="152804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Among a number of unrelated children found at one address </a:t>
          </a:r>
        </a:p>
      </dsp:txBody>
      <dsp:txXfrm>
        <a:off x="4753252" y="1528041"/>
        <a:ext cx="2158757" cy="1295254"/>
      </dsp:txXfrm>
    </dsp:sp>
    <dsp:sp modelId="{6B3C8FFB-08FD-4CE5-B8BA-135BFD8FF3C0}">
      <dsp:nvSpPr>
        <dsp:cNvPr id="0" name=""/>
        <dsp:cNvSpPr/>
      </dsp:nvSpPr>
      <dsp:spPr>
        <a:xfrm>
          <a:off x="7127885" y="152804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Known to beg for money </a:t>
          </a:r>
        </a:p>
      </dsp:txBody>
      <dsp:txXfrm>
        <a:off x="7127885" y="1528041"/>
        <a:ext cx="2158757" cy="1295254"/>
      </dsp:txXfrm>
    </dsp:sp>
    <dsp:sp modelId="{7A66EEDF-8771-42A0-9742-DF33A631F642}">
      <dsp:nvSpPr>
        <dsp:cNvPr id="0" name=""/>
        <dsp:cNvSpPr/>
      </dsp:nvSpPr>
      <dsp:spPr>
        <a:xfrm>
          <a:off x="9502518" y="152804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Performs excessive housework chores and rarely leaves the residence </a:t>
          </a:r>
        </a:p>
      </dsp:txBody>
      <dsp:txXfrm>
        <a:off x="9502518" y="1528041"/>
        <a:ext cx="2158757" cy="1295254"/>
      </dsp:txXfrm>
    </dsp:sp>
    <dsp:sp modelId="{DA090895-86D1-4E1E-8175-240F4636EC63}">
      <dsp:nvSpPr>
        <dsp:cNvPr id="0" name=""/>
        <dsp:cNvSpPr/>
      </dsp:nvSpPr>
      <dsp:spPr>
        <a:xfrm>
          <a:off x="3987" y="303917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Quality of the relationship between the child and their adult carers is not good </a:t>
          </a:r>
        </a:p>
      </dsp:txBody>
      <dsp:txXfrm>
        <a:off x="3987" y="3039171"/>
        <a:ext cx="2158757" cy="1295254"/>
      </dsp:txXfrm>
    </dsp:sp>
    <dsp:sp modelId="{0C6B5B3B-04FE-40FD-801B-70500BD6A7A6}">
      <dsp:nvSpPr>
        <dsp:cNvPr id="0" name=""/>
        <dsp:cNvSpPr/>
      </dsp:nvSpPr>
      <dsp:spPr>
        <a:xfrm>
          <a:off x="2378620" y="303917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Not been registered with or attended a GP practice, or enrolled in school </a:t>
          </a:r>
        </a:p>
      </dsp:txBody>
      <dsp:txXfrm>
        <a:off x="2378620" y="3039171"/>
        <a:ext cx="2158757" cy="1295254"/>
      </dsp:txXfrm>
    </dsp:sp>
    <dsp:sp modelId="{FA3E08FB-723B-46A4-B20A-CDC3ED979987}">
      <dsp:nvSpPr>
        <dsp:cNvPr id="0" name=""/>
        <dsp:cNvSpPr/>
      </dsp:nvSpPr>
      <dsp:spPr>
        <a:xfrm>
          <a:off x="4753252" y="303917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Children dropped off/ picked up in private cars or taxis at unusual times and in places where it isn’t clear why they’d be there.</a:t>
          </a:r>
        </a:p>
      </dsp:txBody>
      <dsp:txXfrm>
        <a:off x="4753252" y="3039171"/>
        <a:ext cx="2158757" cy="1295254"/>
      </dsp:txXfrm>
    </dsp:sp>
    <dsp:sp modelId="{49646E75-2B83-4610-9B7F-D4B3585513B2}">
      <dsp:nvSpPr>
        <dsp:cNvPr id="0" name=""/>
        <dsp:cNvSpPr/>
      </dsp:nvSpPr>
      <dsp:spPr>
        <a:xfrm>
          <a:off x="7127885" y="303917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Relationships which don't appear right – e.g. has adult boyfriend/girlfriend who provides money or gifts </a:t>
          </a:r>
        </a:p>
      </dsp:txBody>
      <dsp:txXfrm>
        <a:off x="7127885" y="3039171"/>
        <a:ext cx="2158757" cy="1295254"/>
      </dsp:txXfrm>
    </dsp:sp>
    <dsp:sp modelId="{04F5E3CC-1F3F-4A0F-A6B9-98291835D5C3}">
      <dsp:nvSpPr>
        <dsp:cNvPr id="0" name=""/>
        <dsp:cNvSpPr/>
      </dsp:nvSpPr>
      <dsp:spPr>
        <a:xfrm>
          <a:off x="9502518" y="3039171"/>
          <a:ext cx="2158757" cy="12952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Known to frequent various locations where Child Sexual Exploitation is a risk or moves between various locations with adults</a:t>
          </a:r>
        </a:p>
      </dsp:txBody>
      <dsp:txXfrm>
        <a:off x="9502518" y="3039171"/>
        <a:ext cx="2158757" cy="129525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23E6A-6F85-43C6-8B2C-C6F67319193C}" type="datetimeFigureOut">
              <a:rPr lang="en-GB" smtClean="0"/>
              <a:t>14/12/2023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AE3AC-FB49-492C-8AE5-4563323A4B94}" type="slidenum">
              <a:rPr lang="en-GB" smtClean="0"/>
              <a:t>‹#›</a:t>
            </a:fld>
            <a:endParaRPr lang="en-GB"/>
          </a:p>
        </p:txBody>
      </p:sp>
    </p:spTree>
    <p:extLst>
      <p:ext uri="{BB962C8B-B14F-4D97-AF65-F5344CB8AC3E}">
        <p14:creationId xmlns:p14="http://schemas.microsoft.com/office/powerpoint/2010/main" val="3632330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ingertips.phe.org.uk/documents/PHDS%20Guidance%20-%20Aggregation.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ingertips.phe.org.uk/documents/PHDS%20Guidance%20-%20Aggregation.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wnloads.ctfassets.net/6sxvmndnpn0s/2tH1VaV0nD4E1yfkNVgZpd/18a40c539d3d6b8771c55c318f4c0a74/Still_Living_in_Limbo.pdf"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assets.ctfassets.net/6sxvmndnpn0s/4LTXp3mya7IigRmNG8x9KK/6922b5a4c6ea756ea94da71ebdc001a5/Chance_of_a_Lifetime.pdf" TargetMode="External"/><Relationship Id="rId4" Type="http://schemas.openxmlformats.org/officeDocument/2006/relationships/hyperlink" Target="https://discovery.ucl.ac.uk/id/eprint/10134291/1/publichealth-8-1103_IRISprofile.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library.parliament.uk/research-briefings/sn02110/"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fingertips.phe.org.uk/documents/PHDS%20Guidance%20-%20Aggregation.pdf" TargetMode="External"/><Relationship Id="rId4" Type="http://schemas.openxmlformats.org/officeDocument/2006/relationships/hyperlink" Target="https://www.ons.gov.uk/peoplepopulationandcommunity/populationandmigration/populationprojections/methodologies/methodologyusedtoproducehouseholdprojectionsforengland2018based"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library.parliament.uk/research-briefings/sn02110/"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fingertips.phe.org.uk/documents/PHDS%20Guidance%20-%20Aggregation.pdf" TargetMode="External"/><Relationship Id="rId4" Type="http://schemas.openxmlformats.org/officeDocument/2006/relationships/hyperlink" Target="https://www.ons.gov.uk/peoplepopulationandcommunity/populationandmigration/populationprojections/methodologies/methodologyusedtoproducehouseholdprojectionsforengland2018based"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risis.org.uk/media/236799/crisis_homelessness_kills_es2012.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ingertips.phe.org.uk/documents/PHDS%20Guidance%20-%20Aggregation.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qualityhumanrights.com/en/gypsies-and-travellers-simple-solutions-living-together"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adc.bmj.com/content/103/Suppl_1/A120.2" TargetMode="External"/><Relationship Id="rId5" Type="http://schemas.openxmlformats.org/officeDocument/2006/relationships/hyperlink" Target="https://www.whatdotheyknow.com/request/latest_percentage_eligible_for_f" TargetMode="External"/><Relationship Id="rId4" Type="http://schemas.openxmlformats.org/officeDocument/2006/relationships/hyperlink" Target="https://www.ethnicity-facts-figures.service.gov.uk/summaries/gypsy-roma-irish-traveller"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gov.uk/government/statistics/traveller-caravan-count-july-2022/count-of-traveller-caravans-july-2022-england"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thelancet.com/journals/lancet/article/PIIS0140-6736(17)31869-X/fulltext"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nihr.ac.uk/documents/2327-interventions-to-improve-health-outcomes-for-sex-workers/32727"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nihr.ac.uk/documents/2327-interventions-to-improve-health-outcomes-for-sex-workers/32727"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hphnetwork.co.uk/links-and-resources/coi/inclusion-health/sex-work/"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1111/acps.13559"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www.thelancet.com/journals/lancet/article/PIIS0140-6736(17)31869-X/fulltext" TargetMode="External"/><Relationship Id="rId4" Type="http://schemas.openxmlformats.org/officeDocument/2006/relationships/hyperlink" Target="https://doi.org/10.1186/s12913-022-07581-7"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ur03.safelinks.protection.outlook.com/?url=https%3A%2F%2Fsti.bmj.com%2Fcontent%2F90%2F4%2F344&amp;data=05%7C01%7CKaren.Simmonds%40dhsc.gov.uk%7C29ce59999b0e4680419208dbe9c79e88%7C61278c3091a84c318c1fef4de8973a1c%7C1%7C0%7C638360816540212289%7CUnknown%7CTWFpbGZsb3d8eyJWIjoiMC4wLjAwMDAiLCJQIjoiV2luMzIiLCJBTiI6Ik1haWwiLCJXVCI6Mn0%3D%7C3000%7C%7C%7C&amp;sdata=zYe6Bep8F6n6%2BP17K%2Fms%2BBozKrAwi1hqMRF9xtgdHwI%3D&amp;reserved=0"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pubmed.ncbi.nlm.nih.gov%2F15284317%2F&amp;data=05%7C01%7CKaren.Simmonds%40dhsc.gov.uk%7C29ce59999b0e4680419208dbe9c79e88%7C61278c3091a84c318c1fef4de8973a1c%7C1%7C0%7C638360816540212289%7CUnknown%7CTWFpbGZsb3d8eyJWIjoiMC4wLjAwMDAiLCJQIjoiV2luMzIiLCJBTiI6Ik1haWwiLCJXVCI6Mn0%3D%7C3000%7C%7C%7C&amp;sdata=Q%2F6fLuRDAxIcxXic6iyytboCXuly6rEGP0%2FsJAoiXy4%3D&amp;reserved=0"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ommissiononroughsleeping.org/news/commission-report-2023/"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pathway.org.uk/frailty-among-the-homeless-population-comparable-to-that-of-89-year-olds-in-the-general-population/#:~:text=Though%20the%20average%20age%20of,grip%20strength%2C%20and%20mobility%20impairment." TargetMode="External"/><Relationship Id="rId5" Type="http://schemas.openxmlformats.org/officeDocument/2006/relationships/hyperlink" Target="https://doi.org/10.1093/ije/dyab253" TargetMode="External"/><Relationship Id="rId4" Type="http://schemas.openxmlformats.org/officeDocument/2006/relationships/hyperlink" Target="https://bmjopen.bmj.com/content/bmjopen/9/4/e025192.full.pdf"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ons.gov.uk/peoplepopulationandcommunity/healthandsocialcare/healthandlifeexpectancies/bulletins/adultsmokinghabitsingreatbritain/2022#:~:text=Based%20on%20APS%20data%2C%20the,20.2%25%20of%20the%20population)."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s://publications.parliament.uk/pa/cm201719/cmselect/cmhealth/963/963.pdf"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prisonreformtrust.org.uk/Portals/0/Documents/Bromley%20Briefings/Winter%202021%20Factfile%20final.pdf"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s://www.nuffieldtrust.org.uk/research/locked-out-prisoners-use-of-hospital-care"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gov.uk/government/publications/youth-custody-data" TargetMode="External"/><Relationship Id="rId2" Type="http://schemas.openxmlformats.org/officeDocument/2006/relationships/slide" Target="../slides/slide125.xml"/><Relationship Id="rId1" Type="http://schemas.openxmlformats.org/officeDocument/2006/relationships/notesMaster" Target="../notesMasters/notesMaster1.xml"/><Relationship Id="rId4" Type="http://schemas.openxmlformats.org/officeDocument/2006/relationships/hyperlink" Target="https://view.officeapps.live.com/op/view.aspx?src=https%3A%2F%2Fassets.publishing.service.gov.uk%2Fmedia%2F654dfe00014cc900106773ca%2Fyouth-custody-population-report-sept-2023.ods&amp;wdOrigin=BROWSELINK"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gov.uk/government/statistics/offender-management-statistics-quarterly-april-to-june-2023" TargetMode="External"/><Relationship Id="rId2" Type="http://schemas.openxmlformats.org/officeDocument/2006/relationships/slide" Target="../slides/slide126.xml"/><Relationship Id="rId1" Type="http://schemas.openxmlformats.org/officeDocument/2006/relationships/notesMaster" Target="../notesMasters/notesMaster1.xml"/><Relationship Id="rId4" Type="http://schemas.openxmlformats.org/officeDocument/2006/relationships/hyperlink" Target="https://view.officeapps.live.com/op/view.aspx?src=https%3A%2F%2Fassets.publishing.service.gov.uk%2Fmedia%2F65384fcb1bf90d000dd84550%2FPopulation_30Sep2023.ods&amp;wdOrigin=BROWSELINK"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merald.com/insight/search?q=Stephen%20Martineau"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doi.org/10.1108/JAP-02-2020-0004" TargetMode="External"/><Relationship Id="rId5" Type="http://schemas.openxmlformats.org/officeDocument/2006/relationships/hyperlink" Target="https://www.emerald.com/insight/publication/issn/1466-8203" TargetMode="External"/><Relationship Id="rId4" Type="http://schemas.openxmlformats.org/officeDocument/2006/relationships/hyperlink" Target="https://www.emerald.com/insight/search?q=Jill%20Manthorpe"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www.nationalarchives.gov.uk/doc/open-government-licence/"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nationalarchives.gov.uk/doc/open-government-licence/"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nationalarchives.gov.uk/doc/open-government-licence/" TargetMode="External"/><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4</a:t>
            </a:fld>
            <a:endParaRPr lang="en-GB"/>
          </a:p>
        </p:txBody>
      </p:sp>
    </p:spTree>
    <p:extLst>
      <p:ext uri="{BB962C8B-B14F-4D97-AF65-F5344CB8AC3E}">
        <p14:creationId xmlns:p14="http://schemas.microsoft.com/office/powerpoint/2010/main" val="3289744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AutoNum type="arabicPeriod"/>
            </a:pPr>
            <a:r>
              <a:rPr lang="en-GB" b="0" i="0">
                <a:solidFill>
                  <a:srgbClr val="333333"/>
                </a:solidFill>
                <a:effectLst/>
                <a:latin typeface="interfaceregular"/>
              </a:rPr>
              <a:t>Moss C, Sutton M, </a:t>
            </a:r>
            <a:r>
              <a:rPr lang="en-GB" b="0" i="0" err="1">
                <a:solidFill>
                  <a:srgbClr val="333333"/>
                </a:solidFill>
                <a:effectLst/>
                <a:latin typeface="interfaceregular"/>
              </a:rPr>
              <a:t>Cheraghi</a:t>
            </a:r>
            <a:r>
              <a:rPr lang="en-GB" b="0" i="0">
                <a:solidFill>
                  <a:srgbClr val="333333"/>
                </a:solidFill>
                <a:effectLst/>
                <a:latin typeface="interfaceregular"/>
              </a:rPr>
              <a:t>-Sohi S</a:t>
            </a:r>
            <a:r>
              <a:rPr lang="en-GB" b="0" i="1">
                <a:solidFill>
                  <a:srgbClr val="333333"/>
                </a:solidFill>
                <a:effectLst/>
                <a:latin typeface="interfaceregular"/>
              </a:rPr>
              <a:t>, et al. </a:t>
            </a:r>
            <a:r>
              <a:rPr lang="en-GB" b="0" i="0">
                <a:solidFill>
                  <a:srgbClr val="333333"/>
                </a:solidFill>
                <a:effectLst/>
                <a:latin typeface="interfaceregular"/>
              </a:rPr>
              <a:t>Comparative 4-year risk and type of hospital admission among homeless and housed emergency department attendees: longitudinal study of hospital records in England 2013–2018. </a:t>
            </a:r>
            <a:r>
              <a:rPr lang="en-GB" b="0" i="1">
                <a:solidFill>
                  <a:srgbClr val="333333"/>
                </a:solidFill>
                <a:effectLst/>
                <a:latin typeface="interfaceregular"/>
              </a:rPr>
              <a:t>BMJ Open </a:t>
            </a:r>
            <a:r>
              <a:rPr lang="en-GB" b="0" i="0">
                <a:solidFill>
                  <a:srgbClr val="333333"/>
                </a:solidFill>
                <a:effectLst/>
                <a:latin typeface="interfaceregular"/>
              </a:rPr>
              <a:t>2021;</a:t>
            </a:r>
            <a:r>
              <a:rPr lang="en-GB" b="1" i="0">
                <a:solidFill>
                  <a:srgbClr val="333333"/>
                </a:solidFill>
                <a:effectLst/>
                <a:latin typeface="interfaceregular"/>
              </a:rPr>
              <a:t>11:</a:t>
            </a:r>
            <a:r>
              <a:rPr lang="en-GB" b="0" i="0">
                <a:solidFill>
                  <a:srgbClr val="333333"/>
                </a:solidFill>
                <a:effectLst/>
                <a:latin typeface="interfaceregular"/>
              </a:rPr>
              <a:t>e049811. </a:t>
            </a:r>
            <a:r>
              <a:rPr lang="en-GB" b="0" i="0" err="1">
                <a:solidFill>
                  <a:srgbClr val="333333"/>
                </a:solidFill>
                <a:effectLst/>
                <a:latin typeface="interfaceregular"/>
              </a:rPr>
              <a:t>doi</a:t>
            </a:r>
            <a:r>
              <a:rPr lang="en-GB" b="0" i="0">
                <a:solidFill>
                  <a:srgbClr val="333333"/>
                </a:solidFill>
                <a:effectLst/>
                <a:latin typeface="interfaceregular"/>
              </a:rPr>
              <a:t>: 10.1136/bmjopen-2021-049811</a:t>
            </a:r>
          </a:p>
          <a:p>
            <a:pPr marL="228600" indent="-228600">
              <a:buAutoNum type="arabicPeriod"/>
            </a:pPr>
            <a:r>
              <a:rPr lang="en-GB" b="0" i="0">
                <a:solidFill>
                  <a:srgbClr val="333333"/>
                </a:solidFill>
                <a:effectLst/>
                <a:latin typeface="-apple-system"/>
              </a:rPr>
              <a:t>Vohra, N., </a:t>
            </a:r>
            <a:r>
              <a:rPr lang="en-GB" b="0" i="0" err="1">
                <a:solidFill>
                  <a:srgbClr val="333333"/>
                </a:solidFill>
                <a:effectLst/>
                <a:latin typeface="-apple-system"/>
              </a:rPr>
              <a:t>Paudyal</a:t>
            </a:r>
            <a:r>
              <a:rPr lang="en-GB" b="0" i="0">
                <a:solidFill>
                  <a:srgbClr val="333333"/>
                </a:solidFill>
                <a:effectLst/>
                <a:latin typeface="-apple-system"/>
              </a:rPr>
              <a:t>, V. &amp; Price, M.J. Homelessness and the use of Emergency Department as a source of healthcare: a systematic review. </a:t>
            </a:r>
            <a:r>
              <a:rPr lang="en-GB" b="0" i="1">
                <a:solidFill>
                  <a:srgbClr val="333333"/>
                </a:solidFill>
                <a:effectLst/>
                <a:latin typeface="-apple-system"/>
              </a:rPr>
              <a:t>Int J </a:t>
            </a:r>
            <a:r>
              <a:rPr lang="en-GB" b="0" i="1" err="1">
                <a:solidFill>
                  <a:srgbClr val="333333"/>
                </a:solidFill>
                <a:effectLst/>
                <a:latin typeface="-apple-system"/>
              </a:rPr>
              <a:t>Emerg</a:t>
            </a:r>
            <a:r>
              <a:rPr lang="en-GB" b="0" i="1">
                <a:solidFill>
                  <a:srgbClr val="333333"/>
                </a:solidFill>
                <a:effectLst/>
                <a:latin typeface="-apple-system"/>
              </a:rPr>
              <a:t> Med</a:t>
            </a:r>
            <a:r>
              <a:rPr lang="en-GB" b="0" i="0">
                <a:solidFill>
                  <a:srgbClr val="333333"/>
                </a:solidFill>
                <a:effectLst/>
                <a:latin typeface="-apple-system"/>
              </a:rPr>
              <a:t> </a:t>
            </a:r>
            <a:r>
              <a:rPr lang="en-GB" b="1" i="0">
                <a:solidFill>
                  <a:srgbClr val="333333"/>
                </a:solidFill>
                <a:effectLst/>
                <a:latin typeface="-apple-system"/>
              </a:rPr>
              <a:t>15</a:t>
            </a:r>
            <a:r>
              <a:rPr lang="en-GB" b="0" i="0">
                <a:solidFill>
                  <a:srgbClr val="333333"/>
                </a:solidFill>
                <a:effectLst/>
                <a:latin typeface="-apple-system"/>
              </a:rPr>
              <a:t>, 32 (2022). https://doi.org/10.1186/s12245-022-00435-3</a:t>
            </a:r>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29</a:t>
            </a:fld>
            <a:endParaRPr lang="en-GB"/>
          </a:p>
        </p:txBody>
      </p:sp>
    </p:spTree>
    <p:extLst>
      <p:ext uri="{BB962C8B-B14F-4D97-AF65-F5344CB8AC3E}">
        <p14:creationId xmlns:p14="http://schemas.microsoft.com/office/powerpoint/2010/main" val="163882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30</a:t>
            </a:fld>
            <a:endParaRPr lang="en-GB"/>
          </a:p>
        </p:txBody>
      </p:sp>
    </p:spTree>
    <p:extLst>
      <p:ext uri="{BB962C8B-B14F-4D97-AF65-F5344CB8AC3E}">
        <p14:creationId xmlns:p14="http://schemas.microsoft.com/office/powerpoint/2010/main" val="305982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Source: Hospital Episode Statistics (HES) admitted patient care (APC) Copyright © 2023. Reused with the permission of NHS Digital. All rights reserved</a:t>
            </a:r>
          </a:p>
          <a:p>
            <a:pPr>
              <a:defRPr/>
            </a:pPr>
            <a:endParaRPr lang="en-GB">
              <a:ea typeface="Calibri"/>
              <a:cs typeface="Calibri"/>
            </a:endParaRPr>
          </a:p>
          <a:p>
            <a:pPr marL="0" marR="0" lvl="0" indent="0" algn="l" defTabSz="914400">
              <a:lnSpc>
                <a:spcPct val="100000"/>
              </a:lnSpc>
              <a:spcBef>
                <a:spcPts val="0"/>
              </a:spcBef>
              <a:spcAft>
                <a:spcPts val="0"/>
              </a:spcAft>
              <a:buClrTx/>
              <a:buSzTx/>
              <a:buFontTx/>
              <a:buNone/>
              <a:tabLst/>
              <a:defRPr/>
            </a:pPr>
            <a:r>
              <a:rPr lang="en-GB"/>
              <a:t>Notes:</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There were 13, 960 admissions for homeless people/people of no fixed abode in the South-East between 2018/19 and 2022/23, 290 (2%) of these did not have a valid STARTAGE. They have therefore been excluded from the rate calculations.</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Rates are calculate using the ONS 2018 – based population projections.</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Rates are shown with 95% confidence intervals calculated using Byar’s method.</a:t>
            </a:r>
            <a:endParaRPr lang="en-GB">
              <a:ea typeface="Calibri"/>
              <a:cs typeface="Calibri"/>
            </a:endParaRPr>
          </a:p>
          <a:p>
            <a:pPr>
              <a:defRPr/>
            </a:pPr>
            <a:r>
              <a:rPr lang="en-GB"/>
              <a:t>No admissions data was available for Frimley NHS Foundation Trust from mid-June 2022 to March 2023. This will impact on Frimley’s rates for 2022/23 as well as that for the South East. </a:t>
            </a:r>
            <a:endParaRPr lang="en-GB">
              <a:ea typeface="Calibri"/>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31</a:t>
            </a:fld>
            <a:endParaRPr lang="en-GB"/>
          </a:p>
        </p:txBody>
      </p:sp>
    </p:spTree>
    <p:extLst>
      <p:ext uri="{BB962C8B-B14F-4D97-AF65-F5344CB8AC3E}">
        <p14:creationId xmlns:p14="http://schemas.microsoft.com/office/powerpoint/2010/main" val="673773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Hospital Episode Statistics (HES) admitted patient care (APC) Copyright © 2023. Reused with the permission of NHS Digital. All rights reserved</a:t>
            </a:r>
          </a:p>
          <a:p>
            <a:r>
              <a:rPr lang="en-GB"/>
              <a:t>Numbers have been rounded to the nearest 5</a:t>
            </a:r>
          </a:p>
          <a:p>
            <a:r>
              <a:rPr lang="en-GB"/>
              <a:t>No admissions data was available for Frimley NHS Foundation Trust from mid-June 2022 to March 2023. This will impact on NHS Frimley’s number for 2022/23 as well as the South East’s. </a:t>
            </a:r>
          </a:p>
        </p:txBody>
      </p:sp>
      <p:sp>
        <p:nvSpPr>
          <p:cNvPr id="4" name="Slide Number Placeholder 3"/>
          <p:cNvSpPr>
            <a:spLocks noGrp="1"/>
          </p:cNvSpPr>
          <p:nvPr>
            <p:ph type="sldNum" sz="quarter" idx="5"/>
          </p:nvPr>
        </p:nvSpPr>
        <p:spPr/>
        <p:txBody>
          <a:bodyPr/>
          <a:lstStyle/>
          <a:p>
            <a:fld id="{544AE3AC-FB49-492C-8AE5-4563323A4B94}" type="slidenum">
              <a:rPr lang="en-GB" smtClean="0"/>
              <a:t>32</a:t>
            </a:fld>
            <a:endParaRPr lang="en-GB"/>
          </a:p>
        </p:txBody>
      </p:sp>
    </p:spTree>
    <p:extLst>
      <p:ext uri="{BB962C8B-B14F-4D97-AF65-F5344CB8AC3E}">
        <p14:creationId xmlns:p14="http://schemas.microsoft.com/office/powerpoint/2010/main" val="4076962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Hospital Episode Statistics (HES) admitted patient care (APC) Copyright © 2023. Reused with the permission of NHS Digital. All rights reserved</a:t>
            </a:r>
          </a:p>
          <a:p>
            <a:r>
              <a:rPr lang="en-GB"/>
              <a:t>Numbers have been rounded to the nearest 5</a:t>
            </a:r>
          </a:p>
          <a:p>
            <a:r>
              <a:rPr lang="en-GB"/>
              <a:t>No admissions data was available for Frimley NHS Foundation Trust from mid-June 2022 to March 2023. This will impact on NHS Frimley’s number for 2022/23 as well as the South East’s. </a:t>
            </a:r>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33</a:t>
            </a:fld>
            <a:endParaRPr lang="en-GB"/>
          </a:p>
        </p:txBody>
      </p:sp>
    </p:spTree>
    <p:extLst>
      <p:ext uri="{BB962C8B-B14F-4D97-AF65-F5344CB8AC3E}">
        <p14:creationId xmlns:p14="http://schemas.microsoft.com/office/powerpoint/2010/main" val="146550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Source</a:t>
            </a:r>
            <a:r>
              <a:rPr lang="en-GB"/>
              <a:t>: Hospital Episode Statistics (HES) admitted patient care (APC) Copyright © 2023. Reused with the permission of NHS Digital. All rights reserved</a:t>
            </a:r>
          </a:p>
          <a:p>
            <a:endParaRPr lang="en-GB">
              <a:ea typeface="Calibri"/>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34</a:t>
            </a:fld>
            <a:endParaRPr lang="en-GB"/>
          </a:p>
        </p:txBody>
      </p:sp>
    </p:spTree>
    <p:extLst>
      <p:ext uri="{BB962C8B-B14F-4D97-AF65-F5344CB8AC3E}">
        <p14:creationId xmlns:p14="http://schemas.microsoft.com/office/powerpoint/2010/main" val="389108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Source: Hospital Episode Statistics (HES) admitted patient care (APC) Copyright © 2023. Reused with the permission of NHS Digital. All rights reserved</a:t>
            </a:r>
          </a:p>
          <a:p>
            <a:pPr marL="0" marR="0" lvl="0" indent="0" algn="l" defTabSz="914400">
              <a:lnSpc>
                <a:spcPct val="100000"/>
              </a:lnSpc>
              <a:spcBef>
                <a:spcPts val="0"/>
              </a:spcBef>
              <a:spcAft>
                <a:spcPts val="0"/>
              </a:spcAft>
              <a:buClrTx/>
              <a:buSzTx/>
              <a:buFontTx/>
              <a:buNone/>
              <a:tabLst/>
              <a:defRPr/>
            </a:pPr>
            <a:endParaRPr lang="en-GB">
              <a:ea typeface="Calibri"/>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35</a:t>
            </a:fld>
            <a:endParaRPr lang="en-GB"/>
          </a:p>
        </p:txBody>
      </p:sp>
    </p:spTree>
    <p:extLst>
      <p:ext uri="{BB962C8B-B14F-4D97-AF65-F5344CB8AC3E}">
        <p14:creationId xmlns:p14="http://schemas.microsoft.com/office/powerpoint/2010/main" val="4062760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Hospital Episode Statistics (HES) admitted patient care (APC) Copyright © 2023. Reused with the permission of NHS Digital. All rights reserved</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36</a:t>
            </a:fld>
            <a:endParaRPr lang="en-GB"/>
          </a:p>
        </p:txBody>
      </p:sp>
    </p:spTree>
    <p:extLst>
      <p:ext uri="{BB962C8B-B14F-4D97-AF65-F5344CB8AC3E}">
        <p14:creationId xmlns:p14="http://schemas.microsoft.com/office/powerpoint/2010/main" val="413623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Values for ICBs have been calculated from local authority figures using the PHE aggregations method. The data for any LA, which is only partly in an ICB, is for the whole LA and not for the part within the ICB. The proportion for the ICB (where available) is aggregated from the data for each LA which has been weighted for the part of the population within the ICB. </a:t>
            </a:r>
          </a:p>
          <a:p>
            <a:r>
              <a:rPr lang="en-GB"/>
              <a:t> Cases where a local authority figure have not been provided is due to missing data. ICB values are not shown when local authority source data used to estimate the ICB value is missing. </a:t>
            </a:r>
          </a:p>
          <a:p>
            <a:endParaRPr lang="en-GB"/>
          </a:p>
          <a:p>
            <a:r>
              <a:rPr lang="en-GB"/>
              <a:t>Full details of the method can be found in the </a:t>
            </a:r>
            <a:r>
              <a:rPr lang="en-GB" b="0" i="0" u="sng">
                <a:solidFill>
                  <a:srgbClr val="2E3191"/>
                </a:solidFill>
                <a:effectLst/>
                <a:latin typeface="Arial"/>
                <a:cs typeface="Arial"/>
                <a:hlinkClick r:id="rId3"/>
              </a:rPr>
              <a:t>Technical Guide – Aggregation</a:t>
            </a:r>
            <a:r>
              <a:rPr lang="en-GB" b="0" i="0" u="sng">
                <a:solidFill>
                  <a:srgbClr val="0B0C0C"/>
                </a:solidFill>
                <a:effectLst/>
                <a:latin typeface="Arial"/>
                <a:cs typeface="Arial"/>
              </a:rPr>
              <a:t>.</a:t>
            </a:r>
            <a:r>
              <a:rPr lang="en-GB" u="sng">
                <a:solidFill>
                  <a:srgbClr val="0B0C0C"/>
                </a:solidFill>
                <a:latin typeface="Arial"/>
                <a:cs typeface="Arial"/>
              </a:rPr>
              <a:t> </a:t>
            </a:r>
            <a:r>
              <a:rPr lang="en-GB" b="0" i="0" u="sng">
                <a:solidFill>
                  <a:srgbClr val="2E3191"/>
                </a:solidFill>
                <a:effectLst/>
                <a:latin typeface="Arial"/>
                <a:cs typeface="Arial"/>
              </a:rPr>
              <a:t>(copy and paste into browser for link)</a:t>
            </a:r>
            <a:r>
              <a:rPr lang="en-GB" b="0" i="0" u="sng">
                <a:solidFill>
                  <a:srgbClr val="0B0C0C"/>
                </a:solidFill>
                <a:effectLst/>
                <a:latin typeface="Arial"/>
                <a:cs typeface="Arial"/>
              </a:rPr>
              <a:t>.</a:t>
            </a:r>
            <a:r>
              <a:rPr lang="en-GB" u="sng">
                <a:solidFill>
                  <a:srgbClr val="0B0C0C"/>
                </a:solidFill>
                <a:latin typeface="Arial"/>
                <a:cs typeface="Arial"/>
              </a:rPr>
              <a:t> </a:t>
            </a:r>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38</a:t>
            </a:fld>
            <a:endParaRPr lang="en-GB"/>
          </a:p>
        </p:txBody>
      </p:sp>
    </p:spTree>
    <p:extLst>
      <p:ext uri="{BB962C8B-B14F-4D97-AF65-F5344CB8AC3E}">
        <p14:creationId xmlns:p14="http://schemas.microsoft.com/office/powerpoint/2010/main" val="3635254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Values for ICBs have been calculated from local authority figures using the PHE aggregations method. The data for any LA, which is only partly in an ICB, is for the whole LA and not for the part within the ICB. The proportion for the ICB (where available) is aggregated from the data for each LA which has been weighted for the part of the population within the ICB. </a:t>
            </a:r>
          </a:p>
          <a:p>
            <a:r>
              <a:rPr lang="en-GB"/>
              <a:t> Cases where a local authority figure have not been provided is due to missing data. ICB values are not shown when local authority source data used to estimate the ICB value is missing. </a:t>
            </a:r>
          </a:p>
          <a:p>
            <a:r>
              <a:rPr lang="en-GB"/>
              <a:t>Full details of the method can be found in the </a:t>
            </a:r>
            <a:r>
              <a:rPr lang="en-GB" b="0" i="0" u="sng">
                <a:solidFill>
                  <a:srgbClr val="2E3191"/>
                </a:solidFill>
                <a:effectLst/>
                <a:latin typeface="Arial"/>
                <a:cs typeface="Arial"/>
                <a:hlinkClick r:id="rId3"/>
              </a:rPr>
              <a:t>Technical Guide – Aggregation</a:t>
            </a:r>
            <a:r>
              <a:rPr lang="en-GB" b="0" i="0" u="sng">
                <a:solidFill>
                  <a:srgbClr val="0B0C0C"/>
                </a:solidFill>
                <a:effectLst/>
                <a:latin typeface="Arial"/>
                <a:cs typeface="Arial"/>
              </a:rPr>
              <a:t>.</a:t>
            </a:r>
            <a:r>
              <a:rPr lang="en-GB" u="sng">
                <a:solidFill>
                  <a:srgbClr val="0B0C0C"/>
                </a:solidFill>
                <a:latin typeface="Arial"/>
                <a:cs typeface="Arial"/>
              </a:rPr>
              <a:t> </a:t>
            </a:r>
            <a:r>
              <a:rPr lang="en-GB" b="0" i="0" u="sng">
                <a:solidFill>
                  <a:srgbClr val="2E3191"/>
                </a:solidFill>
                <a:effectLst/>
                <a:latin typeface="Arial"/>
                <a:cs typeface="Arial"/>
              </a:rPr>
              <a:t>(copy and paste into browser for link)</a:t>
            </a:r>
            <a:r>
              <a:rPr lang="en-GB" b="0" i="0" u="sng">
                <a:solidFill>
                  <a:srgbClr val="0B0C0C"/>
                </a:solidFill>
                <a:effectLst/>
                <a:latin typeface="Arial"/>
                <a:cs typeface="Arial"/>
              </a:rPr>
              <a:t>.</a:t>
            </a:r>
            <a:r>
              <a:rPr lang="en-GB" u="sng">
                <a:solidFill>
                  <a:srgbClr val="0B0C0C"/>
                </a:solidFill>
                <a:latin typeface="Arial"/>
                <a:cs typeface="Arial"/>
              </a:rPr>
              <a:t> </a:t>
            </a:r>
            <a:endParaRPr lang="en-GB"/>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39</a:t>
            </a:fld>
            <a:endParaRPr lang="en-GB"/>
          </a:p>
        </p:txBody>
      </p:sp>
    </p:spTree>
    <p:extLst>
      <p:ext uri="{BB962C8B-B14F-4D97-AF65-F5344CB8AC3E}">
        <p14:creationId xmlns:p14="http://schemas.microsoft.com/office/powerpoint/2010/main" val="76570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a:t>
            </a:r>
            <a:r>
              <a:rPr lang="en-GB" b="0" i="0" err="1">
                <a:solidFill>
                  <a:srgbClr val="404041"/>
                </a:solidFill>
                <a:effectLst/>
                <a:latin typeface="museo_sans"/>
              </a:rPr>
              <a:t>Pleace</a:t>
            </a:r>
            <a:r>
              <a:rPr lang="en-GB" b="0" i="0">
                <a:solidFill>
                  <a:srgbClr val="404041"/>
                </a:solidFill>
                <a:effectLst/>
                <a:latin typeface="museo_sans"/>
              </a:rPr>
              <a:t>, N. &amp; Culhane, D.P. (2016) </a:t>
            </a:r>
            <a:r>
              <a:rPr lang="en-GB" b="0" i="1">
                <a:solidFill>
                  <a:srgbClr val="404041"/>
                </a:solidFill>
                <a:effectLst/>
                <a:latin typeface="museo_sans"/>
              </a:rPr>
              <a:t>Better than Cure? Testing the case for Enhancing Prevention of Single Homelessness in England</a:t>
            </a:r>
            <a:r>
              <a:rPr lang="en-GB" b="0" i="0">
                <a:solidFill>
                  <a:srgbClr val="404041"/>
                </a:solidFill>
                <a:effectLst/>
                <a:latin typeface="museo_sans"/>
              </a:rPr>
              <a:t>. London: Crisis</a:t>
            </a:r>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5</a:t>
            </a:fld>
            <a:endParaRPr lang="en-GB"/>
          </a:p>
        </p:txBody>
      </p:sp>
    </p:spTree>
    <p:extLst>
      <p:ext uri="{BB962C8B-B14F-4D97-AF65-F5344CB8AC3E}">
        <p14:creationId xmlns:p14="http://schemas.microsoft.com/office/powerpoint/2010/main" val="4022164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41</a:t>
            </a:fld>
            <a:endParaRPr lang="en-GB"/>
          </a:p>
        </p:txBody>
      </p:sp>
    </p:spTree>
    <p:extLst>
      <p:ext uri="{BB962C8B-B14F-4D97-AF65-F5344CB8AC3E}">
        <p14:creationId xmlns:p14="http://schemas.microsoft.com/office/powerpoint/2010/main" val="3981775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cs typeface="Calibri"/>
              </a:rPr>
              <a:t>Shelter (2023) Still living in limbo. Why the use of temporary </a:t>
            </a:r>
            <a:r>
              <a:rPr lang="en-US" err="1">
                <a:cs typeface="Calibri"/>
              </a:rPr>
              <a:t>accomodation</a:t>
            </a:r>
            <a:r>
              <a:rPr lang="en-US">
                <a:cs typeface="Calibri"/>
              </a:rPr>
              <a:t> must end. </a:t>
            </a:r>
            <a:r>
              <a:rPr lang="en-US">
                <a:hlinkClick r:id="rId3"/>
              </a:rPr>
              <a:t>Still_Living_in_Limbo.pdf (ctfassets.net)</a:t>
            </a:r>
            <a:endParaRPr lang="en-US">
              <a:cs typeface="Calibri"/>
            </a:endParaRPr>
          </a:p>
          <a:p>
            <a:pPr marL="228600" indent="-228600">
              <a:buAutoNum type="arabicPeriod"/>
            </a:pPr>
            <a:r>
              <a:rPr lang="en-US"/>
              <a:t>Rosenthal DM, Lewis C, </a:t>
            </a:r>
            <a:r>
              <a:rPr lang="en-US" err="1"/>
              <a:t>Heys</a:t>
            </a:r>
            <a:r>
              <a:rPr lang="en-US"/>
              <a:t> M, </a:t>
            </a:r>
            <a:r>
              <a:rPr lang="en-US" err="1"/>
              <a:t>Schoenthaler</a:t>
            </a:r>
            <a:r>
              <a:rPr lang="en-US"/>
              <a:t> AM, </a:t>
            </a:r>
            <a:r>
              <a:rPr lang="en-US" err="1"/>
              <a:t>Ucci</a:t>
            </a:r>
            <a:r>
              <a:rPr lang="en-US"/>
              <a:t> M, Hayward A, et al. (2021) Barriers to Optimal Health for Under 5s Experiencing Homelessness and Living In Temporary Accommodation in High-Income Countries: A Scoping Review. Ann Public Health Res 8(1): 1103. </a:t>
            </a:r>
            <a:r>
              <a:rPr lang="en-US" u="sng">
                <a:hlinkClick r:id="rId4"/>
              </a:rPr>
              <a:t>Barriers to Optimal Health for Under 5s Experiencing Homelessness and Living In Temporary Accommodation in High-Income Countries: A Scoping Review (ucl.ac.uk)</a:t>
            </a:r>
            <a:endParaRPr lang="en-US"/>
          </a:p>
          <a:p>
            <a:pPr marL="228600" indent="-228600">
              <a:buAutoNum type="arabicPeriod"/>
            </a:pPr>
            <a:r>
              <a:rPr lang="en-US"/>
              <a:t>Shelter (2006) Chance of a lifetime. The impact of bad housing on children's lives. </a:t>
            </a:r>
            <a:r>
              <a:rPr lang="en-US" u="sng">
                <a:hlinkClick r:id="rId5"/>
              </a:rPr>
              <a:t>Chance_of_a_Lifetime.pdf (ctfassets.net)</a:t>
            </a:r>
            <a:endParaRPr lang="en-US">
              <a:cs typeface="Calibri"/>
            </a:endParaRPr>
          </a:p>
          <a:p>
            <a:pPr marL="228600" indent="-228600">
              <a:buAutoNum type="arabicPeriod"/>
            </a:pPr>
            <a:endParaRPr lang="en-US">
              <a:cs typeface="Calibri"/>
            </a:endParaRPr>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42</a:t>
            </a:fld>
            <a:endParaRPr lang="en-GB"/>
          </a:p>
        </p:txBody>
      </p:sp>
    </p:spTree>
    <p:extLst>
      <p:ext uri="{BB962C8B-B14F-4D97-AF65-F5344CB8AC3E}">
        <p14:creationId xmlns:p14="http://schemas.microsoft.com/office/powerpoint/2010/main" val="1960981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solidFill>
                  <a:srgbClr val="212529"/>
                </a:solidFill>
                <a:effectLst/>
                <a:latin typeface="Arial"/>
                <a:cs typeface="Arial"/>
              </a:rPr>
              <a:t>Definition:</a:t>
            </a:r>
            <a:r>
              <a:rPr lang="en-GB" b="1">
                <a:solidFill>
                  <a:srgbClr val="212529"/>
                </a:solidFill>
                <a:latin typeface="Arial"/>
                <a:cs typeface="Arial"/>
              </a:rPr>
              <a:t> </a:t>
            </a:r>
            <a:endParaRPr lang="en-GB" b="1" i="0">
              <a:solidFill>
                <a:srgbClr val="212529"/>
              </a:solidFill>
              <a:effectLst/>
              <a:latin typeface="Arial" panose="020B0604020202020204" pitchFamily="34" charset="0"/>
            </a:endParaRPr>
          </a:p>
          <a:p>
            <a:r>
              <a:rPr lang="en-GB" b="0" i="0">
                <a:solidFill>
                  <a:srgbClr val="212529"/>
                </a:solidFill>
                <a:effectLst/>
                <a:latin typeface="Arial"/>
                <a:cs typeface="Arial"/>
              </a:rPr>
              <a:t>Households in temporary accommodation, crude rate per 1,000 estimated total households. This is a snapshot of all the households living in temporary accommodation as of June 30</a:t>
            </a:r>
            <a:r>
              <a:rPr lang="en-GB" b="0" i="0" baseline="30000">
                <a:solidFill>
                  <a:srgbClr val="212529"/>
                </a:solidFill>
                <a:effectLst/>
                <a:latin typeface="Arial"/>
                <a:cs typeface="Arial"/>
              </a:rPr>
              <a:t>th</a:t>
            </a:r>
            <a:r>
              <a:rPr lang="en-GB" b="0" i="0">
                <a:solidFill>
                  <a:srgbClr val="212529"/>
                </a:solidFill>
                <a:effectLst/>
                <a:latin typeface="Arial"/>
                <a:cs typeface="Arial"/>
              </a:rPr>
              <a:t> 2022.</a:t>
            </a:r>
            <a:endParaRPr lang="en-GB" b="1">
              <a:effectLst/>
              <a:latin typeface="Arial"/>
              <a:cs typeface="Arial"/>
            </a:endParaRPr>
          </a:p>
          <a:p>
            <a:endParaRPr lang="en-GB" b="1">
              <a:effectLst/>
            </a:endParaRPr>
          </a:p>
          <a:p>
            <a:r>
              <a:rPr lang="en-GB" b="1">
                <a:effectLst/>
              </a:rPr>
              <a:t>Definition of numerator:</a:t>
            </a:r>
            <a:r>
              <a:rPr lang="en-GB" b="1"/>
              <a:t> </a:t>
            </a:r>
            <a:endParaRPr lang="en-GB" b="1">
              <a:effectLst/>
              <a:cs typeface="Calibri"/>
            </a:endParaRPr>
          </a:p>
          <a:p>
            <a:r>
              <a:rPr lang="en-GB" b="0" i="0">
                <a:solidFill>
                  <a:srgbClr val="212529"/>
                </a:solidFill>
                <a:effectLst/>
                <a:latin typeface="Arial"/>
                <a:cs typeface="Arial"/>
              </a:rPr>
              <a:t>The numerator is the number of households in temporary accommodation.  That is, households living in temporary accommodation secured by a local housing authority under their statutory homelessness functions.</a:t>
            </a:r>
            <a:br>
              <a:rPr lang="en-GB">
                <a:cs typeface="+mn-lt"/>
              </a:rPr>
            </a:br>
            <a:br>
              <a:rPr lang="en-GB">
                <a:cs typeface="+mn-lt"/>
              </a:rPr>
            </a:br>
            <a:r>
              <a:rPr lang="en-GB" b="0" i="0">
                <a:solidFill>
                  <a:srgbClr val="212529"/>
                </a:solidFill>
                <a:effectLst/>
                <a:latin typeface="Arial"/>
                <a:cs typeface="Arial"/>
              </a:rPr>
              <a:t>There is no standard definition of the duration of “temporary” accommodation. For single people or couples, the average wait in temporary accommodation can be 12 or more months and for families, the average wait is often even longer </a:t>
            </a:r>
            <a:r>
              <a:rPr lang="en-GB" b="0" i="0" u="sng">
                <a:solidFill>
                  <a:srgbClr val="2E3191"/>
                </a:solidFill>
                <a:effectLst/>
                <a:latin typeface="Arial"/>
                <a:cs typeface="Arial"/>
                <a:hlinkClick r:id="rId3"/>
              </a:rPr>
              <a:t>https://commonslibrary.parliament.uk/research-briefings/sn02110/</a:t>
            </a:r>
            <a:r>
              <a:rPr lang="en-GB" b="0" i="0">
                <a:solidFill>
                  <a:srgbClr val="212529"/>
                </a:solidFill>
                <a:effectLst/>
                <a:latin typeface="Arial"/>
                <a:cs typeface="Arial"/>
              </a:rPr>
              <a:t>  Local authorities use a variety of types of accommodation as temporary housing for homeless households, including: private sector rented housing, social housing let on short term tenancies,  hostel or refuge accommodation (sometimes with shared cooking or washing facilities), bed and breakfast accommodation, and others, such as supported lodgings and mobile homes.</a:t>
            </a:r>
          </a:p>
          <a:p>
            <a:br>
              <a:rPr lang="en-GB">
                <a:cs typeface="+mn-lt"/>
              </a:rPr>
            </a:br>
            <a:r>
              <a:rPr lang="en-GB" b="1">
                <a:effectLst/>
              </a:rPr>
              <a:t>Definition of denominator: </a:t>
            </a:r>
            <a:br>
              <a:rPr lang="en-GB">
                <a:effectLst/>
                <a:cs typeface="+mn-lt"/>
              </a:rPr>
            </a:br>
            <a:r>
              <a:rPr lang="en-GB" b="0" i="0">
                <a:solidFill>
                  <a:srgbClr val="212529"/>
                </a:solidFill>
                <a:effectLst/>
                <a:latin typeface="Arial"/>
                <a:cs typeface="Arial"/>
              </a:rPr>
              <a:t>The denominator is the estimated total number of households within each area.</a:t>
            </a:r>
            <a:br>
              <a:rPr lang="en-GB">
                <a:cs typeface="+mn-lt"/>
              </a:rPr>
            </a:br>
            <a:br>
              <a:rPr lang="en-GB">
                <a:cs typeface="+mn-lt"/>
              </a:rPr>
            </a:br>
            <a:r>
              <a:rPr lang="en-GB" b="0" i="0">
                <a:solidFill>
                  <a:srgbClr val="212529"/>
                </a:solidFill>
                <a:effectLst/>
                <a:latin typeface="Arial"/>
                <a:cs typeface="Arial"/>
              </a:rPr>
              <a:t>A household is defined as one person living alone or a group of people (not necessarily related) living at the same address who share cooking facilities and share a living room or sitting room or dining area. This includes sheltered accommodation units in an establishment where 50% or more have their own kitchens (irrespective of whether there are other communal facilities) and all people living in caravans on any type of site that is their usual residence. This will include anyone who has no other usual residence elsewhere in the UK.</a:t>
            </a:r>
            <a:br>
              <a:rPr lang="en-GB">
                <a:cs typeface="+mn-lt"/>
              </a:rPr>
            </a:br>
            <a:br>
              <a:rPr lang="en-GB">
                <a:cs typeface="+mn-lt"/>
              </a:rPr>
            </a:br>
            <a:r>
              <a:rPr lang="en-GB" b="0" i="0">
                <a:solidFill>
                  <a:srgbClr val="212529"/>
                </a:solidFill>
                <a:effectLst/>
                <a:latin typeface="Arial"/>
                <a:cs typeface="Arial"/>
              </a:rPr>
              <a:t>For further details see: Methodology used to produce household projections for England: 2018 based </a:t>
            </a:r>
            <a:r>
              <a:rPr lang="en-GB" b="0" i="0" u="sng">
                <a:solidFill>
                  <a:srgbClr val="2E3191"/>
                </a:solidFill>
                <a:effectLst/>
                <a:latin typeface="Arial"/>
                <a:cs typeface="Arial"/>
                <a:hlinkClick r:id="rId4"/>
              </a:rPr>
              <a:t>https://www.ons.gov.uk/peoplepopulationandcommunity/populationandmigration/populationprojections/methodologies/methodologyusedtoproducehouseholdprojectionsforengland2018based</a:t>
            </a:r>
            <a:endParaRPr lang="en-GB" b="0" i="0" u="sng">
              <a:solidFill>
                <a:srgbClr val="2E3191"/>
              </a:solidFill>
              <a:effectLst/>
              <a:latin typeface="Arial"/>
              <a:cs typeface="Arial"/>
            </a:endParaRPr>
          </a:p>
          <a:p>
            <a:br>
              <a:rPr lang="en-GB">
                <a:cs typeface="+mn-lt"/>
              </a:rPr>
            </a:br>
            <a:r>
              <a:rPr lang="en-GB" b="1"/>
              <a:t>Caveats on ICB values: </a:t>
            </a:r>
            <a:endParaRPr lang="en-GB"/>
          </a:p>
          <a:p>
            <a:r>
              <a:rPr lang="en-GB"/>
              <a:t>Values for ICBs have been calculated from local authority figures using the PHE aggregations method. The data for any LA, which is only partly in an ICB, is for the whole LA and not for the part within the ICB. The proportion for the ICB (where available) is aggregated from the data for each LA which has been weighted for the part of the population within the ICB. Cases where a local authority figure have not been provided is due to missing data. ICB values are not shown when local authority source data used to estimate the ICB value is missing. </a:t>
            </a:r>
            <a:endParaRPr lang="en-GB">
              <a:cs typeface="Calibri" panose="020F0502020204030204"/>
            </a:endParaRPr>
          </a:p>
          <a:p>
            <a:r>
              <a:rPr lang="en-GB"/>
              <a:t>Full details of the method can be found in the </a:t>
            </a:r>
            <a:r>
              <a:rPr lang="en-GB" b="0" i="0" u="sng">
                <a:solidFill>
                  <a:srgbClr val="2E3191"/>
                </a:solidFill>
                <a:effectLst/>
                <a:latin typeface="Arial"/>
                <a:cs typeface="Arial"/>
                <a:hlinkClick r:id="rId5"/>
              </a:rPr>
              <a:t>Technical Guide – Aggregation</a:t>
            </a:r>
            <a:r>
              <a:rPr lang="en-GB" b="0" i="0" u="sng">
                <a:solidFill>
                  <a:srgbClr val="0B0C0C"/>
                </a:solidFill>
                <a:effectLst/>
                <a:latin typeface="Arial"/>
                <a:cs typeface="Arial"/>
              </a:rPr>
              <a:t>.</a:t>
            </a:r>
            <a:r>
              <a:rPr lang="en-GB" u="sng">
                <a:solidFill>
                  <a:srgbClr val="0B0C0C"/>
                </a:solidFill>
                <a:latin typeface="Arial"/>
                <a:cs typeface="Arial"/>
              </a:rPr>
              <a:t> </a:t>
            </a:r>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44</a:t>
            </a:fld>
            <a:endParaRPr lang="en-GB"/>
          </a:p>
        </p:txBody>
      </p:sp>
    </p:spTree>
    <p:extLst>
      <p:ext uri="{BB962C8B-B14F-4D97-AF65-F5344CB8AC3E}">
        <p14:creationId xmlns:p14="http://schemas.microsoft.com/office/powerpoint/2010/main" val="1261260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solidFill>
                  <a:srgbClr val="212529"/>
                </a:solidFill>
                <a:effectLst/>
                <a:latin typeface="Arial"/>
                <a:cs typeface="Arial"/>
              </a:rPr>
              <a:t>Definition:</a:t>
            </a:r>
            <a:r>
              <a:rPr lang="en-GB" b="1">
                <a:solidFill>
                  <a:srgbClr val="212529"/>
                </a:solidFill>
                <a:latin typeface="Arial"/>
                <a:cs typeface="Arial"/>
              </a:rPr>
              <a:t> </a:t>
            </a:r>
            <a:endParaRPr lang="en-GB" b="1" i="0">
              <a:solidFill>
                <a:srgbClr val="21252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529"/>
                </a:solidFill>
                <a:effectLst/>
                <a:latin typeface="Arial"/>
                <a:cs typeface="Arial"/>
              </a:rPr>
              <a:t>Households with at least one or more dependents in temporary accommodation, crude rate per 1,000 estimated total households. This is a snapshot of all the households living in temporary accommodation as of June 30</a:t>
            </a:r>
            <a:r>
              <a:rPr lang="en-GB" b="0" i="0" baseline="30000">
                <a:solidFill>
                  <a:srgbClr val="212529"/>
                </a:solidFill>
                <a:effectLst/>
                <a:latin typeface="Arial"/>
                <a:cs typeface="Arial"/>
              </a:rPr>
              <a:t>th</a:t>
            </a:r>
            <a:r>
              <a:rPr lang="en-GB" b="0" i="0">
                <a:solidFill>
                  <a:srgbClr val="212529"/>
                </a:solidFill>
                <a:effectLst/>
                <a:latin typeface="Arial"/>
                <a:cs typeface="Arial"/>
              </a:rPr>
              <a:t> 2022. Children should count as dependent if they're under 18 and living at home.  An 18 year old can also count as dependent if they're in full time education or can't support themselves for other reasons, and they live at home.</a:t>
            </a:r>
          </a:p>
          <a:p>
            <a:endParaRPr lang="en-GB" b="1">
              <a:effectLst/>
            </a:endParaRPr>
          </a:p>
          <a:p>
            <a:r>
              <a:rPr lang="en-GB" b="1">
                <a:effectLst/>
              </a:rPr>
              <a:t>Definition of numerator:</a:t>
            </a:r>
            <a:r>
              <a:rPr lang="en-GB" b="1"/>
              <a:t> </a:t>
            </a:r>
            <a:endParaRPr lang="en-GB" b="1">
              <a:effectLst/>
              <a:cs typeface="Calibri"/>
            </a:endParaRPr>
          </a:p>
          <a:p>
            <a:r>
              <a:rPr lang="en-GB" b="0" i="0">
                <a:solidFill>
                  <a:srgbClr val="212529"/>
                </a:solidFill>
                <a:effectLst/>
                <a:latin typeface="Arial"/>
                <a:cs typeface="Arial"/>
              </a:rPr>
              <a:t>The numerator is the number of households with at least one or more dependents in temporary accommodation.  That is, households with at least one or more dependents living in temporary accommodation secured by a local housing authority under their statutory homelessness functions.</a:t>
            </a:r>
            <a:br>
              <a:rPr lang="en-GB">
                <a:cs typeface="+mn-lt"/>
              </a:rPr>
            </a:br>
            <a:br>
              <a:rPr lang="en-GB">
                <a:cs typeface="+mn-lt"/>
              </a:rPr>
            </a:br>
            <a:r>
              <a:rPr lang="en-GB" b="0" i="0">
                <a:solidFill>
                  <a:srgbClr val="212529"/>
                </a:solidFill>
                <a:effectLst/>
                <a:latin typeface="Arial"/>
                <a:cs typeface="Arial"/>
              </a:rPr>
              <a:t>There is no standard definition of the duration of “temporary” accommodation. For single people or couples, the average wait in temporary accommodation can be 12 or more months and for families, the average wait is often even longer </a:t>
            </a:r>
            <a:r>
              <a:rPr lang="en-GB" b="0" i="0" u="sng">
                <a:solidFill>
                  <a:srgbClr val="2E3191"/>
                </a:solidFill>
                <a:effectLst/>
                <a:latin typeface="Arial"/>
                <a:cs typeface="Arial"/>
                <a:hlinkClick r:id="rId3"/>
              </a:rPr>
              <a:t>https://commonslibrary.parliament.uk/research-briefings/sn02110/</a:t>
            </a:r>
            <a:r>
              <a:rPr lang="en-GB" b="0" i="0">
                <a:solidFill>
                  <a:srgbClr val="212529"/>
                </a:solidFill>
                <a:effectLst/>
                <a:latin typeface="Arial"/>
                <a:cs typeface="Arial"/>
              </a:rPr>
              <a:t>  Local authorities use a variety of types of accommodation as temporary housing for homeless households, including: private sector rented housing, social housing let on short term tenancies,  hostel or refuge accommodation (sometimes with shared cooking or washing facilities), bed and breakfast accommodation, and others, such as supported lodgings and mobile homes.</a:t>
            </a:r>
          </a:p>
          <a:p>
            <a:br>
              <a:rPr lang="en-GB">
                <a:cs typeface="+mn-lt"/>
              </a:rPr>
            </a:br>
            <a:r>
              <a:rPr lang="en-GB" b="1">
                <a:effectLst/>
              </a:rPr>
              <a:t>Definition of denominator: </a:t>
            </a:r>
            <a:br>
              <a:rPr lang="en-GB">
                <a:effectLst/>
                <a:cs typeface="+mn-lt"/>
              </a:rPr>
            </a:br>
            <a:r>
              <a:rPr lang="en-GB" b="0" i="0">
                <a:solidFill>
                  <a:srgbClr val="212529"/>
                </a:solidFill>
                <a:effectLst/>
                <a:latin typeface="Arial"/>
                <a:cs typeface="Arial"/>
              </a:rPr>
              <a:t>The denominator is the estimated number of households within each area where the household includes at least one dependent child.</a:t>
            </a:r>
            <a:br>
              <a:rPr lang="en-GB">
                <a:cs typeface="+mn-lt"/>
              </a:rPr>
            </a:br>
            <a:br>
              <a:rPr lang="en-GB">
                <a:cs typeface="+mn-lt"/>
              </a:rPr>
            </a:br>
            <a:r>
              <a:rPr lang="en-GB" b="0" i="0">
                <a:solidFill>
                  <a:srgbClr val="212529"/>
                </a:solidFill>
                <a:effectLst/>
                <a:latin typeface="Arial"/>
                <a:cs typeface="Arial"/>
              </a:rPr>
              <a:t>A household is defined as one person living alone or a group of people (not necessarily related) living at the same address who share cooking facilities and share a living room or sitting room or dining area. This includes sheltered accommodation units in an establishment where 50% or more have their own kitchens (irrespective of whether there are other communal facilities) and all people living in caravans on any type of site that is their usual residence. This will include anyone who has no other usual residence elsewhere in the UK.</a:t>
            </a:r>
            <a:br>
              <a:rPr lang="en-GB">
                <a:cs typeface="+mn-lt"/>
              </a:rPr>
            </a:br>
            <a:br>
              <a:rPr lang="en-GB">
                <a:cs typeface="+mn-lt"/>
              </a:rPr>
            </a:br>
            <a:r>
              <a:rPr lang="en-GB" b="0" i="0">
                <a:solidFill>
                  <a:srgbClr val="212529"/>
                </a:solidFill>
                <a:effectLst/>
                <a:latin typeface="Arial"/>
                <a:cs typeface="Arial"/>
              </a:rPr>
              <a:t>For further details see: Methodology used to produce household projections for England: 2018 based </a:t>
            </a:r>
            <a:r>
              <a:rPr lang="en-GB" b="0" i="0" u="sng">
                <a:solidFill>
                  <a:srgbClr val="2E3191"/>
                </a:solidFill>
                <a:effectLst/>
                <a:latin typeface="Arial"/>
                <a:cs typeface="Arial"/>
                <a:hlinkClick r:id="rId4"/>
              </a:rPr>
              <a:t>https://www.ons.gov.uk/peoplepopulationandcommunity/populationandmigration/populationprojections/methodologies/methodologyusedtoproducehouseholdprojectionsforengland2018based</a:t>
            </a:r>
            <a:endParaRPr lang="en-GB" b="0" i="0" u="sng">
              <a:solidFill>
                <a:srgbClr val="2E3191"/>
              </a:solidFill>
              <a:effectLst/>
              <a:latin typeface="Arial"/>
              <a:cs typeface="Arial"/>
            </a:endParaRPr>
          </a:p>
          <a:p>
            <a:br>
              <a:rPr lang="en-GB">
                <a:cs typeface="+mn-lt"/>
              </a:rPr>
            </a:br>
            <a:r>
              <a:rPr lang="en-GB" b="1"/>
              <a:t>Caveats on ICB values: </a:t>
            </a:r>
            <a:endParaRPr lang="en-GB"/>
          </a:p>
          <a:p>
            <a:r>
              <a:rPr lang="en-GB"/>
              <a:t>Values for ICBs have been calculated from local authority figures using the PHE aggregations method. The data for any LA, which is only partly in an ICB, is for the whole LA and not for the part within the ICB. The proportion for the ICB (where available) is aggregated from the data for each LA which has been weighted for the part of the population within the ICB.  Cases where a local authority figure have not been provided is due to missing data. ICB values are not shown when local authority source data used to estimate the ICB value is missing. </a:t>
            </a:r>
            <a:endParaRPr lang="en-GB">
              <a:cs typeface="Calibri" panose="020F0502020204030204"/>
            </a:endParaRPr>
          </a:p>
          <a:p>
            <a:r>
              <a:rPr lang="en-GB"/>
              <a:t>Full details of the method can be found in the </a:t>
            </a:r>
            <a:r>
              <a:rPr lang="en-GB" b="0" i="0" u="sng">
                <a:solidFill>
                  <a:srgbClr val="2E3191"/>
                </a:solidFill>
                <a:effectLst/>
                <a:latin typeface="Arial"/>
                <a:cs typeface="Arial"/>
                <a:hlinkClick r:id="rId5"/>
              </a:rPr>
              <a:t>Technical Guide – Aggregation</a:t>
            </a:r>
            <a:r>
              <a:rPr lang="en-GB" b="0" i="0" u="sng">
                <a:solidFill>
                  <a:srgbClr val="0B0C0C"/>
                </a:solidFill>
                <a:effectLst/>
                <a:latin typeface="Arial"/>
                <a:cs typeface="Arial"/>
              </a:rPr>
              <a:t>.</a:t>
            </a:r>
            <a:r>
              <a:rPr lang="en-GB" u="sng">
                <a:solidFill>
                  <a:srgbClr val="0B0C0C"/>
                </a:solidFill>
                <a:latin typeface="Arial"/>
                <a:cs typeface="Arial"/>
              </a:rPr>
              <a:t> </a:t>
            </a:r>
            <a:endParaRPr lang="en-GB"/>
          </a:p>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45</a:t>
            </a:fld>
            <a:endParaRPr lang="en-GB"/>
          </a:p>
        </p:txBody>
      </p:sp>
    </p:spTree>
    <p:extLst>
      <p:ext uri="{BB962C8B-B14F-4D97-AF65-F5344CB8AC3E}">
        <p14:creationId xmlns:p14="http://schemas.microsoft.com/office/powerpoint/2010/main" val="2132972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hlinkClick r:id="rId3"/>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47</a:t>
            </a:fld>
            <a:endParaRPr lang="en-GB"/>
          </a:p>
        </p:txBody>
      </p:sp>
    </p:spTree>
    <p:extLst>
      <p:ext uri="{BB962C8B-B14F-4D97-AF65-F5344CB8AC3E}">
        <p14:creationId xmlns:p14="http://schemas.microsoft.com/office/powerpoint/2010/main" val="4275280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solidFill>
                  <a:srgbClr val="212529"/>
                </a:solidFill>
                <a:effectLst/>
                <a:latin typeface="Arial"/>
                <a:cs typeface="Arial"/>
              </a:rPr>
              <a:t>Definition: </a:t>
            </a:r>
            <a:br>
              <a:rPr lang="en-GB">
                <a:effectLst/>
                <a:cs typeface="+mn-lt"/>
              </a:rPr>
            </a:br>
            <a:r>
              <a:rPr lang="en-GB">
                <a:effectLst/>
              </a:rPr>
              <a:t>Percentage of households owed a main duty, with a support need recorded indicating the household includes one or more individuals with a history of mental health problems, in 2021/2022</a:t>
            </a:r>
          </a:p>
          <a:p>
            <a:endParaRPr lang="en-GB" b="1">
              <a:effectLst/>
            </a:endParaRPr>
          </a:p>
          <a:p>
            <a:r>
              <a:rPr lang="en-GB" b="1">
                <a:effectLst/>
              </a:rPr>
              <a:t>Definition of numerator:</a:t>
            </a:r>
            <a:r>
              <a:rPr lang="en-GB" b="1"/>
              <a:t> </a:t>
            </a:r>
          </a:p>
          <a:p>
            <a:r>
              <a:rPr lang="en-GB" b="0" i="0">
                <a:solidFill>
                  <a:srgbClr val="333333"/>
                </a:solidFill>
                <a:effectLst/>
                <a:latin typeface="Helvetica Neue"/>
              </a:rPr>
              <a:t>Number of all households owed a </a:t>
            </a:r>
            <a:r>
              <a:rPr lang="en-GB">
                <a:effectLst/>
              </a:rPr>
              <a:t>main duty</a:t>
            </a:r>
            <a:r>
              <a:rPr lang="en-GB" b="0" i="0">
                <a:solidFill>
                  <a:srgbClr val="333333"/>
                </a:solidFill>
                <a:effectLst/>
                <a:latin typeface="Helvetica Neue"/>
              </a:rPr>
              <a:t>, who have a support need recorded indicating the household includes one or more individuals with </a:t>
            </a:r>
            <a:r>
              <a:rPr lang="en-GB">
                <a:effectLst/>
              </a:rPr>
              <a:t>a history of mental health problems, in 2021/2022</a:t>
            </a:r>
            <a:endParaRPr lang="en-GB">
              <a:effectLst/>
              <a:cs typeface="Calibri"/>
            </a:endParaRPr>
          </a:p>
          <a:p>
            <a:br>
              <a:rPr lang="en-GB">
                <a:cs typeface="+mn-lt"/>
              </a:rPr>
            </a:br>
            <a:r>
              <a:rPr lang="en-GB" b="1">
                <a:effectLst/>
              </a:rPr>
              <a:t>Definition of denominator:</a:t>
            </a:r>
            <a:r>
              <a:rPr lang="en-GB" b="1"/>
              <a:t> </a:t>
            </a:r>
            <a:endParaRPr lang="en-GB" b="1">
              <a:effectLst/>
              <a:cs typeface="Calibri"/>
            </a:endParaRPr>
          </a:p>
          <a:p>
            <a:r>
              <a:rPr lang="en-GB" b="0" i="0">
                <a:solidFill>
                  <a:srgbClr val="333333"/>
                </a:solidFill>
                <a:effectLst/>
                <a:latin typeface="Helvetica Neue"/>
              </a:rPr>
              <a:t>Number of all households owed a </a:t>
            </a:r>
            <a:r>
              <a:rPr lang="en-GB">
                <a:effectLst/>
              </a:rPr>
              <a:t>main duty </a:t>
            </a:r>
            <a:r>
              <a:rPr lang="en-GB" b="0" i="0">
                <a:solidFill>
                  <a:srgbClr val="333333"/>
                </a:solidFill>
                <a:effectLst/>
                <a:latin typeface="Helvetica Neue"/>
              </a:rPr>
              <a:t>in 2021/2022</a:t>
            </a:r>
            <a:br>
              <a:rPr lang="en-GB" b="0" i="0">
                <a:effectLst/>
                <a:latin typeface="Arial" panose="020B0604020202020204" pitchFamily="34" charset="0"/>
                <a:cs typeface="Arial"/>
              </a:rPr>
            </a:br>
            <a:br>
              <a:rPr lang="en-GB">
                <a:cs typeface="+mn-lt"/>
              </a:rPr>
            </a:br>
            <a:r>
              <a:rPr lang="en-GB" b="1"/>
              <a:t>Caveats on ICB values: </a:t>
            </a:r>
            <a:endParaRPr lang="en-GB"/>
          </a:p>
          <a:p>
            <a:r>
              <a:rPr lang="en-GB"/>
              <a:t>Values for ICBs have been calculated from local authority figures using the PHE aggregations method. The data for any LA, which is only partly in an ICB, is for the whole LA and not for the part within the ICB. The proportion for the ICB (where available) is aggregated from the data for each LA which has been weighted for the part of the population within the ICB. Cases where a local authority figure have not been provided is due to missing data. ICB values are not shown when local authority source data used to estimate the ICB value is missing. </a:t>
            </a:r>
            <a:endParaRPr lang="en-GB">
              <a:cs typeface="Calibri" panose="020F0502020204030204"/>
            </a:endParaRPr>
          </a:p>
          <a:p>
            <a:r>
              <a:rPr lang="en-GB"/>
              <a:t>Full details of the method can be found in the </a:t>
            </a:r>
            <a:r>
              <a:rPr lang="en-GB" b="0" i="0" u="sng">
                <a:solidFill>
                  <a:srgbClr val="2E3191"/>
                </a:solidFill>
                <a:effectLst/>
                <a:latin typeface="Arial"/>
                <a:cs typeface="Arial"/>
                <a:hlinkClick r:id="rId3"/>
              </a:rPr>
              <a:t>Technical Guide – Aggregation</a:t>
            </a:r>
            <a:r>
              <a:rPr lang="en-GB" b="0" i="0" u="sng">
                <a:solidFill>
                  <a:srgbClr val="0B0C0C"/>
                </a:solidFill>
                <a:effectLst/>
                <a:latin typeface="Arial"/>
                <a:cs typeface="Arial"/>
              </a:rPr>
              <a:t>.</a:t>
            </a:r>
            <a:r>
              <a:rPr lang="en-GB" u="sng">
                <a:solidFill>
                  <a:srgbClr val="0B0C0C"/>
                </a:solidFill>
                <a:latin typeface="Arial"/>
                <a:cs typeface="Arial"/>
              </a:rPr>
              <a:t> </a:t>
            </a:r>
            <a:endParaRPr lang="en-GB" b="0" i="0" u="sng">
              <a:solidFill>
                <a:srgbClr val="0B0C0C"/>
              </a:solidFill>
              <a:effectLst/>
              <a:latin typeface="Arial" panose="020B0604020202020204" pitchFamily="34" charset="0"/>
              <a:cs typeface="Arial"/>
            </a:endParaRPr>
          </a:p>
          <a:p>
            <a:endParaRPr lang="en-GB" b="0" i="0" u="sng">
              <a:solidFill>
                <a:srgbClr val="0B0C0C"/>
              </a:solidFill>
              <a:effectLst/>
              <a:latin typeface="Arial" panose="020B0604020202020204" pitchFamily="34" charset="0"/>
            </a:endParaRPr>
          </a:p>
          <a:p>
            <a:r>
              <a:rPr lang="en-GB" b="1" i="0" u="none">
                <a:solidFill>
                  <a:srgbClr val="0B0C0C"/>
                </a:solidFill>
                <a:effectLst/>
                <a:latin typeface="Arial"/>
                <a:cs typeface="Arial"/>
              </a:rPr>
              <a:t>Other Caveats</a:t>
            </a:r>
            <a:endParaRPr lang="en-GB" b="0" i="0" u="none">
              <a:solidFill>
                <a:srgbClr val="0B0C0C"/>
              </a:solidFill>
              <a:effectLst/>
              <a:latin typeface="Arial"/>
              <a:cs typeface="Arial"/>
            </a:endParaRPr>
          </a:p>
          <a:p>
            <a:r>
              <a:rPr lang="en-GB" b="0" i="0">
                <a:solidFill>
                  <a:srgbClr val="333333"/>
                </a:solidFill>
                <a:effectLst/>
                <a:latin typeface="Helvetica Neue"/>
              </a:rPr>
              <a:t>Support needs are self-reported, so this indicator is subject to the limitations of self-reported data.</a:t>
            </a:r>
            <a:endParaRPr lang="en-GB" b="1" u="none"/>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48</a:t>
            </a:fld>
            <a:endParaRPr lang="en-GB"/>
          </a:p>
        </p:txBody>
      </p:sp>
    </p:spTree>
    <p:extLst>
      <p:ext uri="{BB962C8B-B14F-4D97-AF65-F5344CB8AC3E}">
        <p14:creationId xmlns:p14="http://schemas.microsoft.com/office/powerpoint/2010/main" val="756801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50</a:t>
            </a:fld>
            <a:endParaRPr lang="en-GB"/>
          </a:p>
        </p:txBody>
      </p:sp>
    </p:spTree>
    <p:extLst>
      <p:ext uri="{BB962C8B-B14F-4D97-AF65-F5344CB8AC3E}">
        <p14:creationId xmlns:p14="http://schemas.microsoft.com/office/powerpoint/2010/main" val="2734045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51</a:t>
            </a:fld>
            <a:endParaRPr lang="en-GB"/>
          </a:p>
        </p:txBody>
      </p:sp>
    </p:spTree>
    <p:extLst>
      <p:ext uri="{BB962C8B-B14F-4D97-AF65-F5344CB8AC3E}">
        <p14:creationId xmlns:p14="http://schemas.microsoft.com/office/powerpoint/2010/main" val="4222733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a:solidFill>
                  <a:srgbClr val="000000"/>
                </a:solidFill>
                <a:effectLst/>
                <a:latin typeface="Arial" panose="020B0604020202020204" pitchFamily="34" charset="0"/>
              </a:rPr>
              <a:t>Notes</a:t>
            </a:r>
          </a:p>
          <a:p>
            <a:r>
              <a:rPr lang="en-GB" sz="1800" b="0" i="0" u="none" strike="noStrike">
                <a:solidFill>
                  <a:srgbClr val="000000"/>
                </a:solidFill>
                <a:effectLst/>
                <a:latin typeface="Arial" panose="020B0604020202020204" pitchFamily="34" charset="0"/>
              </a:rPr>
              <a:t>Deaths of homeless people were identified from the death registration records held by ONS, and a statistical method called capture-recapture modelling was applied to estimate the most likely number of additional registrations not identified as homeless people. The figures reported here are the total estimated numbers, except where specifically described as being based on identified records only. The method used provides a robust but conservative estimate, so the real numbers may still be higher.</a:t>
            </a:r>
            <a:r>
              <a:rPr lang="en-GB"/>
              <a:t> </a:t>
            </a:r>
          </a:p>
        </p:txBody>
      </p:sp>
      <p:sp>
        <p:nvSpPr>
          <p:cNvPr id="4" name="Slide Number Placeholder 3"/>
          <p:cNvSpPr>
            <a:spLocks noGrp="1"/>
          </p:cNvSpPr>
          <p:nvPr>
            <p:ph type="sldNum" sz="quarter" idx="5"/>
          </p:nvPr>
        </p:nvSpPr>
        <p:spPr/>
        <p:txBody>
          <a:bodyPr/>
          <a:lstStyle/>
          <a:p>
            <a:fld id="{544AE3AC-FB49-492C-8AE5-4563323A4B94}" type="slidenum">
              <a:rPr lang="en-GB" smtClean="0"/>
              <a:t>52</a:t>
            </a:fld>
            <a:endParaRPr lang="en-GB"/>
          </a:p>
        </p:txBody>
      </p:sp>
    </p:spTree>
    <p:extLst>
      <p:ext uri="{BB962C8B-B14F-4D97-AF65-F5344CB8AC3E}">
        <p14:creationId xmlns:p14="http://schemas.microsoft.com/office/powerpoint/2010/main" val="3969613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a:solidFill>
                  <a:srgbClr val="000000"/>
                </a:solidFill>
                <a:effectLst/>
                <a:latin typeface="Arial" panose="020B0604020202020204" pitchFamily="34" charset="0"/>
              </a:rPr>
              <a:t>Definitions</a:t>
            </a:r>
          </a:p>
          <a:p>
            <a:r>
              <a:rPr lang="en-GB" sz="1200" b="1" i="0" u="none" strike="noStrike">
                <a:solidFill>
                  <a:srgbClr val="000000"/>
                </a:solidFill>
                <a:effectLst/>
                <a:latin typeface="Arial" panose="020B0604020202020204" pitchFamily="34" charset="0"/>
              </a:rPr>
              <a:t>Homelessness: </a:t>
            </a:r>
            <a:r>
              <a:rPr lang="en-GB" sz="1200" b="0" i="0" u="none" strike="noStrike">
                <a:solidFill>
                  <a:srgbClr val="000000"/>
                </a:solidFill>
                <a:effectLst/>
                <a:latin typeface="Arial" panose="020B0604020202020204" pitchFamily="34" charset="0"/>
              </a:rPr>
              <a:t>The definition of homelessness used in this release follows from what is available in death registrations data to identify affected individuals. Our statistics mainly include people sleeping rough or using emergency accommodation such as homeless shelters and direct access hostels, at or around the time of death. An upper age limit of 74 years is applied to avoid accidental inclusion of elderly people who died in some institutional settings. This means that a small number of genuine deaths of homeless people aged 75 years or over might have been excluded. We also exclude deaths for those below the age of 15 due to it being difficult to unambiguously identify homelessness in this group with the data we have. </a:t>
            </a:r>
            <a:r>
              <a:rPr lang="en-GB"/>
              <a:t> </a:t>
            </a:r>
          </a:p>
          <a:p>
            <a:endParaRPr lang="en-GB" sz="1200" b="1" i="0" u="none" strike="noStrike">
              <a:solidFill>
                <a:srgbClr val="000000"/>
              </a:solidFill>
              <a:effectLst/>
              <a:latin typeface="Arial" panose="020B0604020202020204" pitchFamily="34" charset="0"/>
            </a:endParaRPr>
          </a:p>
          <a:p>
            <a:r>
              <a:rPr lang="en-GB" sz="1200" b="1" i="0" u="none" strike="noStrike">
                <a:solidFill>
                  <a:srgbClr val="000000"/>
                </a:solidFill>
                <a:effectLst/>
                <a:latin typeface="Arial" panose="020B0604020202020204" pitchFamily="34" charset="0"/>
              </a:rPr>
              <a:t>Identified and estimated deaths: </a:t>
            </a:r>
            <a:r>
              <a:rPr lang="en-GB" sz="1200" b="0" i="0" u="none" strike="noStrike">
                <a:solidFill>
                  <a:srgbClr val="000000"/>
                </a:solidFill>
                <a:effectLst/>
                <a:latin typeface="Arial" panose="020B0604020202020204" pitchFamily="34" charset="0"/>
              </a:rPr>
              <a:t>Deaths of homeless people were identified from the death registration records held by ONS, and a statistical method called capture-recapture modelling was applied to estimate the most likely number of additional registrations not identified as homeless people. The figures reported here are the total estimated numbers, except where specifically described as being based on identified records only. The method used provides a robust but conservative estimate, so the real numbers may still be higher.</a:t>
            </a:r>
            <a:r>
              <a:rPr lang="en-GB"/>
              <a:t> </a:t>
            </a:r>
          </a:p>
          <a:p>
            <a:endParaRPr lang="en-GB"/>
          </a:p>
          <a:p>
            <a:r>
              <a:rPr lang="en-GB" b="1"/>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 Some local authorities will appear on for multiple ICBs where part of the local authority exists within the ICB (regardless of the portion of the local authority within the ICB)</a:t>
            </a:r>
            <a:endParaRPr lang="en-GB" b="1"/>
          </a:p>
          <a:p>
            <a:r>
              <a:rPr lang="en-GB" sz="1200" b="0" i="0" u="none" strike="noStrike">
                <a:solidFill>
                  <a:srgbClr val="000000"/>
                </a:solidFill>
                <a:effectLst/>
                <a:latin typeface="Arial" panose="020B0604020202020204" pitchFamily="34" charset="0"/>
              </a:rPr>
              <a:t>- Figures are for deaths registered, rather than deaths occurring in each calendar year.</a:t>
            </a:r>
            <a:r>
              <a:rPr lang="en-GB"/>
              <a:t> </a:t>
            </a:r>
          </a:p>
          <a:p>
            <a:r>
              <a:rPr lang="en-GB" sz="1200" b="0" i="0" u="none" strike="noStrike">
                <a:solidFill>
                  <a:srgbClr val="000000"/>
                </a:solidFill>
                <a:effectLst/>
                <a:latin typeface="Arial" panose="020B0604020202020204" pitchFamily="34" charset="0"/>
              </a:rPr>
              <a:t>- Figures for England and Wales may include deaths of non-residents.</a:t>
            </a:r>
            <a:r>
              <a:rPr lang="en-GB"/>
              <a:t> </a:t>
            </a:r>
          </a:p>
          <a:p>
            <a:r>
              <a:rPr lang="en-GB" sz="1200" b="0" i="0" u="none" strike="noStrike">
                <a:solidFill>
                  <a:srgbClr val="000000"/>
                </a:solidFill>
                <a:effectLst/>
                <a:latin typeface="Arial" panose="020B0604020202020204" pitchFamily="34" charset="0"/>
              </a:rPr>
              <a:t>- For definitions, including why the data are only for those aged 15 to 74 years, see 'definition' tab in this workbook.</a:t>
            </a:r>
            <a:r>
              <a:rPr lang="en-GB"/>
              <a:t> </a:t>
            </a:r>
          </a:p>
          <a:p>
            <a:r>
              <a:rPr lang="en-GB" sz="1200" b="0" i="0" u="none" strike="noStrike">
                <a:solidFill>
                  <a:srgbClr val="000000"/>
                </a:solidFill>
                <a:effectLst/>
                <a:latin typeface="Arial" panose="020B0604020202020204" pitchFamily="34" charset="0"/>
              </a:rPr>
              <a:t>- Rates are based on total population of England and Wales aged 15 to 74 years, NOT total numbers of homeless people.</a:t>
            </a:r>
            <a:r>
              <a:rPr lang="en-GB"/>
              <a:t> </a:t>
            </a:r>
          </a:p>
          <a:p>
            <a:r>
              <a:rPr lang="en-GB" sz="1200" b="0" i="0" u="none" strike="noStrike">
                <a:solidFill>
                  <a:srgbClr val="000000"/>
                </a:solidFill>
                <a:effectLst/>
                <a:latin typeface="Arial" panose="020B0604020202020204" pitchFamily="34" charset="0"/>
              </a:rPr>
              <a:t>- Rates calculated where there are fewer than 20 deaths need to be treated with caution as they are potentially unreliable. Rates were not calculated where there were fewer than 3 deaths estimated</a:t>
            </a:r>
            <a:r>
              <a:rPr lang="en-GB"/>
              <a:t> </a:t>
            </a:r>
          </a:p>
          <a:p>
            <a:r>
              <a:rPr lang="en-GB" sz="1200" b="0" i="0" u="none" strike="noStrike">
                <a:solidFill>
                  <a:srgbClr val="000000"/>
                </a:solidFill>
                <a:effectLst/>
                <a:latin typeface="Arial" panose="020B0604020202020204" pitchFamily="34" charset="0"/>
              </a:rPr>
              <a:t>- Where it has not been possible to calculate a rate due to the number of deaths being 3 or below, these have been marked with a colon (:). </a:t>
            </a:r>
            <a:endParaRPr lang="en-GB"/>
          </a:p>
          <a:p>
            <a:endParaRPr lang="en-GB" b="1"/>
          </a:p>
          <a:p>
            <a:r>
              <a:rPr lang="en-GB" b="1"/>
              <a:t>More information on deaths in the homeless population can be found at a national level on the Spotlight tool: </a:t>
            </a:r>
          </a:p>
          <a:p>
            <a:r>
              <a:rPr lang="en-GB" b="0"/>
              <a:t>https://analytics.phe.gov.uk/apps/spotlight/</a:t>
            </a:r>
          </a:p>
          <a:p>
            <a:endParaRPr lang="en-GB" b="1"/>
          </a:p>
          <a:p>
            <a:endParaRPr lang="en-GB"/>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53</a:t>
            </a:fld>
            <a:endParaRPr lang="en-GB"/>
          </a:p>
        </p:txBody>
      </p:sp>
    </p:spTree>
    <p:extLst>
      <p:ext uri="{BB962C8B-B14F-4D97-AF65-F5344CB8AC3E}">
        <p14:creationId xmlns:p14="http://schemas.microsoft.com/office/powerpoint/2010/main" val="278268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7</a:t>
            </a:fld>
            <a:endParaRPr lang="en-GB"/>
          </a:p>
        </p:txBody>
      </p:sp>
    </p:spTree>
    <p:extLst>
      <p:ext uri="{BB962C8B-B14F-4D97-AF65-F5344CB8AC3E}">
        <p14:creationId xmlns:p14="http://schemas.microsoft.com/office/powerpoint/2010/main" val="3194829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55</a:t>
            </a:fld>
            <a:endParaRPr lang="en-GB"/>
          </a:p>
        </p:txBody>
      </p:sp>
    </p:spTree>
    <p:extLst>
      <p:ext uri="{BB962C8B-B14F-4D97-AF65-F5344CB8AC3E}">
        <p14:creationId xmlns:p14="http://schemas.microsoft.com/office/powerpoint/2010/main" val="1427479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t>1. </a:t>
            </a:r>
            <a:r>
              <a:rPr lang="en-GB" b="0" i="0">
                <a:solidFill>
                  <a:srgbClr val="333333"/>
                </a:solidFill>
                <a:effectLst/>
                <a:latin typeface="interfaceregular"/>
              </a:rPr>
              <a:t>O’Reilly P, Jenkinson A, Martin T</a:t>
            </a:r>
            <a:r>
              <a:rPr lang="en-GB" b="0" i="1">
                <a:solidFill>
                  <a:srgbClr val="333333"/>
                </a:solidFill>
                <a:effectLst/>
                <a:latin typeface="interfaceregular"/>
              </a:rPr>
              <a:t>, et al. </a:t>
            </a:r>
            <a:r>
              <a:rPr lang="en-GB" b="0" i="0">
                <a:solidFill>
                  <a:srgbClr val="333333"/>
                </a:solidFill>
                <a:effectLst/>
                <a:latin typeface="interfaceregular"/>
              </a:rPr>
              <a:t>G294(P) Health and disease in children of the ‘ </a:t>
            </a:r>
            <a:r>
              <a:rPr lang="en-GB" b="0" i="0" err="1">
                <a:solidFill>
                  <a:srgbClr val="333333"/>
                </a:solidFill>
                <a:effectLst/>
                <a:latin typeface="interfaceregular"/>
              </a:rPr>
              <a:t>irish</a:t>
            </a:r>
            <a:r>
              <a:rPr lang="en-GB" b="0" i="0">
                <a:solidFill>
                  <a:srgbClr val="333333"/>
                </a:solidFill>
                <a:effectLst/>
                <a:latin typeface="interfaceregular"/>
              </a:rPr>
              <a:t> traveller’ community. </a:t>
            </a:r>
            <a:r>
              <a:rPr lang="en-GB" b="0" i="1">
                <a:solidFill>
                  <a:srgbClr val="333333"/>
                </a:solidFill>
                <a:effectLst/>
                <a:latin typeface="interfaceregular"/>
              </a:rPr>
              <a:t>Archives of Disease in Childhood </a:t>
            </a:r>
            <a:r>
              <a:rPr lang="en-GB" b="0" i="0">
                <a:solidFill>
                  <a:srgbClr val="333333"/>
                </a:solidFill>
                <a:effectLst/>
                <a:latin typeface="interfaceregular"/>
              </a:rPr>
              <a:t>2018;</a:t>
            </a:r>
            <a:r>
              <a:rPr lang="en-GB" b="1" i="0">
                <a:solidFill>
                  <a:srgbClr val="333333"/>
                </a:solidFill>
                <a:effectLst/>
                <a:latin typeface="interfaceregular"/>
              </a:rPr>
              <a:t>103:</a:t>
            </a:r>
            <a:r>
              <a:rPr lang="en-GB" b="0" i="0">
                <a:solidFill>
                  <a:srgbClr val="333333"/>
                </a:solidFill>
                <a:effectLst/>
                <a:latin typeface="interfaceregular"/>
              </a:rPr>
              <a:t>A120.</a:t>
            </a:r>
          </a:p>
          <a:p>
            <a:br>
              <a:rPr lang="en-GB" b="0" i="0">
                <a:solidFill>
                  <a:srgbClr val="333333"/>
                </a:solidFill>
                <a:effectLst/>
                <a:latin typeface="interfaceregular"/>
              </a:rPr>
            </a:br>
            <a:endParaRPr lang="en-GB"/>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57</a:t>
            </a:fld>
            <a:endParaRPr lang="en-GB"/>
          </a:p>
        </p:txBody>
      </p:sp>
    </p:spTree>
    <p:extLst>
      <p:ext uri="{BB962C8B-B14F-4D97-AF65-F5344CB8AC3E}">
        <p14:creationId xmlns:p14="http://schemas.microsoft.com/office/powerpoint/2010/main" val="3927091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a:t>
            </a:r>
            <a:r>
              <a:rPr lang="en-GB" b="0" i="0">
                <a:solidFill>
                  <a:srgbClr val="212121"/>
                </a:solidFill>
                <a:effectLst/>
                <a:latin typeface="BlinkMacSystemFont"/>
              </a:rPr>
              <a:t>Watkinson RE, Sutton M, Turner AJ. Ethnic inequalities in health-related quality of life among older adults in England: secondary analysis of a national cross-sectional survey. Lancet Public Health. 2021 Mar;6(3):e145-e154. </a:t>
            </a:r>
            <a:r>
              <a:rPr lang="en-GB" b="0" i="0" err="1">
                <a:solidFill>
                  <a:srgbClr val="212121"/>
                </a:solidFill>
                <a:effectLst/>
                <a:latin typeface="BlinkMacSystemFont"/>
              </a:rPr>
              <a:t>doi</a:t>
            </a:r>
            <a:r>
              <a:rPr lang="en-GB" b="0" i="0">
                <a:solidFill>
                  <a:srgbClr val="212121"/>
                </a:solidFill>
                <a:effectLst/>
                <a:latin typeface="BlinkMacSystemFont"/>
              </a:rPr>
              <a:t>: 10.1016/S2468-2667(20)30287-5. </a:t>
            </a:r>
            <a:r>
              <a:rPr lang="en-GB" b="0" i="0" err="1">
                <a:solidFill>
                  <a:srgbClr val="212121"/>
                </a:solidFill>
                <a:effectLst/>
                <a:latin typeface="BlinkMacSystemFont"/>
              </a:rPr>
              <a:t>Epub</a:t>
            </a:r>
            <a:r>
              <a:rPr lang="en-GB" b="0" i="0">
                <a:solidFill>
                  <a:srgbClr val="212121"/>
                </a:solidFill>
                <a:effectLst/>
                <a:latin typeface="BlinkMacSystemFont"/>
              </a:rPr>
              <a:t> 2021 Jan 29. PMID: 33516278.</a:t>
            </a:r>
            <a:endParaRPr lang="en-GB">
              <a:ea typeface="Calibri"/>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58</a:t>
            </a:fld>
            <a:endParaRPr lang="en-GB"/>
          </a:p>
        </p:txBody>
      </p:sp>
    </p:spTree>
    <p:extLst>
      <p:ext uri="{BB962C8B-B14F-4D97-AF65-F5344CB8AC3E}">
        <p14:creationId xmlns:p14="http://schemas.microsoft.com/office/powerpoint/2010/main" val="502037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All Ireland Traveller Health Study</a:t>
            </a:r>
          </a:p>
          <a:p>
            <a:pPr marL="228600" indent="-228600">
              <a:buAutoNum type="arabicPeriod"/>
            </a:pPr>
            <a:r>
              <a:rPr lang="en-GB">
                <a:hlinkClick r:id="rId3"/>
              </a:rPr>
              <a:t>Gypsies and Travellers: simple solutions for living together | Equality and Human Rights Commission (equalityhumanrights.com)</a:t>
            </a:r>
            <a:endParaRPr lang="en-GB"/>
          </a:p>
          <a:p>
            <a:pPr marL="228600" indent="-228600">
              <a:buAutoNum type="arabicPeriod"/>
            </a:pPr>
            <a:r>
              <a:rPr lang="en-GB">
                <a:hlinkClick r:id="rId4"/>
              </a:rPr>
              <a:t>Gypsy, Roma and Irish Traveller ethnicity summary - GOV.UK Ethnicity facts and figures (ethnicity-facts-figures.service.gov.uk)</a:t>
            </a:r>
            <a:endParaRPr lang="en-GB"/>
          </a:p>
          <a:p>
            <a:pPr marL="228600" indent="-228600">
              <a:buAutoNum type="arabicPeriod"/>
            </a:pPr>
            <a:r>
              <a:rPr lang="en-GB">
                <a:hlinkClick r:id="rId5"/>
              </a:rPr>
              <a:t>Latest percentage eligible for Free School Meals by ethnicity - a Freedom of Information request to Department for Education – </a:t>
            </a:r>
            <a:r>
              <a:rPr lang="en-GB" err="1">
                <a:hlinkClick r:id="rId5"/>
              </a:rPr>
              <a:t>WhatDoTheyKnow</a:t>
            </a:r>
            <a:endParaRPr lang="en-GB"/>
          </a:p>
          <a:p>
            <a:pPr marL="228600" indent="-228600">
              <a:buAutoNum type="arabicPeriod"/>
            </a:pPr>
            <a:r>
              <a:rPr lang="en-GB">
                <a:hlinkClick r:id="rId6"/>
              </a:rPr>
              <a:t>G294(P) Health and disease in children of the ‘ </a:t>
            </a:r>
            <a:r>
              <a:rPr lang="en-GB" err="1">
                <a:hlinkClick r:id="rId6"/>
              </a:rPr>
              <a:t>irish</a:t>
            </a:r>
            <a:r>
              <a:rPr lang="en-GB">
                <a:hlinkClick r:id="rId6"/>
              </a:rPr>
              <a:t> traveller’ community | Archives of Disease in Childhood (bmj.com)</a:t>
            </a:r>
            <a:endParaRPr lang="en-GB"/>
          </a:p>
          <a:p>
            <a:pPr marL="228600" indent="-228600">
              <a:buAutoNum type="arabicPeriod"/>
            </a:pPr>
            <a:r>
              <a:rPr lang="en-GB" b="0" i="0">
                <a:solidFill>
                  <a:srgbClr val="333333"/>
                </a:solidFill>
                <a:effectLst/>
                <a:latin typeface="-apple-system"/>
              </a:rPr>
              <a:t>Jackson, C., Bedford, H., Cheater, F.M. </a:t>
            </a:r>
            <a:r>
              <a:rPr lang="en-GB" b="0" i="1">
                <a:solidFill>
                  <a:srgbClr val="333333"/>
                </a:solidFill>
                <a:effectLst/>
                <a:latin typeface="-apple-system"/>
              </a:rPr>
              <a:t>et al.</a:t>
            </a:r>
            <a:r>
              <a:rPr lang="en-GB" b="0" i="0">
                <a:solidFill>
                  <a:srgbClr val="333333"/>
                </a:solidFill>
                <a:effectLst/>
                <a:latin typeface="-apple-system"/>
              </a:rPr>
              <a:t> </a:t>
            </a:r>
            <a:r>
              <a:rPr lang="en-GB" b="0" i="1">
                <a:solidFill>
                  <a:srgbClr val="333333"/>
                </a:solidFill>
                <a:effectLst/>
                <a:latin typeface="-apple-system"/>
              </a:rPr>
              <a:t>Needles, Jabs and Jags</a:t>
            </a:r>
            <a:r>
              <a:rPr lang="en-GB" b="0" i="0">
                <a:solidFill>
                  <a:srgbClr val="333333"/>
                </a:solidFill>
                <a:effectLst/>
                <a:latin typeface="-apple-system"/>
              </a:rPr>
              <a:t>: a qualitative exploration of barriers and facilitators to child and adult immunisation uptake among Gypsies, Travellers and Roma. </a:t>
            </a:r>
            <a:r>
              <a:rPr lang="en-GB" b="0" i="1">
                <a:solidFill>
                  <a:srgbClr val="333333"/>
                </a:solidFill>
                <a:effectLst/>
                <a:latin typeface="-apple-system"/>
              </a:rPr>
              <a:t>BMC Public Health</a:t>
            </a:r>
            <a:r>
              <a:rPr lang="en-GB" b="0" i="0">
                <a:solidFill>
                  <a:srgbClr val="333333"/>
                </a:solidFill>
                <a:effectLst/>
                <a:latin typeface="-apple-system"/>
              </a:rPr>
              <a:t> </a:t>
            </a:r>
            <a:r>
              <a:rPr lang="en-GB" b="1" i="0">
                <a:solidFill>
                  <a:srgbClr val="333333"/>
                </a:solidFill>
                <a:effectLst/>
                <a:latin typeface="-apple-system"/>
              </a:rPr>
              <a:t>17</a:t>
            </a:r>
            <a:r>
              <a:rPr lang="en-GB" b="0" i="0">
                <a:solidFill>
                  <a:srgbClr val="333333"/>
                </a:solidFill>
                <a:effectLst/>
                <a:latin typeface="-apple-system"/>
              </a:rPr>
              <a:t>, 254 (2017). https://doi.org/10.1186/s12889-017-4178-y</a:t>
            </a:r>
          </a:p>
          <a:p>
            <a:pPr marL="228600" indent="-228600">
              <a:buAutoNum type="arabicPeriod"/>
            </a:pPr>
            <a:r>
              <a:rPr lang="en-GB"/>
              <a:t>Parry G, Van </a:t>
            </a:r>
            <a:r>
              <a:rPr lang="en-GB" err="1"/>
              <a:t>Cleemput</a:t>
            </a:r>
            <a:r>
              <a:rPr lang="en-GB"/>
              <a:t> P, Peters J, Walters S, Thomas K, Cooper C. (2007). Health status of Gypsies and Travellers in England. J </a:t>
            </a:r>
            <a:r>
              <a:rPr lang="en-GB" err="1"/>
              <a:t>Epidemiol</a:t>
            </a:r>
            <a:r>
              <a:rPr lang="en-GB"/>
              <a:t> Community Health. 2007 Mar;61(3):198-204. </a:t>
            </a:r>
            <a:r>
              <a:rPr lang="en-GB" err="1"/>
              <a:t>doi</a:t>
            </a:r>
            <a:r>
              <a:rPr lang="en-GB"/>
              <a:t>: 10.1136/jech.2006.045997. </a:t>
            </a:r>
            <a:endParaRPr lang="en-GB" b="0" i="0">
              <a:solidFill>
                <a:srgbClr val="333333"/>
              </a:solidFill>
              <a:effectLst/>
              <a:latin typeface="-apple-system"/>
            </a:endParaRPr>
          </a:p>
          <a:p>
            <a:pPr marL="228600" indent="-228600">
              <a:buAutoNum type="arabicPeriod"/>
            </a:pPr>
            <a:r>
              <a:rPr lang="en-GB" b="0" i="0">
                <a:solidFill>
                  <a:srgbClr val="333333"/>
                </a:solidFill>
                <a:effectLst/>
                <a:latin typeface="-apple-system"/>
              </a:rPr>
              <a:t>Improving access to Healthcare for Gypsies and Travellers, homeless people and sex workers. Royal College of General </a:t>
            </a:r>
            <a:r>
              <a:rPr lang="en-GB" b="0" i="0" err="1">
                <a:solidFill>
                  <a:srgbClr val="333333"/>
                </a:solidFill>
                <a:effectLst/>
                <a:latin typeface="-apple-system"/>
              </a:rPr>
              <a:t>Practioners</a:t>
            </a:r>
            <a:r>
              <a:rPr lang="en-GB" b="0" i="0">
                <a:solidFill>
                  <a:srgbClr val="333333"/>
                </a:solidFill>
                <a:effectLst/>
                <a:latin typeface="-apple-system"/>
              </a:rPr>
              <a:t>. September 2013.  </a:t>
            </a:r>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59</a:t>
            </a:fld>
            <a:endParaRPr lang="en-GB"/>
          </a:p>
        </p:txBody>
      </p:sp>
    </p:spTree>
    <p:extLst>
      <p:ext uri="{BB962C8B-B14F-4D97-AF65-F5344CB8AC3E}">
        <p14:creationId xmlns:p14="http://schemas.microsoft.com/office/powerpoint/2010/main" val="4024101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Data Source: </a:t>
            </a:r>
            <a:r>
              <a:rPr lang="en-GB" sz="1200">
                <a:hlinkClick r:id="rId3"/>
              </a:rPr>
              <a:t>Count of Traveller caravans, July 2022: England - GOV.UK (www.gov.uk)</a:t>
            </a:r>
            <a:r>
              <a:rPr lang="en-GB" sz="1200"/>
              <a:t>: Department for Levelling Up, Housing &amp; Communities,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the South East in July 2022, data for Canterbury and Chichester have been partially or totally imputed due to non-submission or data quality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CFC676B2-F24C-455B-A0FE-DDE7C0C01D95}" type="slidenum">
              <a:rPr lang="en-GB" smtClean="0"/>
              <a:t>62</a:t>
            </a:fld>
            <a:endParaRPr lang="en-GB"/>
          </a:p>
        </p:txBody>
      </p:sp>
    </p:spTree>
    <p:extLst>
      <p:ext uri="{BB962C8B-B14F-4D97-AF65-F5344CB8AC3E}">
        <p14:creationId xmlns:p14="http://schemas.microsoft.com/office/powerpoint/2010/main" val="333328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Local authorities count the number of Traveller caravans every two years. The data are submitted to the Department for Levelling Up, Housing &amp; Communities. Not all local authorities provided a count and some data were imputed due to non-submission or data quality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the South East in July 2022, data were not submitted for at least 3 consecutive counts in Arun, Runneymede and Spelthorne.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the South East in July 2022, data for Canterbury and Chichester have been partially or totally imputed due to non-submission or data quality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Traveller Caravan Count publication is compiled from information submitted by local authorities in England in order to provide local data on the number and seasonal movement of caravans. The count of traveller caravans’ publication is collected on a particular count day, providing a snapshot of the number of caravans on the day of the count. Local authorities carried out the July 2021 count on or around 22 July 2021.</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Traveller Caravan Count was previously known as the ‘Gypsy and Traveller Caravan Count’, however, there has been no change in the coverage of the count. It continues to include caravans lived in by Traditional and Ethnic Gypsies and Travellers as well as members of the non-traditional New Traveller groups who live in caravans or other moveable dwellings. The department does not collect information on the number of occupants residing in these caravans or caravan sites, ethnicity or any other characteristics of caravan occupants</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Definition of 'Gypsy/Traveller':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 a person with a cultural tradition of nomadism or of living in a caravan; and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 all other persons of a nomadic habit life, whatever their race or origin including – </a:t>
            </a:r>
          </a:p>
          <a:p>
            <a:pPr indent="457200">
              <a:lnSpc>
                <a:spcPct val="107000"/>
              </a:lnSpc>
              <a:spcAft>
                <a:spcPts val="800"/>
              </a:spcAft>
            </a:pPr>
            <a:r>
              <a:rPr lang="en-GB" sz="1800" err="1">
                <a:effectLst/>
                <a:latin typeface="Calibri" panose="020F0502020204030204" pitchFamily="34" charset="0"/>
                <a:ea typeface="Calibri" panose="020F0502020204030204" pitchFamily="34" charset="0"/>
                <a:cs typeface="Times New Roman" panose="02020603050405020304" pitchFamily="18" charset="0"/>
              </a:rPr>
              <a:t>i</a:t>
            </a:r>
            <a:r>
              <a:rPr lang="en-GB" sz="1800">
                <a:effectLst/>
                <a:latin typeface="Calibri" panose="020F0502020204030204" pitchFamily="34" charset="0"/>
                <a:ea typeface="Calibri" panose="020F0502020204030204" pitchFamily="34" charset="0"/>
                <a:cs typeface="Times New Roman" panose="02020603050405020304" pitchFamily="18" charset="0"/>
              </a:rPr>
              <a:t>) such persons who, on grounds only of their own or their family's or dependant's educational or health needs or old age, have ceased to travel temporarily or permanently; and </a:t>
            </a:r>
          </a:p>
          <a:p>
            <a:pPr indent="457200">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ii) members of an organised group of travelling show people or circus people (whether or not travelling together as such). </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Definition of 'caravan':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 all mobile homes, caravans, trailers and other living vehicles on Gypsy/Traveller sites and encampments, whether or not they meet the strict legal definition of a caravan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 touring caravans on Gypsy and Traveller sites and encampments even if not lived in permanently c) tents, benders or yurts where these are the ‘permanent’ living accommodation of Gypsies or Travellers.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Definition of a ‘pitch’: an area of land on a Gypsy and Traveller site normally occupied by one licensee family, sometimes referred to as a plot. Pitches can vary in size and the maximum number of caravans able to be located at each pitch depends on the size of the pitch, but must not exceed four caravans on any one pitch.</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Types of sites: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Authorised public sites</a:t>
            </a:r>
            <a:r>
              <a:rPr lang="en-GB" sz="1800">
                <a:effectLst/>
                <a:latin typeface="Calibri" panose="020F0502020204030204" pitchFamily="34" charset="0"/>
                <a:ea typeface="Calibri" panose="020F0502020204030204" pitchFamily="34" charset="0"/>
                <a:cs typeface="Times New Roman" panose="02020603050405020304" pitchFamily="18" charset="0"/>
              </a:rPr>
              <a:t> – operated by local authorities and private registered providers of social housing, including housing associations, trusts and cooperatives; </a:t>
            </a:r>
          </a:p>
          <a:p>
            <a:pPr indent="457200">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authorised private sites – privately funded sites with planning permission; </a:t>
            </a:r>
          </a:p>
          <a:p>
            <a:pPr indent="457200">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unauthorised developments – sites on land owned by travellers for which planning permission had not been granted at the time of count;</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Unauthorised encampments – sites on land not owned by travellers and which do not have planning permission. </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Types of unauthorised sites</a:t>
            </a:r>
            <a:r>
              <a:rPr lang="en-GB" sz="1800">
                <a:effectLst/>
                <a:latin typeface="Calibri" panose="020F0502020204030204" pitchFamily="34" charset="0"/>
                <a:ea typeface="Calibri" panose="020F0502020204030204" pitchFamily="34" charset="0"/>
                <a:cs typeface="Times New Roman" panose="02020603050405020304" pitchFamily="18" charset="0"/>
              </a:rPr>
              <a:t>: Unauthorised sites are classified as either ‘Tolerated’ or ‘Not Tolerated’  A 'Tolerated' site is one where the local authority has decided not to seek the removal of the encampment, and where the encampment has been, or is likely to be, allowed to remain for an indefinite period of time.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Some examples of a site which would be classified as 'Not Tolerated' are where: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 planning enforcement notice has been served (including Temporary Stop Notices),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The results of a planning enquiry are pending,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An injunction has been sought,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The compliance period has been extended. </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Transit, residential/permanent and Travelling </a:t>
            </a:r>
            <a:r>
              <a:rPr lang="en-GB" sz="1800" b="1" err="1">
                <a:effectLst/>
                <a:latin typeface="Calibri" panose="020F0502020204030204" pitchFamily="34" charset="0"/>
                <a:ea typeface="Calibri" panose="020F0502020204030204" pitchFamily="34" charset="0"/>
                <a:cs typeface="Times New Roman" panose="02020603050405020304" pitchFamily="18" charset="0"/>
              </a:rPr>
              <a:t>Showpeople</a:t>
            </a:r>
            <a:r>
              <a:rPr lang="en-GB" sz="1800" b="1">
                <a:effectLst/>
                <a:latin typeface="Calibri" panose="020F0502020204030204" pitchFamily="34" charset="0"/>
                <a:ea typeface="Calibri" panose="020F0502020204030204" pitchFamily="34" charset="0"/>
                <a:cs typeface="Times New Roman" panose="02020603050405020304" pitchFamily="18" charset="0"/>
              </a:rPr>
              <a:t> pitches/sites: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Transit pitches/sites are authorised sites that are used for short stays by Gypsies and Travellers. The sites are usually provided on a permanent basis (but intended for temporary use by residents) by local authorities and have basic amenities and services, such as water supply, shared toilets, washing facilities/utility room and waste disposal. They may be used for days or weeks, up to a maximum of three months. The length of stay generally varies between 28 days and 13 weeks.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Residential pitches/sites are either provided by local authorities or are owned by Gypsies and Travellers themselves. The sites are used as long-term residences. Sites often contain a number of separate pitches, occupied by each Gypsy or Traveller household, although single pitch sites are also common. Council-owned residential sites are managed by either the local authority or a local housing partner and have a number of amenities, including water supply, electricity, individual toilets and utility rooms.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CFC676B2-F24C-455B-A0FE-DDE7C0C01D95}" type="slidenum">
              <a:rPr lang="en-GB" smtClean="0"/>
              <a:t>63</a:t>
            </a:fld>
            <a:endParaRPr lang="en-GB"/>
          </a:p>
        </p:txBody>
      </p:sp>
    </p:spTree>
    <p:extLst>
      <p:ext uri="{BB962C8B-B14F-4D97-AF65-F5344CB8AC3E}">
        <p14:creationId xmlns:p14="http://schemas.microsoft.com/office/powerpoint/2010/main" val="2649431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a:t>Some local authorities will appear on multiple ICBs where part of the local authority exists within the ICB (regardless of the portion of the local authority within the ICB)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b="0" i="0" u="none" strike="noStrike">
                <a:solidFill>
                  <a:srgbClr val="000000"/>
                </a:solidFill>
                <a:effectLst/>
                <a:latin typeface="Arial" panose="020B0604020202020204" pitchFamily="34" charset="0"/>
              </a:rPr>
              <a:t>Counts could not be estimated for the ICB because the source area data is incomplete</a:t>
            </a:r>
            <a:endParaRPr lang="en-GB" b="0"/>
          </a:p>
          <a:p>
            <a:endParaRPr lang="en-GB" b="1"/>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Traveller Caravan Count publication is compiled from information submitted by local authorities in England in order to provide local data on the number and seasonal movement of caravans. The count of traveller caravans’ publication is collected on a particular count day, providing a snapshot of the number of caravans on the day of the count. Local authorities carried out the July 2021 count on or around 22 July 2021.</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Traveller Caravan Count was previously known as the ‘Gypsy and Traveller Caravan Count’, however, there has been no change in the coverage of the count. It continues to include caravans lived in by Traditional and Ethnic Gypsies and Travellers as well as members of the non-traditional New Traveller groups who live in caravans or other moveable dwellings. The department does not collect information on the number of occupants residing in these caravans or caravan sites, ethnicity or any other characteristics of caravan occupants</a:t>
            </a:r>
          </a:p>
          <a:p>
            <a:pPr>
              <a:lnSpc>
                <a:spcPct val="107000"/>
              </a:lnSpc>
              <a:spcAft>
                <a:spcPts val="800"/>
              </a:spcAft>
            </a:pP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Definition of 'Gypsy/Traveller':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a) a person with a cultural tradition of nomadism or of living in a caravan; and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b) all other persons of a nomadic habit life, whatever their race or origin including – </a:t>
            </a:r>
          </a:p>
          <a:p>
            <a:pPr indent="457200">
              <a:lnSpc>
                <a:spcPct val="107000"/>
              </a:lnSpc>
              <a:spcAft>
                <a:spcPts val="800"/>
              </a:spcAft>
            </a:pPr>
            <a:r>
              <a:rPr lang="en-GB" sz="1200" err="1">
                <a:effectLst/>
                <a:latin typeface="Calibri" panose="020F0502020204030204" pitchFamily="34" charset="0"/>
                <a:ea typeface="Calibri" panose="020F0502020204030204" pitchFamily="34" charset="0"/>
                <a:cs typeface="Times New Roman" panose="02020603050405020304" pitchFamily="18" charset="0"/>
              </a:rPr>
              <a:t>i</a:t>
            </a:r>
            <a:r>
              <a:rPr lang="en-GB" sz="1200">
                <a:effectLst/>
                <a:latin typeface="Calibri" panose="020F0502020204030204" pitchFamily="34" charset="0"/>
                <a:ea typeface="Calibri" panose="020F0502020204030204" pitchFamily="34" charset="0"/>
                <a:cs typeface="Times New Roman" panose="02020603050405020304" pitchFamily="18" charset="0"/>
              </a:rPr>
              <a:t>) such persons who, on grounds only of their own or their family's or dependant's educational or health needs or old age, have ceased to travel temporarily or permanently; and </a:t>
            </a:r>
          </a:p>
          <a:p>
            <a:pPr indent="457200">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ii) members of an organised group of travelling show people or circus people (whether or not travelling together as such). </a:t>
            </a:r>
          </a:p>
          <a:p>
            <a:pPr>
              <a:lnSpc>
                <a:spcPct val="107000"/>
              </a:lnSpc>
              <a:spcAft>
                <a:spcPts val="800"/>
              </a:spcAft>
            </a:pP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Definition of 'caravan':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a) all mobile homes, caravans, trailers and other living vehicles on Gypsy/Traveller sites and encampments, whether or not they meet the strict legal definition of a caravan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b) touring caravans on Gypsy and Traveller sites and encampments even if not lived in permanently c) tents, benders or yurts where these are the ‘permanent’ living accommodation of Gypsies or Travellers.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Definition of a ‘pitch’: an area of land on a Gypsy and Traveller site normally occupied by one licensee family, sometimes referred to as a plot. Pitches can vary in size and the maximum number of caravans able to be located at each pitch depends on the size of the pitch, but must not exceed four caravans on any one pitch.</a:t>
            </a:r>
          </a:p>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Types of sites: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Authorised public sites</a:t>
            </a:r>
            <a:r>
              <a:rPr lang="en-GB" sz="1200">
                <a:effectLst/>
                <a:latin typeface="Calibri" panose="020F0502020204030204" pitchFamily="34" charset="0"/>
                <a:ea typeface="Calibri" panose="020F0502020204030204" pitchFamily="34" charset="0"/>
                <a:cs typeface="Times New Roman" panose="02020603050405020304" pitchFamily="18" charset="0"/>
              </a:rPr>
              <a:t> – operated by local authorities and private registered providers of social housing, including housing associations, trusts and cooperatives; </a:t>
            </a:r>
          </a:p>
          <a:p>
            <a:pPr indent="457200">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authorised private sites – privately funded sites with planning permission; </a:t>
            </a:r>
          </a:p>
          <a:p>
            <a:pPr indent="457200">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unauthorised developments – sites on land owned by travellers for which planning permission had not been granted at the time of count;</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Unauthorised encampments – sites on land not owned by travellers and which do not have planning permission. </a:t>
            </a:r>
          </a:p>
          <a:p>
            <a:pPr>
              <a:lnSpc>
                <a:spcPct val="107000"/>
              </a:lnSpc>
              <a:spcAft>
                <a:spcPts val="800"/>
              </a:spcAft>
            </a:pP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Types of unauthorised sites</a:t>
            </a:r>
            <a:r>
              <a:rPr lang="en-GB" sz="1200">
                <a:effectLst/>
                <a:latin typeface="Calibri" panose="020F0502020204030204" pitchFamily="34" charset="0"/>
                <a:ea typeface="Calibri" panose="020F0502020204030204" pitchFamily="34" charset="0"/>
                <a:cs typeface="Times New Roman" panose="02020603050405020304" pitchFamily="18" charset="0"/>
              </a:rPr>
              <a:t>: Unauthorised sites are classified as either ‘Tolerated’ or ‘Not Tolerated’  A 'Tolerated' site is one where the local authority has decided not to seek the removal of the encampment, and where the encampment has been, or is likely to be, allowed to remain for an indefinite period of time.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Some examples of a site which would be classified as 'Not Tolerated' are where: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 planning enforcement notice has been served (including Temporary Stop Notices),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The results of a planning enquiry are pending,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An injunction has been sought,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The compliance period has been extended. </a:t>
            </a:r>
          </a:p>
          <a:p>
            <a:pPr>
              <a:lnSpc>
                <a:spcPct val="107000"/>
              </a:lnSpc>
              <a:spcAft>
                <a:spcPts val="800"/>
              </a:spcAft>
            </a:pP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Transit, residential/permanent and Travelling </a:t>
            </a:r>
            <a:r>
              <a:rPr lang="en-GB" sz="1200" b="1" err="1">
                <a:effectLst/>
                <a:latin typeface="Calibri" panose="020F0502020204030204" pitchFamily="34" charset="0"/>
                <a:ea typeface="Calibri" panose="020F0502020204030204" pitchFamily="34" charset="0"/>
                <a:cs typeface="Times New Roman" panose="02020603050405020304" pitchFamily="18" charset="0"/>
              </a:rPr>
              <a:t>Showpeople</a:t>
            </a:r>
            <a:r>
              <a:rPr lang="en-GB" sz="1200" b="1">
                <a:effectLst/>
                <a:latin typeface="Calibri" panose="020F0502020204030204" pitchFamily="34" charset="0"/>
                <a:ea typeface="Calibri" panose="020F0502020204030204" pitchFamily="34" charset="0"/>
                <a:cs typeface="Times New Roman" panose="02020603050405020304" pitchFamily="18" charset="0"/>
              </a:rPr>
              <a:t> pitches/sites: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Transit pitches/sites are authorised sites that are used for short stays by Gypsies and Travellers. The sites are usually provided on a permanent basis (but intended for temporary use by residents) by local authorities and have basic amenities and services, such as water supply, shared toilets, washing facilities/utility room and waste disposal. They may be used for days or weeks, up to a maximum of three months. The length of stay generally varies between 28 days and 13 weeks.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Residential pitches/sites are either provided by local authorities or are owned by Gypsies and Travellers themselves. The sites are used as long-term residences. Sites often contain a number of separate pitches, occupied by each Gypsy or Traveller household, although single pitch sites are also common. Council-owned residential sites are managed by either the local authority or a local housing partner and have a number of amenities, including water supply, electricity, individual toilets and utility rooms.</a:t>
            </a:r>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64</a:t>
            </a:fld>
            <a:endParaRPr lang="en-GB"/>
          </a:p>
        </p:txBody>
      </p:sp>
    </p:spTree>
    <p:extLst>
      <p:ext uri="{BB962C8B-B14F-4D97-AF65-F5344CB8AC3E}">
        <p14:creationId xmlns:p14="http://schemas.microsoft.com/office/powerpoint/2010/main" val="3211936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 Aldridge R.W. et al (2018) </a:t>
            </a:r>
            <a:r>
              <a:rPr lang="en-US"/>
              <a:t>Morbidity and mortality in homeless individuals, prisoners, sex workers, and individuals with substance use disorders in high-income countries: a systematic review and meta-analysis. Lancet; 391:241-50 </a:t>
            </a:r>
            <a:r>
              <a:rPr lang="en-US">
                <a:hlinkClick r:id="rId3"/>
              </a:rPr>
              <a:t>Morbidity and mortality in homeless individuals, prisoners, sex workers, and individuals with substance use disorders in high-income countries: a systematic review and meta-analysis - The Lancet</a:t>
            </a:r>
            <a:endParaRPr lang="en-US">
              <a:cs typeface="Calibri" panose="020F0502020204030204"/>
            </a:endParaRPr>
          </a:p>
          <a:p>
            <a:r>
              <a:rPr lang="en-US"/>
              <a:t>2. National Institute for Health and Care Research (2023) </a:t>
            </a:r>
            <a:r>
              <a:rPr lang="en-US">
                <a:hlinkClick r:id="rId4"/>
              </a:rPr>
              <a:t>23/27 Interventions to improve health outcomes for sex workers</a:t>
            </a:r>
            <a:r>
              <a:rPr lang="en-US"/>
              <a:t> </a:t>
            </a:r>
            <a:endParaRPr lang="en-US">
              <a:cs typeface="Calibri"/>
            </a:endParaRPr>
          </a:p>
          <a:p>
            <a:r>
              <a:rPr lang="en-US"/>
              <a:t>3. Benoit C, Smith M, Jansson M, Magnus S, Maurice R, Flagg J, et al. Canadian Sex Workers Weigh the Costs and Benefits of Disclosing Their Occupational Status to Health Providers Sex Res Soc Policy. 2019;16:329-41 Available from: doi:10.1007/s13178-018-0339-8</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69</a:t>
            </a:fld>
            <a:endParaRPr lang="en-GB"/>
          </a:p>
        </p:txBody>
      </p:sp>
    </p:spTree>
    <p:extLst>
      <p:ext uri="{BB962C8B-B14F-4D97-AF65-F5344CB8AC3E}">
        <p14:creationId xmlns:p14="http://schemas.microsoft.com/office/powerpoint/2010/main" val="458269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Johnson L, Potter LC, </a:t>
            </a:r>
            <a:r>
              <a:rPr lang="en-US" err="1"/>
              <a:t>Beeching</a:t>
            </a:r>
            <a:r>
              <a:rPr lang="en-US"/>
              <a:t> H, Bradbury M, Matos B, Sumner G, Wills L, Worthing K, Aldridge RW, Feder G, Hayward AC, Pathak N, Platt L, Story A, Sultan B, Luchenski SA. Interventions to improve health and the determinants of health among sex workers in high-income countries: a systematic review. Lancet Public Health. 2023 Feb;8(2):e141-e154. </a:t>
            </a:r>
            <a:r>
              <a:rPr lang="en-US" err="1"/>
              <a:t>doi</a:t>
            </a:r>
            <a:r>
              <a:rPr lang="en-US"/>
              <a:t>: 10.1016/S2468-2667(22)00252-3. </a:t>
            </a:r>
            <a:r>
              <a:rPr lang="en-US" err="1"/>
              <a:t>Epub</a:t>
            </a:r>
            <a:r>
              <a:rPr lang="en-US"/>
              <a:t> 2022 Nov 2. PMID: 36334613; PMCID: PMC10564624.</a:t>
            </a:r>
          </a:p>
          <a:p>
            <a:pPr marL="228600" indent="-228600">
              <a:buAutoNum type="arabicPeriod"/>
            </a:pPr>
            <a:r>
              <a:rPr lang="en-US"/>
              <a:t>Creighton S, Tariq S, Perry G. Sexually transmitted infections among UK street-based sex workers. Sex </a:t>
            </a:r>
            <a:r>
              <a:rPr lang="en-US" err="1"/>
              <a:t>Transm</a:t>
            </a:r>
            <a:r>
              <a:rPr lang="en-US"/>
              <a:t> Infect. 2008;84(1):32–3.</a:t>
            </a:r>
            <a:endParaRPr lang="en-US">
              <a:cs typeface="Calibri" panose="020F0502020204030204"/>
            </a:endParaRPr>
          </a:p>
          <a:p>
            <a:pPr marL="228600" indent="-228600">
              <a:buAutoNum type="arabicPeriod"/>
            </a:pPr>
            <a:r>
              <a:rPr lang="en-US"/>
              <a:t>Mc </a:t>
            </a:r>
            <a:r>
              <a:rPr lang="en-US" err="1"/>
              <a:t>Grath</a:t>
            </a:r>
            <a:r>
              <a:rPr lang="en-US"/>
              <a:t>-Lone L, Marsh K, Hughes G</a:t>
            </a:r>
            <a:r>
              <a:rPr lang="en-US" i="1"/>
              <a:t>, et al. </a:t>
            </a:r>
            <a:r>
              <a:rPr lang="en-US"/>
              <a:t>The sexual health of female sex workers compared with other women in England: analysis of cross-sectional data from genitourinary medicine clinics. </a:t>
            </a:r>
            <a:r>
              <a:rPr lang="en-US" i="1"/>
              <a:t>Sexually Transmitted Infections </a:t>
            </a:r>
            <a:r>
              <a:rPr lang="en-US"/>
              <a:t>2014;</a:t>
            </a:r>
            <a:r>
              <a:rPr lang="en-US" b="1"/>
              <a:t>90:</a:t>
            </a:r>
            <a:r>
              <a:rPr lang="en-US"/>
              <a:t>344-350.</a:t>
            </a:r>
            <a:endParaRPr lang="en-US">
              <a:cs typeface="Calibri"/>
            </a:endParaRPr>
          </a:p>
          <a:p>
            <a:pPr marL="228600" indent="-228600">
              <a:buAutoNum type="arabicPeriod"/>
            </a:pPr>
            <a:r>
              <a:rPr lang="en-US"/>
              <a:t>National Institute for Health and Care Research (2023) </a:t>
            </a:r>
            <a:r>
              <a:rPr lang="en-US">
                <a:hlinkClick r:id="rId3"/>
              </a:rPr>
              <a:t>23/27 Interventions to improve health outcomes for sex workers</a:t>
            </a:r>
            <a:r>
              <a:rPr lang="en-US"/>
              <a:t> </a:t>
            </a:r>
            <a:endParaRPr lang="en-US">
              <a:cs typeface="Calibri" panose="020F0502020204030204"/>
            </a:endParaRPr>
          </a:p>
          <a:p>
            <a:pPr marL="228600" indent="-228600">
              <a:buAutoNum type="arabicPeriod"/>
            </a:pPr>
            <a:r>
              <a:rPr lang="en-US"/>
              <a:t>Platt L, et al. Associations between sex work laws and sex workers’ health: A systematic review and meta-analysis of quantitative and qualitative studies. PLOS Medicine. 2018;15(12):e1002680.</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70</a:t>
            </a:fld>
            <a:endParaRPr lang="en-GB"/>
          </a:p>
        </p:txBody>
      </p:sp>
    </p:spTree>
    <p:extLst>
      <p:ext uri="{BB962C8B-B14F-4D97-AF65-F5344CB8AC3E}">
        <p14:creationId xmlns:p14="http://schemas.microsoft.com/office/powerpoint/2010/main" val="2141602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71</a:t>
            </a:fld>
            <a:endParaRPr lang="en-GB"/>
          </a:p>
        </p:txBody>
      </p:sp>
    </p:spTree>
    <p:extLst>
      <p:ext uri="{BB962C8B-B14F-4D97-AF65-F5344CB8AC3E}">
        <p14:creationId xmlns:p14="http://schemas.microsoft.com/office/powerpoint/2010/main" val="298773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9</a:t>
            </a:fld>
            <a:endParaRPr lang="en-GB"/>
          </a:p>
        </p:txBody>
      </p:sp>
    </p:spTree>
    <p:extLst>
      <p:ext uri="{BB962C8B-B14F-4D97-AF65-F5344CB8AC3E}">
        <p14:creationId xmlns:p14="http://schemas.microsoft.com/office/powerpoint/2010/main" val="872575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poster was presented at the UKHSA Annual Conference in November 2023. Included with thanks to the authors. </a:t>
            </a:r>
            <a:r>
              <a:rPr lang="en-US">
                <a:hlinkClick r:id="rId3"/>
              </a:rPr>
              <a:t>https://www.yhphnetwork.co.uk/links-and-resources/coi/inclusion-health/sex-work/</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73</a:t>
            </a:fld>
            <a:endParaRPr lang="en-GB"/>
          </a:p>
        </p:txBody>
      </p:sp>
    </p:spTree>
    <p:extLst>
      <p:ext uri="{BB962C8B-B14F-4D97-AF65-F5344CB8AC3E}">
        <p14:creationId xmlns:p14="http://schemas.microsoft.com/office/powerpoint/2010/main" val="1197225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UK Network of Sex Work Projects [UK NSWP] Working with Migrant Sex Workers. Good practice guidance. London: UK NSWP.</a:t>
            </a:r>
            <a:endParaRPr lang="en-US">
              <a:ea typeface="Calibri"/>
              <a:cs typeface="Calibri"/>
            </a:endParaRPr>
          </a:p>
          <a:p>
            <a:pPr marL="228600" indent="-228600">
              <a:buAutoNum type="arabicPeriod"/>
            </a:pPr>
            <a:r>
              <a:rPr lang="en-US" err="1"/>
              <a:t>Scambler</a:t>
            </a:r>
            <a:r>
              <a:rPr lang="en-US"/>
              <a:t>, G. (2007) Sex Work Stigma: Opportunist Migrants in London. Sociology, 41: 1079.</a:t>
            </a:r>
            <a:endParaRPr lang="en-US">
              <a:ea typeface="Calibri"/>
              <a:cs typeface="Calibri"/>
            </a:endParaRPr>
          </a:p>
          <a:p>
            <a:pPr marL="228600" indent="-228600">
              <a:buAutoNum type="arabicPeriod"/>
            </a:pPr>
            <a:r>
              <a:rPr lang="en-US"/>
              <a:t>Johnson A M, Mercer C H, Erens B.</a:t>
            </a:r>
            <a:r>
              <a:rPr lang="en-US" i="1"/>
              <a:t>et al</a:t>
            </a:r>
            <a:r>
              <a:rPr lang="en-US"/>
              <a:t> Sexual </a:t>
            </a:r>
            <a:r>
              <a:rPr lang="en-US" err="1"/>
              <a:t>behaviour</a:t>
            </a:r>
            <a:r>
              <a:rPr lang="en-US"/>
              <a:t> in Britain: partnerships, practices, and HIV risk </a:t>
            </a:r>
            <a:r>
              <a:rPr lang="en-US" err="1"/>
              <a:t>behaviours</a:t>
            </a:r>
            <a:r>
              <a:rPr lang="en-US"/>
              <a:t>. </a:t>
            </a:r>
            <a:r>
              <a:rPr lang="en-US" i="1"/>
              <a:t>Lancet</a:t>
            </a:r>
            <a:r>
              <a:rPr lang="en-US"/>
              <a:t> 20013581835–1842. </a:t>
            </a:r>
          </a:p>
          <a:p>
            <a:pPr marL="228600" indent="-228600">
              <a:buAutoNum type="arabicPeriod"/>
            </a:pPr>
            <a:r>
              <a:rPr lang="en-US">
                <a:ea typeface="Calibri"/>
                <a:cs typeface="Calibri"/>
              </a:rPr>
              <a:t>Balfour, R, Allen J, (2014) </a:t>
            </a:r>
            <a:r>
              <a:rPr lang="en-US"/>
              <a:t>A Review of the Literature on Sex Workers and Social Exclusion By the UCL Institute of Health Equity for Inclusion Health, Department of Health April 2014</a:t>
            </a:r>
            <a:endParaRPr lang="en-US">
              <a:ea typeface="Calibri"/>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74</a:t>
            </a:fld>
            <a:endParaRPr lang="en-GB"/>
          </a:p>
        </p:txBody>
      </p:sp>
    </p:spTree>
    <p:extLst>
      <p:ext uri="{BB962C8B-B14F-4D97-AF65-F5344CB8AC3E}">
        <p14:creationId xmlns:p14="http://schemas.microsoft.com/office/powerpoint/2010/main" val="4147819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Martín-Romo, L, </a:t>
            </a:r>
            <a:r>
              <a:rPr lang="en-US" err="1"/>
              <a:t>Sanmartín</a:t>
            </a:r>
            <a:r>
              <a:rPr lang="en-US"/>
              <a:t>, FJ, Velasco, J. Invisible and stigmatized: A systematic review of mental health and risk factors among sex workers. </a:t>
            </a:r>
            <a:r>
              <a:rPr lang="en-US" i="1"/>
              <a:t>Acta </a:t>
            </a:r>
            <a:r>
              <a:rPr lang="en-US" i="1" err="1"/>
              <a:t>Psychiatr</a:t>
            </a:r>
            <a:r>
              <a:rPr lang="en-US" i="1"/>
              <a:t> Scand</a:t>
            </a:r>
            <a:r>
              <a:rPr lang="en-US"/>
              <a:t>. 2023; 148(3): 255-264. doi:</a:t>
            </a:r>
            <a:r>
              <a:rPr lang="en-US">
                <a:hlinkClick r:id="rId3"/>
              </a:rPr>
              <a:t>10.1111/acps.13559</a:t>
            </a:r>
            <a:endParaRPr lang="en-US">
              <a:cs typeface="Calibri" panose="020F0502020204030204"/>
            </a:endParaRPr>
          </a:p>
          <a:p>
            <a:pPr marL="228600" indent="-228600">
              <a:buAutoNum type="arabicPeriod"/>
            </a:pPr>
            <a:r>
              <a:rPr lang="en-US"/>
              <a:t>Mc </a:t>
            </a:r>
            <a:r>
              <a:rPr lang="en-US" err="1"/>
              <a:t>Grath</a:t>
            </a:r>
            <a:r>
              <a:rPr lang="en-US"/>
              <a:t>-Lone L, Marsh K, Hughes G</a:t>
            </a:r>
            <a:r>
              <a:rPr lang="en-US" i="1"/>
              <a:t>, et al. </a:t>
            </a:r>
            <a:r>
              <a:rPr lang="en-US"/>
              <a:t>The sexual health of female sex workers compared with other women in England: analysis of cross-sectional data from genitourinary medicine clinics. </a:t>
            </a:r>
            <a:r>
              <a:rPr lang="en-US" i="1"/>
              <a:t>Sexually Transmitted Infections </a:t>
            </a:r>
            <a:r>
              <a:rPr lang="en-US"/>
              <a:t>2014;</a:t>
            </a:r>
            <a:r>
              <a:rPr lang="en-US" b="1"/>
              <a:t>90:</a:t>
            </a:r>
            <a:r>
              <a:rPr lang="en-US"/>
              <a:t>344-350.</a:t>
            </a:r>
          </a:p>
          <a:p>
            <a:pPr marL="228600" indent="-228600">
              <a:buAutoNum type="arabicPeriod"/>
            </a:pPr>
            <a:r>
              <a:rPr lang="en-US"/>
              <a:t>Potter, L.C., Horwood, J. &amp; Feder, G. Access to healthcare for street sex workers in the UK: perspectives and best practice guidance from a national cross-sectional survey of frontline workers. </a:t>
            </a:r>
            <a:r>
              <a:rPr lang="en-US" i="1"/>
              <a:t>BMC Health Serv Res</a:t>
            </a:r>
            <a:r>
              <a:rPr lang="en-US"/>
              <a:t> </a:t>
            </a:r>
            <a:r>
              <a:rPr lang="en-US" b="1"/>
              <a:t>22</a:t>
            </a:r>
            <a:r>
              <a:rPr lang="en-US"/>
              <a:t>, 178 (2022). </a:t>
            </a:r>
            <a:r>
              <a:rPr lang="en-US">
                <a:hlinkClick r:id="rId4"/>
              </a:rPr>
              <a:t>https://doi.org/10.1186/s12913-022-07581-7</a:t>
            </a:r>
            <a:endParaRPr lang="en-US">
              <a:cs typeface="Calibri"/>
            </a:endParaRPr>
          </a:p>
          <a:p>
            <a:pPr marL="228600" indent="-228600">
              <a:buAutoNum type="arabicPeriod"/>
            </a:pPr>
            <a:r>
              <a:rPr lang="en-US"/>
              <a:t>Aldridge R.W. et al (2018) Morbidity and mortality in homeless individuals, prisoners, sex workers, and individuals with substance use disorders in high-income countries: a systematic review and meta-analysis. Lancet; 391:241-50 </a:t>
            </a:r>
            <a:r>
              <a:rPr lang="en-US">
                <a:hlinkClick r:id="rId5"/>
              </a:rPr>
              <a:t>Morbidity and mortality in homeless individuals, prisoners, sex workers, and individuals with substance use disorders in high-income countries: a systematic review and meta-analysis - The Lancet</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75</a:t>
            </a:fld>
            <a:endParaRPr lang="en-GB"/>
          </a:p>
        </p:txBody>
      </p:sp>
    </p:spTree>
    <p:extLst>
      <p:ext uri="{BB962C8B-B14F-4D97-AF65-F5344CB8AC3E}">
        <p14:creationId xmlns:p14="http://schemas.microsoft.com/office/powerpoint/2010/main" val="1927468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Mc </a:t>
            </a:r>
            <a:r>
              <a:rPr lang="en-US" err="1"/>
              <a:t>Grath</a:t>
            </a:r>
            <a:r>
              <a:rPr lang="en-US"/>
              <a:t>-Lone L, Marsh K, Hughes G</a:t>
            </a:r>
            <a:r>
              <a:rPr lang="en-US" i="1"/>
              <a:t>, et al. </a:t>
            </a:r>
            <a:r>
              <a:rPr lang="en-US"/>
              <a:t>The sexual health of female sex workers compared with other women in England: analysis of cross-sectional data from genitourinary medicine clinics. </a:t>
            </a:r>
            <a:r>
              <a:rPr lang="en-US" i="1"/>
              <a:t>Sexually Transmitted Infections </a:t>
            </a:r>
            <a:r>
              <a:rPr lang="en-US"/>
              <a:t>2014;</a:t>
            </a:r>
            <a:r>
              <a:rPr lang="en-US" b="1"/>
              <a:t>90:</a:t>
            </a:r>
            <a:r>
              <a:rPr lang="en-US"/>
              <a:t>344-350. </a:t>
            </a:r>
            <a:r>
              <a:rPr lang="en-GB"/>
              <a:t>(</a:t>
            </a:r>
            <a:r>
              <a:rPr lang="en-GB">
                <a:hlinkClick r:id="rId3"/>
              </a:rPr>
              <a:t>The sexual health of female sex workers compared with other women in England: analysis of cross-sectional data from genitourinary medicine clinics | Sexually Transmitted Infections (bmj.com)</a:t>
            </a:r>
            <a:r>
              <a:rPr lang="en-GB"/>
              <a:t>)</a:t>
            </a:r>
            <a:endParaRPr lang="en-US"/>
          </a:p>
          <a:p>
            <a:pPr marL="228600" indent="-228600">
              <a:buAutoNum type="arabicPeriod"/>
            </a:pPr>
            <a:r>
              <a:rPr lang="en-US"/>
              <a:t>Jeal N, Salisbury C. A health needs assessment of street-based prostitutes: cross-sectional survey. J Public Health (</a:t>
            </a:r>
            <a:r>
              <a:rPr lang="en-US" err="1"/>
              <a:t>Oxf</a:t>
            </a:r>
            <a:r>
              <a:rPr lang="en-US"/>
              <a:t>). 2004 Jun;26(2):147-51. </a:t>
            </a:r>
            <a:r>
              <a:rPr lang="en-US" err="1"/>
              <a:t>doi</a:t>
            </a:r>
            <a:r>
              <a:rPr lang="en-US"/>
              <a:t>: 10.1093/</a:t>
            </a:r>
            <a:r>
              <a:rPr lang="en-US" err="1"/>
              <a:t>pubmed</a:t>
            </a:r>
            <a:r>
              <a:rPr lang="en-US"/>
              <a:t>/fdh124. PMID: 15284317. </a:t>
            </a:r>
            <a:r>
              <a:rPr lang="en-GB"/>
              <a:t>(</a:t>
            </a:r>
            <a:r>
              <a:rPr lang="en-GB">
                <a:hlinkClick r:id="rId4"/>
              </a:rPr>
              <a:t>A health needs assessment of street-based prostitutes: cross-sectional survey - PubMed (nih.gov)</a:t>
            </a:r>
            <a:endParaRPr lang="en-US"/>
          </a:p>
          <a:p>
            <a:pPr marL="228600" indent="-228600">
              <a:buAutoNum type="arabicPeriod"/>
            </a:pPr>
            <a:r>
              <a:rPr lang="en-GB"/>
              <a:t>Farley M, </a:t>
            </a:r>
            <a:r>
              <a:rPr lang="en-GB" err="1"/>
              <a:t>Barkan</a:t>
            </a:r>
            <a:r>
              <a:rPr lang="en-GB"/>
              <a:t> H. Prostitution, violence and posttraumatic stress disorder. </a:t>
            </a:r>
            <a:r>
              <a:rPr lang="en-GB" i="1"/>
              <a:t>Women and Health. </a:t>
            </a:r>
            <a:r>
              <a:rPr lang="en-GB"/>
              <a:t>1998;</a:t>
            </a:r>
            <a:r>
              <a:rPr lang="en-GB" b="1"/>
              <a:t>27</a:t>
            </a:r>
            <a:r>
              <a:rPr lang="en-GB"/>
              <a:t>:37–49</a:t>
            </a:r>
            <a:endParaRPr lang="en-GB">
              <a:cs typeface="Calibri"/>
            </a:endParaRPr>
          </a:p>
          <a:p>
            <a:pPr marL="228600" indent="-228600">
              <a:buAutoNum type="arabicPeriod"/>
            </a:pPr>
            <a:r>
              <a:rPr lang="en-GB"/>
              <a:t>Ward H, Day S, Weber J. Risky business: health and safety in the sex industry over a 9 year period. Sex </a:t>
            </a:r>
            <a:r>
              <a:rPr lang="en-GB" err="1"/>
              <a:t>Transm</a:t>
            </a:r>
            <a:r>
              <a:rPr lang="en-GB"/>
              <a:t> Infect. 1999 Oct;75(5):340-3. </a:t>
            </a:r>
            <a:r>
              <a:rPr lang="en-GB" err="1"/>
              <a:t>doi</a:t>
            </a:r>
            <a:r>
              <a:rPr lang="en-GB"/>
              <a:t>: 10.1136/sti.75.5.340. PMID: 10616360; PMCID: PMC1758230.</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76</a:t>
            </a:fld>
            <a:endParaRPr lang="en-GB"/>
          </a:p>
        </p:txBody>
      </p:sp>
    </p:spTree>
    <p:extLst>
      <p:ext uri="{BB962C8B-B14F-4D97-AF65-F5344CB8AC3E}">
        <p14:creationId xmlns:p14="http://schemas.microsoft.com/office/powerpoint/2010/main" val="2856495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78</a:t>
            </a:fld>
            <a:endParaRPr lang="en-GB"/>
          </a:p>
        </p:txBody>
      </p:sp>
    </p:spTree>
    <p:extLst>
      <p:ext uri="{BB962C8B-B14F-4D97-AF65-F5344CB8AC3E}">
        <p14:creationId xmlns:p14="http://schemas.microsoft.com/office/powerpoint/2010/main" val="988955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81</a:t>
            </a:fld>
            <a:endParaRPr lang="en-GB"/>
          </a:p>
        </p:txBody>
      </p:sp>
    </p:spTree>
    <p:extLst>
      <p:ext uri="{BB962C8B-B14F-4D97-AF65-F5344CB8AC3E}">
        <p14:creationId xmlns:p14="http://schemas.microsoft.com/office/powerpoint/2010/main" val="406548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pPr>
            <a:r>
              <a:rPr lang="en-GB" sz="1800" err="1">
                <a:solidFill>
                  <a:srgbClr val="333333"/>
                </a:solidFill>
                <a:effectLst/>
                <a:latin typeface="Segoe UI" panose="020B0502040204020203" pitchFamily="34" charset="0"/>
                <a:ea typeface="Times New Roman" panose="02020603050405020304" pitchFamily="18" charset="0"/>
              </a:rPr>
              <a:t>Kokou-Kpolou</a:t>
            </a:r>
            <a:r>
              <a:rPr lang="en-GB" sz="1800">
                <a:solidFill>
                  <a:srgbClr val="333333"/>
                </a:solidFill>
                <a:effectLst/>
                <a:latin typeface="Segoe UI" panose="020B0502040204020203" pitchFamily="34" charset="0"/>
                <a:ea typeface="Times New Roman" panose="02020603050405020304" pitchFamily="18" charset="0"/>
              </a:rPr>
              <a:t> CK, </a:t>
            </a:r>
            <a:r>
              <a:rPr lang="en-GB" sz="1800" err="1">
                <a:solidFill>
                  <a:srgbClr val="333333"/>
                </a:solidFill>
                <a:effectLst/>
                <a:latin typeface="Segoe UI" panose="020B0502040204020203" pitchFamily="34" charset="0"/>
                <a:ea typeface="Times New Roman" panose="02020603050405020304" pitchFamily="18" charset="0"/>
              </a:rPr>
              <a:t>Moukouta</a:t>
            </a:r>
            <a:r>
              <a:rPr lang="en-GB" sz="1800">
                <a:solidFill>
                  <a:srgbClr val="333333"/>
                </a:solidFill>
                <a:effectLst/>
                <a:latin typeface="Segoe UI" panose="020B0502040204020203" pitchFamily="34" charset="0"/>
                <a:ea typeface="Times New Roman" panose="02020603050405020304" pitchFamily="18" charset="0"/>
              </a:rPr>
              <a:t> CS, Masson J, </a:t>
            </a:r>
            <a:r>
              <a:rPr lang="en-GB" sz="1800" err="1">
                <a:solidFill>
                  <a:srgbClr val="333333"/>
                </a:solidFill>
                <a:effectLst/>
                <a:latin typeface="Segoe UI" panose="020B0502040204020203" pitchFamily="34" charset="0"/>
                <a:ea typeface="Times New Roman" panose="02020603050405020304" pitchFamily="18" charset="0"/>
              </a:rPr>
              <a:t>Bernoussi</a:t>
            </a:r>
            <a:r>
              <a:rPr lang="en-GB" sz="1800">
                <a:solidFill>
                  <a:srgbClr val="333333"/>
                </a:solidFill>
                <a:effectLst/>
                <a:latin typeface="Segoe UI" panose="020B0502040204020203" pitchFamily="34" charset="0"/>
                <a:ea typeface="Times New Roman" panose="02020603050405020304" pitchFamily="18" charset="0"/>
              </a:rPr>
              <a:t> A, </a:t>
            </a:r>
            <a:r>
              <a:rPr lang="en-GB" sz="1800" err="1">
                <a:solidFill>
                  <a:srgbClr val="333333"/>
                </a:solidFill>
                <a:effectLst/>
                <a:latin typeface="Segoe UI" panose="020B0502040204020203" pitchFamily="34" charset="0"/>
                <a:ea typeface="Times New Roman" panose="02020603050405020304" pitchFamily="18" charset="0"/>
              </a:rPr>
              <a:t>Cenat</a:t>
            </a:r>
            <a:r>
              <a:rPr lang="en-GB" sz="1800">
                <a:solidFill>
                  <a:srgbClr val="333333"/>
                </a:solidFill>
                <a:effectLst/>
                <a:latin typeface="Segoe UI" panose="020B0502040204020203" pitchFamily="34" charset="0"/>
                <a:ea typeface="Times New Roman" panose="02020603050405020304" pitchFamily="18" charset="0"/>
              </a:rPr>
              <a:t> JM, </a:t>
            </a:r>
            <a:r>
              <a:rPr lang="en-GB" sz="1800" err="1">
                <a:solidFill>
                  <a:srgbClr val="333333"/>
                </a:solidFill>
                <a:effectLst/>
                <a:latin typeface="Segoe UI" panose="020B0502040204020203" pitchFamily="34" charset="0"/>
                <a:ea typeface="Times New Roman" panose="02020603050405020304" pitchFamily="18" charset="0"/>
              </a:rPr>
              <a:t>Bacque</a:t>
            </a:r>
            <a:r>
              <a:rPr lang="en-GB" sz="1800">
                <a:solidFill>
                  <a:srgbClr val="333333"/>
                </a:solidFill>
                <a:effectLst/>
                <a:latin typeface="Segoe UI" panose="020B0502040204020203" pitchFamily="34" charset="0"/>
                <a:ea typeface="Times New Roman" panose="02020603050405020304" pitchFamily="18" charset="0"/>
              </a:rPr>
              <a:t> MF. Correlates of grief-related disorders and mental health outcomes among adult refugees exposed to trauma and bereavement: a systematic review and future research directions. J Affect </a:t>
            </a:r>
            <a:r>
              <a:rPr lang="en-GB" sz="1800" err="1">
                <a:solidFill>
                  <a:srgbClr val="333333"/>
                </a:solidFill>
                <a:effectLst/>
                <a:latin typeface="Segoe UI" panose="020B0502040204020203" pitchFamily="34" charset="0"/>
                <a:ea typeface="Times New Roman" panose="02020603050405020304" pitchFamily="18" charset="0"/>
              </a:rPr>
              <a:t>Disord</a:t>
            </a:r>
            <a:r>
              <a:rPr lang="en-GB" sz="1800">
                <a:solidFill>
                  <a:srgbClr val="333333"/>
                </a:solidFill>
                <a:effectLst/>
                <a:latin typeface="Segoe UI" panose="020B0502040204020203" pitchFamily="34" charset="0"/>
                <a:ea typeface="Times New Roman" panose="02020603050405020304" pitchFamily="18" charset="0"/>
              </a:rPr>
              <a:t>. 2020;267:171–84.</a:t>
            </a:r>
            <a:endParaRPr lang="en-GB"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pPr>
            <a:r>
              <a:rPr lang="en-GB" sz="1800" err="1">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Hynie</a:t>
            </a:r>
            <a:r>
              <a:rPr lang="en-GB" sz="1800">
                <a:solidFill>
                  <a:srgbClr val="333333"/>
                </a:solidFill>
                <a:effectLst/>
                <a:latin typeface="Segoe UI" panose="020B0502040204020203" pitchFamily="34" charset="0"/>
                <a:ea typeface="Calibri" panose="020F0502020204030204" pitchFamily="34" charset="0"/>
                <a:cs typeface="Times New Roman" panose="02020603050405020304" pitchFamily="18" charset="0"/>
              </a:rPr>
              <a:t> M. The social determinants of refugee mental health in the post-migration context: a critical review. Can J Psychiatry. 2017;6(5):7.</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82</a:t>
            </a:fld>
            <a:endParaRPr lang="en-GB"/>
          </a:p>
        </p:txBody>
      </p:sp>
    </p:spTree>
    <p:extLst>
      <p:ext uri="{BB962C8B-B14F-4D97-AF65-F5344CB8AC3E}">
        <p14:creationId xmlns:p14="http://schemas.microsoft.com/office/powerpoint/2010/main" val="4241942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83</a:t>
            </a:fld>
            <a:endParaRPr lang="en-GB"/>
          </a:p>
        </p:txBody>
      </p:sp>
    </p:spTree>
    <p:extLst>
      <p:ext uri="{BB962C8B-B14F-4D97-AF65-F5344CB8AC3E}">
        <p14:creationId xmlns:p14="http://schemas.microsoft.com/office/powerpoint/2010/main" val="1603669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t>1. </a:t>
            </a:r>
            <a:r>
              <a:rPr lang="en-GB" b="0" i="0">
                <a:solidFill>
                  <a:srgbClr val="333333"/>
                </a:solidFill>
                <a:effectLst/>
                <a:latin typeface="interfaceregular"/>
              </a:rPr>
              <a:t>Banerjee T, Ajmal S, Khan A</a:t>
            </a:r>
            <a:r>
              <a:rPr lang="en-GB" b="0" i="1">
                <a:solidFill>
                  <a:srgbClr val="333333"/>
                </a:solidFill>
                <a:effectLst/>
                <a:latin typeface="interfaceregular"/>
              </a:rPr>
              <a:t>, et al.</a:t>
            </a:r>
            <a:r>
              <a:rPr lang="en-GB" b="0" i="0">
                <a:solidFill>
                  <a:srgbClr val="333333"/>
                </a:solidFill>
                <a:effectLst/>
                <a:latin typeface="interfaceregular"/>
              </a:rPr>
              <a:t> G526(P) Health needs of unaccompanied asylum seeker children- observations from initial health assessment in community paediatric clinic</a:t>
            </a:r>
          </a:p>
          <a:p>
            <a:pPr algn="l"/>
            <a:r>
              <a:rPr lang="en-GB" b="0" i="1">
                <a:solidFill>
                  <a:srgbClr val="333333"/>
                </a:solidFill>
                <a:effectLst/>
                <a:latin typeface="interfaceregular"/>
              </a:rPr>
              <a:t>Archives of Disease in Childhood </a:t>
            </a:r>
            <a:r>
              <a:rPr lang="en-GB" b="0" i="0">
                <a:solidFill>
                  <a:srgbClr val="333333"/>
                </a:solidFill>
                <a:effectLst/>
                <a:latin typeface="interfaceregular"/>
              </a:rPr>
              <a:t>2019;</a:t>
            </a:r>
            <a:r>
              <a:rPr lang="en-GB" b="1" i="0">
                <a:solidFill>
                  <a:srgbClr val="333333"/>
                </a:solidFill>
                <a:effectLst/>
                <a:latin typeface="interfaceregular"/>
              </a:rPr>
              <a:t>104:</a:t>
            </a:r>
            <a:r>
              <a:rPr lang="en-GB" b="0" i="0">
                <a:solidFill>
                  <a:srgbClr val="333333"/>
                </a:solidFill>
                <a:effectLst/>
                <a:latin typeface="interfaceregular"/>
              </a:rPr>
              <a:t>A212.</a:t>
            </a:r>
          </a:p>
          <a:p>
            <a:pPr algn="l"/>
            <a:r>
              <a:rPr lang="en-GB" b="0" i="0">
                <a:solidFill>
                  <a:srgbClr val="333333"/>
                </a:solidFill>
                <a:effectLst/>
                <a:latin typeface="interfaceregular"/>
              </a:rPr>
              <a:t>2. Banerjee T, Khan A, Ajmal S</a:t>
            </a:r>
            <a:r>
              <a:rPr lang="en-GB" b="0" i="1">
                <a:solidFill>
                  <a:srgbClr val="333333"/>
                </a:solidFill>
                <a:effectLst/>
                <a:latin typeface="interfaceregular"/>
              </a:rPr>
              <a:t>, et al</a:t>
            </a:r>
            <a:r>
              <a:rPr lang="en-GB" b="0" i="0">
                <a:solidFill>
                  <a:srgbClr val="333333"/>
                </a:solidFill>
                <a:effectLst/>
                <a:latin typeface="interfaceregular"/>
              </a:rPr>
              <a:t>. 36 Overview of health needs of looked after children: observations from initial health assessment. </a:t>
            </a:r>
            <a:r>
              <a:rPr lang="en-GB" b="0" i="1">
                <a:solidFill>
                  <a:srgbClr val="333333"/>
                </a:solidFill>
                <a:effectLst/>
                <a:latin typeface="interfaceregular"/>
              </a:rPr>
              <a:t>BMJ Paediatrics Open </a:t>
            </a:r>
            <a:r>
              <a:rPr lang="en-GB" b="0" i="0">
                <a:solidFill>
                  <a:srgbClr val="333333"/>
                </a:solidFill>
                <a:effectLst/>
                <a:latin typeface="interfaceregular"/>
              </a:rPr>
              <a:t>2021;</a:t>
            </a:r>
            <a:r>
              <a:rPr lang="en-GB" b="1" i="0">
                <a:solidFill>
                  <a:srgbClr val="333333"/>
                </a:solidFill>
                <a:effectLst/>
                <a:latin typeface="interfaceregular"/>
              </a:rPr>
              <a:t>5:</a:t>
            </a:r>
            <a:r>
              <a:rPr lang="en-GB" b="0" i="0">
                <a:solidFill>
                  <a:srgbClr val="333333"/>
                </a:solidFill>
                <a:effectLst/>
                <a:latin typeface="interfaceregular"/>
              </a:rPr>
              <a:t>doi: 10.1136/bmjpo-2021-RCPCH.24</a:t>
            </a:r>
          </a:p>
          <a:p>
            <a:pPr algn="l"/>
            <a:r>
              <a:rPr lang="en-GB" b="0" i="0">
                <a:solidFill>
                  <a:srgbClr val="333333"/>
                </a:solidFill>
                <a:effectLst/>
                <a:latin typeface="interfaceregular"/>
              </a:rPr>
              <a:t>3. Cowling I, </a:t>
            </a:r>
            <a:r>
              <a:rPr lang="en-GB" b="0" i="0" err="1">
                <a:solidFill>
                  <a:srgbClr val="333333"/>
                </a:solidFill>
                <a:effectLst/>
                <a:latin typeface="interfaceregular"/>
              </a:rPr>
              <a:t>Fleeman</a:t>
            </a:r>
            <a:r>
              <a:rPr lang="en-GB" b="0" i="0">
                <a:solidFill>
                  <a:srgbClr val="333333"/>
                </a:solidFill>
                <a:effectLst/>
                <a:latin typeface="interfaceregular"/>
              </a:rPr>
              <a:t> M, </a:t>
            </a:r>
            <a:r>
              <a:rPr lang="en-GB" b="0" i="0" err="1">
                <a:solidFill>
                  <a:srgbClr val="333333"/>
                </a:solidFill>
                <a:effectLst/>
                <a:latin typeface="interfaceregular"/>
              </a:rPr>
              <a:t>Upatissa</a:t>
            </a:r>
            <a:r>
              <a:rPr lang="en-GB" b="0" i="0">
                <a:solidFill>
                  <a:srgbClr val="333333"/>
                </a:solidFill>
                <a:effectLst/>
                <a:latin typeface="interfaceregular"/>
              </a:rPr>
              <a:t> M</a:t>
            </a:r>
            <a:r>
              <a:rPr lang="en-GB" b="0" i="1">
                <a:solidFill>
                  <a:srgbClr val="333333"/>
                </a:solidFill>
                <a:effectLst/>
                <a:latin typeface="interfaceregular"/>
              </a:rPr>
              <a:t>, et al. </a:t>
            </a:r>
            <a:r>
              <a:rPr lang="en-GB" b="0" i="0">
                <a:solidFill>
                  <a:srgbClr val="333333"/>
                </a:solidFill>
                <a:effectLst/>
                <a:latin typeface="interfaceregular"/>
              </a:rPr>
              <a:t>430 Assessing the health needs of unaccompanied asylum-seeking children in the West Midlands. </a:t>
            </a:r>
            <a:r>
              <a:rPr lang="en-GB" b="0" i="1">
                <a:solidFill>
                  <a:srgbClr val="333333"/>
                </a:solidFill>
                <a:effectLst/>
                <a:latin typeface="interfaceregular"/>
              </a:rPr>
              <a:t>Archives of Disease in Childhood </a:t>
            </a:r>
            <a:r>
              <a:rPr lang="en-GB" b="0" i="0">
                <a:solidFill>
                  <a:srgbClr val="333333"/>
                </a:solidFill>
                <a:effectLst/>
                <a:latin typeface="interfaceregular"/>
              </a:rPr>
              <a:t>2023;</a:t>
            </a:r>
            <a:r>
              <a:rPr lang="en-GB" b="1" i="0">
                <a:solidFill>
                  <a:srgbClr val="333333"/>
                </a:solidFill>
                <a:effectLst/>
                <a:latin typeface="interfaceregular"/>
              </a:rPr>
              <a:t>108:</a:t>
            </a:r>
            <a:r>
              <a:rPr lang="en-GB" b="0" i="0">
                <a:solidFill>
                  <a:srgbClr val="333333"/>
                </a:solidFill>
                <a:effectLst/>
                <a:latin typeface="interfaceregular"/>
              </a:rPr>
              <a:t>A57.</a:t>
            </a:r>
          </a:p>
          <a:p>
            <a:pPr algn="l"/>
            <a:r>
              <a:rPr lang="en-GB" b="0" i="0">
                <a:solidFill>
                  <a:srgbClr val="333333"/>
                </a:solidFill>
                <a:effectLst/>
                <a:latin typeface="interfaceregular"/>
              </a:rPr>
              <a:t>4. </a:t>
            </a:r>
            <a:r>
              <a:rPr lang="en-GB" b="0" i="0">
                <a:solidFill>
                  <a:srgbClr val="212121"/>
                </a:solidFill>
                <a:effectLst/>
                <a:latin typeface="BlinkMacSystemFont"/>
              </a:rPr>
              <a:t>Reed RV, Fazel M, Jones L, </a:t>
            </a:r>
            <a:r>
              <a:rPr lang="en-GB" b="0" i="0" err="1">
                <a:solidFill>
                  <a:srgbClr val="212121"/>
                </a:solidFill>
                <a:effectLst/>
                <a:latin typeface="BlinkMacSystemFont"/>
              </a:rPr>
              <a:t>Panter</a:t>
            </a:r>
            <a:r>
              <a:rPr lang="en-GB" b="0" i="0">
                <a:solidFill>
                  <a:srgbClr val="212121"/>
                </a:solidFill>
                <a:effectLst/>
                <a:latin typeface="BlinkMacSystemFont"/>
              </a:rPr>
              <a:t>-Brick C, Stein A. Mental health of displaced and refugee children resettled in low-income and middle-income countries: risk and protective factors. Lancet. 2012 Jan 21;379(9812):250-65. </a:t>
            </a:r>
            <a:r>
              <a:rPr lang="en-GB" b="0" i="0" err="1">
                <a:solidFill>
                  <a:srgbClr val="212121"/>
                </a:solidFill>
                <a:effectLst/>
                <a:latin typeface="BlinkMacSystemFont"/>
              </a:rPr>
              <a:t>doi</a:t>
            </a:r>
            <a:r>
              <a:rPr lang="en-GB" b="0" i="0">
                <a:solidFill>
                  <a:srgbClr val="212121"/>
                </a:solidFill>
                <a:effectLst/>
                <a:latin typeface="BlinkMacSystemFont"/>
              </a:rPr>
              <a:t>: 10.1016/S0140-6736(11)60050-0. </a:t>
            </a:r>
            <a:r>
              <a:rPr lang="en-GB" b="0" i="0" err="1">
                <a:solidFill>
                  <a:srgbClr val="212121"/>
                </a:solidFill>
                <a:effectLst/>
                <a:latin typeface="BlinkMacSystemFont"/>
              </a:rPr>
              <a:t>Epub</a:t>
            </a:r>
            <a:r>
              <a:rPr lang="en-GB" b="0" i="0">
                <a:solidFill>
                  <a:srgbClr val="212121"/>
                </a:solidFill>
                <a:effectLst/>
                <a:latin typeface="BlinkMacSystemFont"/>
              </a:rPr>
              <a:t> 2011 Aug 9. PMID: 21835460.</a:t>
            </a:r>
            <a:endParaRPr lang="en-GB" b="0" i="0">
              <a:solidFill>
                <a:srgbClr val="333333"/>
              </a:solidFill>
              <a:effectLst/>
              <a:latin typeface="interfaceregular"/>
            </a:endParaRPr>
          </a:p>
          <a:p>
            <a:pPr algn="l"/>
            <a:endParaRPr lang="en-GB" b="0" i="0">
              <a:solidFill>
                <a:srgbClr val="333333"/>
              </a:solidFill>
              <a:effectLst/>
              <a:latin typeface="interfaceregular"/>
            </a:endParaRPr>
          </a:p>
          <a:p>
            <a:pPr algn="l"/>
            <a:endParaRPr lang="en-GB" b="0" i="0">
              <a:solidFill>
                <a:srgbClr val="333333"/>
              </a:solidFill>
              <a:effectLst/>
              <a:latin typeface="interfaceregular"/>
            </a:endParaRPr>
          </a:p>
          <a:p>
            <a:pPr algn="l"/>
            <a:endParaRPr lang="en-GB" b="0" i="0">
              <a:solidFill>
                <a:srgbClr val="333333"/>
              </a:solidFill>
              <a:effectLst/>
              <a:latin typeface="interfaceregular"/>
            </a:endParaRPr>
          </a:p>
          <a:p>
            <a:pPr algn="l"/>
            <a:endParaRPr lang="en-GB" b="0" i="0">
              <a:solidFill>
                <a:srgbClr val="333333"/>
              </a:solidFill>
              <a:effectLst/>
              <a:latin typeface="interfaceregular"/>
            </a:endParaRPr>
          </a:p>
          <a:p>
            <a:pPr marL="0" indent="0">
              <a:buNone/>
            </a:pPr>
            <a:endParaRPr lang="en-GB"/>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84</a:t>
            </a:fld>
            <a:endParaRPr lang="en-GB"/>
          </a:p>
        </p:txBody>
      </p:sp>
    </p:spTree>
    <p:extLst>
      <p:ext uri="{BB962C8B-B14F-4D97-AF65-F5344CB8AC3E}">
        <p14:creationId xmlns:p14="http://schemas.microsoft.com/office/powerpoint/2010/main" val="2615511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ILR</a:t>
            </a:r>
            <a:r>
              <a:rPr lang="en-GB"/>
              <a:t>: Indefinite Leave to Remain</a:t>
            </a:r>
          </a:p>
          <a:p>
            <a:endParaRPr lang="en-GB"/>
          </a:p>
          <a:p>
            <a:r>
              <a:rPr lang="en-GB" b="1"/>
              <a:t>LOTR</a:t>
            </a:r>
            <a:r>
              <a:rPr lang="en-GB"/>
              <a:t>: Leave outside the rules – this is leave granted by the Home Office using their discretion to a person who does not meet immigration rules but where there are exceptional circumstances which mean that a refusal of entry clearance or leave to remain would result in unjustifiably harsh consequences for the applicant or their family, but which do not render refusal a breach of ECHR Article 8, refugee convention or obligations. </a:t>
            </a:r>
          </a:p>
        </p:txBody>
      </p:sp>
      <p:sp>
        <p:nvSpPr>
          <p:cNvPr id="4" name="Slide Number Placeholder 3"/>
          <p:cNvSpPr>
            <a:spLocks noGrp="1"/>
          </p:cNvSpPr>
          <p:nvPr>
            <p:ph type="sldNum" sz="quarter" idx="5"/>
          </p:nvPr>
        </p:nvSpPr>
        <p:spPr/>
        <p:txBody>
          <a:bodyPr/>
          <a:lstStyle/>
          <a:p>
            <a:fld id="{544AE3AC-FB49-492C-8AE5-4563323A4B94}" type="slidenum">
              <a:rPr lang="en-GB" smtClean="0"/>
              <a:t>85</a:t>
            </a:fld>
            <a:endParaRPr lang="en-GB"/>
          </a:p>
        </p:txBody>
      </p:sp>
    </p:spTree>
    <p:extLst>
      <p:ext uri="{BB962C8B-B14F-4D97-AF65-F5344CB8AC3E}">
        <p14:creationId xmlns:p14="http://schemas.microsoft.com/office/powerpoint/2010/main" val="225111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a:t>
            </a:r>
            <a:r>
              <a:rPr lang="en-GB" u="sng">
                <a:hlinkClick r:id="rId3"/>
              </a:rPr>
              <a:t>Government won’t meet its target to end rough sleeping by 2024 says panel of experts – The Kerslake Commission (commissiononroughsleeping.org)</a:t>
            </a:r>
            <a:endParaRPr lang="en-GB" u="sng"/>
          </a:p>
          <a:p>
            <a:r>
              <a:rPr lang="en-US"/>
              <a:t>2 Lewer D, Aldridge RW, Menezes D</a:t>
            </a:r>
            <a:r>
              <a:rPr lang="en-US" i="1"/>
              <a:t>, et al. </a:t>
            </a:r>
            <a:r>
              <a:rPr lang="en-US"/>
              <a:t>Health-related quality of life and prevalence of six chronic diseases in homeless and housed people: a cross-sectional study in London and Birmingham, England </a:t>
            </a:r>
            <a:r>
              <a:rPr lang="en-US" i="1"/>
              <a:t>BMJ Open </a:t>
            </a:r>
            <a:r>
              <a:rPr lang="en-US"/>
              <a:t>2019;</a:t>
            </a:r>
            <a:r>
              <a:rPr lang="en-US" b="1"/>
              <a:t>9:</a:t>
            </a:r>
            <a:r>
              <a:rPr lang="en-US"/>
              <a:t>e025192. </a:t>
            </a:r>
            <a:r>
              <a:rPr lang="en-US" err="1"/>
              <a:t>doi</a:t>
            </a:r>
            <a:r>
              <a:rPr lang="en-US"/>
              <a:t>: 10.1136/bmjopen-2018-025192  </a:t>
            </a:r>
            <a:r>
              <a:rPr lang="en-US">
                <a:hlinkClick r:id="rId4"/>
              </a:rPr>
              <a:t>e025192.full.pdf (bmj.com)</a:t>
            </a:r>
            <a:endParaRPr lang="en-US">
              <a:ea typeface="Calibri"/>
              <a:cs typeface="Calibri"/>
            </a:endParaRPr>
          </a:p>
          <a:p>
            <a:r>
              <a:rPr lang="en-US"/>
              <a:t>3 Morrison DS. Homelessness as an independent risk factor for mortality: results from a retrospective cohort study. Int J Epidemiol 2009;38:877–83.</a:t>
            </a:r>
            <a:endParaRPr lang="en-US">
              <a:cs typeface="Calibri"/>
            </a:endParaRPr>
          </a:p>
          <a:p>
            <a:r>
              <a:rPr lang="en-US">
                <a:cs typeface="Calibri"/>
              </a:rPr>
              <a:t>4. </a:t>
            </a:r>
            <a:r>
              <a:rPr lang="en-US"/>
              <a:t>Fazel S, Geddes JR, Kushel M. The health of homeless people in high-income countries: descriptive epidemiology, health consequences, and clinical and policy recommendations. Lancet 2014;384:1529–40. </a:t>
            </a:r>
            <a:r>
              <a:rPr lang="en-US" i="1"/>
              <a:t>BMJ Open </a:t>
            </a:r>
            <a:r>
              <a:rPr lang="en-US"/>
              <a:t>2019;</a:t>
            </a:r>
            <a:r>
              <a:rPr lang="en-US" b="1"/>
              <a:t>9:</a:t>
            </a:r>
            <a:r>
              <a:rPr lang="en-US"/>
              <a:t>e025192. </a:t>
            </a:r>
            <a:r>
              <a:rPr lang="en-US" err="1"/>
              <a:t>doi</a:t>
            </a:r>
            <a:r>
              <a:rPr lang="en-US"/>
              <a:t>: 10.1136/bmjopen-2018-025192</a:t>
            </a:r>
            <a:endParaRPr lang="en-US">
              <a:ea typeface="Calibri"/>
              <a:cs typeface="Calibri"/>
            </a:endParaRPr>
          </a:p>
          <a:p>
            <a:r>
              <a:rPr lang="en-US">
                <a:ea typeface="Calibri"/>
                <a:cs typeface="Calibri"/>
              </a:rPr>
              <a:t>5 </a:t>
            </a:r>
            <a:r>
              <a:rPr lang="en-US"/>
              <a:t>James White, Meg Fluharty, Rosa de Groot, Steven Bell, G David Batty, Mortality among rough sleepers, squatters, residents of homeless shelters or hotels and sofa-surfers: a pooled analysis of UK birth cohorts, </a:t>
            </a:r>
            <a:r>
              <a:rPr lang="en-US" i="1"/>
              <a:t>International Journal of Epidemiology</a:t>
            </a:r>
            <a:r>
              <a:rPr lang="en-US"/>
              <a:t>, Volume 51, Issue 3, June 2022, Pages 839–846, </a:t>
            </a:r>
            <a:r>
              <a:rPr lang="en-US" u="sng">
                <a:hlinkClick r:id="rId5"/>
              </a:rPr>
              <a:t>https://doi.org/10.1093/ije/dyab253</a:t>
            </a:r>
            <a:endParaRPr lang="en-US">
              <a:ea typeface="Calibri"/>
              <a:cs typeface="Calibri"/>
            </a:endParaRPr>
          </a:p>
          <a:p>
            <a:r>
              <a:rPr lang="en-US">
                <a:cs typeface="+mn-lt"/>
              </a:rPr>
              <a:t>6 </a:t>
            </a:r>
            <a:r>
              <a:rPr lang="en-US" err="1"/>
              <a:t>Rogans-watson</a:t>
            </a:r>
            <a:r>
              <a:rPr lang="en-US"/>
              <a:t> R, Hudson B, Lewer D</a:t>
            </a:r>
            <a:r>
              <a:rPr lang="en-US" i="1"/>
              <a:t>, et al, </a:t>
            </a:r>
            <a:r>
              <a:rPr lang="en-US"/>
              <a:t>21 Assessing frailty in people experiencing homelessness: developing and piloting a tool for hostel staff </a:t>
            </a:r>
            <a:r>
              <a:rPr lang="en-US" i="1"/>
              <a:t>BMJ Supportive &amp; Palliative Care </a:t>
            </a:r>
            <a:r>
              <a:rPr lang="en-US"/>
              <a:t>2022;</a:t>
            </a:r>
            <a:r>
              <a:rPr lang="en-US" b="1"/>
              <a:t>12:</a:t>
            </a:r>
            <a:r>
              <a:rPr lang="en-US"/>
              <a:t>A9. </a:t>
            </a:r>
            <a:r>
              <a:rPr lang="en-US">
                <a:hlinkClick r:id="rId6"/>
              </a:rPr>
              <a:t>Frailty among the homeless population comparable to that of 89-year-olds in the general population - Pathway</a:t>
            </a:r>
            <a:endParaRPr lang="en-US">
              <a:ea typeface="Calibri"/>
              <a:cs typeface="Calibri"/>
            </a:endParaRPr>
          </a:p>
          <a:p>
            <a:br>
              <a:rPr lang="en-US">
                <a:cs typeface="+mn-lt"/>
              </a:rPr>
            </a:b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21</a:t>
            </a:fld>
            <a:endParaRPr lang="en-GB"/>
          </a:p>
        </p:txBody>
      </p:sp>
    </p:spTree>
    <p:extLst>
      <p:ext uri="{BB962C8B-B14F-4D97-AF65-F5344CB8AC3E}">
        <p14:creationId xmlns:p14="http://schemas.microsoft.com/office/powerpoint/2010/main" val="3267165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88</a:t>
            </a:fld>
            <a:endParaRPr lang="en-GB"/>
          </a:p>
        </p:txBody>
      </p:sp>
    </p:spTree>
    <p:extLst>
      <p:ext uri="{BB962C8B-B14F-4D97-AF65-F5344CB8AC3E}">
        <p14:creationId xmlns:p14="http://schemas.microsoft.com/office/powerpoint/2010/main" val="1636190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rial" panose="020B0604020202020204" pitchFamily="34" charset="0"/>
              </a:rPr>
              <a:t>The Home Office provides an overview of the latest statistics on asylum, protection, and resettlement in the UK. These data accompany the commentary published as part of the Home Office quarterly Immigration System Statistics release.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rial" panose="020B0604020202020204" pitchFamily="34" charset="0"/>
              </a:rPr>
              <a:t>More information on the terms and definitions used can be found in the User Guide to Home Office Immigration System Statistics. The Home Office has carefully considered the benefits and risks of publishing the Immigration System Statistics collection in this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rial" panose="020B0604020202020204" pitchFamily="34" charset="0"/>
              </a:rPr>
              <a:t>This data includes main applicant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rial" panose="020B0604020202020204" pitchFamily="34" charset="0"/>
              </a:rPr>
              <a:t>Detailed quarterly data on asylum applications, including age, sex and nationality breakdowns and information on whether claims were raised at port or in-country can be found in the Asylum applications dataset. </a:t>
            </a:r>
            <a:endParaRPr lang="en-GB"/>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89</a:t>
            </a:fld>
            <a:endParaRPr lang="en-GB"/>
          </a:p>
        </p:txBody>
      </p:sp>
    </p:spTree>
    <p:extLst>
      <p:ext uri="{BB962C8B-B14F-4D97-AF65-F5344CB8AC3E}">
        <p14:creationId xmlns:p14="http://schemas.microsoft.com/office/powerpoint/2010/main" val="3620743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Notes</a:t>
            </a:r>
          </a:p>
          <a:p>
            <a:endParaRPr lang="en-GB"/>
          </a:p>
          <a:p>
            <a:r>
              <a:rPr lang="en-GB"/>
              <a:t>Data include main applicants and dependents.</a:t>
            </a:r>
          </a:p>
          <a:p>
            <a:r>
              <a:rPr lang="en-GB"/>
              <a:t>Figures reflect the number of people in receipt of support as at the end of the period, rather than the total supported throughout the period.</a:t>
            </a:r>
          </a:p>
          <a:p>
            <a:endParaRPr lang="en-GB"/>
          </a:p>
          <a:p>
            <a:r>
              <a:rPr lang="en-GB"/>
              <a:t>Support type:</a:t>
            </a:r>
          </a:p>
          <a:p>
            <a:r>
              <a:rPr lang="en-GB" sz="1200" b="0" i="0" u="none" strike="noStrike">
                <a:solidFill>
                  <a:srgbClr val="000000"/>
                </a:solidFill>
                <a:effectLst/>
                <a:latin typeface="Arial" panose="020B0604020202020204" pitchFamily="34" charset="0"/>
              </a:rPr>
              <a:t>- Section 95 provides support for asylum seekers who have an asylum claim or appeal outstanding, and failed asylum seekers who had children in their household when their appeal rights were exhausted.</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 Section 98 is the temporary provision of accommodation for asylum seekers who would otherwise be destitute and who are:</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    a) Awaiting a verdict on their section 95 support application</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    b) Receiving section 95 support, but are waiting to be allocated their dispersal accommodation.</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 Section 4 support is available when an asylum application has been finally determined as refused but they are destitute and there are reasons that temporarily prevent them from leaving the UK.</a:t>
            </a:r>
            <a:endParaRPr lang="en-GB"/>
          </a:p>
          <a:p>
            <a:endParaRPr lang="en-GB">
              <a:cs typeface="Calibri" panose="020F0502020204030204"/>
            </a:endParaRPr>
          </a:p>
          <a:p>
            <a:endParaRPr lang="en-GB"/>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90</a:t>
            </a:fld>
            <a:endParaRPr lang="en-GB"/>
          </a:p>
        </p:txBody>
      </p:sp>
    </p:spTree>
    <p:extLst>
      <p:ext uri="{BB962C8B-B14F-4D97-AF65-F5344CB8AC3E}">
        <p14:creationId xmlns:p14="http://schemas.microsoft.com/office/powerpoint/2010/main" val="1098106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chart shows the percentage of live births to Non-UK born mothers by lower tier local authority in the area selected.
In 2022, the percentage of live births to non-UK-born women in England was 31.1% (from 29.6% in 2021).
The statistics are derived from the total live births in each local authority population.
Birth statistics for England, Wales and Scotland are based on the details collected when births are registered.
By law, births should be registered within 42 days.
Source link: https://www.ons.gov.uk/peoplepopulationandcommunity/birthsdeathsandmarriages/livebirths/datasets/parentscountryofbirth</a:t>
            </a:r>
          </a:p>
        </p:txBody>
      </p:sp>
      <p:sp>
        <p:nvSpPr>
          <p:cNvPr id="4" name="Slide Number Placeholder 3"/>
          <p:cNvSpPr>
            <a:spLocks noGrp="1"/>
          </p:cNvSpPr>
          <p:nvPr>
            <p:ph type="sldNum" sz="quarter" idx="5"/>
          </p:nvPr>
        </p:nvSpPr>
        <p:spPr/>
        <p:txBody>
          <a:bodyPr/>
          <a:lstStyle/>
          <a:p>
            <a:fld id="{6C3BFCA4-289E-4847-BCCF-C466EC7ADFD4}" type="slidenum">
              <a:rPr lang="en-GB" smtClean="0"/>
              <a:t>91</a:t>
            </a:fld>
            <a:endParaRPr lang="en-GB"/>
          </a:p>
        </p:txBody>
      </p:sp>
    </p:spTree>
    <p:extLst>
      <p:ext uri="{BB962C8B-B14F-4D97-AF65-F5344CB8AC3E}">
        <p14:creationId xmlns:p14="http://schemas.microsoft.com/office/powerpoint/2010/main" val="25412381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chart shows the percentage of births to Non-UK born parents (where either one or both parents were born outside of the UK) by lower tier local authority in the area selected.
In 2022, the percentage of live births to non-UK-born parents in England was 36.7 (from 35.1% in 2021).
The statistics are derived from the total live births in each local authority population.
Birth statistics for England, Wales and Scotland are based on the details collected when births are registered.
By law, births should be registered within 42 days.
Source link: https://www.ons.gov.uk/peoplepopulationandcommunity/birthsdeathsandmarriages/livebirths/datasets/parentscountryofbirth</a:t>
            </a:r>
          </a:p>
        </p:txBody>
      </p:sp>
      <p:sp>
        <p:nvSpPr>
          <p:cNvPr id="4" name="Slide Number Placeholder 3"/>
          <p:cNvSpPr>
            <a:spLocks noGrp="1"/>
          </p:cNvSpPr>
          <p:nvPr>
            <p:ph type="sldNum" sz="quarter" idx="5"/>
          </p:nvPr>
        </p:nvSpPr>
        <p:spPr/>
        <p:txBody>
          <a:bodyPr/>
          <a:lstStyle/>
          <a:p>
            <a:fld id="{6C3BFCA4-289E-4847-BCCF-C466EC7ADFD4}" type="slidenum">
              <a:rPr lang="en-GB" smtClean="0"/>
              <a:t>92</a:t>
            </a:fld>
            <a:endParaRPr lang="en-GB"/>
          </a:p>
        </p:txBody>
      </p:sp>
    </p:spTree>
    <p:extLst>
      <p:ext uri="{BB962C8B-B14F-4D97-AF65-F5344CB8AC3E}">
        <p14:creationId xmlns:p14="http://schemas.microsoft.com/office/powerpoint/2010/main" val="10455907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South East region includes Milton Keynes (no breakdowns available by local authority)</a:t>
            </a:r>
          </a:p>
          <a:p>
            <a:endParaRPr lang="en-GB"/>
          </a:p>
          <a:p>
            <a:r>
              <a:rPr lang="en-GB"/>
              <a:t>Data includes main applicants and dependents. </a:t>
            </a:r>
          </a:p>
          <a:p>
            <a:r>
              <a:rPr lang="en-GB"/>
              <a:t>Figures reflect the number of people in receipt of support at the end of the period, rather than the total supported throughout the period.</a:t>
            </a:r>
          </a:p>
          <a:p>
            <a:endParaRPr lang="en-GB"/>
          </a:p>
          <a:p>
            <a:r>
              <a:rPr lang="en-GB"/>
              <a:t>Support type:</a:t>
            </a:r>
          </a:p>
          <a:p>
            <a:r>
              <a:rPr lang="en-GB" sz="1800" b="0" i="0" u="none" strike="noStrike">
                <a:solidFill>
                  <a:srgbClr val="000000"/>
                </a:solidFill>
                <a:effectLst/>
                <a:latin typeface="Arial" panose="020B0604020202020204" pitchFamily="34" charset="0"/>
              </a:rPr>
              <a:t>- Section 95 provides support for asylum seekers who have an asylum claim or appeal outstanding, and failed asylum seekers who had children in their household when their appeal rights were exhausted.</a:t>
            </a:r>
            <a:br>
              <a:rPr lang="en-GB" sz="1800" b="0" i="0" u="none" strike="noStrike">
                <a:solidFill>
                  <a:srgbClr val="000000"/>
                </a:solidFill>
                <a:effectLst/>
                <a:latin typeface="Arial" panose="020B0604020202020204" pitchFamily="34" charset="0"/>
              </a:rPr>
            </a:br>
            <a:r>
              <a:rPr lang="en-GB" sz="1800" b="0" i="0" u="none" strike="noStrike">
                <a:solidFill>
                  <a:srgbClr val="000000"/>
                </a:solidFill>
                <a:effectLst/>
                <a:latin typeface="Arial" panose="020B0604020202020204" pitchFamily="34" charset="0"/>
              </a:rPr>
              <a:t>- Section 98 is the temporary provision of accommodation for asylum seekers who would otherwise be destitute and who are:</a:t>
            </a:r>
            <a:br>
              <a:rPr lang="en-GB" sz="1800" b="0" i="0" u="none" strike="noStrike">
                <a:solidFill>
                  <a:srgbClr val="000000"/>
                </a:solidFill>
                <a:effectLst/>
                <a:latin typeface="Arial" panose="020B0604020202020204" pitchFamily="34" charset="0"/>
              </a:rPr>
            </a:br>
            <a:r>
              <a:rPr lang="en-GB" sz="1800" b="0" i="0" u="none" strike="noStrike">
                <a:solidFill>
                  <a:srgbClr val="000000"/>
                </a:solidFill>
                <a:effectLst/>
                <a:latin typeface="Arial" panose="020B0604020202020204" pitchFamily="34" charset="0"/>
              </a:rPr>
              <a:t>    a) Awaiting a verdict on their section 95 support application</a:t>
            </a:r>
            <a:br>
              <a:rPr lang="en-GB" sz="1800" b="0" i="0" u="none" strike="noStrike">
                <a:solidFill>
                  <a:srgbClr val="000000"/>
                </a:solidFill>
                <a:effectLst/>
                <a:latin typeface="Arial" panose="020B0604020202020204" pitchFamily="34" charset="0"/>
              </a:rPr>
            </a:br>
            <a:r>
              <a:rPr lang="en-GB" sz="1800" b="0" i="0" u="none" strike="noStrike">
                <a:solidFill>
                  <a:srgbClr val="000000"/>
                </a:solidFill>
                <a:effectLst/>
                <a:latin typeface="Arial" panose="020B0604020202020204" pitchFamily="34" charset="0"/>
              </a:rPr>
              <a:t>    b) Receiving section 95 support, but are waiting to be allocated their dispersal accommodation.</a:t>
            </a:r>
            <a:br>
              <a:rPr lang="en-GB" sz="1800" b="0" i="0" u="none" strike="noStrike">
                <a:solidFill>
                  <a:srgbClr val="000000"/>
                </a:solidFill>
                <a:effectLst/>
                <a:latin typeface="Arial" panose="020B0604020202020204" pitchFamily="34" charset="0"/>
              </a:rPr>
            </a:br>
            <a:r>
              <a:rPr lang="en-GB" sz="1800" b="0" i="0" u="none" strike="noStrike">
                <a:solidFill>
                  <a:srgbClr val="000000"/>
                </a:solidFill>
                <a:effectLst/>
                <a:latin typeface="Arial" panose="020B0604020202020204" pitchFamily="34" charset="0"/>
              </a:rPr>
              <a:t>- Section 4 support is available when an asylum application has been finally determined as refused but they are destitute and there are reasons that temporarily prevent them from leaving the UK.</a:t>
            </a:r>
            <a:endParaRPr lang="en-GB"/>
          </a:p>
          <a:p>
            <a:endParaRPr lang="en-GB">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85BEC359-8A61-449A-937F-A0B5FF3B603A}" type="slidenum">
              <a:rPr lang="en-GB" smtClean="0"/>
              <a:t>94</a:t>
            </a:fld>
            <a:endParaRPr lang="en-GB"/>
          </a:p>
        </p:txBody>
      </p:sp>
    </p:spTree>
    <p:extLst>
      <p:ext uri="{BB962C8B-B14F-4D97-AF65-F5344CB8AC3E}">
        <p14:creationId xmlns:p14="http://schemas.microsoft.com/office/powerpoint/2010/main" val="41330044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were 8,978 asylum seekers in receipt of Section 95 support across the South East (excluding Milton Keynes) as at 30 Sept 2023.
Notes:
Data include main applicants and dependants.
Figures reflect the number of people in receipt of support as at the end of the period, rather than the total supported throughout the period.
Section 95 provides support for asylum seekers who have an asylum claim or appeal outstanding, and failed asylum seekers who had children in their household when their appeal rights were exhausted.
ICB totals have not been calculated due to missing or suppressed data.</a:t>
            </a:r>
          </a:p>
        </p:txBody>
      </p:sp>
      <p:sp>
        <p:nvSpPr>
          <p:cNvPr id="4" name="Slide Number Placeholder 3"/>
          <p:cNvSpPr>
            <a:spLocks noGrp="1"/>
          </p:cNvSpPr>
          <p:nvPr>
            <p:ph type="sldNum" sz="quarter" idx="5"/>
          </p:nvPr>
        </p:nvSpPr>
        <p:spPr/>
        <p:txBody>
          <a:bodyPr/>
          <a:lstStyle/>
          <a:p>
            <a:fld id="{85BEC359-8A61-449A-937F-A0B5FF3B603A}" type="slidenum">
              <a:rPr lang="en-GB" smtClean="0"/>
              <a:t>95</a:t>
            </a:fld>
            <a:endParaRPr lang="en-GB"/>
          </a:p>
        </p:txBody>
      </p:sp>
    </p:spTree>
    <p:extLst>
      <p:ext uri="{BB962C8B-B14F-4D97-AF65-F5344CB8AC3E}">
        <p14:creationId xmlns:p14="http://schemas.microsoft.com/office/powerpoint/2010/main" val="3664324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a:solidFill>
                  <a:srgbClr val="000000"/>
                </a:solidFill>
                <a:effectLst/>
                <a:latin typeface="Arial" panose="020B0604020202020204" pitchFamily="34" charset="0"/>
              </a:rPr>
              <a:t>General</a:t>
            </a:r>
            <a:r>
              <a:rPr lang="en-GB"/>
              <a:t> </a:t>
            </a:r>
          </a:p>
          <a:p>
            <a:pPr marL="342900" indent="-342900">
              <a:buAutoNum type="arabicPeriod"/>
            </a:pPr>
            <a:r>
              <a:rPr lang="en-GB" sz="1800" b="0" i="0" u="none" strike="noStrike">
                <a:solidFill>
                  <a:srgbClr val="000000"/>
                </a:solidFill>
                <a:effectLst/>
                <a:latin typeface="Arial" panose="020B0604020202020204" pitchFamily="34" charset="0"/>
              </a:rPr>
              <a:t>This product brings together data from across the Home Office and Department for Levelling Up, Housing and Communities on specific immigration groups identified as of interest by LAs. These groups are:</a:t>
            </a:r>
            <a:r>
              <a:rPr lang="en-GB"/>
              <a:t> </a:t>
            </a:r>
            <a:r>
              <a:rPr lang="en-GB" sz="1800" b="0" i="0" u="none" strike="noStrike">
                <a:solidFill>
                  <a:srgbClr val="000000"/>
                </a:solidFill>
                <a:effectLst/>
                <a:latin typeface="Arial" panose="020B0604020202020204" pitchFamily="34" charset="0"/>
              </a:rPr>
              <a:t>- arrivals through the Homes for Ukraine visa route</a:t>
            </a:r>
            <a:r>
              <a:rPr lang="en-GB"/>
              <a:t> </a:t>
            </a:r>
            <a:r>
              <a:rPr lang="en-GB" sz="1800" b="0" i="0" u="none" strike="noStrike">
                <a:solidFill>
                  <a:srgbClr val="000000"/>
                </a:solidFill>
                <a:effectLst/>
                <a:latin typeface="Arial" panose="020B0604020202020204" pitchFamily="34" charset="0"/>
              </a:rPr>
              <a:t>- those settled and in bridging accommodation arriving through the Afghan citizens resettlement scheme (ACRS) and Afghan Relocations and Assistance Policy (ARAP)</a:t>
            </a:r>
            <a:r>
              <a:rPr lang="en-GB"/>
              <a:t> </a:t>
            </a:r>
            <a:r>
              <a:rPr lang="en-GB" sz="1800" b="0" i="0" u="none" strike="noStrike">
                <a:solidFill>
                  <a:srgbClr val="000000"/>
                </a:solidFill>
                <a:effectLst/>
                <a:latin typeface="Arial" panose="020B0604020202020204" pitchFamily="34" charset="0"/>
              </a:rPr>
              <a:t>- those being supported following claims for asylum.</a:t>
            </a:r>
            <a:r>
              <a:rPr lang="en-GB"/>
              <a:t> </a:t>
            </a:r>
          </a:p>
          <a:p>
            <a:pPr marL="342900" indent="-342900">
              <a:buAutoNum type="arabicPeriod"/>
            </a:pPr>
            <a:r>
              <a:rPr lang="en-GB" sz="1800" b="0" i="0" u="none" strike="noStrike">
                <a:solidFill>
                  <a:srgbClr val="000000"/>
                </a:solidFill>
                <a:effectLst/>
                <a:latin typeface="Arial" panose="020B0604020202020204" pitchFamily="34" charset="0"/>
              </a:rPr>
              <a:t>The information in this report has been extracted from local management information and databases. As such it should be treated as provisional and therefore subject to change. In particular, it should be understood that definitions and data may not match with data drawn from other sources such as directly from accommodation providers. </a:t>
            </a:r>
            <a:r>
              <a:rPr lang="en-GB"/>
              <a:t> </a:t>
            </a:r>
          </a:p>
          <a:p>
            <a:pPr marL="342900" indent="-342900">
              <a:buAutoNum type="arabicPeriod"/>
            </a:pPr>
            <a:r>
              <a:rPr lang="en-GB" sz="1800" b="0" i="0" u="none" strike="noStrike">
                <a:solidFill>
                  <a:srgbClr val="000000"/>
                </a:solidFill>
                <a:effectLst/>
                <a:latin typeface="Arial" panose="020B0604020202020204" pitchFamily="34" charset="0"/>
              </a:rPr>
              <a:t>The data was correct as at the time of extraction (the last day of the quarter, or the closest date possible for data extraction). These numbers can change daily. Therefore, since the date of extraction, individuals may have moved location (or accommodation type).</a:t>
            </a:r>
            <a:r>
              <a:rPr lang="en-GB"/>
              <a:t> </a:t>
            </a:r>
          </a:p>
          <a:p>
            <a:pPr marL="0" indent="0">
              <a:buNone/>
            </a:pPr>
            <a:endParaRPr lang="en-GB" sz="1800" b="1" i="0" u="none" strike="noStrike">
              <a:solidFill>
                <a:srgbClr val="000000"/>
              </a:solidFill>
              <a:effectLst/>
              <a:latin typeface="Arial" panose="020B0604020202020204" pitchFamily="34" charset="0"/>
            </a:endParaRPr>
          </a:p>
          <a:p>
            <a:pPr marL="0" indent="0">
              <a:buNone/>
            </a:pPr>
            <a:r>
              <a:rPr lang="en-GB" sz="1800" b="1" i="0" u="none" strike="noStrike">
                <a:solidFill>
                  <a:srgbClr val="000000"/>
                </a:solidFill>
                <a:effectLst/>
                <a:latin typeface="Arial" panose="020B0604020202020204" pitchFamily="34" charset="0"/>
              </a:rPr>
              <a:t>Homes for Ukraine</a:t>
            </a:r>
            <a:r>
              <a:rPr lang="en-GB"/>
              <a:t> </a:t>
            </a:r>
          </a:p>
          <a:p>
            <a:pPr marL="342900" indent="-342900">
              <a:buAutoNum type="arabicPeriod"/>
            </a:pPr>
            <a:r>
              <a:rPr lang="en-GB" sz="1800" b="0" i="0" u="none" strike="noStrike">
                <a:solidFill>
                  <a:srgbClr val="000000"/>
                </a:solidFill>
                <a:effectLst/>
                <a:latin typeface="Arial" panose="020B0604020202020204" pitchFamily="34" charset="0"/>
              </a:rPr>
              <a:t>The Homes for Ukraine data have been assigned to local authorities or country based on the postcode of the sponsor’s address, or of the accommodation address if the applicant is not planning to stay at the sponsor’s address. The data shows the number of arrivals into the UK, but is not necessarily reflective of the persons having arrived at the location noted in the table. It is not wholly comparable with the Afghan and Asylum data, which measure stock population (the number of people in the LA on the last day of the quarter). </a:t>
            </a:r>
            <a:r>
              <a:rPr lang="en-GB"/>
              <a:t> </a:t>
            </a:r>
          </a:p>
          <a:p>
            <a:pPr marL="342900" indent="-342900">
              <a:buAutoNum type="arabicPeriod"/>
            </a:pPr>
            <a:r>
              <a:rPr lang="en-GB" sz="1800" b="0" i="0" u="none" strike="noStrike">
                <a:solidFill>
                  <a:srgbClr val="000000"/>
                </a:solidFill>
                <a:effectLst/>
                <a:latin typeface="Arial" panose="020B0604020202020204" pitchFamily="34" charset="0"/>
              </a:rPr>
              <a:t>These data are likely to include some duplicate records. As such they are a reflection of the information held in the system and may not be an exact record of the number of individuals who have been issued visas. Caution should therefore be exercised in using these figures.</a:t>
            </a:r>
            <a:r>
              <a:rPr lang="en-GB"/>
              <a:t> </a:t>
            </a:r>
          </a:p>
          <a:p>
            <a:pPr marL="342900" indent="-342900">
              <a:buAutoNum type="arabicPeriod"/>
            </a:pPr>
            <a:r>
              <a:rPr lang="en-GB" sz="1800" b="0" i="0" u="none" strike="noStrike">
                <a:solidFill>
                  <a:srgbClr val="000000"/>
                </a:solidFill>
                <a:effectLst/>
                <a:latin typeface="Arial" panose="020B0604020202020204" pitchFamily="34" charset="0"/>
              </a:rPr>
              <a:t>These data do not contain numbers of arrivals for visas issued through the Ukraine Family Scheme.</a:t>
            </a:r>
            <a:r>
              <a:rPr lang="en-GB"/>
              <a:t> </a:t>
            </a:r>
            <a:endParaRPr lang="en-GB" sz="1800" b="0" i="0" u="none" strike="noStrike">
              <a:solidFill>
                <a:srgbClr val="000000"/>
              </a:solidFill>
              <a:effectLst/>
              <a:latin typeface="Arial" panose="020B0604020202020204" pitchFamily="34" charset="0"/>
            </a:endParaRPr>
          </a:p>
          <a:p>
            <a:pPr marL="342900" indent="-342900">
              <a:buAutoNum type="arabicPeriod"/>
            </a:pPr>
            <a:r>
              <a:rPr lang="en-GB" sz="1800" b="0" i="0" u="none" strike="noStrike">
                <a:solidFill>
                  <a:srgbClr val="000000"/>
                </a:solidFill>
                <a:effectLst/>
                <a:latin typeface="Arial" panose="020B0604020202020204" pitchFamily="34" charset="0"/>
              </a:rPr>
              <a:t>Homes for Ukraine data in this report is from local management information (MI) databases. The data has not been quality assured to the level of Official Statistics. The data is therefore provisional and subject to change.</a:t>
            </a:r>
            <a:r>
              <a:rPr lang="en-GB"/>
              <a:t> </a:t>
            </a:r>
          </a:p>
          <a:p>
            <a:pPr marL="0" indent="0">
              <a:buNone/>
            </a:pPr>
            <a:endParaRPr lang="en-GB" sz="1800" b="1" i="0" u="none" strike="noStrike">
              <a:solidFill>
                <a:srgbClr val="000000"/>
              </a:solidFill>
              <a:effectLst/>
              <a:latin typeface="Arial" panose="020B0604020202020204" pitchFamily="34" charset="0"/>
            </a:endParaRPr>
          </a:p>
          <a:p>
            <a:pPr marL="0" indent="0">
              <a:buNone/>
            </a:pPr>
            <a:r>
              <a:rPr lang="en-GB" sz="1800" b="1" i="0" u="none" strike="noStrike">
                <a:solidFill>
                  <a:srgbClr val="000000"/>
                </a:solidFill>
                <a:effectLst/>
                <a:latin typeface="Arial" panose="020B0604020202020204" pitchFamily="34" charset="0"/>
              </a:rPr>
              <a:t>Afghan Resettlement Programme</a:t>
            </a:r>
            <a:r>
              <a:rPr lang="en-GB"/>
              <a:t> </a:t>
            </a:r>
          </a:p>
          <a:p>
            <a:pPr marL="342900" indent="-342900">
              <a:buAutoNum type="arabicPeriod"/>
            </a:pPr>
            <a:r>
              <a:rPr lang="en-GB" sz="1800" b="0" i="0" u="none" strike="noStrike">
                <a:solidFill>
                  <a:srgbClr val="000000"/>
                </a:solidFill>
                <a:effectLst/>
                <a:latin typeface="Arial" panose="020B0604020202020204" pitchFamily="34" charset="0"/>
              </a:rPr>
              <a:t>This data relates to individuals under the Afghan Citizens Resettlement Scheme (ACRS) - Pathways 1, 2 and 3 - and the Afghan Relocations and Assistance Policy (ARAP). </a:t>
            </a:r>
            <a:r>
              <a:rPr lang="en-GB"/>
              <a:t> </a:t>
            </a:r>
            <a:endParaRPr lang="en-GB" sz="1800" b="0" i="0" u="none" strike="noStrike">
              <a:solidFill>
                <a:srgbClr val="000000"/>
              </a:solidFill>
              <a:effectLst/>
              <a:latin typeface="Arial" panose="020B0604020202020204" pitchFamily="34" charset="0"/>
            </a:endParaRPr>
          </a:p>
          <a:p>
            <a:pPr marL="342900" indent="-342900">
              <a:buAutoNum type="arabicPeriod"/>
            </a:pPr>
            <a:r>
              <a:rPr lang="en-GB" sz="1800" b="0" i="0" u="none" strike="noStrike">
                <a:solidFill>
                  <a:srgbClr val="000000"/>
                </a:solidFill>
                <a:effectLst/>
                <a:latin typeface="Arial" panose="020B0604020202020204" pitchFamily="34" charset="0"/>
              </a:rPr>
              <a:t>The data are a measure of stock population - that is, the number of people who were in the location at the time the data was extracted (last day of the quarter).</a:t>
            </a:r>
            <a:r>
              <a:rPr lang="en-GB"/>
              <a:t> </a:t>
            </a:r>
            <a:endParaRPr lang="en-GB" sz="1800" b="0" i="0" u="none" strike="noStrike">
              <a:solidFill>
                <a:srgbClr val="000000"/>
              </a:solidFill>
              <a:effectLst/>
              <a:latin typeface="Arial" panose="020B0604020202020204" pitchFamily="34" charset="0"/>
            </a:endParaRPr>
          </a:p>
          <a:p>
            <a:pPr marL="342900" indent="-342900">
              <a:buAutoNum type="arabicPeriod"/>
            </a:pPr>
            <a:r>
              <a:rPr lang="en-GB" sz="1800" b="0" i="0" u="none" strike="noStrike">
                <a:solidFill>
                  <a:srgbClr val="000000"/>
                </a:solidFill>
                <a:effectLst/>
                <a:latin typeface="Arial" panose="020B0604020202020204" pitchFamily="34" charset="0"/>
              </a:rPr>
              <a:t>The data in this report are from local management information (MI) databases. The data has not been quality assured to the level of Official Statistics. Work is underway to reconcile local MI and migrate it to official Home Office </a:t>
            </a:r>
            <a:r>
              <a:rPr lang="en-GB" sz="1800" b="0" i="0" u="none" strike="noStrike" err="1">
                <a:solidFill>
                  <a:srgbClr val="000000"/>
                </a:solidFill>
                <a:effectLst/>
                <a:latin typeface="Arial" panose="020B0604020202020204" pitchFamily="34" charset="0"/>
              </a:rPr>
              <a:t>caseworking</a:t>
            </a:r>
            <a:r>
              <a:rPr lang="en-GB" sz="1800" b="0" i="0" u="none" strike="noStrike">
                <a:solidFill>
                  <a:srgbClr val="000000"/>
                </a:solidFill>
                <a:effectLst/>
                <a:latin typeface="Arial" panose="020B0604020202020204" pitchFamily="34" charset="0"/>
              </a:rPr>
              <a:t> systems. The data is therefore provisional and subject to change.</a:t>
            </a:r>
            <a:r>
              <a:rPr lang="en-GB"/>
              <a:t> </a:t>
            </a:r>
            <a:endParaRPr lang="en-GB" sz="1800" b="0" i="0" u="none" strike="noStrike">
              <a:solidFill>
                <a:srgbClr val="000000"/>
              </a:solidFill>
              <a:effectLst/>
              <a:latin typeface="Arial" panose="020B0604020202020204" pitchFamily="34" charset="0"/>
            </a:endParaRPr>
          </a:p>
          <a:p>
            <a:pPr marL="342900" indent="-342900">
              <a:buAutoNum type="arabicPeriod"/>
            </a:pPr>
            <a:r>
              <a:rPr lang="en-GB" sz="1800" b="0" i="0" u="none" strike="noStrike">
                <a:solidFill>
                  <a:srgbClr val="000000"/>
                </a:solidFill>
                <a:effectLst/>
                <a:latin typeface="Arial" panose="020B0604020202020204" pitchFamily="34" charset="0"/>
              </a:rPr>
              <a:t>Figures for 'bridging' relate to individuals in hotels. </a:t>
            </a:r>
            <a:r>
              <a:rPr lang="en-GB"/>
              <a:t> </a:t>
            </a:r>
            <a:endParaRPr lang="en-GB" sz="1800" b="0" i="0" u="none" strike="noStrike">
              <a:solidFill>
                <a:srgbClr val="000000"/>
              </a:solidFill>
              <a:effectLst/>
              <a:latin typeface="Arial" panose="020B0604020202020204" pitchFamily="34" charset="0"/>
            </a:endParaRPr>
          </a:p>
          <a:p>
            <a:pPr marL="342900" indent="-342900">
              <a:buAutoNum type="arabicPeriod"/>
            </a:pPr>
            <a:r>
              <a:rPr lang="en-GB" sz="1800" b="0" i="0" u="none" strike="noStrike">
                <a:solidFill>
                  <a:srgbClr val="000000"/>
                </a:solidFill>
                <a:effectLst/>
                <a:latin typeface="Arial" panose="020B0604020202020204" pitchFamily="34" charset="0"/>
              </a:rPr>
              <a:t>Figures for 'settled - LA housing' relate to individuals in settled accommodation provided by local authorities. Figures for 'settled - PRS housing' relate to individuals in settled accommodation within the private rented sector (some of which receive LA funding, some of which do not). </a:t>
            </a:r>
            <a:r>
              <a:rPr lang="en-GB"/>
              <a:t> </a:t>
            </a:r>
            <a:endParaRPr lang="en-GB" sz="1800" b="0" i="0" u="none" strike="noStrike">
              <a:solidFill>
                <a:srgbClr val="000000"/>
              </a:solidFill>
              <a:effectLst/>
              <a:latin typeface="Arial" panose="020B0604020202020204" pitchFamily="34" charset="0"/>
            </a:endParaRPr>
          </a:p>
          <a:p>
            <a:pPr marL="342900" indent="-342900">
              <a:buAutoNum type="arabicPeriod"/>
            </a:pPr>
            <a:r>
              <a:rPr lang="en-GB" sz="1800" b="0" i="0" u="none" strike="noStrike">
                <a:solidFill>
                  <a:srgbClr val="000000"/>
                </a:solidFill>
                <a:effectLst/>
                <a:latin typeface="Arial" panose="020B0604020202020204" pitchFamily="34" charset="0"/>
              </a:rPr>
              <a:t>The number of individuals in bridging and settled accommodation is lower than the total number of individuals evacuated from Afghanistan as not all evacuated individuals required relocation / support in the UK (e.g. evacuated British citizens). </a:t>
            </a:r>
            <a:r>
              <a:rPr lang="en-GB"/>
              <a:t> </a:t>
            </a:r>
            <a:endParaRPr lang="en-GB" sz="1800" b="0" i="0" u="none" strike="noStrike">
              <a:solidFill>
                <a:srgbClr val="000000"/>
              </a:solidFill>
              <a:effectLst/>
              <a:latin typeface="Arial" panose="020B0604020202020204" pitchFamily="34" charset="0"/>
            </a:endParaRPr>
          </a:p>
          <a:p>
            <a:pPr marL="342900" indent="-342900">
              <a:buAutoNum type="arabicPeriod"/>
            </a:pPr>
            <a:r>
              <a:rPr lang="en-GB" sz="1800" b="0" i="0" u="none" strike="noStrike">
                <a:solidFill>
                  <a:srgbClr val="000000"/>
                </a:solidFill>
                <a:effectLst/>
                <a:latin typeface="Arial" panose="020B0604020202020204" pitchFamily="34" charset="0"/>
              </a:rPr>
              <a:t>Data recorded locally by caseworkers suggests the number of people in temporary accommodation may be lower than the published number shown here. This may be due to lags in data recording compared to the rapid and daily changes to the number of people in temporary accommodation. Work continues to ensure information on these individuals are recorded accurately, and the data will be updated in future releases to reflect these recording improvements.</a:t>
            </a:r>
          </a:p>
          <a:p>
            <a:pPr marL="342900" indent="-342900">
              <a:buAutoNum type="arabicPeriod"/>
            </a:pPr>
            <a:endParaRPr lang="en-GB" sz="1800" b="0" i="0" u="none" strike="noStrike">
              <a:solidFill>
                <a:srgbClr val="000000"/>
              </a:solidFill>
              <a:effectLst/>
              <a:latin typeface="Arial" panose="020B0604020202020204" pitchFamily="34" charset="0"/>
            </a:endParaRPr>
          </a:p>
          <a:p>
            <a:pPr marL="0" indent="0">
              <a:buNone/>
            </a:pPr>
            <a:r>
              <a:rPr lang="en-GB" sz="1800" b="1" i="0" u="none" strike="noStrike">
                <a:solidFill>
                  <a:srgbClr val="000000"/>
                </a:solidFill>
                <a:effectLst/>
                <a:latin typeface="Arial" panose="020B0604020202020204" pitchFamily="34" charset="0"/>
              </a:rPr>
              <a:t>Supported Asylum seekers</a:t>
            </a:r>
            <a:r>
              <a:rPr lang="en-GB"/>
              <a:t> </a:t>
            </a:r>
          </a:p>
          <a:p>
            <a:pPr marL="342900" indent="-342900">
              <a:buAutoNum type="arabicPeriod"/>
            </a:pPr>
            <a:r>
              <a:rPr lang="en-GB" sz="1800" b="0" i="0" u="none" strike="noStrike">
                <a:solidFill>
                  <a:srgbClr val="000000"/>
                </a:solidFill>
                <a:effectLst/>
                <a:latin typeface="Arial" panose="020B0604020202020204" pitchFamily="34" charset="0"/>
              </a:rPr>
              <a:t>Figures refers to individuals (including dependants) in receipt of Home Office support, provided under the 1999 Immigration and Asylum Act (under statutory support provisions Section 98, Section 95 and Section 4). The data are a measure of stock population - that is, the number of people who were in the location at the time the data was extracted (last day of the quarter). </a:t>
            </a:r>
            <a:r>
              <a:rPr lang="en-GB"/>
              <a:t> </a:t>
            </a:r>
          </a:p>
          <a:p>
            <a:pPr marL="342900" indent="-342900">
              <a:buAutoNum type="arabicPeriod"/>
            </a:pPr>
            <a:r>
              <a:rPr lang="en-GB" sz="1800" b="0" i="0" u="none" strike="noStrike">
                <a:solidFill>
                  <a:srgbClr val="000000"/>
                </a:solidFill>
                <a:effectLst/>
                <a:latin typeface="Arial" panose="020B0604020202020204" pitchFamily="34" charset="0"/>
              </a:rPr>
              <a:t>Location of individual is based on last recorded correspondence and may therefore include individuals who are in the process of being moved, or who have recently moved between locations. There are a small number of cases where location is 'Unknown' due to data recording issues.</a:t>
            </a:r>
            <a:r>
              <a:rPr lang="en-GB"/>
              <a:t> </a:t>
            </a:r>
            <a:endParaRPr lang="en-GB" sz="1800" b="0" i="0" u="none" strike="noStrike">
              <a:solidFill>
                <a:srgbClr val="000000"/>
              </a:solidFill>
              <a:effectLst/>
              <a:latin typeface="Arial" panose="020B0604020202020204" pitchFamily="34" charset="0"/>
            </a:endParaRPr>
          </a:p>
          <a:p>
            <a:pPr marL="342900" indent="-342900">
              <a:buAutoNum type="arabicPeriod"/>
            </a:pPr>
            <a:r>
              <a:rPr lang="en-GB" sz="1800" b="0" i="0" u="none" strike="noStrike">
                <a:solidFill>
                  <a:srgbClr val="000000"/>
                </a:solidFill>
                <a:effectLst/>
                <a:latin typeface="Arial" panose="020B0604020202020204" pitchFamily="34" charset="0"/>
              </a:rPr>
              <a:t>Accommodation type:</a:t>
            </a:r>
            <a:r>
              <a:rPr lang="en-GB"/>
              <a:t> </a:t>
            </a:r>
            <a:r>
              <a:rPr lang="en-GB" sz="1800" b="0" i="0" u="none" strike="noStrike">
                <a:solidFill>
                  <a:srgbClr val="000000"/>
                </a:solidFill>
                <a:effectLst/>
                <a:latin typeface="Arial" panose="020B0604020202020204" pitchFamily="34" charset="0"/>
              </a:rPr>
              <a:t>- Initial accommodation (IA) is provided to asylum seekers who have indicated that they are unable to support themselves or their families and are therefore at risk of destitution. It is made available in order to provide shelter while a request for asylum support is being assessed. Occupants of Initial accommodation who receive a positive outcome to their support request generally move to Dispersed (longer term) accommodation when suitable property becomes available.</a:t>
            </a:r>
            <a:r>
              <a:rPr lang="en-GB"/>
              <a:t> </a:t>
            </a:r>
            <a:r>
              <a:rPr lang="en-GB" sz="1800" b="0" i="0" u="none" strike="noStrike">
                <a:solidFill>
                  <a:srgbClr val="000000"/>
                </a:solidFill>
                <a:effectLst/>
                <a:latin typeface="Arial" panose="020B0604020202020204" pitchFamily="34" charset="0"/>
              </a:rPr>
              <a:t>- Dispersed accommodation (DA) is provided to Asylum Seekers whose claim for Asylum Support has been agreed. Occupants of Dispersed Accommodation are permitted to stay there whilst they remain eligible for Asylum Support.</a:t>
            </a:r>
            <a:r>
              <a:rPr lang="en-GB"/>
              <a:t> </a:t>
            </a:r>
            <a:r>
              <a:rPr lang="en-GB" sz="1800" b="0" i="0" u="none" strike="noStrike">
                <a:solidFill>
                  <a:srgbClr val="000000"/>
                </a:solidFill>
                <a:effectLst/>
                <a:latin typeface="Arial" panose="020B0604020202020204" pitchFamily="34" charset="0"/>
              </a:rPr>
              <a:t>- Contingency accommodation (CA) is temporary accommodation (including hotels) used when there is insufficient Initial or Dispersed accommodation available. People housed in contingency accommodation generally move to Dispersed Accommodation when suitable property becomes available.</a:t>
            </a:r>
            <a:r>
              <a:rPr lang="en-GB"/>
              <a:t> </a:t>
            </a:r>
            <a:r>
              <a:rPr lang="en-GB" sz="1800" b="0" i="0" u="none" strike="noStrike">
                <a:solidFill>
                  <a:srgbClr val="000000"/>
                </a:solidFill>
                <a:effectLst/>
                <a:latin typeface="Arial" panose="020B0604020202020204" pitchFamily="34" charset="0"/>
              </a:rPr>
              <a:t>- Subsistence only relates to individuals who receive subsistence (cash) support but not accommodation.</a:t>
            </a:r>
            <a:r>
              <a:rPr lang="en-GB"/>
              <a:t> </a:t>
            </a:r>
            <a:endParaRPr lang="en-GB" sz="1800" b="0" i="0" u="none" strike="noStrike">
              <a:solidFill>
                <a:srgbClr val="000000"/>
              </a:solidFill>
              <a:effectLst/>
              <a:latin typeface="Arial" panose="020B0604020202020204" pitchFamily="34" charset="0"/>
            </a:endParaRPr>
          </a:p>
          <a:p>
            <a:pPr marL="342900" indent="-342900">
              <a:buAutoNum type="arabicPeriod"/>
            </a:pPr>
            <a:r>
              <a:rPr lang="en-GB" sz="1800" b="0" i="0" u="none" strike="noStrike">
                <a:solidFill>
                  <a:srgbClr val="000000"/>
                </a:solidFill>
                <a:effectLst/>
                <a:latin typeface="Arial" panose="020B0604020202020204" pitchFamily="34" charset="0"/>
              </a:rPr>
              <a:t>Figures do not include unaccompanied asylum seeking children (UASC) or those leaving care. Data on UASC in England, by local authority, is published by the Department for Education. </a:t>
            </a:r>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96</a:t>
            </a:fld>
            <a:endParaRPr lang="en-GB"/>
          </a:p>
        </p:txBody>
      </p:sp>
    </p:spTree>
    <p:extLst>
      <p:ext uri="{BB962C8B-B14F-4D97-AF65-F5344CB8AC3E}">
        <p14:creationId xmlns:p14="http://schemas.microsoft.com/office/powerpoint/2010/main" val="683818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Source: Operational data, Home Office (HO) and Department for Levelling Up, Housing and Communities (DLUHC)</a:t>
            </a:r>
          </a:p>
          <a:p>
            <a:r>
              <a:rPr lang="en-GB"/>
              <a:t>Notes: A dashed line '-' represents where data is either missing or has been suppressed for disclosure control reasons</a:t>
            </a:r>
          </a:p>
          <a:p>
            <a:r>
              <a:rPr lang="en-GB"/>
              <a:t>The Aggregations method outlined in the link below has been used to calculate ICB figures. Where are ICB figures are not shown is due to missing data in one of the local authorities that make up the ICB.  Population estimates for 2020 have been used as these are the most recent population estimates available for the aggregation method. </a:t>
            </a:r>
          </a:p>
          <a:p>
            <a:r>
              <a:rPr lang="en-GB"/>
              <a:t>https://fingertips.phe.org.uk/profile/guidance/supporting-information/PH-methods</a:t>
            </a:r>
          </a:p>
          <a:p>
            <a:endParaRPr lang="en-GB"/>
          </a:p>
          <a:p>
            <a:pPr marL="0" indent="0">
              <a:buNone/>
            </a:pPr>
            <a:r>
              <a:rPr lang="en-GB" sz="1200" b="1" i="0" u="none" strike="noStrike">
                <a:solidFill>
                  <a:srgbClr val="000000"/>
                </a:solidFill>
                <a:effectLst/>
                <a:latin typeface="Arial" panose="020B0604020202020204" pitchFamily="34" charset="0"/>
              </a:rPr>
              <a:t>Homes for Ukraine</a:t>
            </a:r>
            <a:r>
              <a:rPr lang="en-GB"/>
              <a:t> </a:t>
            </a:r>
          </a:p>
          <a:p>
            <a:pPr marL="342900" indent="-342900">
              <a:buAutoNum type="arabicPeriod"/>
            </a:pPr>
            <a:r>
              <a:rPr lang="en-GB" sz="1200" b="0" i="0" u="none" strike="noStrike">
                <a:solidFill>
                  <a:srgbClr val="000000"/>
                </a:solidFill>
                <a:effectLst/>
                <a:latin typeface="Arial" panose="020B0604020202020204" pitchFamily="34" charset="0"/>
              </a:rPr>
              <a:t>The Homes for Ukraine data have been assigned to local authorities or country based on the postcode of the sponsor’s address, or of the accommodation address if the applicant is not planning to stay at the sponsor’s address. The data shows the number of arrivals into the UK, but is not necessarily reflective of the persons having arrived at the location noted in the table. It is not wholly comparable with the Afghan and Asylum data, which measure stock population (the number of people in the LA on the last day of the quarter). </a:t>
            </a:r>
            <a:r>
              <a:rPr lang="en-GB"/>
              <a:t> </a:t>
            </a:r>
          </a:p>
          <a:p>
            <a:pPr marL="342900" indent="-342900">
              <a:buAutoNum type="arabicPeriod"/>
            </a:pPr>
            <a:r>
              <a:rPr lang="en-GB" sz="1200" b="0" i="0" u="none" strike="noStrike">
                <a:solidFill>
                  <a:srgbClr val="000000"/>
                </a:solidFill>
                <a:effectLst/>
                <a:latin typeface="Arial" panose="020B0604020202020204" pitchFamily="34" charset="0"/>
              </a:rPr>
              <a:t>These data are likely to include some duplicate records. As such they are a reflection of the information held in the system and may not be an exact record of the number of individuals who have been issued visas. Caution should therefore be exercised in using these figures.</a:t>
            </a:r>
            <a:r>
              <a:rPr lang="en-GB"/>
              <a:t> </a:t>
            </a:r>
          </a:p>
          <a:p>
            <a:pPr marL="342900" indent="-342900">
              <a:buAutoNum type="arabicPeriod"/>
            </a:pPr>
            <a:r>
              <a:rPr lang="en-GB" sz="1200" b="0" i="0" u="none" strike="noStrike">
                <a:solidFill>
                  <a:srgbClr val="000000"/>
                </a:solidFill>
                <a:effectLst/>
                <a:latin typeface="Arial" panose="020B0604020202020204" pitchFamily="34" charset="0"/>
              </a:rPr>
              <a:t>These data do not contain numbers of arrivals for visas issued through the Ukraine Family Scheme.</a:t>
            </a:r>
            <a:r>
              <a:rPr lang="en-GB"/>
              <a:t> </a:t>
            </a:r>
            <a:endParaRPr lang="en-GB" sz="1200" b="0" i="0" u="none" strike="noStrike">
              <a:solidFill>
                <a:srgbClr val="000000"/>
              </a:solidFill>
              <a:effectLst/>
              <a:latin typeface="Arial" panose="020B0604020202020204" pitchFamily="34" charset="0"/>
            </a:endParaRPr>
          </a:p>
          <a:p>
            <a:pPr marL="342900" indent="-342900">
              <a:buAutoNum type="arabicPeriod"/>
            </a:pPr>
            <a:r>
              <a:rPr lang="en-GB" sz="1200" b="0" i="0" u="none" strike="noStrike">
                <a:solidFill>
                  <a:srgbClr val="000000"/>
                </a:solidFill>
                <a:effectLst/>
                <a:latin typeface="Arial" panose="020B0604020202020204" pitchFamily="34" charset="0"/>
              </a:rPr>
              <a:t>Homes for Ukraine data in this report is from local management information (MI) databases. The data has not been quality assured to the level of Official Statistics. The data is therefore provisional and subject to change.</a:t>
            </a:r>
            <a:r>
              <a:rPr lang="en-GB"/>
              <a:t> </a:t>
            </a:r>
          </a:p>
          <a:p>
            <a:pPr marL="0" indent="0">
              <a:buNone/>
            </a:pPr>
            <a:endParaRPr lang="en-GB" sz="1200" b="1" i="0" u="none" strike="noStrike">
              <a:solidFill>
                <a:srgbClr val="000000"/>
              </a:solidFill>
              <a:effectLst/>
              <a:latin typeface="Arial" panose="020B0604020202020204" pitchFamily="34" charset="0"/>
            </a:endParaRPr>
          </a:p>
          <a:p>
            <a:pPr marL="0" indent="0">
              <a:buNone/>
            </a:pPr>
            <a:r>
              <a:rPr lang="en-GB" sz="1200" b="1" i="0" u="none" strike="noStrike">
                <a:solidFill>
                  <a:srgbClr val="000000"/>
                </a:solidFill>
                <a:effectLst/>
                <a:latin typeface="Arial" panose="020B0604020202020204" pitchFamily="34" charset="0"/>
              </a:rPr>
              <a:t>Afghan Resettlement Programme</a:t>
            </a:r>
            <a:r>
              <a:rPr lang="en-GB"/>
              <a:t> </a:t>
            </a:r>
          </a:p>
          <a:p>
            <a:pPr marL="342900" indent="-342900">
              <a:buAutoNum type="arabicPeriod"/>
            </a:pPr>
            <a:r>
              <a:rPr lang="en-GB" sz="1200" b="0" i="0" u="none" strike="noStrike">
                <a:solidFill>
                  <a:srgbClr val="000000"/>
                </a:solidFill>
                <a:effectLst/>
                <a:latin typeface="Arial" panose="020B0604020202020204" pitchFamily="34" charset="0"/>
              </a:rPr>
              <a:t>This data relates to individuals under the Afghan Citizens Resettlement Scheme (ACRS) - Pathways 1, 2 and 3 - and the Afghan Relocations and Assistance Policy (ARAP). </a:t>
            </a:r>
            <a:r>
              <a:rPr lang="en-GB"/>
              <a:t> </a:t>
            </a:r>
            <a:endParaRPr lang="en-GB" sz="1200" b="0" i="0" u="none" strike="noStrike">
              <a:solidFill>
                <a:srgbClr val="000000"/>
              </a:solidFill>
              <a:effectLst/>
              <a:latin typeface="Arial" panose="020B0604020202020204" pitchFamily="34" charset="0"/>
            </a:endParaRPr>
          </a:p>
          <a:p>
            <a:pPr marL="342900" indent="-342900">
              <a:buAutoNum type="arabicPeriod"/>
            </a:pPr>
            <a:r>
              <a:rPr lang="en-GB" sz="1200" b="0" i="0" u="none" strike="noStrike">
                <a:solidFill>
                  <a:srgbClr val="000000"/>
                </a:solidFill>
                <a:effectLst/>
                <a:latin typeface="Arial" panose="020B0604020202020204" pitchFamily="34" charset="0"/>
              </a:rPr>
              <a:t>The data are a measure of stock population - that is, the number of people who were in the location at the time the data was extracted (last day of the quarter).</a:t>
            </a:r>
            <a:r>
              <a:rPr lang="en-GB"/>
              <a:t> </a:t>
            </a:r>
            <a:endParaRPr lang="en-GB" sz="1200" b="0" i="0" u="none" strike="noStrike">
              <a:solidFill>
                <a:srgbClr val="000000"/>
              </a:solidFill>
              <a:effectLst/>
              <a:latin typeface="Arial" panose="020B0604020202020204" pitchFamily="34" charset="0"/>
            </a:endParaRPr>
          </a:p>
          <a:p>
            <a:pPr marL="342900" indent="-342900">
              <a:buAutoNum type="arabicPeriod"/>
            </a:pPr>
            <a:r>
              <a:rPr lang="en-GB" sz="1200" b="0" i="0" u="none" strike="noStrike">
                <a:solidFill>
                  <a:srgbClr val="000000"/>
                </a:solidFill>
                <a:effectLst/>
                <a:latin typeface="Arial" panose="020B0604020202020204" pitchFamily="34" charset="0"/>
              </a:rPr>
              <a:t>The data in this report are from local management information (MI) databases. The data has not been quality assured to the level of Official Statistics. Work is underway to reconcile local MI and migrate it to official Home Office </a:t>
            </a:r>
            <a:r>
              <a:rPr lang="en-GB" sz="1200" b="0" i="0" u="none" strike="noStrike" err="1">
                <a:solidFill>
                  <a:srgbClr val="000000"/>
                </a:solidFill>
                <a:effectLst/>
                <a:latin typeface="Arial" panose="020B0604020202020204" pitchFamily="34" charset="0"/>
              </a:rPr>
              <a:t>caseworking</a:t>
            </a:r>
            <a:r>
              <a:rPr lang="en-GB" sz="1200" b="0" i="0" u="none" strike="noStrike">
                <a:solidFill>
                  <a:srgbClr val="000000"/>
                </a:solidFill>
                <a:effectLst/>
                <a:latin typeface="Arial" panose="020B0604020202020204" pitchFamily="34" charset="0"/>
              </a:rPr>
              <a:t> systems. The data is therefore provisional and subject to change.</a:t>
            </a:r>
            <a:r>
              <a:rPr lang="en-GB"/>
              <a:t> </a:t>
            </a:r>
            <a:endParaRPr lang="en-GB" sz="1200" b="0" i="0" u="none" strike="noStrike">
              <a:solidFill>
                <a:srgbClr val="000000"/>
              </a:solidFill>
              <a:effectLst/>
              <a:latin typeface="Arial" panose="020B0604020202020204" pitchFamily="34" charset="0"/>
            </a:endParaRPr>
          </a:p>
          <a:p>
            <a:pPr marL="342900" indent="-342900">
              <a:buAutoNum type="arabicPeriod"/>
            </a:pPr>
            <a:r>
              <a:rPr lang="en-GB" sz="1200" b="0" i="0" u="none" strike="noStrike">
                <a:solidFill>
                  <a:srgbClr val="000000"/>
                </a:solidFill>
                <a:effectLst/>
                <a:latin typeface="Arial" panose="020B0604020202020204" pitchFamily="34" charset="0"/>
              </a:rPr>
              <a:t>Figures for 'bridging' relate to individuals in hotels. </a:t>
            </a:r>
            <a:r>
              <a:rPr lang="en-GB"/>
              <a:t> </a:t>
            </a:r>
            <a:endParaRPr lang="en-GB" sz="1200" b="0" i="0" u="none" strike="noStrike">
              <a:solidFill>
                <a:srgbClr val="000000"/>
              </a:solidFill>
              <a:effectLst/>
              <a:latin typeface="Arial" panose="020B0604020202020204" pitchFamily="34" charset="0"/>
            </a:endParaRPr>
          </a:p>
          <a:p>
            <a:pPr marL="342900" indent="-342900">
              <a:buAutoNum type="arabicPeriod"/>
            </a:pPr>
            <a:r>
              <a:rPr lang="en-GB" sz="1200" b="0" i="0" u="none" strike="noStrike">
                <a:solidFill>
                  <a:srgbClr val="000000"/>
                </a:solidFill>
                <a:effectLst/>
                <a:latin typeface="Arial" panose="020B0604020202020204" pitchFamily="34" charset="0"/>
              </a:rPr>
              <a:t>Figures for 'settled - LA housing' relate to individuals in settled accommodation provided by local authorities. Figures for 'settled - PRS housing' relate to individuals in settled accommodation within the private rented sector (some of which receive LA funding, some of which do not). </a:t>
            </a:r>
            <a:r>
              <a:rPr lang="en-GB"/>
              <a:t> </a:t>
            </a:r>
            <a:endParaRPr lang="en-GB" sz="1200" b="0" i="0" u="none" strike="noStrike">
              <a:solidFill>
                <a:srgbClr val="000000"/>
              </a:solidFill>
              <a:effectLst/>
              <a:latin typeface="Arial" panose="020B0604020202020204" pitchFamily="34" charset="0"/>
            </a:endParaRPr>
          </a:p>
          <a:p>
            <a:pPr marL="342900" indent="-342900">
              <a:buAutoNum type="arabicPeriod"/>
            </a:pPr>
            <a:r>
              <a:rPr lang="en-GB" sz="1200" b="0" i="0" u="none" strike="noStrike">
                <a:solidFill>
                  <a:srgbClr val="000000"/>
                </a:solidFill>
                <a:effectLst/>
                <a:latin typeface="Arial" panose="020B0604020202020204" pitchFamily="34" charset="0"/>
              </a:rPr>
              <a:t>The number of individuals in bridging and settled accommodation is lower than the total number of individuals evacuated from Afghanistan as not all evacuated individuals required relocation / support in the UK (e.g. evacuated British citizens). </a:t>
            </a:r>
            <a:r>
              <a:rPr lang="en-GB"/>
              <a:t> </a:t>
            </a:r>
            <a:endParaRPr lang="en-GB" sz="1200" b="0" i="0" u="none" strike="noStrike">
              <a:solidFill>
                <a:srgbClr val="000000"/>
              </a:solidFill>
              <a:effectLst/>
              <a:latin typeface="Arial" panose="020B0604020202020204" pitchFamily="34" charset="0"/>
            </a:endParaRPr>
          </a:p>
          <a:p>
            <a:pPr marL="342900" indent="-342900">
              <a:buAutoNum type="arabicPeriod"/>
            </a:pPr>
            <a:r>
              <a:rPr lang="en-GB" sz="1200" b="0" i="0" u="none" strike="noStrike">
                <a:solidFill>
                  <a:srgbClr val="000000"/>
                </a:solidFill>
                <a:effectLst/>
                <a:latin typeface="Arial" panose="020B0604020202020204" pitchFamily="34" charset="0"/>
              </a:rPr>
              <a:t>Data recorded locally by caseworkers suggests the number of people in temporary accommodation may be lower than the published number shown here. This may be due to lags in data recording compared to the rapid and daily changes to the number of people in temporary accommodation. Work continues to ensure information on these individuals are recorded accurately, and the data will be updated in future releases to reflect these recording improvements.</a:t>
            </a:r>
          </a:p>
          <a:p>
            <a:pPr marL="342900" indent="-342900">
              <a:buAutoNum type="arabicPeriod"/>
            </a:pPr>
            <a:endParaRPr lang="en-GB" sz="1200" b="0" i="0" u="none" strike="noStrike">
              <a:solidFill>
                <a:srgbClr val="000000"/>
              </a:solidFill>
              <a:effectLst/>
              <a:latin typeface="Arial" panose="020B0604020202020204" pitchFamily="34" charset="0"/>
            </a:endParaRPr>
          </a:p>
          <a:p>
            <a:pPr marL="0" indent="0">
              <a:buNone/>
            </a:pPr>
            <a:r>
              <a:rPr lang="en-GB" sz="1200" b="1" i="0" u="none" strike="noStrike">
                <a:solidFill>
                  <a:srgbClr val="000000"/>
                </a:solidFill>
                <a:effectLst/>
                <a:latin typeface="Arial" panose="020B0604020202020204" pitchFamily="34" charset="0"/>
              </a:rPr>
              <a:t>Supported Asylum seekers</a:t>
            </a:r>
            <a:r>
              <a:rPr lang="en-GB"/>
              <a:t> </a:t>
            </a:r>
          </a:p>
          <a:p>
            <a:pPr marL="342900" indent="-342900">
              <a:buAutoNum type="arabicPeriod"/>
            </a:pPr>
            <a:r>
              <a:rPr lang="en-GB" sz="1200" b="0" i="0" u="none" strike="noStrike">
                <a:solidFill>
                  <a:srgbClr val="000000"/>
                </a:solidFill>
                <a:effectLst/>
                <a:latin typeface="Arial" panose="020B0604020202020204" pitchFamily="34" charset="0"/>
              </a:rPr>
              <a:t>Figures refers to individuals (including dependants) in receipt of Home Office support, provided under the 1999 Immigration and Asylum Act (under statutory support provisions Section 98, Section 95 and Section 4). The data are a measure of stock population - that is, the number of people who were in the location at the time the data was extracted (last day of the quarter). </a:t>
            </a:r>
            <a:r>
              <a:rPr lang="en-GB"/>
              <a:t> </a:t>
            </a:r>
          </a:p>
          <a:p>
            <a:pPr marL="342900" indent="-342900">
              <a:buAutoNum type="arabicPeriod"/>
            </a:pPr>
            <a:r>
              <a:rPr lang="en-GB" sz="1200" b="0" i="0" u="none" strike="noStrike">
                <a:solidFill>
                  <a:srgbClr val="000000"/>
                </a:solidFill>
                <a:effectLst/>
                <a:latin typeface="Arial" panose="020B0604020202020204" pitchFamily="34" charset="0"/>
              </a:rPr>
              <a:t>Location of individual is based on last recorded correspondence and may therefore include individuals who are in the process of being moved, or who have recently moved between locations. There are a small number of cases where location is 'Unknown' due to data recording issues.</a:t>
            </a:r>
            <a:r>
              <a:rPr lang="en-GB"/>
              <a:t> </a:t>
            </a:r>
            <a:endParaRPr lang="en-GB" sz="1200" b="0" i="0" u="none" strike="noStrike">
              <a:solidFill>
                <a:srgbClr val="000000"/>
              </a:solidFill>
              <a:effectLst/>
              <a:latin typeface="Arial" panose="020B0604020202020204" pitchFamily="34" charset="0"/>
            </a:endParaRPr>
          </a:p>
          <a:p>
            <a:pPr marL="342900" indent="-342900">
              <a:buAutoNum type="arabicPeriod"/>
            </a:pPr>
            <a:r>
              <a:rPr lang="en-GB" sz="1200" b="0" i="0" u="none" strike="noStrike">
                <a:solidFill>
                  <a:srgbClr val="000000"/>
                </a:solidFill>
                <a:effectLst/>
                <a:latin typeface="Arial" panose="020B0604020202020204" pitchFamily="34" charset="0"/>
              </a:rPr>
              <a:t>Accommodation type:</a:t>
            </a:r>
            <a:r>
              <a:rPr lang="en-GB"/>
              <a:t> </a:t>
            </a:r>
            <a:r>
              <a:rPr lang="en-GB" sz="1200" b="0" i="0" u="none" strike="noStrike">
                <a:solidFill>
                  <a:srgbClr val="000000"/>
                </a:solidFill>
                <a:effectLst/>
                <a:latin typeface="Arial" panose="020B0604020202020204" pitchFamily="34" charset="0"/>
              </a:rPr>
              <a:t>- Initial accommodation (IA) is provided to asylum seekers who have indicated that they are unable to support themselves or their families and are therefore at risk of destitution. It is made available in order to provide shelter while a request for asylum support is being assessed. Occupants of Initial accommodation who receive a positive outcome to their support request generally move to Dispersed (longer term) accommodation when suitable property becomes available.</a:t>
            </a:r>
            <a:r>
              <a:rPr lang="en-GB"/>
              <a:t> </a:t>
            </a:r>
            <a:r>
              <a:rPr lang="en-GB" sz="1200" b="0" i="0" u="none" strike="noStrike">
                <a:solidFill>
                  <a:srgbClr val="000000"/>
                </a:solidFill>
                <a:effectLst/>
                <a:latin typeface="Arial" panose="020B0604020202020204" pitchFamily="34" charset="0"/>
              </a:rPr>
              <a:t>- Dispersed accommodation (DA) is provided to Asylum Seekers whose claim for Asylum Support has been agreed. Occupants of Dispersed Accommodation are permitted to stay there whilst they remain eligible for Asylum Support.</a:t>
            </a:r>
            <a:r>
              <a:rPr lang="en-GB"/>
              <a:t> </a:t>
            </a:r>
            <a:r>
              <a:rPr lang="en-GB" sz="1200" b="0" i="0" u="none" strike="noStrike">
                <a:solidFill>
                  <a:srgbClr val="000000"/>
                </a:solidFill>
                <a:effectLst/>
                <a:latin typeface="Arial" panose="020B0604020202020204" pitchFamily="34" charset="0"/>
              </a:rPr>
              <a:t>- Contingency accommodation (CA) is temporary accommodation (including hotels) used when there is insufficient Initial or Dispersed accommodation available. People housed in contingency accommodation generally move to Dispersed Accommodation when suitable property becomes available.</a:t>
            </a:r>
            <a:r>
              <a:rPr lang="en-GB"/>
              <a:t> </a:t>
            </a:r>
            <a:r>
              <a:rPr lang="en-GB" sz="1200" b="0" i="0" u="none" strike="noStrike">
                <a:solidFill>
                  <a:srgbClr val="000000"/>
                </a:solidFill>
                <a:effectLst/>
                <a:latin typeface="Arial" panose="020B0604020202020204" pitchFamily="34" charset="0"/>
              </a:rPr>
              <a:t>- Subsistence only relates to individuals who receive subsistence (cash) support but not accommodation.</a:t>
            </a:r>
            <a:r>
              <a:rPr lang="en-GB"/>
              <a:t> </a:t>
            </a:r>
            <a:endParaRPr lang="en-GB" sz="1200" b="0" i="0" u="none" strike="noStrike">
              <a:solidFill>
                <a:srgbClr val="000000"/>
              </a:solidFill>
              <a:effectLst/>
              <a:latin typeface="Arial" panose="020B0604020202020204" pitchFamily="34" charset="0"/>
            </a:endParaRPr>
          </a:p>
          <a:p>
            <a:pPr marL="342900" indent="-342900">
              <a:buAutoNum type="arabicPeriod"/>
            </a:pPr>
            <a:r>
              <a:rPr lang="en-GB" sz="1200" b="0" i="0" u="none" strike="noStrike">
                <a:solidFill>
                  <a:srgbClr val="000000"/>
                </a:solidFill>
                <a:effectLst/>
                <a:latin typeface="Arial" panose="020B0604020202020204" pitchFamily="34" charset="0"/>
              </a:rPr>
              <a:t>Figures do not include unaccompanied asylum seeking children (UASC) or those leaving care. Data on UASC in England, by local authority, is published by the Department for Education. </a:t>
            </a:r>
            <a:endParaRPr lang="en-GB"/>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97</a:t>
            </a:fld>
            <a:endParaRPr lang="en-GB"/>
          </a:p>
        </p:txBody>
      </p:sp>
    </p:spTree>
    <p:extLst>
      <p:ext uri="{BB962C8B-B14F-4D97-AF65-F5344CB8AC3E}">
        <p14:creationId xmlns:p14="http://schemas.microsoft.com/office/powerpoint/2010/main" val="2268105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a:solidFill>
                  <a:srgbClr val="000000"/>
                </a:solidFill>
                <a:effectLst/>
                <a:latin typeface="Arial" panose="020B0604020202020204" pitchFamily="34" charset="0"/>
              </a:rPr>
              <a:t>Source: Operational data, Home Office (HO) and Department for Levelling Up, Housing and Communities (DLUHC)</a:t>
            </a:r>
            <a:r>
              <a:rPr lang="en-GB" b="1"/>
              <a:t> </a:t>
            </a:r>
          </a:p>
          <a:p>
            <a:endParaRPr lang="en-GB"/>
          </a:p>
          <a:p>
            <a:r>
              <a:rPr lang="en-GB"/>
              <a:t>Notes:</a:t>
            </a:r>
          </a:p>
          <a:p>
            <a:r>
              <a:rPr lang="en-GB"/>
              <a:t>1. From 22nd Nov 2022, total visa application submitted and visa application confirmed figures were amended to include applications which have since been withdrawn or refused, in order to align with Home Office reporting. </a:t>
            </a:r>
          </a:p>
          <a:p>
            <a:r>
              <a:rPr lang="en-GB"/>
              <a:t>2. From 22nd Nov 2022, the analytical methodology to deduplicate the arrival figures at the local authority level was amended in order to align with Home Office Reporting. </a:t>
            </a:r>
          </a:p>
          <a:p>
            <a:r>
              <a:rPr lang="en-GB"/>
              <a:t>3. The Aggregations method outlined in the link below has been used to calculate ICB figures. Where are ICB figures are not shown is due to missing data in one of the local authorities that make up the ICB.  Population estimates for 2020 have been used as these are the most recent population estimates available for the aggregation method. https://fingertips.phe.org.uk/profile/guidance/supporting-information/PH-methods</a:t>
            </a:r>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98</a:t>
            </a:fld>
            <a:endParaRPr lang="en-GB"/>
          </a:p>
        </p:txBody>
      </p:sp>
    </p:spTree>
    <p:extLst>
      <p:ext uri="{BB962C8B-B14F-4D97-AF65-F5344CB8AC3E}">
        <p14:creationId xmlns:p14="http://schemas.microsoft.com/office/powerpoint/2010/main" val="275556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22</a:t>
            </a:fld>
            <a:endParaRPr lang="en-GB"/>
          </a:p>
        </p:txBody>
      </p:sp>
    </p:spTree>
    <p:extLst>
      <p:ext uri="{BB962C8B-B14F-4D97-AF65-F5344CB8AC3E}">
        <p14:creationId xmlns:p14="http://schemas.microsoft.com/office/powerpoint/2010/main" val="17885204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100</a:t>
            </a:fld>
            <a:endParaRPr lang="en-GB"/>
          </a:p>
        </p:txBody>
      </p:sp>
    </p:spTree>
    <p:extLst>
      <p:ext uri="{BB962C8B-B14F-4D97-AF65-F5344CB8AC3E}">
        <p14:creationId xmlns:p14="http://schemas.microsoft.com/office/powerpoint/2010/main" val="1311859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103</a:t>
            </a:fld>
            <a:endParaRPr lang="en-GB"/>
          </a:p>
        </p:txBody>
      </p:sp>
    </p:spTree>
    <p:extLst>
      <p:ext uri="{BB962C8B-B14F-4D97-AF65-F5344CB8AC3E}">
        <p14:creationId xmlns:p14="http://schemas.microsoft.com/office/powerpoint/2010/main" val="24307473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104</a:t>
            </a:fld>
            <a:endParaRPr lang="en-GB"/>
          </a:p>
        </p:txBody>
      </p:sp>
    </p:spTree>
    <p:extLst>
      <p:ext uri="{BB962C8B-B14F-4D97-AF65-F5344CB8AC3E}">
        <p14:creationId xmlns:p14="http://schemas.microsoft.com/office/powerpoint/2010/main" val="28275265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105</a:t>
            </a:fld>
            <a:endParaRPr lang="en-GB"/>
          </a:p>
        </p:txBody>
      </p:sp>
    </p:spTree>
    <p:extLst>
      <p:ext uri="{BB962C8B-B14F-4D97-AF65-F5344CB8AC3E}">
        <p14:creationId xmlns:p14="http://schemas.microsoft.com/office/powerpoint/2010/main" val="1608193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endParaRPr lang="en-GB" b="1">
              <a:cs typeface="Calibri"/>
            </a:endParaRPr>
          </a:p>
          <a:p>
            <a:pPr>
              <a:lnSpc>
                <a:spcPct val="90000"/>
              </a:lnSpc>
              <a:spcAft>
                <a:spcPts val="1200"/>
              </a:spcAft>
            </a:pPr>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106</a:t>
            </a:fld>
            <a:endParaRPr lang="en-GB"/>
          </a:p>
        </p:txBody>
      </p:sp>
    </p:spTree>
    <p:extLst>
      <p:ext uri="{BB962C8B-B14F-4D97-AF65-F5344CB8AC3E}">
        <p14:creationId xmlns:p14="http://schemas.microsoft.com/office/powerpoint/2010/main" val="1467913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107</a:t>
            </a:fld>
            <a:endParaRPr lang="en-GB"/>
          </a:p>
        </p:txBody>
      </p:sp>
    </p:spTree>
    <p:extLst>
      <p:ext uri="{BB962C8B-B14F-4D97-AF65-F5344CB8AC3E}">
        <p14:creationId xmlns:p14="http://schemas.microsoft.com/office/powerpoint/2010/main" val="35451010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108</a:t>
            </a:fld>
            <a:endParaRPr lang="en-GB"/>
          </a:p>
        </p:txBody>
      </p:sp>
    </p:spTree>
    <p:extLst>
      <p:ext uri="{BB962C8B-B14F-4D97-AF65-F5344CB8AC3E}">
        <p14:creationId xmlns:p14="http://schemas.microsoft.com/office/powerpoint/2010/main" val="35319417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109</a:t>
            </a:fld>
            <a:endParaRPr lang="en-GB"/>
          </a:p>
        </p:txBody>
      </p:sp>
    </p:spTree>
    <p:extLst>
      <p:ext uri="{BB962C8B-B14F-4D97-AF65-F5344CB8AC3E}">
        <p14:creationId xmlns:p14="http://schemas.microsoft.com/office/powerpoint/2010/main" val="16277094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110</a:t>
            </a:fld>
            <a:endParaRPr lang="en-GB"/>
          </a:p>
        </p:txBody>
      </p:sp>
    </p:spTree>
    <p:extLst>
      <p:ext uri="{BB962C8B-B14F-4D97-AF65-F5344CB8AC3E}">
        <p14:creationId xmlns:p14="http://schemas.microsoft.com/office/powerpoint/2010/main" val="26297691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Chart excludes age not specified or unknown. </a:t>
            </a:r>
          </a:p>
          <a:p>
            <a:endParaRPr lang="en-GB">
              <a:solidFill>
                <a:srgbClr val="0B0C0C"/>
              </a:solidFill>
              <a:latin typeface="GDS Transport"/>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112</a:t>
            </a:fld>
            <a:endParaRPr lang="en-GB"/>
          </a:p>
        </p:txBody>
      </p:sp>
    </p:spTree>
    <p:extLst>
      <p:ext uri="{BB962C8B-B14F-4D97-AF65-F5344CB8AC3E}">
        <p14:creationId xmlns:p14="http://schemas.microsoft.com/office/powerpoint/2010/main" val="57531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a:t>1. </a:t>
            </a:r>
            <a:r>
              <a:rPr lang="en-US" u="none" err="1"/>
              <a:t>Lewer</a:t>
            </a:r>
            <a:r>
              <a:rPr lang="en-US" u="none"/>
              <a:t> </a:t>
            </a:r>
            <a:r>
              <a:rPr lang="en-US"/>
              <a:t>D, Aldridge RW, Menezes D</a:t>
            </a:r>
            <a:r>
              <a:rPr lang="en-US" i="1"/>
              <a:t>, et al. </a:t>
            </a:r>
            <a:r>
              <a:rPr lang="en-US"/>
              <a:t>Health-related quality of life and prevalence of six chronic diseases in homeless and housed people: a cross-sectional study in London and Birmingham, England. </a:t>
            </a:r>
            <a:r>
              <a:rPr lang="en-US" i="1"/>
              <a:t>BMJ Open </a:t>
            </a:r>
            <a:r>
              <a:rPr lang="en-US"/>
              <a:t>2019;</a:t>
            </a:r>
            <a:r>
              <a:rPr lang="en-US" b="1"/>
              <a:t>9:</a:t>
            </a:r>
            <a:r>
              <a:rPr lang="en-US"/>
              <a:t>e025192. </a:t>
            </a:r>
            <a:r>
              <a:rPr lang="en-US" err="1"/>
              <a:t>doi</a:t>
            </a:r>
            <a:r>
              <a:rPr lang="en-US"/>
              <a:t>: 10.1136/bmjopen-2018-025192</a:t>
            </a:r>
            <a:endParaRPr lang="en-US">
              <a:ea typeface="Calibri"/>
              <a:cs typeface="Calibri"/>
            </a:endParaRPr>
          </a:p>
          <a:p>
            <a:br>
              <a:rPr lang="en-US"/>
            </a:br>
            <a:endParaRPr lang="en-US"/>
          </a:p>
          <a:p>
            <a:endParaRPr lang="en-US" u="sng">
              <a:ea typeface="Calibri"/>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23</a:t>
            </a:fld>
            <a:endParaRPr lang="en-GB"/>
          </a:p>
        </p:txBody>
      </p:sp>
    </p:spTree>
    <p:extLst>
      <p:ext uri="{BB962C8B-B14F-4D97-AF65-F5344CB8AC3E}">
        <p14:creationId xmlns:p14="http://schemas.microsoft.com/office/powerpoint/2010/main" val="14597698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County Lines is where illegal drugs are transported from one area to another, often across police and local authority boundaries (although not exclusively), usually by children or vulnerable people who are coerced into it by gangs. The dealers will frequently target children and adults - often with mental health or addiction problems - to act as drug runners or move cash so they can stay under the radar of law enforcement. In some cases the dealers will take over a local property, normally belonging to a vulnerable person, and use it to operate their criminal activity from. This is known as cuckooing.</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113</a:t>
            </a:fld>
            <a:endParaRPr lang="en-GB"/>
          </a:p>
        </p:txBody>
      </p:sp>
    </p:spTree>
    <p:extLst>
      <p:ext uri="{BB962C8B-B14F-4D97-AF65-F5344CB8AC3E}">
        <p14:creationId xmlns:p14="http://schemas.microsoft.com/office/powerpoint/2010/main" val="16520444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a:solidFill>
                  <a:srgbClr val="000000"/>
                </a:solidFill>
                <a:effectLst/>
                <a:latin typeface="+mj-lt"/>
                <a:ea typeface="Calibri" panose="020F0502020204030204" pitchFamily="34" charset="0"/>
                <a:cs typeface="Calibri Light"/>
              </a:rPr>
              <a:t>1. Sturge G (2020) </a:t>
            </a:r>
            <a:r>
              <a:rPr lang="en-GB" sz="1200" b="0" i="1">
                <a:effectLst/>
                <a:latin typeface="+mj-lt"/>
                <a:ea typeface="Calibri" panose="020F0502020204030204" pitchFamily="34" charset="0"/>
                <a:cs typeface="Calibri Light"/>
              </a:rPr>
              <a:t>UK Prison Population Statistics</a:t>
            </a:r>
            <a:r>
              <a:rPr lang="en-GB" sz="1200" b="0">
                <a:effectLst/>
                <a:latin typeface="+mj-lt"/>
                <a:ea typeface="Calibri" panose="020F0502020204030204" pitchFamily="34" charset="0"/>
                <a:cs typeface="Calibri Light"/>
              </a:rPr>
              <a:t>. Briefing paper CBP-04334. House of Commons Library</a:t>
            </a:r>
          </a:p>
          <a:p>
            <a:r>
              <a:rPr lang="en-GB" sz="1200" b="0">
                <a:solidFill>
                  <a:srgbClr val="000000"/>
                </a:solidFill>
                <a:effectLst/>
                <a:latin typeface="+mj-lt"/>
                <a:ea typeface="Calibri" panose="020F0502020204030204" pitchFamily="34" charset="0"/>
                <a:cs typeface="Calibri Light"/>
              </a:rPr>
              <a:t>2. </a:t>
            </a:r>
            <a:r>
              <a:rPr lang="en-GB" sz="1200" b="0" err="1">
                <a:solidFill>
                  <a:srgbClr val="000000"/>
                </a:solidFill>
                <a:effectLst/>
                <a:latin typeface="+mj-lt"/>
                <a:ea typeface="Calibri" panose="020F0502020204030204" pitchFamily="34" charset="0"/>
                <a:cs typeface="Calibri Light"/>
              </a:rPr>
              <a:t>O’Moore</a:t>
            </a:r>
            <a:r>
              <a:rPr lang="en-GB" sz="1200" b="0">
                <a:solidFill>
                  <a:srgbClr val="000000"/>
                </a:solidFill>
                <a:effectLst/>
                <a:latin typeface="+mj-lt"/>
                <a:ea typeface="Calibri" panose="020F0502020204030204" pitchFamily="34" charset="0"/>
                <a:cs typeface="Calibri Light"/>
              </a:rPr>
              <a:t> E (2018) </a:t>
            </a:r>
            <a:r>
              <a:rPr lang="en-GB" u="sng">
                <a:solidFill>
                  <a:srgbClr val="000000"/>
                </a:solidFill>
                <a:latin typeface="+mj-lt"/>
                <a:ea typeface="Calibri" panose="020F0502020204030204" pitchFamily="34" charset="0"/>
                <a:cs typeface="Calibri Light"/>
              </a:rPr>
              <a:t>‘Implementation of smoke-free prison estate in England – a great public health achievement through partnership work’</a:t>
            </a:r>
            <a:r>
              <a:rPr lang="en-GB">
                <a:solidFill>
                  <a:srgbClr val="000000"/>
                </a:solidFill>
                <a:latin typeface="+mj-lt"/>
                <a:ea typeface="Calibri" panose="020F0502020204030204" pitchFamily="34" charset="0"/>
                <a:cs typeface="Calibri Light"/>
              </a:rPr>
              <a:t>,</a:t>
            </a:r>
            <a:r>
              <a:rPr lang="en-GB" sz="1200" b="0">
                <a:solidFill>
                  <a:srgbClr val="000000"/>
                </a:solidFill>
                <a:effectLst/>
                <a:latin typeface="+mj-lt"/>
                <a:ea typeface="Calibri" panose="020F0502020204030204" pitchFamily="34" charset="0"/>
                <a:cs typeface="Calibri Light"/>
              </a:rPr>
              <a:t> The Global Health Network blog, 11 July.</a:t>
            </a:r>
            <a:endParaRPr lang="en-GB" sz="1200" b="0">
              <a:effectLst/>
              <a:latin typeface="+mj-lt"/>
              <a:ea typeface="Calibri" panose="020F0502020204030204" pitchFamily="34" charset="0"/>
              <a:cs typeface="Calibri Light"/>
            </a:endParaRPr>
          </a:p>
          <a:p>
            <a:r>
              <a:rPr lang="en-GB" sz="1200" b="0" u="sng">
                <a:solidFill>
                  <a:srgbClr val="0000FF"/>
                </a:solidFill>
                <a:effectLst/>
                <a:latin typeface="+mj-lt"/>
                <a:ea typeface="Calibri" panose="020F0502020204030204" pitchFamily="34" charset="0"/>
                <a:cs typeface="Calibri Light"/>
                <a:hlinkClick r:id="rId3"/>
              </a:rPr>
              <a:t>3.</a:t>
            </a:r>
            <a:r>
              <a:rPr lang="en-GB" u="sng">
                <a:solidFill>
                  <a:srgbClr val="0000FF"/>
                </a:solidFill>
                <a:latin typeface="+mj-lt"/>
                <a:ea typeface="Calibri" panose="020F0502020204030204" pitchFamily="34" charset="0"/>
                <a:cs typeface="Calibri Light"/>
              </a:rPr>
              <a:t> </a:t>
            </a:r>
            <a:r>
              <a:rPr lang="en-GB">
                <a:solidFill>
                  <a:srgbClr val="0000FF"/>
                </a:solidFill>
              </a:rPr>
              <a:t>Adult smoking habits in the UK - Office for National Statistics  (ons.gov.uk)</a:t>
            </a:r>
            <a:endParaRPr lang="en-GB">
              <a:solidFill>
                <a:srgbClr val="0000FF"/>
              </a:solidFill>
              <a:cs typeface="Calibri"/>
            </a:endParaRPr>
          </a:p>
          <a:p>
            <a:r>
              <a:rPr lang="en-GB">
                <a:solidFill>
                  <a:srgbClr val="0000FF"/>
                </a:solidFill>
              </a:rPr>
              <a:t> https://www.ons.gov.uk/peoplepopulationandcommunity/healthandsocialcare/healthandlifeexpectancies/bulletins/adultsmokinghabitsingreatbritain/2022#:~:text=Based%20on%20APS%20data%2C%20the,20.2%25%20of%20the%20population).</a:t>
            </a:r>
            <a:endParaRPr lang="en-GB">
              <a:solidFill>
                <a:srgbClr val="0000FF"/>
              </a:solidFill>
              <a:cs typeface="Calibri"/>
            </a:endParaRPr>
          </a:p>
          <a:p>
            <a:r>
              <a:rPr lang="en-GB" sz="1200" b="0">
                <a:solidFill>
                  <a:srgbClr val="000000"/>
                </a:solidFill>
                <a:effectLst/>
                <a:latin typeface="+mj-lt"/>
                <a:ea typeface="Calibri" panose="020F0502020204030204" pitchFamily="34" charset="0"/>
                <a:cs typeface="Calibri Light"/>
              </a:rPr>
              <a:t>4. House of Commons Health and Social Care Committee (2018) </a:t>
            </a:r>
            <a:r>
              <a:rPr lang="en-GB" i="1" u="sng">
                <a:solidFill>
                  <a:srgbClr val="000000"/>
                </a:solidFill>
                <a:latin typeface="+mj-lt"/>
                <a:ea typeface="Calibri" panose="020F0502020204030204" pitchFamily="34" charset="0"/>
                <a:cs typeface="Calibri Light"/>
                <a:hlinkClick r:id="rId4"/>
              </a:rPr>
              <a:t>Prison Health: Twelfth report of session </a:t>
            </a:r>
            <a:r>
              <a:rPr lang="en-GB" i="1" u="sng">
                <a:latin typeface="+mj-lt"/>
                <a:ea typeface="Calibri" panose="020F0502020204030204" pitchFamily="34" charset="0"/>
                <a:cs typeface="Calibri Light"/>
                <a:hlinkClick r:id="rId4"/>
              </a:rPr>
              <a:t>2017–19</a:t>
            </a:r>
            <a:r>
              <a:rPr lang="en-GB" sz="1200" b="0">
                <a:effectLst/>
                <a:latin typeface="+mj-lt"/>
                <a:ea typeface="Calibri" panose="020F0502020204030204" pitchFamily="34" charset="0"/>
                <a:cs typeface="Calibri Light"/>
              </a:rPr>
              <a:t>.</a:t>
            </a:r>
            <a:r>
              <a:rPr lang="en-GB">
                <a:latin typeface="+mj-lt"/>
                <a:ea typeface="Calibri" panose="020F0502020204030204" pitchFamily="34" charset="0"/>
                <a:cs typeface="Calibri Light"/>
              </a:rPr>
              <a:t> </a:t>
            </a:r>
            <a:r>
              <a:rPr lang="en-GB" sz="1200" b="0">
                <a:effectLst/>
                <a:latin typeface="+mj-lt"/>
                <a:ea typeface="Calibri" panose="020F0502020204030204" pitchFamily="34" charset="0"/>
                <a:cs typeface="Calibri Light"/>
              </a:rPr>
              <a:t>House of Commons.</a:t>
            </a:r>
            <a:r>
              <a:rPr lang="en-GB">
                <a:latin typeface="+mj-lt"/>
                <a:ea typeface="Calibri" panose="020F0502020204030204" pitchFamily="34" charset="0"/>
                <a:cs typeface="Calibri Light"/>
              </a:rPr>
              <a:t> </a:t>
            </a:r>
            <a:r>
              <a:rPr lang="en-GB"/>
              <a:t>https://publications.parliament.uk/pa/cm201719/cmselect/cmhealth/963/963.pdf</a:t>
            </a:r>
            <a:endParaRPr lang="en-GB">
              <a:latin typeface="Calibri" panose="020F0502020204030204"/>
              <a:ea typeface="Calibri" panose="020F0502020204030204" pitchFamily="34" charset="0"/>
              <a:cs typeface="Calibri"/>
            </a:endParaRPr>
          </a:p>
          <a:p>
            <a:endParaRPr lang="en-GB" b="0">
              <a:effectLst/>
              <a:latin typeface="Calibri Light"/>
              <a:cs typeface="Calibri Light"/>
            </a:endParaRPr>
          </a:p>
          <a:p>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119</a:t>
            </a:fld>
            <a:endParaRPr lang="en-GB"/>
          </a:p>
        </p:txBody>
      </p:sp>
    </p:spTree>
    <p:extLst>
      <p:ext uri="{BB962C8B-B14F-4D97-AF65-F5344CB8AC3E}">
        <p14:creationId xmlns:p14="http://schemas.microsoft.com/office/powerpoint/2010/main" val="26450100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Prison Education Statistic 2019 -2020. Ministry of Justice, published August 2021. https://www.gov.uk/government/statistics/prison-education-statistics2019-2020</a:t>
            </a:r>
          </a:p>
          <a:p>
            <a:pPr marL="228600" indent="-228600">
              <a:buAutoNum type="arabicPeriod"/>
            </a:pPr>
            <a:r>
              <a:rPr lang="en-US"/>
              <a:t>His Majesty’s Inspectorate of Constabulary and Fire &amp; Rescue Services  (HMICFRS) (2021) Neurodiversity in the Criminal Justice System: A review of evidence. GOV.UK. www.justiceinspectorates.gov.uk/ </a:t>
            </a:r>
            <a:r>
              <a:rPr lang="en-US" err="1"/>
              <a:t>hmicfrs</a:t>
            </a:r>
            <a:r>
              <a:rPr lang="en-US"/>
              <a:t>/publications/neurodiversity-in-the-criminal-justice-system</a:t>
            </a:r>
            <a:endParaRPr lang="en-GB"/>
          </a:p>
          <a:p>
            <a:pPr marL="228600" indent="-228600">
              <a:buAutoNum type="arabicPeriod"/>
            </a:pPr>
            <a:r>
              <a:rPr lang="en-GB"/>
              <a:t>House of Commons Justice Committee. Ageing Prison Population. Fifth Report of Session 2019-2021</a:t>
            </a:r>
            <a:endParaRPr lang="en-GB">
              <a:cs typeface="Calibri"/>
            </a:endParaRPr>
          </a:p>
          <a:p>
            <a:pPr marL="228600" indent="-228600">
              <a:buAutoNum type="arabicPeriod"/>
            </a:pPr>
            <a:r>
              <a:rPr lang="en-GB" b="0" i="0" u="none" strike="noStrike">
                <a:solidFill>
                  <a:srgbClr val="000000"/>
                </a:solidFill>
                <a:effectLst/>
                <a:latin typeface="Utopia W01"/>
              </a:rPr>
              <a:t>Prison Reform Trust (2021) </a:t>
            </a:r>
            <a:r>
              <a:rPr lang="en-GB" b="0" i="1" u="none" strike="noStrike">
                <a:solidFill>
                  <a:srgbClr val="000000"/>
                </a:solidFill>
                <a:effectLst/>
                <a:latin typeface="inherit"/>
                <a:hlinkClick r:id="rId3"/>
              </a:rPr>
              <a:t>Bromley Briefings Prison </a:t>
            </a:r>
            <a:r>
              <a:rPr lang="en-GB" b="0" i="1" u="none" strike="noStrike" err="1">
                <a:solidFill>
                  <a:srgbClr val="000000"/>
                </a:solidFill>
                <a:effectLst/>
                <a:latin typeface="inherit"/>
                <a:hlinkClick r:id="rId3"/>
              </a:rPr>
              <a:t>Factfile</a:t>
            </a:r>
            <a:r>
              <a:rPr lang="en-GB" b="0" i="1" u="none" strike="noStrike">
                <a:solidFill>
                  <a:srgbClr val="000000"/>
                </a:solidFill>
                <a:effectLst/>
                <a:latin typeface="inherit"/>
                <a:hlinkClick r:id="rId3"/>
              </a:rPr>
              <a:t>: Winter 2021</a:t>
            </a:r>
            <a:r>
              <a:rPr lang="en-GB" b="0" i="0">
                <a:solidFill>
                  <a:srgbClr val="000000"/>
                </a:solidFill>
                <a:effectLst/>
                <a:latin typeface="Utopia W01"/>
              </a:rPr>
              <a:t>. Prison Reform Trust.</a:t>
            </a:r>
          </a:p>
          <a:p>
            <a:pPr marL="228600" indent="-228600">
              <a:buAutoNum type="arabicPeriod" startAt="5"/>
            </a:pPr>
            <a:r>
              <a:rPr lang="en-GB" b="0" i="0">
                <a:solidFill>
                  <a:srgbClr val="0E1B26"/>
                </a:solidFill>
                <a:effectLst/>
                <a:latin typeface="Utopia W01"/>
              </a:rPr>
              <a:t>Davies M, </a:t>
            </a:r>
            <a:r>
              <a:rPr lang="en-GB" b="0" i="0" err="1">
                <a:solidFill>
                  <a:srgbClr val="0E1B26"/>
                </a:solidFill>
                <a:effectLst/>
                <a:latin typeface="Utopia W01"/>
              </a:rPr>
              <a:t>Rolewicz</a:t>
            </a:r>
            <a:r>
              <a:rPr lang="en-GB" b="0" i="0">
                <a:solidFill>
                  <a:srgbClr val="0E1B26"/>
                </a:solidFill>
                <a:effectLst/>
                <a:latin typeface="Utopia W01"/>
              </a:rPr>
              <a:t> L, Schlepper L and </a:t>
            </a:r>
            <a:r>
              <a:rPr lang="en-GB" b="0" i="0" err="1">
                <a:solidFill>
                  <a:srgbClr val="0E1B26"/>
                </a:solidFill>
                <a:effectLst/>
                <a:latin typeface="Utopia W01"/>
              </a:rPr>
              <a:t>Fagunwa</a:t>
            </a:r>
            <a:r>
              <a:rPr lang="en-GB" b="0" i="0">
                <a:solidFill>
                  <a:srgbClr val="0E1B26"/>
                </a:solidFill>
                <a:effectLst/>
                <a:latin typeface="Utopia W01"/>
              </a:rPr>
              <a:t> F (2020) </a:t>
            </a:r>
            <a:r>
              <a:rPr lang="en-GB" b="0" i="1">
                <a:solidFill>
                  <a:srgbClr val="0E1B26"/>
                </a:solidFill>
                <a:effectLst/>
                <a:latin typeface="Utopia W01"/>
              </a:rPr>
              <a:t>Locked out? Prisoners' use of hospital care.</a:t>
            </a:r>
            <a:r>
              <a:rPr lang="en-GB" b="0" i="0">
                <a:solidFill>
                  <a:srgbClr val="0E1B26"/>
                </a:solidFill>
                <a:effectLst/>
                <a:latin typeface="Utopia W01"/>
              </a:rPr>
              <a:t> Research report, Nuffield Trust.</a:t>
            </a:r>
            <a:r>
              <a:rPr lang="en-GB"/>
              <a:t> </a:t>
            </a:r>
            <a:r>
              <a:rPr lang="en-GB">
                <a:hlinkClick r:id="rId4"/>
              </a:rPr>
              <a:t>https://www.nuffieldtrust.org.uk/research/locked-out-prisoners-use-of-hospital-care</a:t>
            </a:r>
            <a:endParaRPr lang="en-GB">
              <a:solidFill>
                <a:schemeClr val="tx1"/>
              </a:solidFill>
              <a:cs typeface="Calibri"/>
            </a:endParaRPr>
          </a:p>
          <a:p>
            <a:pPr marL="228600" indent="-228600">
              <a:buAutoNum type="arabicPeriod" startAt="5"/>
            </a:pPr>
            <a:r>
              <a:rPr lang="en-GB">
                <a:solidFill>
                  <a:srgbClr val="000000"/>
                </a:solidFill>
              </a:rPr>
              <a:t>Davies M, Hutchings R, Keeble E and Schlepper L (2023) Living (and dying) as an older person in prison. </a:t>
            </a:r>
            <a:r>
              <a:rPr lang="en-GB" i="1">
                <a:solidFill>
                  <a:srgbClr val="000000"/>
                </a:solidFill>
              </a:rPr>
              <a:t>Understanding the biggest health care challenges for an ageing prisoner population</a:t>
            </a:r>
            <a:r>
              <a:rPr lang="en-GB">
                <a:solidFill>
                  <a:srgbClr val="000000"/>
                </a:solidFill>
              </a:rPr>
              <a:t>. Research report, Nuffield Trust.</a:t>
            </a:r>
            <a:endParaRPr lang="en-GB" b="0" i="0">
              <a:solidFill>
                <a:srgbClr val="000000"/>
              </a:solidFill>
              <a:effectLst/>
              <a:latin typeface="Calibri"/>
              <a:cs typeface="Calibri"/>
            </a:endParaRPr>
          </a:p>
          <a:p>
            <a:pPr>
              <a:defRPr/>
            </a:pPr>
            <a:endParaRPr lang="en-GB">
              <a:solidFill>
                <a:srgbClr val="000000"/>
              </a:solidFill>
              <a:latin typeface="Utopia W01"/>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120</a:t>
            </a:fld>
            <a:endParaRPr lang="en-GB"/>
          </a:p>
        </p:txBody>
      </p:sp>
    </p:spTree>
    <p:extLst>
      <p:ext uri="{BB962C8B-B14F-4D97-AF65-F5344CB8AC3E}">
        <p14:creationId xmlns:p14="http://schemas.microsoft.com/office/powerpoint/2010/main" val="27416824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apple-system"/>
              </a:rPr>
              <a:t>6.  </a:t>
            </a:r>
            <a:r>
              <a:rPr lang="en-GB" b="0" i="0" err="1">
                <a:solidFill>
                  <a:srgbClr val="333333"/>
                </a:solidFill>
                <a:effectLst/>
                <a:latin typeface="-apple-system"/>
              </a:rPr>
              <a:t>Busschots</a:t>
            </a:r>
            <a:r>
              <a:rPr lang="en-GB" b="0" i="0">
                <a:solidFill>
                  <a:srgbClr val="333333"/>
                </a:solidFill>
                <a:effectLst/>
                <a:latin typeface="-apple-system"/>
              </a:rPr>
              <a:t>, D., Kremer, C., </a:t>
            </a:r>
            <a:r>
              <a:rPr lang="en-GB" b="0" i="0" err="1">
                <a:solidFill>
                  <a:srgbClr val="333333"/>
                </a:solidFill>
                <a:effectLst/>
                <a:latin typeface="-apple-system"/>
              </a:rPr>
              <a:t>Bielen</a:t>
            </a:r>
            <a:r>
              <a:rPr lang="en-GB" b="0" i="0">
                <a:solidFill>
                  <a:srgbClr val="333333"/>
                </a:solidFill>
                <a:effectLst/>
                <a:latin typeface="-apple-system"/>
              </a:rPr>
              <a:t>, R. </a:t>
            </a:r>
            <a:r>
              <a:rPr lang="en-GB" b="0" i="1">
                <a:solidFill>
                  <a:srgbClr val="333333"/>
                </a:solidFill>
                <a:effectLst/>
                <a:latin typeface="-apple-system"/>
              </a:rPr>
              <a:t>et al.</a:t>
            </a:r>
            <a:r>
              <a:rPr lang="en-GB" b="0" i="0">
                <a:solidFill>
                  <a:srgbClr val="333333"/>
                </a:solidFill>
                <a:effectLst/>
                <a:latin typeface="-apple-system"/>
              </a:rPr>
              <a:t> Hepatitis C prevalence in incarcerated settings between 2013–2021: a systematic review and meta-analysis. </a:t>
            </a:r>
            <a:r>
              <a:rPr lang="en-GB" b="0" i="1">
                <a:solidFill>
                  <a:srgbClr val="333333"/>
                </a:solidFill>
                <a:effectLst/>
                <a:latin typeface="-apple-system"/>
              </a:rPr>
              <a:t>BMC Public Health</a:t>
            </a:r>
            <a:r>
              <a:rPr lang="en-GB" b="0" i="0">
                <a:solidFill>
                  <a:srgbClr val="333333"/>
                </a:solidFill>
                <a:effectLst/>
                <a:latin typeface="-apple-system"/>
              </a:rPr>
              <a:t> </a:t>
            </a:r>
            <a:r>
              <a:rPr lang="en-GB" b="1" i="0">
                <a:solidFill>
                  <a:srgbClr val="333333"/>
                </a:solidFill>
                <a:effectLst/>
                <a:latin typeface="-apple-system"/>
              </a:rPr>
              <a:t>22</a:t>
            </a:r>
            <a:r>
              <a:rPr lang="en-GB" b="0" i="0">
                <a:solidFill>
                  <a:srgbClr val="333333"/>
                </a:solidFill>
                <a:effectLst/>
                <a:latin typeface="-apple-system"/>
              </a:rPr>
              <a:t>, 2159 (2022). https://doi.org/10.1186/s12889-022-14623-7.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33333"/>
                </a:solidFill>
                <a:effectLst/>
                <a:latin typeface="-apple-system"/>
              </a:rPr>
              <a:t>7.  </a:t>
            </a:r>
            <a:r>
              <a:rPr lang="en-GB" b="0" i="0">
                <a:solidFill>
                  <a:srgbClr val="000000"/>
                </a:solidFill>
                <a:effectLst/>
                <a:latin typeface="Utopia W01"/>
              </a:rPr>
              <a:t>https://www.justiceinspectorates.gov.uk/hmiprobation/research/the-evidence-base-probation/specific-areas-of-delivery/substance-misuse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Utopia W01"/>
              </a:rPr>
              <a:t>8.  Shaw J, Talbot J, Norman A, Lyon J, Heathcote L, Bernard A and Worthington N (2020) </a:t>
            </a:r>
            <a:r>
              <a:rPr lang="en-GB" b="0" i="1">
                <a:solidFill>
                  <a:srgbClr val="000000"/>
                </a:solidFill>
                <a:effectLst/>
                <a:latin typeface="Utopia W01"/>
              </a:rPr>
              <a:t>Avoidable Natural Deaths in Prison Custody: Putting things right</a:t>
            </a:r>
            <a:r>
              <a:rPr lang="en-GB" b="0" i="0">
                <a:solidFill>
                  <a:srgbClr val="000000"/>
                </a:solidFill>
                <a:effectLst/>
                <a:latin typeface="Utopia W01"/>
              </a:rPr>
              <a:t>. Independent Advisory Panel on Deaths in Custody and Royal College of Nursing.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Utopia W01"/>
              </a:rPr>
              <a:t>9.  Drug related deaths and suicide in prison custody in England and Wales: 2008 to 2019. Office for National Statistics. Released January 2023</a:t>
            </a:r>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121</a:t>
            </a:fld>
            <a:endParaRPr lang="en-GB"/>
          </a:p>
        </p:txBody>
      </p:sp>
    </p:spTree>
    <p:extLst>
      <p:ext uri="{BB962C8B-B14F-4D97-AF65-F5344CB8AC3E}">
        <p14:creationId xmlns:p14="http://schemas.microsoft.com/office/powerpoint/2010/main" val="28243859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1.Burgh-Thomas A, Priestley C and Tang A. </a:t>
            </a:r>
            <a:r>
              <a:rPr lang="en-US" i="1"/>
              <a:t>National Guidance on Commissioning Sexual Health and Blood Borne Virus Services in Prisons 2011. UK: British Association for Sexual Health and HIV (BASHH) 2011.</a:t>
            </a:r>
            <a:endParaRPr lang="en-US"/>
          </a:p>
          <a:p>
            <a:r>
              <a:rPr lang="en-US"/>
              <a:t>2.David, Nelson, and A. Tang. "Sexually Transmitted Infections in a Young Offenders Institution in the Uk." </a:t>
            </a:r>
            <a:r>
              <a:rPr lang="en-US" i="1"/>
              <a:t>International Journal of STD &amp; AIDS 14, no. 8 (2003/08/01 2003): 511-13.</a:t>
            </a:r>
            <a:r>
              <a:rPr lang="en-US"/>
              <a:t>Davies M, Keeble E and Hutchings R. </a:t>
            </a:r>
            <a:r>
              <a:rPr lang="en-US" i="1"/>
              <a:t>Injustice? Towards a Better Understanding of Health Care Access Challenges for Prisoners. UK: Nuffield Trust, 2021.</a:t>
            </a:r>
            <a:endParaRPr lang="en-GB"/>
          </a:p>
          <a:p>
            <a:r>
              <a:rPr lang="en-US"/>
              <a:t>3.National Prison Healthcare Board </a:t>
            </a:r>
            <a:r>
              <a:rPr lang="en-US" i="1"/>
              <a:t> Principle of Equivalence of Care for Prison Healthcare in England. England, 2019.</a:t>
            </a:r>
            <a:endParaRPr lang="en-GB"/>
          </a:p>
          <a:p>
            <a:r>
              <a:rPr lang="en-US"/>
              <a:t>4.House of Commons Health and Social Care Committee. </a:t>
            </a:r>
            <a:r>
              <a:rPr lang="en-US" i="1"/>
              <a:t>Prison Health: Twelfth Report of Session 2017–19: Report, Together with Formal Minutes Relating to the Report. House of Commons, 2018.</a:t>
            </a:r>
            <a:endParaRPr lang="en-GB"/>
          </a:p>
          <a:p>
            <a:r>
              <a:rPr lang="en-US"/>
              <a:t>5.Davies M, Rolewicz L, Schlepper L and </a:t>
            </a:r>
            <a:r>
              <a:rPr lang="en-US" err="1"/>
              <a:t>Fagunwa</a:t>
            </a:r>
            <a:r>
              <a:rPr lang="en-US"/>
              <a:t> F. </a:t>
            </a:r>
            <a:r>
              <a:rPr lang="en-US" i="1"/>
              <a:t>Locked Out? Prisoners' Use of Hospital Care. UK: Nuffield Trust, 2020.</a:t>
            </a:r>
            <a:endParaRPr lang="en-GB"/>
          </a:p>
          <a:p>
            <a:r>
              <a:rPr lang="en-US"/>
              <a:t>6.Howard League for Penal Reform. Commission on Sex in Prison </a:t>
            </a:r>
            <a:r>
              <a:rPr lang="en-US" i="1"/>
              <a:t>Consensual Sex among Men in Prison. UK: Howard League for Penal Reform, 2013.</a:t>
            </a:r>
            <a:endParaRPr lang="en-GB"/>
          </a:p>
          <a:p>
            <a:r>
              <a:rPr lang="en-US"/>
              <a:t>7.Stevens, Alisa. </a:t>
            </a:r>
            <a:r>
              <a:rPr lang="en-US" i="1"/>
              <a:t>Sex in Prison: Experiences of Former Prisoners. The Howard League, 2015.</a:t>
            </a:r>
            <a:endParaRPr lang="en-GB"/>
          </a:p>
          <a:p>
            <a:r>
              <a:rPr lang="en-US"/>
              <a:t>8.Chief Inspector of Prisons. </a:t>
            </a:r>
            <a:r>
              <a:rPr lang="en-US" i="1"/>
              <a:t>HM Chief Inspector of Prisons for England and Wales: Annual Report 2022–23. UK: House of Commons, 2023.</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122</a:t>
            </a:fld>
            <a:endParaRPr lang="en-GB"/>
          </a:p>
        </p:txBody>
      </p:sp>
    </p:spTree>
    <p:extLst>
      <p:ext uri="{BB962C8B-B14F-4D97-AF65-F5344CB8AC3E}">
        <p14:creationId xmlns:p14="http://schemas.microsoft.com/office/powerpoint/2010/main" val="27945891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defRPr/>
            </a:pPr>
            <a:r>
              <a:rPr lang="en-GB"/>
              <a:t>House of Commons Library (2023) The Prison Estate in England and Wales. Research Briefing. </a:t>
            </a:r>
            <a:endParaRPr lang="en-US"/>
          </a:p>
          <a:p>
            <a:pPr marL="228600" marR="0" lvl="0" indent="-228600" algn="l" defTabSz="914400">
              <a:lnSpc>
                <a:spcPct val="100000"/>
              </a:lnSpc>
              <a:spcBef>
                <a:spcPts val="0"/>
              </a:spcBef>
              <a:spcAft>
                <a:spcPts val="0"/>
              </a:spcAft>
              <a:buClrTx/>
              <a:buSzTx/>
              <a:buFontTx/>
              <a:buAutoNum type="arabicPeriod"/>
              <a:tabLst/>
              <a:defRPr/>
            </a:pPr>
            <a:r>
              <a:rPr lang="en-US"/>
              <a:t>Inequality on the inside: using hospital data to understand the key health issues for women in prison. Nuffield Trust. Published 19/07/2022</a:t>
            </a:r>
            <a:endParaRPr lang="en-US">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A review of health and social care in women’s prisons. NHS England. Last updated 23 November 2023. Accessed https://www.england.nhs.uk/long-read/a-review-of-health-and-social-care-in-womens-prisons/</a:t>
            </a:r>
            <a:endParaRPr lang="en-US">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123</a:t>
            </a:fld>
            <a:endParaRPr lang="en-GB"/>
          </a:p>
        </p:txBody>
      </p:sp>
    </p:spTree>
    <p:extLst>
      <p:ext uri="{BB962C8B-B14F-4D97-AF65-F5344CB8AC3E}">
        <p14:creationId xmlns:p14="http://schemas.microsoft.com/office/powerpoint/2010/main" val="1271550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124</a:t>
            </a:fld>
            <a:endParaRPr lang="en-GB"/>
          </a:p>
        </p:txBody>
      </p:sp>
    </p:spTree>
    <p:extLst>
      <p:ext uri="{BB962C8B-B14F-4D97-AF65-F5344CB8AC3E}">
        <p14:creationId xmlns:p14="http://schemas.microsoft.com/office/powerpoint/2010/main" val="22953410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panose="020F0502020204030204"/>
              </a:rPr>
              <a:t>1. </a:t>
            </a:r>
            <a:r>
              <a:rPr lang="en-US"/>
              <a:t>GOV.UK (2023) ‘Youth custody report: September 2023</a:t>
            </a:r>
            <a:r>
              <a:rPr lang="en-US" strike="sngStrike"/>
              <a:t> </a:t>
            </a:r>
            <a:r>
              <a:rPr lang="en-US"/>
              <a:t>England and </a:t>
            </a:r>
            <a:r>
              <a:rPr lang="en-US" err="1"/>
              <a:t>Wales’</a:t>
            </a:r>
            <a:r>
              <a:rPr lang="en-US"/>
              <a:t> (youth custody data). Latest data here  </a:t>
            </a:r>
            <a:r>
              <a:rPr lang="en-US">
                <a:hlinkClick r:id="rId3"/>
              </a:rPr>
              <a:t>Youth custody data - GOV.UK (www.gov.uk)</a:t>
            </a:r>
            <a:r>
              <a:rPr lang="en-US"/>
              <a:t> </a:t>
            </a:r>
            <a:r>
              <a:rPr lang="en-US">
                <a:hlinkClick r:id="rId4"/>
              </a:rPr>
              <a:t>youth-custody-population-report-sept-2023.ods (live.com)</a:t>
            </a:r>
            <a:r>
              <a:rPr lang="en-US"/>
              <a:t> (accessed 25/11/23)</a:t>
            </a:r>
            <a:endParaRPr lang="en-US">
              <a:cs typeface="Calibri"/>
            </a:endParaRPr>
          </a:p>
          <a:p>
            <a:r>
              <a:rPr lang="en-US"/>
              <a:t>2. Davies M, Hutchings R and Keeble E (2023) </a:t>
            </a:r>
            <a:r>
              <a:rPr lang="en-US" i="1"/>
              <a:t>Growing up inside: Understanding the key health care issues for young people in young offender institutions and prisons. </a:t>
            </a:r>
            <a:r>
              <a:rPr lang="en-US"/>
              <a:t>Research report, Nuffield Trust </a:t>
            </a:r>
            <a:endParaRPr lang="en-US">
              <a:cs typeface="Calibri" panose="020F0502020204030204"/>
            </a:endParaRPr>
          </a:p>
          <a:p>
            <a:r>
              <a:rPr lang="en-US"/>
              <a:t>3. Khan L, Harris A and Sinclair C (2021) Out of Sight: Girls in the children’s secure estate. Centre for Mental Health. </a:t>
            </a:r>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125</a:t>
            </a:fld>
            <a:endParaRPr lang="en-GB"/>
          </a:p>
        </p:txBody>
      </p:sp>
    </p:spTree>
    <p:extLst>
      <p:ext uri="{BB962C8B-B14F-4D97-AF65-F5344CB8AC3E}">
        <p14:creationId xmlns:p14="http://schemas.microsoft.com/office/powerpoint/2010/main" val="33862268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House of Commons Library (2023) The Prison Estate in England and Wales. Research Briefing. </a:t>
            </a:r>
            <a:endParaRPr lang="en-GB"/>
          </a:p>
          <a:p>
            <a:r>
              <a:rPr lang="en-GB"/>
              <a:t>The map include Adult Prisons, Young Offenders Institutions (YOI), and Secure Training Centre’s (STC). It does not include Immigration Removal Centres or Removal Centres. </a:t>
            </a:r>
            <a:endParaRPr lang="en-GB">
              <a:cs typeface="Calibri"/>
            </a:endParaRPr>
          </a:p>
          <a:p>
            <a:r>
              <a:rPr lang="en-GB"/>
              <a:t>These additional institutions (YOI’s and STCs) are not included the total adult prison population. </a:t>
            </a:r>
            <a:endParaRPr lang="en-GB">
              <a:cs typeface="Calibri"/>
            </a:endParaRPr>
          </a:p>
          <a:p>
            <a:endParaRPr lang="en-GB"/>
          </a:p>
          <a:p>
            <a:pPr>
              <a:defRPr/>
            </a:pPr>
            <a:r>
              <a:rPr lang="en-GB"/>
              <a:t>Prison Population Source: </a:t>
            </a:r>
            <a:r>
              <a:rPr lang="en-GB" b="0" i="0">
                <a:solidFill>
                  <a:srgbClr val="0B0C0C"/>
                </a:solidFill>
                <a:effectLst/>
                <a:latin typeface="GDS Transport"/>
              </a:rPr>
              <a:t>Offender management statistics quarterly: </a:t>
            </a:r>
            <a:r>
              <a:rPr lang="en-GB">
                <a:solidFill>
                  <a:srgbClr val="0B0C0C"/>
                </a:solidFill>
                <a:latin typeface="GDS Transport"/>
              </a:rPr>
              <a:t>April – June 2023</a:t>
            </a:r>
            <a:r>
              <a:rPr lang="en-GB" b="0" i="0">
                <a:solidFill>
                  <a:srgbClr val="0B0C0C"/>
                </a:solidFill>
                <a:effectLst/>
                <a:latin typeface="GDS Transport"/>
              </a:rPr>
              <a:t> -</a:t>
            </a:r>
            <a:r>
              <a:rPr lang="en-GB">
                <a:solidFill>
                  <a:srgbClr val="0B0C0C"/>
                </a:solidFill>
                <a:latin typeface="GDS Transport"/>
              </a:rPr>
              <a:t> </a:t>
            </a:r>
            <a:r>
              <a:rPr lang="en-GB">
                <a:solidFill>
                  <a:srgbClr val="0B0C0C"/>
                </a:solidFill>
                <a:hlinkClick r:id="rId3"/>
              </a:rPr>
              <a:t>Offender Management Statistics quarterly: April to June 2023 - GOV.UK (www.gov.uk)</a:t>
            </a:r>
            <a:r>
              <a:rPr lang="en-GB">
                <a:solidFill>
                  <a:srgbClr val="0B0C0C"/>
                </a:solidFill>
              </a:rPr>
              <a:t> </a:t>
            </a:r>
            <a:r>
              <a:rPr lang="en-GB">
                <a:solidFill>
                  <a:srgbClr val="0B0C0C"/>
                </a:solidFill>
                <a:hlinkClick r:id="rId4"/>
              </a:rPr>
              <a:t>Population_30Sep2023.ods (live.com)</a:t>
            </a:r>
            <a:endParaRPr lang="en-GB" b="0" i="0">
              <a:solidFill>
                <a:srgbClr val="0B0C0C"/>
              </a:solidFill>
              <a:effectLst/>
              <a:cs typeface="Calibri"/>
            </a:endParaRPr>
          </a:p>
          <a:p>
            <a:pPr>
              <a:defRPr/>
            </a:pPr>
            <a:endParaRPr lang="en-GB">
              <a:solidFill>
                <a:srgbClr val="0B0C0C"/>
              </a:solidFill>
              <a:latin typeface="GDS Transport"/>
            </a:endParaRPr>
          </a:p>
          <a:p>
            <a:pPr>
              <a:defRPr/>
            </a:pPr>
            <a:r>
              <a:rPr lang="en-GB" i="1">
                <a:solidFill>
                  <a:srgbClr val="0B0C0C"/>
                </a:solidFill>
              </a:rPr>
              <a:t>In addition to adult prisons, the map on the right also shows Young Offenders Institutions (YOI), Secure Children’s Home (SCH) and Secure Training Centre’s (STC). However, these additional institutions are not included the total adult prison population. </a:t>
            </a:r>
            <a:endParaRPr lang="en-GB">
              <a:solidFill>
                <a:srgbClr val="0B0C0C"/>
              </a:solidFill>
            </a:endParaRPr>
          </a:p>
          <a:p>
            <a:pPr>
              <a:defRPr/>
            </a:pPr>
            <a:endParaRPr lang="en-GB">
              <a:solidFill>
                <a:srgbClr val="0B0C0C"/>
              </a:solidFill>
            </a:endParaRPr>
          </a:p>
          <a:p>
            <a:pPr>
              <a:defRPr/>
            </a:pPr>
            <a:r>
              <a:rPr lang="en-GB" i="1">
                <a:solidFill>
                  <a:srgbClr val="0B0C0C"/>
                </a:solidFill>
              </a:rPr>
              <a:t>Immigration Removal Centres have been excluded from the map and are not included in the adult prisoner population</a:t>
            </a:r>
            <a:r>
              <a:rPr lang="en-GB">
                <a:solidFill>
                  <a:srgbClr val="0B0C0C"/>
                </a:solidFill>
              </a:rPr>
              <a:t>.</a:t>
            </a:r>
            <a:endParaRPr lang="en-GB"/>
          </a:p>
        </p:txBody>
      </p:sp>
      <p:sp>
        <p:nvSpPr>
          <p:cNvPr id="4" name="Slide Number Placeholder 3"/>
          <p:cNvSpPr>
            <a:spLocks noGrp="1"/>
          </p:cNvSpPr>
          <p:nvPr>
            <p:ph type="sldNum" sz="quarter" idx="5"/>
          </p:nvPr>
        </p:nvSpPr>
        <p:spPr/>
        <p:txBody>
          <a:bodyPr/>
          <a:lstStyle/>
          <a:p>
            <a:fld id="{0D98B2B2-64D5-405B-B7F3-4DAB08BCA6F5}" type="slidenum">
              <a:rPr lang="en-GB" smtClean="0"/>
              <a:t>126</a:t>
            </a:fld>
            <a:endParaRPr lang="en-GB"/>
          </a:p>
        </p:txBody>
      </p:sp>
    </p:spTree>
    <p:extLst>
      <p:ext uri="{BB962C8B-B14F-4D97-AF65-F5344CB8AC3E}">
        <p14:creationId xmlns:p14="http://schemas.microsoft.com/office/powerpoint/2010/main" val="15735790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The map include Adult Prisons and Young Offenders Institutions (YOI).  It does not include Immigration Removal Centres or Removal Centres. </a:t>
            </a:r>
            <a:endParaRPr lang="en-US"/>
          </a:p>
          <a:p>
            <a:pPr>
              <a:defRPr/>
            </a:pPr>
            <a:r>
              <a:rPr lang="en-GB"/>
              <a:t>These additional institutions (YOI’s and STCs) are not included the total adult prison population. </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a:lnSpc>
                <a:spcPct val="100000"/>
              </a:lnSpc>
              <a:spcBef>
                <a:spcPts val="0"/>
              </a:spcBef>
              <a:spcAft>
                <a:spcPts val="0"/>
              </a:spcAft>
              <a:buClrTx/>
              <a:buSzTx/>
              <a:buFontTx/>
              <a:buNone/>
              <a:tabLst/>
              <a:defRPr/>
            </a:pPr>
            <a:endParaRPr lang="en-GB" b="1" i="0">
              <a:solidFill>
                <a:srgbClr val="1D70B8"/>
              </a:solidFill>
              <a:effectLst/>
              <a:latin typeface="GDS Transport"/>
            </a:endParaRPr>
          </a:p>
          <a:p>
            <a:endParaRPr lang="en-GB"/>
          </a:p>
        </p:txBody>
      </p:sp>
      <p:sp>
        <p:nvSpPr>
          <p:cNvPr id="4" name="Slide Number Placeholder 3"/>
          <p:cNvSpPr>
            <a:spLocks noGrp="1"/>
          </p:cNvSpPr>
          <p:nvPr>
            <p:ph type="sldNum" sz="quarter" idx="5"/>
          </p:nvPr>
        </p:nvSpPr>
        <p:spPr/>
        <p:txBody>
          <a:bodyPr/>
          <a:lstStyle/>
          <a:p>
            <a:fld id="{0D98B2B2-64D5-405B-B7F3-4DAB08BCA6F5}" type="slidenum">
              <a:rPr lang="en-GB" smtClean="0"/>
              <a:t>127</a:t>
            </a:fld>
            <a:endParaRPr lang="en-GB"/>
          </a:p>
        </p:txBody>
      </p:sp>
    </p:spTree>
    <p:extLst>
      <p:ext uri="{BB962C8B-B14F-4D97-AF65-F5344CB8AC3E}">
        <p14:creationId xmlns:p14="http://schemas.microsoft.com/office/powerpoint/2010/main" val="267591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Technical notes: </a:t>
            </a:r>
          </a:p>
          <a:p>
            <a:r>
              <a:rPr lang="en-US"/>
              <a:t>These statistics provide a way of estimating the number of people sleeping rough across England on a single night in autumn and assessing change over time. Accurately estimating the number of people sleeping rough within a local authority is inherently difficult given the hidden nature of rough sleeping. Furthermore, there are a range of factors that can impact on the number of people seen or thought to be sleeping rough on any given night. These include the weather, where people choose to sleep, the date and time chosen, and the availability of alternatives such as available night shelters.</a:t>
            </a:r>
          </a:p>
          <a:p>
            <a:endParaRPr lang="en-US">
              <a:cs typeface="Calibri"/>
            </a:endParaRPr>
          </a:p>
        </p:txBody>
      </p:sp>
      <p:sp>
        <p:nvSpPr>
          <p:cNvPr id="4" name="Slide Number Placeholder 3"/>
          <p:cNvSpPr>
            <a:spLocks noGrp="1"/>
          </p:cNvSpPr>
          <p:nvPr>
            <p:ph type="sldNum" sz="quarter" idx="5"/>
          </p:nvPr>
        </p:nvSpPr>
        <p:spPr/>
        <p:txBody>
          <a:bodyPr/>
          <a:lstStyle/>
          <a:p>
            <a:fld id="{544AE3AC-FB49-492C-8AE5-4563323A4B94}" type="slidenum">
              <a:rPr lang="en-GB" smtClean="0"/>
              <a:t>25</a:t>
            </a:fld>
            <a:endParaRPr lang="en-GB"/>
          </a:p>
        </p:txBody>
      </p:sp>
    </p:spTree>
    <p:extLst>
      <p:ext uri="{BB962C8B-B14F-4D97-AF65-F5344CB8AC3E}">
        <p14:creationId xmlns:p14="http://schemas.microsoft.com/office/powerpoint/2010/main" val="15880960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GB">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0D98B2B2-64D5-405B-B7F3-4DAB08BCA6F5}" type="slidenum">
              <a:rPr lang="en-GB" smtClean="0"/>
              <a:t>128</a:t>
            </a:fld>
            <a:endParaRPr lang="en-GB"/>
          </a:p>
        </p:txBody>
      </p:sp>
    </p:spTree>
    <p:extLst>
      <p:ext uri="{BB962C8B-B14F-4D97-AF65-F5344CB8AC3E}">
        <p14:creationId xmlns:p14="http://schemas.microsoft.com/office/powerpoint/2010/main" val="23403915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 </a:t>
            </a:r>
          </a:p>
          <a:p>
            <a:pPr marL="228600" indent="-228600">
              <a:buAutoNum type="arabicPeriod"/>
            </a:pPr>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133</a:t>
            </a:fld>
            <a:endParaRPr lang="en-GB"/>
          </a:p>
        </p:txBody>
      </p:sp>
    </p:spTree>
    <p:extLst>
      <p:ext uri="{BB962C8B-B14F-4D97-AF65-F5344CB8AC3E}">
        <p14:creationId xmlns:p14="http://schemas.microsoft.com/office/powerpoint/2010/main" val="25314633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134</a:t>
            </a:fld>
            <a:endParaRPr lang="en-GB"/>
          </a:p>
        </p:txBody>
      </p:sp>
    </p:spTree>
    <p:extLst>
      <p:ext uri="{BB962C8B-B14F-4D97-AF65-F5344CB8AC3E}">
        <p14:creationId xmlns:p14="http://schemas.microsoft.com/office/powerpoint/2010/main" val="21337306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135</a:t>
            </a:fld>
            <a:endParaRPr lang="en-GB"/>
          </a:p>
        </p:txBody>
      </p:sp>
    </p:spTree>
    <p:extLst>
      <p:ext uri="{BB962C8B-B14F-4D97-AF65-F5344CB8AC3E}">
        <p14:creationId xmlns:p14="http://schemas.microsoft.com/office/powerpoint/2010/main" val="13078398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Proportion of opiates and/or crack cocaine users (i.e. OCU) not in treatment (%) </a:t>
            </a:r>
            <a:r>
              <a:rPr lang="en-GB"/>
              <a:t>
Definition: The estimated proportion of the local OCU users in the given year who were not in contact with drug treatment services for an OCU problem in that year.
Caveats: The OCU estimates are the only estimates available and are produced by Liverpool John </a:t>
            </a:r>
            <a:r>
              <a:rPr lang="en-GB" err="1"/>
              <a:t>Moores</a:t>
            </a:r>
            <a:r>
              <a:rPr lang="en-GB"/>
              <a:t> University (LJMU). The current estimates are the 13th iteration. Performance on this indicator provides intelligence on the proportion of the OCU population not in treatment, and provides local areas with an estimate of what outreach programmes, for example, might achieve.</a:t>
            </a:r>
          </a:p>
          <a:p>
            <a:endParaRPr lang="en-GB"/>
          </a:p>
          <a:p>
            <a:r>
              <a:rPr lang="en-GB"/>
              <a:t>The data for Hampshire and Surrey is for the whole upper tier authority not just the part within Frimley ICB.
Date last updated: 04/01/2022
</a:t>
            </a:r>
          </a:p>
        </p:txBody>
      </p:sp>
      <p:sp>
        <p:nvSpPr>
          <p:cNvPr id="4" name="Slide Number Placeholder 3"/>
          <p:cNvSpPr>
            <a:spLocks noGrp="1"/>
          </p:cNvSpPr>
          <p:nvPr>
            <p:ph type="sldNum" sz="quarter" idx="5"/>
          </p:nvPr>
        </p:nvSpPr>
        <p:spPr/>
        <p:txBody>
          <a:bodyPr/>
          <a:lstStyle/>
          <a:p>
            <a:fld id="{BF97BDC3-64B5-415B-8F1F-EA1472E255CB}" type="slidenum">
              <a:rPr lang="en-GB" smtClean="0"/>
              <a:t>137</a:t>
            </a:fld>
            <a:endParaRPr lang="en-GB"/>
          </a:p>
        </p:txBody>
      </p:sp>
    </p:spTree>
    <p:extLst>
      <p:ext uri="{BB962C8B-B14F-4D97-AF65-F5344CB8AC3E}">
        <p14:creationId xmlns:p14="http://schemas.microsoft.com/office/powerpoint/2010/main" val="23486492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Deaths in drug treatment, mortality ratio</a:t>
            </a:r>
            <a:r>
              <a:rPr lang="en-GB"/>
              <a:t>
</a:t>
            </a:r>
            <a:r>
              <a:rPr lang="en-GB" b="0" i="0">
                <a:solidFill>
                  <a:srgbClr val="0B0C0C"/>
                </a:solidFill>
                <a:effectLst/>
                <a:latin typeface="Arial"/>
                <a:cs typeface="Arial"/>
              </a:rPr>
              <a:t>This indicator identifies local authorities where deaths in drug treatment are higher or lower than expected.</a:t>
            </a:r>
            <a:r>
              <a:rPr lang="en-GB">
                <a:solidFill>
                  <a:srgbClr val="0B0C0C"/>
                </a:solidFill>
                <a:latin typeface="Arial"/>
                <a:cs typeface="Arial"/>
              </a:rPr>
              <a:t> </a:t>
            </a:r>
            <a:endParaRPr lang="en-GB" b="0" i="0">
              <a:solidFill>
                <a:srgbClr val="0B0C0C"/>
              </a:solidFill>
              <a:effectLst/>
              <a:latin typeface="Arial" panose="020B0604020202020204" pitchFamily="34" charset="0"/>
            </a:endParaRPr>
          </a:p>
          <a:p>
            <a:r>
              <a:rPr lang="en-GB" b="0" i="0">
                <a:solidFill>
                  <a:srgbClr val="0B0C0C"/>
                </a:solidFill>
                <a:effectLst/>
                <a:latin typeface="Arial"/>
                <a:cs typeface="Arial"/>
              </a:rPr>
              <a:t>This data should be interpreted with caution. It can indicate the safety, effectiveness and protection afforded by drug treatment services. It is of note however that this figure will reflect the health of the people in treatment and will be impacted by the proportion of people who are engaging in treatment. A service which is successful engaging people with multi-morbidities and risk factors might expect to see a higher rate of deaths, compared to those areas with services who have a lower rate of engagement. </a:t>
            </a:r>
            <a:r>
              <a:rPr lang="en-GB"/>
              <a:t>
Definition: Indirectly age-standardised mortality ratio of deaths among adults in drug treatment (3-year average)</a:t>
            </a:r>
            <a:endParaRPr lang="en-GB">
              <a:cs typeface="Calibri"/>
            </a:endParaRPr>
          </a:p>
          <a:p>
            <a:endParaRPr lang="en-GB"/>
          </a:p>
          <a:p>
            <a:r>
              <a:rPr lang="en-GB" b="0" i="0">
                <a:solidFill>
                  <a:srgbClr val="0B0C0C"/>
                </a:solidFill>
                <a:effectLst/>
                <a:latin typeface="Arial"/>
                <a:cs typeface="Arial"/>
              </a:rPr>
              <a:t>The indicator compares the observed number of deaths among adults in drug treatment over a three-year period to the expected number if the local authority experienced the same age-specific mortality rates as in the whole drug treatment population in England.</a:t>
            </a:r>
            <a:endParaRPr lang="en-GB">
              <a:latin typeface="Arial"/>
              <a:cs typeface="Arial"/>
            </a:endParaRPr>
          </a:p>
          <a:p>
            <a:endParaRPr lang="en-GB">
              <a:solidFill>
                <a:srgbClr val="0B0C0C"/>
              </a:solidFill>
              <a:latin typeface="Arial"/>
              <a:cs typeface="Arial"/>
            </a:endParaRPr>
          </a:p>
          <a:p>
            <a:r>
              <a:rPr lang="en-GB">
                <a:solidFill>
                  <a:srgbClr val="0B0C0C"/>
                </a:solidFill>
              </a:rPr>
              <a:t>The data for Hampshire and Surrey is for the whole upper tier authority not just the part within Frimley ICB.</a:t>
            </a:r>
            <a:endParaRPr lang="en-GB"/>
          </a:p>
          <a:p>
            <a:r>
              <a:rPr lang="en-GB"/>
              <a:t>
The data for Bracknell Forest has been suppressed due to small numbers.</a:t>
            </a:r>
            <a:endParaRPr lang="en-GB">
              <a:cs typeface="Calibri"/>
            </a:endParaRPr>
          </a:p>
          <a:p>
            <a:r>
              <a:rPr lang="en-GB"/>
              <a:t>
Date last updated: 26/06/2023
</a:t>
            </a:r>
            <a:endParaRPr lang="en-GB">
              <a:cs typeface="Calibri"/>
            </a:endParaRPr>
          </a:p>
        </p:txBody>
      </p:sp>
      <p:sp>
        <p:nvSpPr>
          <p:cNvPr id="4" name="Slide Number Placeholder 3"/>
          <p:cNvSpPr>
            <a:spLocks noGrp="1"/>
          </p:cNvSpPr>
          <p:nvPr>
            <p:ph type="sldNum" sz="quarter" idx="5"/>
          </p:nvPr>
        </p:nvSpPr>
        <p:spPr/>
        <p:txBody>
          <a:bodyPr/>
          <a:lstStyle/>
          <a:p>
            <a:fld id="{BF97BDC3-64B5-415B-8F1F-EA1472E255CB}" type="slidenum">
              <a:rPr lang="en-GB" smtClean="0"/>
              <a:t>138</a:t>
            </a:fld>
            <a:endParaRPr lang="en-GB"/>
          </a:p>
        </p:txBody>
      </p:sp>
    </p:spTree>
    <p:extLst>
      <p:ext uri="{BB962C8B-B14F-4D97-AF65-F5344CB8AC3E}">
        <p14:creationId xmlns:p14="http://schemas.microsoft.com/office/powerpoint/2010/main" val="27778824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139</a:t>
            </a:fld>
            <a:endParaRPr lang="en-GB"/>
          </a:p>
        </p:txBody>
      </p:sp>
    </p:spTree>
    <p:extLst>
      <p:ext uri="{BB962C8B-B14F-4D97-AF65-F5344CB8AC3E}">
        <p14:creationId xmlns:p14="http://schemas.microsoft.com/office/powerpoint/2010/main" val="36783249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140</a:t>
            </a:fld>
            <a:endParaRPr lang="en-GB"/>
          </a:p>
        </p:txBody>
      </p:sp>
    </p:spTree>
    <p:extLst>
      <p:ext uri="{BB962C8B-B14F-4D97-AF65-F5344CB8AC3E}">
        <p14:creationId xmlns:p14="http://schemas.microsoft.com/office/powerpoint/2010/main" val="35684190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44AE3AC-FB49-492C-8AE5-4563323A4B94}" type="slidenum">
              <a:rPr lang="en-GB" smtClean="0"/>
              <a:t>141</a:t>
            </a:fld>
            <a:endParaRPr lang="en-GB"/>
          </a:p>
        </p:txBody>
      </p:sp>
    </p:spTree>
    <p:extLst>
      <p:ext uri="{BB962C8B-B14F-4D97-AF65-F5344CB8AC3E}">
        <p14:creationId xmlns:p14="http://schemas.microsoft.com/office/powerpoint/2010/main" val="32213865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Admission episodes for alcohol-specific conditions </a:t>
            </a:r>
            <a:r>
              <a:rPr lang="en-GB"/>
              <a:t>
Definition: Admissions to hospital where the primary diagnosis or any of the secondary diagnoses are an alcohol-specific (wholly attributable) condition. Directly age standardised rate per 100,000 population (standardised to the European standard population).
Caveats: Hospital admission data can be coded differently in different parts of the country. In some cases, details of the patient’s residence are insufficient to allocate the patient to a particular area and in other cases, the patient has no fixed abode. These cases are included in the England total but not in the local authority figures. Conditions where low levels of alcohol consumption are protective (have a negative alcohol-attributable fraction) are not included in the calculation of the indicator. Does not include attendance at Accident and Emergency departments.</a:t>
            </a:r>
          </a:p>
          <a:p>
            <a:endParaRPr lang="en-GB"/>
          </a:p>
          <a:p>
            <a:pPr>
              <a:lnSpc>
                <a:spcPct val="107000"/>
              </a:lnSpc>
              <a:spcAft>
                <a:spcPts val="800"/>
              </a:spcAft>
            </a:pPr>
            <a:r>
              <a:rPr lang="en-GB"/>
              <a:t>The data for Hampshire and Surrey is for the whole upper tier authority not just the part within Frimley ICB.
Date last updated: 21/02/2023
</a:t>
            </a:r>
            <a:r>
              <a:rPr lang="en-GB" sz="1800">
                <a:effectLst/>
                <a:latin typeface="Calibri" panose="020F0502020204030204" pitchFamily="34" charset="0"/>
                <a:ea typeface="Calibri" panose="020F0502020204030204" pitchFamily="34" charset="0"/>
                <a:cs typeface="Times New Roman" panose="02020603050405020304" pitchFamily="18" charset="0"/>
              </a:rPr>
              <a:t>Calculated by OHID: Population Health Analysis (PHA) team using data from NHS Digital – hospital Episode Statistics (HES) and Office for National Statistics (ONS) – Mid year Population Estimates.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Hospital Episode Statistics (HES) Copyright © 2022. Reused with the permission of NHS Digital. All rights reserved. Office for National Statistics.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Crown Copyright 2022. Mid year Population Estimate: single year of age and sex for local authorities in the United Kingdom: estimated resident population. Under the terms of the Open Government licence (OGL) and UK Government Licensing Framework. </a:t>
            </a:r>
          </a:p>
          <a:p>
            <a:endParaRPr lang="en-GB"/>
          </a:p>
        </p:txBody>
      </p:sp>
      <p:sp>
        <p:nvSpPr>
          <p:cNvPr id="4" name="Slide Number Placeholder 3"/>
          <p:cNvSpPr>
            <a:spLocks noGrp="1"/>
          </p:cNvSpPr>
          <p:nvPr>
            <p:ph type="sldNum" sz="quarter" idx="5"/>
          </p:nvPr>
        </p:nvSpPr>
        <p:spPr/>
        <p:txBody>
          <a:bodyPr/>
          <a:lstStyle/>
          <a:p>
            <a:fld id="{BF97BDC3-64B5-415B-8F1F-EA1472E255CB}" type="slidenum">
              <a:rPr lang="en-GB" smtClean="0"/>
              <a:t>144</a:t>
            </a:fld>
            <a:endParaRPr lang="en-GB"/>
          </a:p>
        </p:txBody>
      </p:sp>
    </p:spTree>
    <p:extLst>
      <p:ext uri="{BB962C8B-B14F-4D97-AF65-F5344CB8AC3E}">
        <p14:creationId xmlns:p14="http://schemas.microsoft.com/office/powerpoint/2010/main" val="184972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a:t>
            </a:r>
            <a:r>
              <a:rPr lang="en-GB" b="0" u="none" strike="noStrike">
                <a:effectLst/>
                <a:hlinkClick r:id="rId3" tooltip="Stephen Martineau"/>
              </a:rPr>
              <a:t>Martineau, S.</a:t>
            </a:r>
            <a:r>
              <a:rPr lang="en-GB">
                <a:effectLst/>
              </a:rPr>
              <a:t> and </a:t>
            </a:r>
            <a:r>
              <a:rPr lang="en-GB" b="0" u="none" strike="noStrike" err="1">
                <a:effectLst/>
                <a:hlinkClick r:id="rId4" tooltip="Jill Manthorpe"/>
              </a:rPr>
              <a:t>Manthorpe</a:t>
            </a:r>
            <a:r>
              <a:rPr lang="en-GB" b="0" u="none" strike="noStrike">
                <a:effectLst/>
                <a:hlinkClick r:id="rId4" tooltip="Jill Manthorpe"/>
              </a:rPr>
              <a:t>, J.</a:t>
            </a:r>
            <a:r>
              <a:rPr lang="en-GB">
                <a:effectLst/>
              </a:rPr>
              <a:t> (2020), "Safeguarding adults reviews and homelessness: making the connections", </a:t>
            </a:r>
            <a:r>
              <a:rPr lang="en-GB" b="0" i="1" u="none" strike="noStrike">
                <a:solidFill>
                  <a:srgbClr val="007377"/>
                </a:solidFill>
                <a:effectLst/>
                <a:hlinkClick r:id="rId5"/>
              </a:rPr>
              <a:t>The Journal of Adult Protection</a:t>
            </a:r>
            <a:r>
              <a:rPr lang="en-GB">
                <a:effectLst/>
              </a:rPr>
              <a:t>, Vol. 22 No. 4, pp. 181-197. </a:t>
            </a:r>
            <a:r>
              <a:rPr lang="en-GB" b="0" u="none" strike="noStrike">
                <a:solidFill>
                  <a:srgbClr val="007377"/>
                </a:solidFill>
                <a:effectLst/>
                <a:hlinkClick r:id="rId6" tooltip="DOI: https://doi.org/10.1108/JAP-02-2020-0004"/>
              </a:rPr>
              <a:t>https://doi.org/10.1108/JAP-02-2020-0004</a:t>
            </a:r>
            <a:endParaRPr lang="en-GB">
              <a:effectLst/>
            </a:endParaRPr>
          </a:p>
          <a:p>
            <a:r>
              <a:rPr lang="en-GB">
                <a:effectLst/>
              </a:rPr>
              <a:t> </a:t>
            </a:r>
            <a:br>
              <a:rPr lang="en-GB"/>
            </a:br>
            <a:endParaRPr lang="en-US"/>
          </a:p>
        </p:txBody>
      </p:sp>
      <p:sp>
        <p:nvSpPr>
          <p:cNvPr id="4" name="Slide Number Placeholder 3"/>
          <p:cNvSpPr>
            <a:spLocks noGrp="1"/>
          </p:cNvSpPr>
          <p:nvPr>
            <p:ph type="sldNum" sz="quarter" idx="5"/>
          </p:nvPr>
        </p:nvSpPr>
        <p:spPr/>
        <p:txBody>
          <a:bodyPr/>
          <a:lstStyle/>
          <a:p>
            <a:fld id="{544AE3AC-FB49-492C-8AE5-4563323A4B94}" type="slidenum">
              <a:rPr lang="en-GB" smtClean="0"/>
              <a:t>28</a:t>
            </a:fld>
            <a:endParaRPr lang="en-GB"/>
          </a:p>
        </p:txBody>
      </p:sp>
    </p:spTree>
    <p:extLst>
      <p:ext uri="{BB962C8B-B14F-4D97-AF65-F5344CB8AC3E}">
        <p14:creationId xmlns:p14="http://schemas.microsoft.com/office/powerpoint/2010/main" val="12997155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Number in treatment at specialist alcohol misuse services 
Definition: Total number of individuals who received treatment at a specialist alcohol misuse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Caveat: the data for Hampshire and Surrey is for the whole upper tier authority not just the part within Frimley ICB
Date last updated: 04/01/2022
</a:t>
            </a:r>
          </a:p>
          <a:p>
            <a:endParaRPr lang="en-GB"/>
          </a:p>
        </p:txBody>
      </p:sp>
      <p:sp>
        <p:nvSpPr>
          <p:cNvPr id="4" name="Slide Number Placeholder 3"/>
          <p:cNvSpPr>
            <a:spLocks noGrp="1"/>
          </p:cNvSpPr>
          <p:nvPr>
            <p:ph type="sldNum" sz="quarter" idx="5"/>
          </p:nvPr>
        </p:nvSpPr>
        <p:spPr/>
        <p:txBody>
          <a:bodyPr/>
          <a:lstStyle/>
          <a:p>
            <a:fld id="{0FFB2F4B-AF74-4D48-958B-8978063AB5AB}" type="slidenum">
              <a:rPr lang="en-GB" smtClean="0"/>
              <a:t>145</a:t>
            </a:fld>
            <a:endParaRPr lang="en-GB"/>
          </a:p>
        </p:txBody>
      </p:sp>
    </p:spTree>
    <p:extLst>
      <p:ext uri="{BB962C8B-B14F-4D97-AF65-F5344CB8AC3E}">
        <p14:creationId xmlns:p14="http://schemas.microsoft.com/office/powerpoint/2010/main" val="23853153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Proportion of dependent drinkers not in treatment (%) (Current method) </a:t>
            </a:r>
            <a:r>
              <a:rPr lang="en-GB"/>
              <a:t>
Definition: The estimated proportion of alcohol dependent adults in the given year who were not in contact with alcohol treatment services in that year
Caveats: The dependent drinkers estimates are the only estimates available and are produced by the University of Sheffield. Performance on this indicator provides intelligence on the proportion of the dependent drinkers population not yet in treatment and provides local areas with an estimate of what outreach programmes, for example, might achieve.</a:t>
            </a:r>
          </a:p>
          <a:p>
            <a:endParaRPr lang="en-GB"/>
          </a:p>
          <a:p>
            <a:r>
              <a:rPr lang="en-GB"/>
              <a:t>The data for Hampshire and Surrey is for the whole upper tier authority.
Date last updated: 04/01/2022
</a:t>
            </a:r>
          </a:p>
        </p:txBody>
      </p:sp>
      <p:sp>
        <p:nvSpPr>
          <p:cNvPr id="4" name="Slide Number Placeholder 3"/>
          <p:cNvSpPr>
            <a:spLocks noGrp="1"/>
          </p:cNvSpPr>
          <p:nvPr>
            <p:ph type="sldNum" sz="quarter" idx="5"/>
          </p:nvPr>
        </p:nvSpPr>
        <p:spPr/>
        <p:txBody>
          <a:bodyPr/>
          <a:lstStyle/>
          <a:p>
            <a:fld id="{BF97BDC3-64B5-415B-8F1F-EA1472E255CB}" type="slidenum">
              <a:rPr lang="en-GB" smtClean="0"/>
              <a:t>146</a:t>
            </a:fld>
            <a:endParaRPr lang="en-GB"/>
          </a:p>
        </p:txBody>
      </p:sp>
    </p:spTree>
    <p:extLst>
      <p:ext uri="{BB962C8B-B14F-4D97-AF65-F5344CB8AC3E}">
        <p14:creationId xmlns:p14="http://schemas.microsoft.com/office/powerpoint/2010/main" val="19471495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Deaths in alcohol treatment, mortality ratio </a:t>
            </a:r>
            <a:r>
              <a:rPr lang="en-GB"/>
              <a:t>
Definition: Indirectly age-standardised mortality ratio of deaths among adults in alcohol treatment (3-year average)</a:t>
            </a:r>
          </a:p>
          <a:p>
            <a:endParaRPr lang="en-GB"/>
          </a:p>
          <a:p>
            <a:r>
              <a:rPr lang="en-GB"/>
              <a:t>The data for Hampshire and Surrey is for the whole upper tier authority.</a:t>
            </a:r>
          </a:p>
          <a:p>
            <a:endParaRPr lang="en-GB"/>
          </a:p>
          <a:p>
            <a:r>
              <a:rPr lang="en-GB"/>
              <a:t>The data for Bracknell Forest and Slough has been suppressed due to small numbers.</a:t>
            </a:r>
          </a:p>
          <a:p>
            <a:endParaRPr lang="en-GB"/>
          </a:p>
          <a:p>
            <a:r>
              <a:rPr lang="en-GB" b="0" i="0">
                <a:solidFill>
                  <a:srgbClr val="0B0C0C"/>
                </a:solidFill>
                <a:effectLst/>
                <a:latin typeface="Arial" panose="020B0604020202020204" pitchFamily="34" charset="0"/>
              </a:rPr>
              <a:t>This data should be interpreted with caution. It can be an indicator of the safety, effectiveness and protection afforded by alcohol treatment services. It is of note however that this figure will reflect the health of the people in treatment and will be impacted by the proportion of people who are engaging in treatment. A service which is successful engaging people with multi-morbidities and risk factors might expect to see a higher rate of deaths, compared to those areas with services who have a lower rate of engagement. </a:t>
            </a:r>
            <a:r>
              <a:rPr lang="en-GB"/>
              <a:t>
Date last updated: 26/06/2023
</a:t>
            </a:r>
          </a:p>
        </p:txBody>
      </p:sp>
      <p:sp>
        <p:nvSpPr>
          <p:cNvPr id="4" name="Slide Number Placeholder 3"/>
          <p:cNvSpPr>
            <a:spLocks noGrp="1"/>
          </p:cNvSpPr>
          <p:nvPr>
            <p:ph type="sldNum" sz="quarter" idx="5"/>
          </p:nvPr>
        </p:nvSpPr>
        <p:spPr/>
        <p:txBody>
          <a:bodyPr/>
          <a:lstStyle/>
          <a:p>
            <a:fld id="{BF97BDC3-64B5-415B-8F1F-EA1472E255CB}" type="slidenum">
              <a:rPr lang="en-GB" smtClean="0"/>
              <a:t>147</a:t>
            </a:fld>
            <a:endParaRPr lang="en-GB"/>
          </a:p>
        </p:txBody>
      </p:sp>
    </p:spTree>
    <p:extLst>
      <p:ext uri="{BB962C8B-B14F-4D97-AF65-F5344CB8AC3E}">
        <p14:creationId xmlns:p14="http://schemas.microsoft.com/office/powerpoint/2010/main" val="18818968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8736B7D-D52D-4413-AA80-211B16349008}" type="slidenum">
              <a:rPr lang="en-GB" smtClean="0"/>
              <a:t>148</a:t>
            </a:fld>
            <a:endParaRPr lang="en-GB"/>
          </a:p>
        </p:txBody>
      </p:sp>
    </p:spTree>
    <p:extLst>
      <p:ext uri="{BB962C8B-B14F-4D97-AF65-F5344CB8AC3E}">
        <p14:creationId xmlns:p14="http://schemas.microsoft.com/office/powerpoint/2010/main" val="37697320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Alcohol-related mortality </a:t>
            </a:r>
            <a:r>
              <a:rPr lang="en-GB"/>
              <a:t>
Definition: Deaths from alcohol-related conditions, all ages, directly age-standardised rate per 100,000 population (standardised to the European standard population).
Caveats: There is the potential for the underlying cause of death to be incorrectly attributed on the death certificate and the cause of death misclassified. Alcohol-attributable fractions were not available for children. Conditions where low levels of alcohol consumption are protective (have a negative alcohol-attributable fraction) are not included in the calculation of the indicator.</a:t>
            </a:r>
          </a:p>
          <a:p>
            <a:r>
              <a:rPr lang="en-GB"/>
              <a:t>The confidence intervals do not take into account the uncertainty involved in the calculation of the AAFs – that is, the proportion of deaths that are caused by alcohol and the alcohol consumption prevalence that are included in the AAF formula are only an estimate and so include uncertainty. The confidence intervals published here are based only on the observed number of deaths and do not account for this uncertainty in the calculation of attributable fraction - as such the intervals may be too narrow.</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data for Hampshire and Surrey is for the whole upper tier authority.
Date last updated: 20/02/2023
</a:t>
            </a:r>
            <a:r>
              <a:rPr lang="en-GB" sz="1800">
                <a:effectLst/>
                <a:latin typeface="Calibri" panose="020F0502020204030204" pitchFamily="34" charset="0"/>
                <a:ea typeface="Calibri" panose="020F0502020204030204" pitchFamily="34" charset="0"/>
                <a:cs typeface="Times New Roman" panose="02020603050405020304" pitchFamily="18" charset="0"/>
              </a:rPr>
              <a:t>Office for National Statistics, © Crown Copyright 2022. Annual death extracts. Mid-year Population Estimates: Single Year of age and sex for local authorities in the United Kingdom; estimated resident population. Under the terms of the Open Government licence (OGL) and UK Government Licensing Framework (launched 30 September 2010 – to review go to http:www.nationalarchives.gov.uk/information-management/uk-gov-licensing-framework.htm), anyone wishing to use or re-use ONS material, whether commercially or privately may do so freely without a specific application for a licence, subject to the conditions of the OGL and the Framework. To view this licence go to: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http://www.nationalarchives.gov.uk/doc/open-government-licence/</a:t>
            </a:r>
            <a:r>
              <a:rPr lang="en-GB" sz="1800">
                <a:effectLst/>
                <a:latin typeface="Calibri" panose="020F0502020204030204" pitchFamily="34" charset="0"/>
                <a:ea typeface="Calibri" panose="020F0502020204030204" pitchFamily="34" charset="0"/>
                <a:cs typeface="Times New Roman" panose="02020603050405020304" pitchFamily="18" charset="0"/>
              </a:rPr>
              <a:t> or write to The Information Policy Team, The National Archives, Kew, London TW9 4DU. </a:t>
            </a:r>
          </a:p>
          <a:p>
            <a:endParaRPr lang="en-GB"/>
          </a:p>
        </p:txBody>
      </p:sp>
      <p:sp>
        <p:nvSpPr>
          <p:cNvPr id="4" name="Slide Number Placeholder 3"/>
          <p:cNvSpPr>
            <a:spLocks noGrp="1"/>
          </p:cNvSpPr>
          <p:nvPr>
            <p:ph type="sldNum" sz="quarter" idx="5"/>
          </p:nvPr>
        </p:nvSpPr>
        <p:spPr/>
        <p:txBody>
          <a:bodyPr/>
          <a:lstStyle/>
          <a:p>
            <a:fld id="{BF97BDC3-64B5-415B-8F1F-EA1472E255CB}" type="slidenum">
              <a:rPr lang="en-GB" smtClean="0"/>
              <a:t>149</a:t>
            </a:fld>
            <a:endParaRPr lang="en-GB"/>
          </a:p>
        </p:txBody>
      </p:sp>
    </p:spTree>
    <p:extLst>
      <p:ext uri="{BB962C8B-B14F-4D97-AF65-F5344CB8AC3E}">
        <p14:creationId xmlns:p14="http://schemas.microsoft.com/office/powerpoint/2010/main" val="10975118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Potential years of life lost (PYLL) due to alcohol-related conditions </a:t>
            </a:r>
            <a:r>
              <a:rPr lang="en-GB"/>
              <a:t>
Definition: Potential years of life lost (PYLL) due to alcohol-related conditions, all ages, directly age-standardised per 100,000 population (standardised to the ESP).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Potential years of life lost is a summary measure of premature mortality, providing an explicit way of weighting deaths occurring at younger ages, which may be preventable.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Caveats: There is the potential for the underlying cause of death to be incorrectly attributed on the death certificate and the cause of death misclassified. Alcohol-attributable fractions were not available for children. Conditions where low levels of alcohol consumption are protective (have a negative alcohol-attributable fraction) are not included in the calculation of the indicator. The national life expectancies for England have been used for all sub-national geographies to illustrate the disparities in the burden caused by alcohol between local areas and the national average. The confidence intervals do not take into account the uncertainty involved in the calculation of the AAFs – that is, the proportion of deaths that are caused by alcohol and the alcohol consumption prevalence that are included in the AAF formula are only an estimate and so include uncertainty. The confidence intervals published here are based only on the observed number of deaths and do not account for this uncertainty in the calculation of attributable fraction - as such the intervals may be too narrow.</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data for Hampshire and Surrey is for the whole upper tier authority.
Date last updated: 06/07/2022
</a:t>
            </a:r>
            <a:r>
              <a:rPr lang="en-GB" sz="1800">
                <a:effectLst/>
                <a:latin typeface="Calibri" panose="020F0502020204030204" pitchFamily="34" charset="0"/>
                <a:ea typeface="Calibri" panose="020F0502020204030204" pitchFamily="34" charset="0"/>
                <a:cs typeface="Times New Roman" panose="02020603050405020304" pitchFamily="18" charset="0"/>
              </a:rPr>
              <a:t>Office for National Statistics, © Crown Copyright 2022. Annual death extracts. Mid-year Population Estimates: Single Year of age and sex for local authorities in the United Kingdom; estimated resident population. Under the terms of the Open Government licence (OGL) and UK Government Licensing Framework (launched 30 September 2010 – to review go to http:www.nationalarchives.gov.uk/information-management/uk-gov-licensing-framework.htm), anyone wishing to use or re-use ONS material, whether commercially or privately may do so freely without a specific application for a licence, subject to the conditions of the OGL and the Framework. To view this licence go to: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http://www.nationalarchives.gov.uk/doc/open-government-licence/</a:t>
            </a:r>
            <a:r>
              <a:rPr lang="en-GB" sz="1800">
                <a:effectLst/>
                <a:latin typeface="Calibri" panose="020F0502020204030204" pitchFamily="34" charset="0"/>
                <a:ea typeface="Calibri" panose="020F0502020204030204" pitchFamily="34" charset="0"/>
                <a:cs typeface="Times New Roman" panose="02020603050405020304" pitchFamily="18" charset="0"/>
              </a:rPr>
              <a:t> or write to The Information Policy Team, The National Archives, Kew, London TW9 4DU. </a:t>
            </a:r>
          </a:p>
          <a:p>
            <a:endParaRPr lang="en-GB"/>
          </a:p>
        </p:txBody>
      </p:sp>
      <p:sp>
        <p:nvSpPr>
          <p:cNvPr id="4" name="Slide Number Placeholder 3"/>
          <p:cNvSpPr>
            <a:spLocks noGrp="1"/>
          </p:cNvSpPr>
          <p:nvPr>
            <p:ph type="sldNum" sz="quarter" idx="5"/>
          </p:nvPr>
        </p:nvSpPr>
        <p:spPr/>
        <p:txBody>
          <a:bodyPr/>
          <a:lstStyle/>
          <a:p>
            <a:fld id="{BF97BDC3-64B5-415B-8F1F-EA1472E255CB}" type="slidenum">
              <a:rPr lang="en-GB" smtClean="0"/>
              <a:t>150</a:t>
            </a:fld>
            <a:endParaRPr lang="en-GB"/>
          </a:p>
        </p:txBody>
      </p:sp>
    </p:spTree>
    <p:extLst>
      <p:ext uri="{BB962C8B-B14F-4D97-AF65-F5344CB8AC3E}">
        <p14:creationId xmlns:p14="http://schemas.microsoft.com/office/powerpoint/2010/main" val="23964864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Potential years of life lost (PYLL) due to alcohol-related conditions </a:t>
            </a:r>
            <a:r>
              <a:rPr lang="en-GB"/>
              <a:t>
Definition: Potential years of life lost (PYLL) due to alcohol-related conditions, all ages, directly age-standardised per 100,000 population (standardised to the ESP).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Potential years of life lost is a summary measure of premature mortality, providing an explicit way of weighting deaths occurring at younger ages, which may be preventable.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Caveats: There is the potential for the underlying cause of death to be incorrectly attributed on the death certificate and the cause of death misclassified. Alcohol-attributable fractions were not available for children. Conditions where low levels of alcohol consumption are protective (have a negative alcohol-attributable fraction) are not included in the calculation of the indicator. The national life expectancies for England have been used for all sub-national geographies to illustrate the disparities in the burden caused by alcohol between local areas and the national average. The confidence intervals do not take into account the uncertainty involved in the calculation of the AAFs – that is, the proportion of deaths that are caused by alcohol and the alcohol consumption prevalence that are included in the AAF formula are only an estimate and so include uncertainty. The confidence intervals published here are based only on the observed number of deaths and do not account for this uncertainty in the calculation of attributable fraction - as such the intervals may be too narrow.
The data for Hampshire and Surrey is for the whole upper tier authority.</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Date last updated: 06/07/2022
</a:t>
            </a:r>
            <a:r>
              <a:rPr lang="en-GB" sz="1800">
                <a:effectLst/>
                <a:latin typeface="Calibri" panose="020F0502020204030204" pitchFamily="34" charset="0"/>
                <a:ea typeface="Calibri" panose="020F0502020204030204" pitchFamily="34" charset="0"/>
                <a:cs typeface="Times New Roman" panose="02020603050405020304" pitchFamily="18" charset="0"/>
              </a:rPr>
              <a:t>Office for National Statistics, © Crown Copyright 2022. Annual death extracts. Mid-year Population Estimates: Single Year of age and sex for local authorities in the United Kingdom; estimated resident population. Under the terms of the Open Government licence (OGL) and UK Government Licensing Framework (launched 30 September 2010 – to review go to http:www.nationalarchives.gov.uk/information-management/uk-gov-licensing-framework.htm), anyone wishing to use or re-use ONS material, whether commercially or privately may do so freely without a specific application for a licence, subject to the conditions of the OGL and the Framework. To view this licence go to: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http://www.nationalarchives.gov.uk/doc/open-government-licence/</a:t>
            </a:r>
            <a:r>
              <a:rPr lang="en-GB" sz="1800">
                <a:effectLst/>
                <a:latin typeface="Calibri" panose="020F0502020204030204" pitchFamily="34" charset="0"/>
                <a:ea typeface="Calibri" panose="020F0502020204030204" pitchFamily="34" charset="0"/>
                <a:cs typeface="Times New Roman" panose="02020603050405020304" pitchFamily="18" charset="0"/>
              </a:rPr>
              <a:t> or write to The Information Policy Team, The National Archives, Kew, London TW9 4DU. </a:t>
            </a:r>
          </a:p>
          <a:p>
            <a:endParaRPr lang="en-GB"/>
          </a:p>
        </p:txBody>
      </p:sp>
      <p:sp>
        <p:nvSpPr>
          <p:cNvPr id="4" name="Slide Number Placeholder 3"/>
          <p:cNvSpPr>
            <a:spLocks noGrp="1"/>
          </p:cNvSpPr>
          <p:nvPr>
            <p:ph type="sldNum" sz="quarter" idx="5"/>
          </p:nvPr>
        </p:nvSpPr>
        <p:spPr/>
        <p:txBody>
          <a:bodyPr/>
          <a:lstStyle/>
          <a:p>
            <a:fld id="{BF97BDC3-64B5-415B-8F1F-EA1472E255CB}" type="slidenum">
              <a:rPr lang="en-GB" smtClean="0"/>
              <a:t>151</a:t>
            </a:fld>
            <a:endParaRPr lang="en-GB"/>
          </a:p>
        </p:txBody>
      </p:sp>
    </p:spTree>
    <p:extLst>
      <p:ext uri="{BB962C8B-B14F-4D97-AF65-F5344CB8AC3E}">
        <p14:creationId xmlns:p14="http://schemas.microsoft.com/office/powerpoint/2010/main" val="4016620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BD3F4-D768-43C8-BBC2-CF998C2D5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FEF3EE83-9BB9-481D-8395-69C4DB5CDE1E}"/>
              </a:ext>
            </a:extLst>
          </p:cNvPr>
          <p:cNvSpPr>
            <a:spLocks noGrp="1"/>
          </p:cNvSpPr>
          <p:nvPr>
            <p:ph type="ctrTitle" hasCustomPrompt="1"/>
          </p:nvPr>
        </p:nvSpPr>
        <p:spPr>
          <a:xfrm>
            <a:off x="930374" y="2549668"/>
            <a:ext cx="9144000" cy="563231"/>
          </a:xfrm>
        </p:spPr>
        <p:txBody>
          <a:bodyPr anchor="t" anchorCtr="0">
            <a:spAutoFit/>
          </a:bodyPr>
          <a:lstStyle>
            <a:lvl1pPr algn="l">
              <a:defRPr sz="3400" b="1">
                <a:latin typeface="Arial" panose="020B0604020202020204" pitchFamily="34" charset="0"/>
                <a:cs typeface="Arial" panose="020B0604020202020204" pitchFamily="34" charset="0"/>
              </a:defRPr>
            </a:lvl1pPr>
          </a:lstStyle>
          <a:p>
            <a:r>
              <a:rPr lang="en-US"/>
              <a:t>Click to edit Presentation Heading style</a:t>
            </a:r>
            <a:endParaRPr lang="en-GB"/>
          </a:p>
        </p:txBody>
      </p:sp>
      <p:sp>
        <p:nvSpPr>
          <p:cNvPr id="3" name="Subtitle 2">
            <a:extLst>
              <a:ext uri="{FF2B5EF4-FFF2-40B4-BE49-F238E27FC236}">
                <a16:creationId xmlns:a16="http://schemas.microsoft.com/office/drawing/2014/main" id="{786283A4-33DB-4552-9007-D12033D1E1CF}"/>
              </a:ext>
            </a:extLst>
          </p:cNvPr>
          <p:cNvSpPr>
            <a:spLocks noGrp="1"/>
          </p:cNvSpPr>
          <p:nvPr>
            <p:ph type="subTitle" idx="1" hasCustomPrompt="1"/>
          </p:nvPr>
        </p:nvSpPr>
        <p:spPr>
          <a:xfrm>
            <a:off x="930374" y="4156220"/>
            <a:ext cx="9144000" cy="369332"/>
          </a:xfrm>
        </p:spPr>
        <p:txBody>
          <a:bodyPr>
            <a:sp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Presented by/Sub-heading style</a:t>
            </a:r>
            <a:endParaRPr lang="en-GB"/>
          </a:p>
        </p:txBody>
      </p:sp>
      <p:sp>
        <p:nvSpPr>
          <p:cNvPr id="11" name="Text Placeholder 10">
            <a:extLst>
              <a:ext uri="{FF2B5EF4-FFF2-40B4-BE49-F238E27FC236}">
                <a16:creationId xmlns:a16="http://schemas.microsoft.com/office/drawing/2014/main" id="{7AFDDB99-4A42-4713-B148-1FC5187A0930}"/>
              </a:ext>
            </a:extLst>
          </p:cNvPr>
          <p:cNvSpPr>
            <a:spLocks noGrp="1"/>
          </p:cNvSpPr>
          <p:nvPr>
            <p:ph type="body" sz="quarter" idx="13" hasCustomPrompt="1"/>
          </p:nvPr>
        </p:nvSpPr>
        <p:spPr>
          <a:xfrm>
            <a:off x="930275" y="5671367"/>
            <a:ext cx="4057650" cy="286232"/>
          </a:xfrm>
        </p:spPr>
        <p:txBody>
          <a:bodyPr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Published DD Month YYYY</a:t>
            </a:r>
          </a:p>
        </p:txBody>
      </p:sp>
      <p:pic>
        <p:nvPicPr>
          <p:cNvPr id="5" name="Picture 4">
            <a:extLst>
              <a:ext uri="{FF2B5EF4-FFF2-40B4-BE49-F238E27FC236}">
                <a16:creationId xmlns:a16="http://schemas.microsoft.com/office/drawing/2014/main" id="{873076E1-79A4-46B4-8E65-9C656DB74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40" y="543894"/>
            <a:ext cx="1628811" cy="1056324"/>
          </a:xfrm>
          <a:prstGeom prst="rect">
            <a:avLst/>
          </a:prstGeom>
          <a:solidFill>
            <a:schemeClr val="bg1"/>
          </a:solidFill>
        </p:spPr>
      </p:pic>
    </p:spTree>
    <p:extLst>
      <p:ext uri="{BB962C8B-B14F-4D97-AF65-F5344CB8AC3E}">
        <p14:creationId xmlns:p14="http://schemas.microsoft.com/office/powerpoint/2010/main" val="928099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CCBF63-BE77-47F7-BC2C-2060A83C7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9BD00B1E-7CC5-4A29-9FDA-CA9B202B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A8D207-F256-473F-8ACD-7992ADD82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9864E7-4D70-4211-A41C-CD2456D5D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64C231D-00C0-4BA4-8EC1-A2C808CE32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A8E4A4-9320-483B-B798-ADCC1CC29F5B}"/>
              </a:ext>
            </a:extLst>
          </p:cNvPr>
          <p:cNvSpPr>
            <a:spLocks noGrp="1"/>
          </p:cNvSpPr>
          <p:nvPr>
            <p:ph type="sldNum" sz="quarter" idx="12"/>
          </p:nvPr>
        </p:nvSpPr>
        <p:spPr/>
        <p:txBody>
          <a:bodyPr/>
          <a:lstStyle/>
          <a:p>
            <a:fld id="{88DB04CB-D568-4654-8486-52241279705C}" type="slidenum">
              <a:rPr lang="en-GB" smtClean="0"/>
              <a:t>‹#›</a:t>
            </a:fld>
            <a:endParaRPr lang="en-GB"/>
          </a:p>
        </p:txBody>
      </p:sp>
      <p:pic>
        <p:nvPicPr>
          <p:cNvPr id="9" name="Picture 8">
            <a:extLst>
              <a:ext uri="{FF2B5EF4-FFF2-40B4-BE49-F238E27FC236}">
                <a16:creationId xmlns:a16="http://schemas.microsoft.com/office/drawing/2014/main" id="{BA01495D-38F5-45F5-8260-AF9650168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90134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104CED-FCA3-43E9-B6F2-789E2D8FB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2B846B65-0149-4100-B804-D2C789D96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46C89B-BCF7-4515-83E9-A3C71E965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143B3E4-DD4B-4F60-B675-7EE726FC7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05A4386-6EBC-49F7-B127-B0EBBFF212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02BCA2-9676-4B81-BB26-14FE059270C7}"/>
              </a:ext>
            </a:extLst>
          </p:cNvPr>
          <p:cNvSpPr>
            <a:spLocks noGrp="1"/>
          </p:cNvSpPr>
          <p:nvPr>
            <p:ph type="sldNum" sz="quarter" idx="12"/>
          </p:nvPr>
        </p:nvSpPr>
        <p:spPr/>
        <p:txBody>
          <a:bodyPr/>
          <a:lstStyle/>
          <a:p>
            <a:fld id="{88DB04CB-D568-4654-8486-52241279705C}" type="slidenum">
              <a:rPr lang="en-GB" smtClean="0"/>
              <a:t>‹#›</a:t>
            </a:fld>
            <a:endParaRPr lang="en-GB"/>
          </a:p>
        </p:txBody>
      </p:sp>
      <p:pic>
        <p:nvPicPr>
          <p:cNvPr id="9" name="Picture 8">
            <a:extLst>
              <a:ext uri="{FF2B5EF4-FFF2-40B4-BE49-F238E27FC236}">
                <a16:creationId xmlns:a16="http://schemas.microsoft.com/office/drawing/2014/main" id="{76896919-0EAE-4945-AFCE-CD010C690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608207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C2908A-0CFB-4A42-876D-A00D9532E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75CF6847-70BD-4D90-B4D7-F865C7C9D9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C9E28C-4E16-4B39-B317-EACADEF607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C158A1F-8F81-4146-95DA-CEF409E4CE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B3909-B62E-4B51-9259-87A8A02A1010}"/>
              </a:ext>
            </a:extLst>
          </p:cNvPr>
          <p:cNvSpPr>
            <a:spLocks noGrp="1"/>
          </p:cNvSpPr>
          <p:nvPr>
            <p:ph type="sldNum" sz="quarter" idx="12"/>
          </p:nvPr>
        </p:nvSpPr>
        <p:spPr/>
        <p:txBody>
          <a:bodyPr/>
          <a:lstStyle/>
          <a:p>
            <a:fld id="{88DB04CB-D568-4654-8486-52241279705C}" type="slidenum">
              <a:rPr lang="en-GB" smtClean="0"/>
              <a:t>‹#›</a:t>
            </a:fld>
            <a:endParaRPr lang="en-GB"/>
          </a:p>
        </p:txBody>
      </p:sp>
      <p:pic>
        <p:nvPicPr>
          <p:cNvPr id="8" name="Picture 7">
            <a:extLst>
              <a:ext uri="{FF2B5EF4-FFF2-40B4-BE49-F238E27FC236}">
                <a16:creationId xmlns:a16="http://schemas.microsoft.com/office/drawing/2014/main" id="{CAF3E44F-BB29-42BE-9059-C32004F90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51271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DCAB3-0E0A-4629-AB94-975F98601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Vertical Title 1">
            <a:extLst>
              <a:ext uri="{FF2B5EF4-FFF2-40B4-BE49-F238E27FC236}">
                <a16:creationId xmlns:a16="http://schemas.microsoft.com/office/drawing/2014/main" id="{C3E0E009-FA67-4DB0-9941-4B016B5404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6841E8-6B80-423A-957E-5BF4233842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0EBF63B-FEF9-4C03-9300-380CF7AC0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13D3F4-F8DF-4316-93E5-D3A857F77CFE}"/>
              </a:ext>
            </a:extLst>
          </p:cNvPr>
          <p:cNvSpPr>
            <a:spLocks noGrp="1"/>
          </p:cNvSpPr>
          <p:nvPr>
            <p:ph type="sldNum" sz="quarter" idx="12"/>
          </p:nvPr>
        </p:nvSpPr>
        <p:spPr/>
        <p:txBody>
          <a:bodyPr/>
          <a:lstStyle/>
          <a:p>
            <a:fld id="{88DB04CB-D568-4654-8486-52241279705C}" type="slidenum">
              <a:rPr lang="en-GB" smtClean="0"/>
              <a:t>‹#›</a:t>
            </a:fld>
            <a:endParaRPr lang="en-GB"/>
          </a:p>
        </p:txBody>
      </p:sp>
      <p:pic>
        <p:nvPicPr>
          <p:cNvPr id="8" name="Picture 7">
            <a:extLst>
              <a:ext uri="{FF2B5EF4-FFF2-40B4-BE49-F238E27FC236}">
                <a16:creationId xmlns:a16="http://schemas.microsoft.com/office/drawing/2014/main" id="{C52B163B-D380-420A-B774-484E5F4A0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65175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1DCB-8595-466D-91F9-A3A35B4C0BD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D6172557-3AB6-4C0C-B165-4709B366FBCA}"/>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8328C0B-08E4-4375-BF6C-4AD2EA212295}"/>
              </a:ext>
            </a:extLst>
          </p:cNvPr>
          <p:cNvSpPr>
            <a:spLocks noGrp="1"/>
          </p:cNvSpPr>
          <p:nvPr>
            <p:ph type="sldNum" sz="quarter" idx="11"/>
          </p:nvPr>
        </p:nvSpPr>
        <p:spPr/>
        <p:txBody>
          <a:bodyPr/>
          <a:lstStyle/>
          <a:p>
            <a:fld id="{88DB04CB-D568-4654-8486-52241279705C}" type="slidenum">
              <a:rPr lang="en-GB" smtClean="0"/>
              <a:t>‹#›</a:t>
            </a:fld>
            <a:endParaRPr lang="en-GB"/>
          </a:p>
        </p:txBody>
      </p:sp>
    </p:spTree>
    <p:extLst>
      <p:ext uri="{BB962C8B-B14F-4D97-AF65-F5344CB8AC3E}">
        <p14:creationId xmlns:p14="http://schemas.microsoft.com/office/powerpoint/2010/main" val="2924226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page">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6B6993FF-005E-4D25-A3C3-E79278D0D407}"/>
              </a:ext>
            </a:extLst>
          </p:cNvPr>
          <p:cNvSpPr/>
          <p:nvPr/>
        </p:nvSpPr>
        <p:spPr>
          <a:xfrm flipV="1">
            <a:off x="522515" y="2004602"/>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pic>
        <p:nvPicPr>
          <p:cNvPr id="7" name="Picture 6">
            <a:extLst>
              <a:ext uri="{FF2B5EF4-FFF2-40B4-BE49-F238E27FC236}">
                <a16:creationId xmlns:a16="http://schemas.microsoft.com/office/drawing/2014/main" id="{3815279F-6C9F-4A37-B0A4-D9C967D104D1}"/>
              </a:ext>
            </a:extLst>
          </p:cNvPr>
          <p:cNvPicPr>
            <a:picLocks noChangeAspect="1"/>
          </p:cNvPicPr>
          <p:nvPr/>
        </p:nvPicPr>
        <p:blipFill>
          <a:blip r:embed="rId2"/>
          <a:stretch>
            <a:fillRect/>
          </a:stretch>
        </p:blipFill>
        <p:spPr>
          <a:xfrm>
            <a:off x="7784154" y="1258064"/>
            <a:ext cx="495300" cy="247650"/>
          </a:xfrm>
          <a:prstGeom prst="rect">
            <a:avLst/>
          </a:prstGeom>
        </p:spPr>
      </p:pic>
      <p:sp>
        <p:nvSpPr>
          <p:cNvPr id="9" name="Slide Number Placeholder 2">
            <a:extLst>
              <a:ext uri="{FF2B5EF4-FFF2-40B4-BE49-F238E27FC236}">
                <a16:creationId xmlns:a16="http://schemas.microsoft.com/office/drawing/2014/main" id="{459DB0EF-E50A-4A80-8617-483FDB819953}"/>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fld id="{88DB04CB-D568-4654-8486-52241279705C}" type="slidenum">
              <a:rPr lang="en-GB" smtClean="0"/>
              <a:t>‹#›</a:t>
            </a:fld>
            <a:endParaRPr lang="en-GB"/>
          </a:p>
        </p:txBody>
      </p:sp>
      <p:pic>
        <p:nvPicPr>
          <p:cNvPr id="11" name="Picture 10">
            <a:extLst>
              <a:ext uri="{FF2B5EF4-FFF2-40B4-BE49-F238E27FC236}">
                <a16:creationId xmlns:a16="http://schemas.microsoft.com/office/drawing/2014/main" id="{00BB0CF2-B423-4F3C-A587-D6AAC7211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5" y="362504"/>
            <a:ext cx="1918844" cy="1244417"/>
          </a:xfrm>
          <a:prstGeom prst="rect">
            <a:avLst/>
          </a:prstGeom>
          <a:solidFill>
            <a:srgbClr val="FFFBEB"/>
          </a:solidFill>
        </p:spPr>
      </p:pic>
    </p:spTree>
    <p:extLst>
      <p:ext uri="{BB962C8B-B14F-4D97-AF65-F5344CB8AC3E}">
        <p14:creationId xmlns:p14="http://schemas.microsoft.com/office/powerpoint/2010/main" val="2500224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HSC heading &amp; text">
    <p:bg>
      <p:bgPr>
        <a:solidFill>
          <a:srgbClr val="FFFBEB"/>
        </a:solidFill>
        <a:effectLst/>
      </p:bgPr>
    </p:bg>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F5309773-F1F7-46DF-B2D1-D3B0BA48C821}"/>
              </a:ext>
            </a:extLst>
          </p:cNvPr>
          <p:cNvPicPr>
            <a:picLocks noChangeAspect="1"/>
          </p:cNvPicPr>
          <p:nvPr/>
        </p:nvPicPr>
        <p:blipFill>
          <a:blip r:embed="rId2"/>
          <a:srcRect l="957" b="50000"/>
          <a:stretch>
            <a:fillRect/>
          </a:stretch>
        </p:blipFill>
        <p:spPr>
          <a:xfrm>
            <a:off x="0" y="6186162"/>
            <a:ext cx="12191996" cy="671837"/>
          </a:xfrm>
          <a:prstGeom prst="rect">
            <a:avLst/>
          </a:prstGeom>
          <a:noFill/>
          <a:ln cap="flat">
            <a:noFill/>
          </a:ln>
        </p:spPr>
      </p:pic>
      <p:pic>
        <p:nvPicPr>
          <p:cNvPr id="13" name="Picture 12">
            <a:extLst>
              <a:ext uri="{FF2B5EF4-FFF2-40B4-BE49-F238E27FC236}">
                <a16:creationId xmlns:a16="http://schemas.microsoft.com/office/drawing/2014/main" id="{2568871E-FF3E-4012-859D-0775661AC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53" y="6366784"/>
            <a:ext cx="5161281" cy="338558"/>
          </a:xfrm>
          <a:prstGeom prst="rect">
            <a:avLst/>
          </a:prstGeom>
          <a:noFill/>
        </p:spPr>
      </p:pic>
      <p:sp>
        <p:nvSpPr>
          <p:cNvPr id="4" name="Text Placeholder 7">
            <a:extLst>
              <a:ext uri="{FF2B5EF4-FFF2-40B4-BE49-F238E27FC236}">
                <a16:creationId xmlns:a16="http://schemas.microsoft.com/office/drawing/2014/main" id="{22432A31-4881-4C3E-94BA-A83C78268331}"/>
              </a:ext>
            </a:extLst>
          </p:cNvPr>
          <p:cNvSpPr txBox="1">
            <a:spLocks noGrp="1"/>
          </p:cNvSpPr>
          <p:nvPr>
            <p:ph type="body" sz="quarter" idx="4294967295"/>
          </p:nvPr>
        </p:nvSpPr>
        <p:spPr>
          <a:xfrm>
            <a:off x="357905" y="1204840"/>
            <a:ext cx="11446166" cy="46522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1pPr>
            <a:lvl2pPr marR="0" lvl="1"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2pPr>
            <a:lvl3pPr marR="0" lvl="2"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3pPr>
            <a:lvl4pPr marR="0" lvl="3"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4pPr>
            <a:lvl5pPr marR="0" lvl="4"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9">
            <a:extLst>
              <a:ext uri="{FF2B5EF4-FFF2-40B4-BE49-F238E27FC236}">
                <a16:creationId xmlns:a16="http://schemas.microsoft.com/office/drawing/2014/main" id="{A3035BC4-0122-426B-903F-EB53B0734363}"/>
              </a:ext>
            </a:extLst>
          </p:cNvPr>
          <p:cNvSpPr txBox="1">
            <a:spLocks noGrp="1"/>
          </p:cNvSpPr>
          <p:nvPr>
            <p:ph type="body" sz="quarter" idx="4294967295"/>
          </p:nvPr>
        </p:nvSpPr>
        <p:spPr>
          <a:xfrm>
            <a:off x="357192" y="236857"/>
            <a:ext cx="11447465" cy="90487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Footer Placeholder 1">
            <a:extLst>
              <a:ext uri="{FF2B5EF4-FFF2-40B4-BE49-F238E27FC236}">
                <a16:creationId xmlns:a16="http://schemas.microsoft.com/office/drawing/2014/main" id="{30745C10-7CAF-443D-8946-45F86F7BDB4B}"/>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endParaRPr lang="en-GB"/>
          </a:p>
        </p:txBody>
      </p:sp>
      <p:sp>
        <p:nvSpPr>
          <p:cNvPr id="3" name="Slide Number Placeholder 3">
            <a:extLst>
              <a:ext uri="{FF2B5EF4-FFF2-40B4-BE49-F238E27FC236}">
                <a16:creationId xmlns:a16="http://schemas.microsoft.com/office/drawing/2014/main" id="{0C1CB30E-51B9-4F8C-BC47-94116E7611F7}"/>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fld id="{88DB04CB-D568-4654-8486-52241279705C}" type="slidenum">
              <a:rPr lang="en-GB" smtClean="0"/>
              <a:t>‹#›</a:t>
            </a:fld>
            <a:endParaRPr lang="en-GB"/>
          </a:p>
        </p:txBody>
      </p:sp>
    </p:spTree>
    <p:extLst>
      <p:ext uri="{BB962C8B-B14F-4D97-AF65-F5344CB8AC3E}">
        <p14:creationId xmlns:p14="http://schemas.microsoft.com/office/powerpoint/2010/main" val="2529374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Section break">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D1DBAAA7-F4B9-4A4A-81BF-531A8E1BCFED}"/>
              </a:ext>
            </a:extLst>
          </p:cNvPr>
          <p:cNvSpPr/>
          <p:nvPr/>
        </p:nvSpPr>
        <p:spPr>
          <a:xfrm flipV="1">
            <a:off x="593271" y="538836"/>
            <a:ext cx="11005453" cy="5551245"/>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3" name="Text Placeholder 8">
            <a:extLst>
              <a:ext uri="{FF2B5EF4-FFF2-40B4-BE49-F238E27FC236}">
                <a16:creationId xmlns:a16="http://schemas.microsoft.com/office/drawing/2014/main" id="{DB72D255-2FF2-4FD6-BF47-836081E54165}"/>
              </a:ext>
            </a:extLst>
          </p:cNvPr>
          <p:cNvSpPr txBox="1">
            <a:spLocks noGrp="1"/>
          </p:cNvSpPr>
          <p:nvPr>
            <p:ph type="body" sz="quarter" idx="4294967295"/>
          </p:nvPr>
        </p:nvSpPr>
        <p:spPr>
          <a:xfrm>
            <a:off x="1038474" y="2869816"/>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itchFamily="34"/>
                <a:cs typeface="Arial" pitchFamily="34"/>
              </a:defRPr>
            </a:lvl1pPr>
          </a:lstStyle>
          <a:p>
            <a:pPr lvl="0"/>
            <a:r>
              <a:rPr lang="en-US"/>
              <a:t>Click to edit Master text styles</a:t>
            </a:r>
          </a:p>
        </p:txBody>
      </p:sp>
      <p:sp>
        <p:nvSpPr>
          <p:cNvPr id="4" name="Text Placeholder 8">
            <a:extLst>
              <a:ext uri="{FF2B5EF4-FFF2-40B4-BE49-F238E27FC236}">
                <a16:creationId xmlns:a16="http://schemas.microsoft.com/office/drawing/2014/main" id="{49B5E735-5678-427C-8AFF-16F3D81FCDD9}"/>
              </a:ext>
            </a:extLst>
          </p:cNvPr>
          <p:cNvSpPr txBox="1">
            <a:spLocks noGrp="1"/>
          </p:cNvSpPr>
          <p:nvPr>
            <p:ph type="body" sz="quarter" idx="4294967295"/>
          </p:nvPr>
        </p:nvSpPr>
        <p:spPr>
          <a:xfrm>
            <a:off x="1038474" y="3717520"/>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1" i="0" u="none" strike="noStrike" cap="none" spc="0" baseline="0">
                <a:solidFill>
                  <a:srgbClr val="000000"/>
                </a:solidFill>
                <a:uFillTx/>
                <a:latin typeface="Calibri"/>
              </a:defRPr>
            </a:lvl1pPr>
          </a:lstStyle>
          <a:p>
            <a:pPr lvl="0"/>
            <a:r>
              <a:rPr lang="en-US"/>
              <a:t>Click to edit Master text styles</a:t>
            </a:r>
          </a:p>
        </p:txBody>
      </p:sp>
      <p:pic>
        <p:nvPicPr>
          <p:cNvPr id="7" name="Picture 6">
            <a:extLst>
              <a:ext uri="{FF2B5EF4-FFF2-40B4-BE49-F238E27FC236}">
                <a16:creationId xmlns:a16="http://schemas.microsoft.com/office/drawing/2014/main" id="{EFCB10D8-1D00-42AA-815B-0ECC5D75D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53" y="6366784"/>
            <a:ext cx="5161281" cy="338558"/>
          </a:xfrm>
          <a:prstGeom prst="rect">
            <a:avLst/>
          </a:prstGeom>
          <a:noFill/>
        </p:spPr>
      </p:pic>
      <p:sp>
        <p:nvSpPr>
          <p:cNvPr id="8" name="Footer Placeholder 1">
            <a:extLst>
              <a:ext uri="{FF2B5EF4-FFF2-40B4-BE49-F238E27FC236}">
                <a16:creationId xmlns:a16="http://schemas.microsoft.com/office/drawing/2014/main" id="{7F49E0A3-A70B-409B-870E-309C59814DD8}"/>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endParaRPr lang="en-GB"/>
          </a:p>
        </p:txBody>
      </p:sp>
      <p:sp>
        <p:nvSpPr>
          <p:cNvPr id="9" name="Slide Number Placeholder 2">
            <a:extLst>
              <a:ext uri="{FF2B5EF4-FFF2-40B4-BE49-F238E27FC236}">
                <a16:creationId xmlns:a16="http://schemas.microsoft.com/office/drawing/2014/main" id="{1B6AEF92-7B8A-43C0-BC19-874A70820DAF}"/>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fld id="{88DB04CB-D568-4654-8486-52241279705C}" type="slidenum">
              <a:rPr lang="en-GB" smtClean="0"/>
              <a:t>‹#›</a:t>
            </a:fld>
            <a:endParaRPr lang="en-GB"/>
          </a:p>
        </p:txBody>
      </p:sp>
    </p:spTree>
    <p:extLst>
      <p:ext uri="{BB962C8B-B14F-4D97-AF65-F5344CB8AC3E}">
        <p14:creationId xmlns:p14="http://schemas.microsoft.com/office/powerpoint/2010/main" val="1529332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DHSC large text ">
    <p:bg>
      <p:bgPr>
        <a:solidFill>
          <a:srgbClr val="FFFBEB"/>
        </a:solidFill>
        <a:effectLst/>
      </p:bgPr>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A032D987-D47B-4682-B42F-2068EC276A2D}"/>
              </a:ext>
            </a:extLst>
          </p:cNvPr>
          <p:cNvPicPr>
            <a:picLocks noChangeAspect="1"/>
          </p:cNvPicPr>
          <p:nvPr/>
        </p:nvPicPr>
        <p:blipFill>
          <a:blip r:embed="rId2"/>
          <a:srcRect l="957" b="50000"/>
          <a:stretch>
            <a:fillRect/>
          </a:stretch>
        </p:blipFill>
        <p:spPr>
          <a:xfrm>
            <a:off x="0" y="6186162"/>
            <a:ext cx="12191996" cy="671837"/>
          </a:xfrm>
          <a:prstGeom prst="rect">
            <a:avLst/>
          </a:prstGeom>
          <a:noFill/>
          <a:ln cap="flat">
            <a:noFill/>
          </a:ln>
        </p:spPr>
      </p:pic>
      <p:sp>
        <p:nvSpPr>
          <p:cNvPr id="2" name="Rectangle: Diagonal Corners Rounded 6">
            <a:extLst>
              <a:ext uri="{FF2B5EF4-FFF2-40B4-BE49-F238E27FC236}">
                <a16:creationId xmlns:a16="http://schemas.microsoft.com/office/drawing/2014/main" id="{A1D7C8C6-18BC-486A-87AC-BCB0A6D899B6}"/>
              </a:ext>
            </a:extLst>
          </p:cNvPr>
          <p:cNvSpPr/>
          <p:nvPr/>
        </p:nvSpPr>
        <p:spPr>
          <a:xfrm flipV="1">
            <a:off x="404905" y="432602"/>
            <a:ext cx="11416146" cy="5421084"/>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Footer Placeholder 1">
            <a:extLst>
              <a:ext uri="{FF2B5EF4-FFF2-40B4-BE49-F238E27FC236}">
                <a16:creationId xmlns:a16="http://schemas.microsoft.com/office/drawing/2014/main" id="{88EC960A-7453-4E87-B8A8-C794E60E500A}"/>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endParaRPr lang="en-GB"/>
          </a:p>
        </p:txBody>
      </p:sp>
      <p:sp>
        <p:nvSpPr>
          <p:cNvPr id="5" name="Slide Number Placeholder 2">
            <a:extLst>
              <a:ext uri="{FF2B5EF4-FFF2-40B4-BE49-F238E27FC236}">
                <a16:creationId xmlns:a16="http://schemas.microsoft.com/office/drawing/2014/main" id="{78007425-7485-421F-8556-1610521BC3CB}"/>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fld id="{88DB04CB-D568-4654-8486-52241279705C}" type="slidenum">
              <a:rPr lang="en-GB" smtClean="0"/>
              <a:t>‹#›</a:t>
            </a:fld>
            <a:endParaRPr lang="en-GB"/>
          </a:p>
        </p:txBody>
      </p:sp>
      <p:sp>
        <p:nvSpPr>
          <p:cNvPr id="11" name="Text Placeholder 2">
            <a:extLst>
              <a:ext uri="{FF2B5EF4-FFF2-40B4-BE49-F238E27FC236}">
                <a16:creationId xmlns:a16="http://schemas.microsoft.com/office/drawing/2014/main" id="{50952F9A-BEAC-4493-AEC0-C7E834A588BC}"/>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spTree>
    <p:extLst>
      <p:ext uri="{BB962C8B-B14F-4D97-AF65-F5344CB8AC3E}">
        <p14:creationId xmlns:p14="http://schemas.microsoft.com/office/powerpoint/2010/main" val="165731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FFBE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C877D1-B81D-4713-B49F-70D1C1F64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5" y="362504"/>
            <a:ext cx="1918844" cy="1244417"/>
          </a:xfrm>
          <a:prstGeom prst="rect">
            <a:avLst/>
          </a:prstGeom>
          <a:solidFill>
            <a:srgbClr val="FFFBEB"/>
          </a:solidFill>
        </p:spPr>
      </p:pic>
      <p:sp>
        <p:nvSpPr>
          <p:cNvPr id="2" name="Rectangle: Diagonal Corners Rounded 4">
            <a:extLst>
              <a:ext uri="{FF2B5EF4-FFF2-40B4-BE49-F238E27FC236}">
                <a16:creationId xmlns:a16="http://schemas.microsoft.com/office/drawing/2014/main" id="{E28E3FE4-7C0A-4AA6-AFE1-3A10239D3207}"/>
              </a:ext>
            </a:extLst>
          </p:cNvPr>
          <p:cNvSpPr/>
          <p:nvPr/>
        </p:nvSpPr>
        <p:spPr>
          <a:xfrm flipV="1">
            <a:off x="522515" y="2093379"/>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Text Placeholder 7">
            <a:extLst>
              <a:ext uri="{FF2B5EF4-FFF2-40B4-BE49-F238E27FC236}">
                <a16:creationId xmlns:a16="http://schemas.microsoft.com/office/drawing/2014/main" id="{9AD86CED-9A73-450C-A71B-47B526E2A868}"/>
              </a:ext>
            </a:extLst>
          </p:cNvPr>
          <p:cNvSpPr txBox="1">
            <a:spLocks noGrp="1"/>
          </p:cNvSpPr>
          <p:nvPr>
            <p:ph type="body" sz="quarter" idx="4294967295"/>
          </p:nvPr>
        </p:nvSpPr>
        <p:spPr>
          <a:xfrm>
            <a:off x="1044573" y="2503490"/>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200" b="1" i="0" u="none" strike="noStrike" cap="none" spc="0" baseline="0">
                <a:solidFill>
                  <a:srgbClr val="000000"/>
                </a:solidFill>
                <a:uFillTx/>
                <a:latin typeface="Calibri"/>
              </a:defRPr>
            </a:lvl1pPr>
          </a:lstStyle>
          <a:p>
            <a:pPr lvl="0"/>
            <a:r>
              <a:rPr lang="en-US"/>
              <a:t>Click to edit Master text styles</a:t>
            </a:r>
          </a:p>
        </p:txBody>
      </p:sp>
      <p:sp>
        <p:nvSpPr>
          <p:cNvPr id="5" name="Text Placeholder 7">
            <a:extLst>
              <a:ext uri="{FF2B5EF4-FFF2-40B4-BE49-F238E27FC236}">
                <a16:creationId xmlns:a16="http://schemas.microsoft.com/office/drawing/2014/main" id="{84B16E31-4CE8-4D5F-8E29-D7D65EF70AA2}"/>
              </a:ext>
            </a:extLst>
          </p:cNvPr>
          <p:cNvSpPr txBox="1">
            <a:spLocks noGrp="1"/>
          </p:cNvSpPr>
          <p:nvPr>
            <p:ph type="body" sz="quarter" idx="4294967295"/>
          </p:nvPr>
        </p:nvSpPr>
        <p:spPr>
          <a:xfrm>
            <a:off x="1044573" y="3662309"/>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Calibri"/>
              </a:defRPr>
            </a:lvl1pPr>
          </a:lstStyle>
          <a:p>
            <a:pPr lvl="0"/>
            <a:r>
              <a:rPr lang="en-US"/>
              <a:t>Click to edit Master text styles</a:t>
            </a:r>
          </a:p>
        </p:txBody>
      </p:sp>
      <p:sp>
        <p:nvSpPr>
          <p:cNvPr id="6" name="Text Placeholder 7">
            <a:extLst>
              <a:ext uri="{FF2B5EF4-FFF2-40B4-BE49-F238E27FC236}">
                <a16:creationId xmlns:a16="http://schemas.microsoft.com/office/drawing/2014/main" id="{156F0A68-F520-4BB3-B9B5-8E2472B72995}"/>
              </a:ext>
            </a:extLst>
          </p:cNvPr>
          <p:cNvSpPr txBox="1">
            <a:spLocks noGrp="1"/>
          </p:cNvSpPr>
          <p:nvPr>
            <p:ph type="body" sz="quarter" idx="4294967295"/>
          </p:nvPr>
        </p:nvSpPr>
        <p:spPr>
          <a:xfrm>
            <a:off x="1044573" y="4821128"/>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pic>
        <p:nvPicPr>
          <p:cNvPr id="7" name="Picture 6">
            <a:extLst>
              <a:ext uri="{FF2B5EF4-FFF2-40B4-BE49-F238E27FC236}">
                <a16:creationId xmlns:a16="http://schemas.microsoft.com/office/drawing/2014/main" id="{72E6E337-E03E-45FD-8D8C-328F4299B3A4}"/>
              </a:ext>
            </a:extLst>
          </p:cNvPr>
          <p:cNvPicPr>
            <a:picLocks noChangeAspect="1"/>
          </p:cNvPicPr>
          <p:nvPr/>
        </p:nvPicPr>
        <p:blipFill>
          <a:blip r:embed="rId3"/>
          <a:stretch>
            <a:fillRect/>
          </a:stretch>
        </p:blipFill>
        <p:spPr>
          <a:xfrm>
            <a:off x="8291513" y="598951"/>
            <a:ext cx="1314306" cy="1227767"/>
          </a:xfrm>
          <a:prstGeom prst="rect">
            <a:avLst/>
          </a:prstGeom>
        </p:spPr>
      </p:pic>
    </p:spTree>
    <p:extLst>
      <p:ext uri="{BB962C8B-B14F-4D97-AF65-F5344CB8AC3E}">
        <p14:creationId xmlns:p14="http://schemas.microsoft.com/office/powerpoint/2010/main" val="217359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C83D81-04CB-4893-9BFB-986BF0E26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6936151"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pic>
        <p:nvPicPr>
          <p:cNvPr id="10" name="Picture 9">
            <a:extLst>
              <a:ext uri="{FF2B5EF4-FFF2-40B4-BE49-F238E27FC236}">
                <a16:creationId xmlns:a16="http://schemas.microsoft.com/office/drawing/2014/main" id="{1D3C58E4-84A1-4EE7-BED2-A7D78CB71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88DB04CB-D568-4654-8486-52241279705C}" type="slidenum">
              <a:rPr lang="en-GB" smtClean="0"/>
              <a:t>‹#›</a:t>
            </a:fld>
            <a:endParaRPr lang="en-GB"/>
          </a:p>
        </p:txBody>
      </p:sp>
    </p:spTree>
    <p:extLst>
      <p:ext uri="{BB962C8B-B14F-4D97-AF65-F5344CB8AC3E}">
        <p14:creationId xmlns:p14="http://schemas.microsoft.com/office/powerpoint/2010/main" val="277222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38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88DB04CB-D568-4654-8486-52241279705C}" type="slidenum">
              <a:rPr lang="en-GB" smtClean="0"/>
              <a:t>‹#›</a:t>
            </a:fld>
            <a:endParaRPr lang="en-GB"/>
          </a:p>
        </p:txBody>
      </p:sp>
    </p:spTree>
    <p:extLst>
      <p:ext uri="{BB962C8B-B14F-4D97-AF65-F5344CB8AC3E}">
        <p14:creationId xmlns:p14="http://schemas.microsoft.com/office/powerpoint/2010/main" val="77186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56A6B2-45CE-47D3-ADDB-BD31EA111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0ED93AC6-2F50-4B91-B6DD-840E6B04BBBF}"/>
              </a:ext>
            </a:extLst>
          </p:cNvPr>
          <p:cNvSpPr>
            <a:spLocks noGrp="1"/>
          </p:cNvSpPr>
          <p:nvPr>
            <p:ph type="title" hasCustomPrompt="1"/>
          </p:nvPr>
        </p:nvSpPr>
        <p:spPr>
          <a:xfrm>
            <a:off x="831850" y="2587192"/>
            <a:ext cx="10515600" cy="590931"/>
          </a:xfrm>
        </p:spPr>
        <p:txBody>
          <a:bodyPr anchor="t" anchorCtr="0">
            <a:spAutoFit/>
          </a:bodyPr>
          <a:lstStyle>
            <a:lvl1pPr>
              <a:defRPr sz="3600" b="1"/>
            </a:lvl1pPr>
          </a:lstStyle>
          <a:p>
            <a:r>
              <a:rPr lang="en-US"/>
              <a:t>Section heading</a:t>
            </a:r>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831850" y="3789940"/>
            <a:ext cx="10515600" cy="369332"/>
          </a:xfrm>
        </p:spPr>
        <p:txBody>
          <a:bodyPr>
            <a:spAutoFit/>
          </a:bodyPr>
          <a:lstStyle>
            <a:lvl1pPr marL="0" indent="0">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a:t>
            </a:r>
          </a:p>
        </p:txBody>
      </p:sp>
    </p:spTree>
    <p:extLst>
      <p:ext uri="{BB962C8B-B14F-4D97-AF65-F5344CB8AC3E}">
        <p14:creationId xmlns:p14="http://schemas.microsoft.com/office/powerpoint/2010/main" val="359279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line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41E873-0E11-44B1-8E1D-3939D1CB9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10" name="AutoShape 3">
            <a:extLst>
              <a:ext uri="{FF2B5EF4-FFF2-40B4-BE49-F238E27FC236}">
                <a16:creationId xmlns:a16="http://schemas.microsoft.com/office/drawing/2014/main" id="{4FAAD646-2462-41CA-AE4B-76753CEDFF52}"/>
              </a:ext>
            </a:extLst>
          </p:cNvPr>
          <p:cNvSpPr>
            <a:spLocks noChangeAspect="1" noChangeArrowheads="1" noTextEdit="1"/>
          </p:cNvSpPr>
          <p:nvPr/>
        </p:nvSpPr>
        <p:spPr bwMode="auto">
          <a:xfrm>
            <a:off x="0" y="0"/>
            <a:ext cx="1215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sp>
        <p:nvSpPr>
          <p:cNvPr id="5" name="Footer Placeholder 4">
            <a:extLst>
              <a:ext uri="{FF2B5EF4-FFF2-40B4-BE49-F238E27FC236}">
                <a16:creationId xmlns:a16="http://schemas.microsoft.com/office/drawing/2014/main" id="{3939CF87-BF69-4238-8BAD-CEB980FB9F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E01D87-EBA9-4116-8E30-46E256527195}"/>
              </a:ext>
            </a:extLst>
          </p:cNvPr>
          <p:cNvSpPr>
            <a:spLocks noGrp="1"/>
          </p:cNvSpPr>
          <p:nvPr>
            <p:ph type="sldNum" sz="quarter" idx="12"/>
          </p:nvPr>
        </p:nvSpPr>
        <p:spPr/>
        <p:txBody>
          <a:bodyPr/>
          <a:lstStyle/>
          <a:p>
            <a:fld id="{88DB04CB-D568-4654-8486-52241279705C}" type="slidenum">
              <a:rPr lang="en-GB" smtClean="0"/>
              <a:t>‹#›</a:t>
            </a:fld>
            <a:endParaRPr lang="en-GB"/>
          </a:p>
        </p:txBody>
      </p:sp>
      <p:sp>
        <p:nvSpPr>
          <p:cNvPr id="9" name="Rectangle: Diagonal Corners Rounded 8">
            <a:extLst>
              <a:ext uri="{FF2B5EF4-FFF2-40B4-BE49-F238E27FC236}">
                <a16:creationId xmlns:a16="http://schemas.microsoft.com/office/drawing/2014/main" id="{9C8A0FD4-F699-4BB5-A3C8-3A511F41233C}"/>
              </a:ext>
            </a:extLst>
          </p:cNvPr>
          <p:cNvSpPr/>
          <p:nvPr/>
        </p:nvSpPr>
        <p:spPr>
          <a:xfrm flipH="1">
            <a:off x="543561" y="553338"/>
            <a:ext cx="11095443" cy="5390262"/>
          </a:xfrm>
          <a:prstGeom prst="round2DiagRect">
            <a:avLst/>
          </a:prstGeom>
          <a:noFill/>
          <a:ln w="228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endParaRPr lang="en-GB">
              <a:solidFill>
                <a:schemeClr val="tx1"/>
              </a:solidFill>
            </a:endParaRPr>
          </a:p>
        </p:txBody>
      </p:sp>
      <p:pic>
        <p:nvPicPr>
          <p:cNvPr id="8" name="Picture 7">
            <a:extLst>
              <a:ext uri="{FF2B5EF4-FFF2-40B4-BE49-F238E27FC236}">
                <a16:creationId xmlns:a16="http://schemas.microsoft.com/office/drawing/2014/main" id="{24271249-A6E6-4E1D-BF38-9B55039C0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369156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FA8AA-1F36-4E3C-977C-A7C918EE0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8982F404-A628-4163-A67A-017625A1F1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6CC20F-2520-4988-AFE4-EBE97F23EF9C}"/>
              </a:ext>
            </a:extLst>
          </p:cNvPr>
          <p:cNvSpPr>
            <a:spLocks noGrp="1"/>
          </p:cNvSpPr>
          <p:nvPr>
            <p:ph sz="half" idx="1" hasCustomPrompt="1"/>
          </p:nvPr>
        </p:nvSpPr>
        <p:spPr>
          <a:xfrm>
            <a:off x="360000"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4" name="Content Placeholder 3">
            <a:extLst>
              <a:ext uri="{FF2B5EF4-FFF2-40B4-BE49-F238E27FC236}">
                <a16:creationId xmlns:a16="http://schemas.microsoft.com/office/drawing/2014/main" id="{2ABA3220-04BF-4C22-9F1D-EA71CB2E4D12}"/>
              </a:ext>
            </a:extLst>
          </p:cNvPr>
          <p:cNvSpPr>
            <a:spLocks noGrp="1"/>
          </p:cNvSpPr>
          <p:nvPr>
            <p:ph sz="half" idx="2" hasCustomPrompt="1"/>
          </p:nvPr>
        </p:nvSpPr>
        <p:spPr>
          <a:xfrm>
            <a:off x="6224072"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6" name="Footer Placeholder 5">
            <a:extLst>
              <a:ext uri="{FF2B5EF4-FFF2-40B4-BE49-F238E27FC236}">
                <a16:creationId xmlns:a16="http://schemas.microsoft.com/office/drawing/2014/main" id="{D69C2192-61D5-4EB8-AAF7-C62287CE3E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3B638-8AEF-4744-AF26-A06733AEBCD1}"/>
              </a:ext>
            </a:extLst>
          </p:cNvPr>
          <p:cNvSpPr>
            <a:spLocks noGrp="1"/>
          </p:cNvSpPr>
          <p:nvPr>
            <p:ph type="sldNum" sz="quarter" idx="12"/>
          </p:nvPr>
        </p:nvSpPr>
        <p:spPr/>
        <p:txBody>
          <a:bodyPr/>
          <a:lstStyle/>
          <a:p>
            <a:fld id="{88DB04CB-D568-4654-8486-52241279705C}" type="slidenum">
              <a:rPr lang="en-GB" smtClean="0"/>
              <a:t>‹#›</a:t>
            </a:fld>
            <a:endParaRPr lang="en-GB"/>
          </a:p>
        </p:txBody>
      </p:sp>
      <p:pic>
        <p:nvPicPr>
          <p:cNvPr id="9" name="Picture 8">
            <a:extLst>
              <a:ext uri="{FF2B5EF4-FFF2-40B4-BE49-F238E27FC236}">
                <a16:creationId xmlns:a16="http://schemas.microsoft.com/office/drawing/2014/main" id="{BCB9B26A-6FAE-4CD8-BB5B-6DDE25F43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06367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238306-4959-4D7E-824A-5FCB2D385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3F56CF47-9317-4BCB-B768-6FAFA244E835}"/>
              </a:ext>
            </a:extLst>
          </p:cNvPr>
          <p:cNvSpPr>
            <a:spLocks noGrp="1"/>
          </p:cNvSpPr>
          <p:nvPr>
            <p:ph type="title"/>
          </p:nvPr>
        </p:nvSpPr>
        <p:spPr>
          <a:xfrm>
            <a:off x="360000" y="360000"/>
            <a:ext cx="11444072" cy="90443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EE0031-2A64-4B9F-9549-581805ECA54B}"/>
              </a:ext>
            </a:extLst>
          </p:cNvPr>
          <p:cNvSpPr>
            <a:spLocks noGrp="1"/>
          </p:cNvSpPr>
          <p:nvPr>
            <p:ph type="body" idx="1"/>
          </p:nvPr>
        </p:nvSpPr>
        <p:spPr>
          <a:xfrm>
            <a:off x="368514"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07EE-CCB7-404E-8CA0-28E7EADD4352}"/>
              </a:ext>
            </a:extLst>
          </p:cNvPr>
          <p:cNvSpPr>
            <a:spLocks noGrp="1"/>
          </p:cNvSpPr>
          <p:nvPr>
            <p:ph sz="half" idx="2" hasCustomPrompt="1"/>
          </p:nvPr>
        </p:nvSpPr>
        <p:spPr>
          <a:xfrm>
            <a:off x="368514"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Text Placeholder 4">
            <a:extLst>
              <a:ext uri="{FF2B5EF4-FFF2-40B4-BE49-F238E27FC236}">
                <a16:creationId xmlns:a16="http://schemas.microsoft.com/office/drawing/2014/main" id="{164D9511-94F7-4D8A-B308-9F45F8C31020}"/>
              </a:ext>
            </a:extLst>
          </p:cNvPr>
          <p:cNvSpPr>
            <a:spLocks noGrp="1"/>
          </p:cNvSpPr>
          <p:nvPr>
            <p:ph type="body" sz="quarter" idx="3"/>
          </p:nvPr>
        </p:nvSpPr>
        <p:spPr>
          <a:xfrm>
            <a:off x="6224072"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B37DB-BE92-439C-B307-B67909DBB68B}"/>
              </a:ext>
            </a:extLst>
          </p:cNvPr>
          <p:cNvSpPr>
            <a:spLocks noGrp="1"/>
          </p:cNvSpPr>
          <p:nvPr>
            <p:ph sz="quarter" idx="4" hasCustomPrompt="1"/>
          </p:nvPr>
        </p:nvSpPr>
        <p:spPr>
          <a:xfrm>
            <a:off x="6224072"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8" name="Footer Placeholder 7">
            <a:extLst>
              <a:ext uri="{FF2B5EF4-FFF2-40B4-BE49-F238E27FC236}">
                <a16:creationId xmlns:a16="http://schemas.microsoft.com/office/drawing/2014/main" id="{BF22FB8E-C592-4C15-8B2B-5B8ADAC8C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C3D43E-BF05-4A08-83EC-42885B455129}"/>
              </a:ext>
            </a:extLst>
          </p:cNvPr>
          <p:cNvSpPr>
            <a:spLocks noGrp="1"/>
          </p:cNvSpPr>
          <p:nvPr>
            <p:ph type="sldNum" sz="quarter" idx="12"/>
          </p:nvPr>
        </p:nvSpPr>
        <p:spPr/>
        <p:txBody>
          <a:bodyPr/>
          <a:lstStyle/>
          <a:p>
            <a:fld id="{88DB04CB-D568-4654-8486-52241279705C}" type="slidenum">
              <a:rPr lang="en-GB" smtClean="0"/>
              <a:t>‹#›</a:t>
            </a:fld>
            <a:endParaRPr lang="en-GB"/>
          </a:p>
        </p:txBody>
      </p:sp>
      <p:pic>
        <p:nvPicPr>
          <p:cNvPr id="11" name="Picture 10">
            <a:extLst>
              <a:ext uri="{FF2B5EF4-FFF2-40B4-BE49-F238E27FC236}">
                <a16:creationId xmlns:a16="http://schemas.microsoft.com/office/drawing/2014/main" id="{6BDEC63E-2A54-43A9-B167-8E8069CE0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16483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D54B9-F2A7-4FFF-9D77-5DA942986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462557C2-113E-4A34-8911-A50E353E9CE5}"/>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4BFBCE85-97F0-4F9A-BD88-99ECA8B51C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D4E44F-BFBB-4DDD-863B-D41AF6EB9041}"/>
              </a:ext>
            </a:extLst>
          </p:cNvPr>
          <p:cNvSpPr>
            <a:spLocks noGrp="1"/>
          </p:cNvSpPr>
          <p:nvPr>
            <p:ph type="sldNum" sz="quarter" idx="12"/>
          </p:nvPr>
        </p:nvSpPr>
        <p:spPr/>
        <p:txBody>
          <a:bodyPr/>
          <a:lstStyle/>
          <a:p>
            <a:fld id="{88DB04CB-D568-4654-8486-52241279705C}" type="slidenum">
              <a:rPr lang="en-GB" smtClean="0"/>
              <a:t>‹#›</a:t>
            </a:fld>
            <a:endParaRPr lang="en-GB"/>
          </a:p>
        </p:txBody>
      </p:sp>
      <p:pic>
        <p:nvPicPr>
          <p:cNvPr id="7" name="Picture 6">
            <a:extLst>
              <a:ext uri="{FF2B5EF4-FFF2-40B4-BE49-F238E27FC236}">
                <a16:creationId xmlns:a16="http://schemas.microsoft.com/office/drawing/2014/main" id="{D24786D0-5809-43D2-B13B-E5FA45108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17939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46B4A-3069-4ED3-99CC-607B68B7B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3" name="Footer Placeholder 2">
            <a:extLst>
              <a:ext uri="{FF2B5EF4-FFF2-40B4-BE49-F238E27FC236}">
                <a16:creationId xmlns:a16="http://schemas.microsoft.com/office/drawing/2014/main" id="{2383A5B5-FA1A-41C9-AE10-1940D02DA5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0FA1E2-41C9-4717-9C40-A65437125E44}"/>
              </a:ext>
            </a:extLst>
          </p:cNvPr>
          <p:cNvSpPr>
            <a:spLocks noGrp="1"/>
          </p:cNvSpPr>
          <p:nvPr>
            <p:ph type="sldNum" sz="quarter" idx="12"/>
          </p:nvPr>
        </p:nvSpPr>
        <p:spPr/>
        <p:txBody>
          <a:bodyPr/>
          <a:lstStyle/>
          <a:p>
            <a:fld id="{88DB04CB-D568-4654-8486-52241279705C}" type="slidenum">
              <a:rPr lang="en-GB" smtClean="0"/>
              <a:t>‹#›</a:t>
            </a:fld>
            <a:endParaRPr lang="en-GB"/>
          </a:p>
        </p:txBody>
      </p:sp>
      <p:pic>
        <p:nvPicPr>
          <p:cNvPr id="6" name="Picture 5">
            <a:extLst>
              <a:ext uri="{FF2B5EF4-FFF2-40B4-BE49-F238E27FC236}">
                <a16:creationId xmlns:a16="http://schemas.microsoft.com/office/drawing/2014/main" id="{9ED1185A-5D30-4C4F-8D3F-9422ECD8D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207724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0B943-7FEE-4EBA-894D-1AFF2D304472}"/>
              </a:ext>
            </a:extLst>
          </p:cNvPr>
          <p:cNvSpPr>
            <a:spLocks noGrp="1"/>
          </p:cNvSpPr>
          <p:nvPr>
            <p:ph type="title"/>
          </p:nvPr>
        </p:nvSpPr>
        <p:spPr>
          <a:xfrm>
            <a:off x="360000" y="360000"/>
            <a:ext cx="11444072" cy="535531"/>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1BCFDC-5D94-4F0B-82D3-04481417E05B}"/>
              </a:ext>
            </a:extLst>
          </p:cNvPr>
          <p:cNvSpPr>
            <a:spLocks noGrp="1"/>
          </p:cNvSpPr>
          <p:nvPr>
            <p:ph type="body" idx="1"/>
          </p:nvPr>
        </p:nvSpPr>
        <p:spPr>
          <a:xfrm>
            <a:off x="359999" y="1440000"/>
            <a:ext cx="11444073" cy="4351338"/>
          </a:xfrm>
          <a:prstGeom prst="rect">
            <a:avLst/>
          </a:prstGeom>
        </p:spPr>
        <p:txBody>
          <a:bodyPr vert="horz" lIns="91440" tIns="45720" rIns="91440" bIns="45720" rtlCol="0">
            <a:normAutofit/>
          </a:body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14055446-D695-44BC-B721-FA7A3D3B3C66}"/>
              </a:ext>
            </a:extLst>
          </p:cNvPr>
          <p:cNvSpPr>
            <a:spLocks noGrp="1"/>
          </p:cNvSpPr>
          <p:nvPr>
            <p:ph type="ftr" sz="quarter" idx="3"/>
          </p:nvPr>
        </p:nvSpPr>
        <p:spPr>
          <a:xfrm>
            <a:off x="4445000" y="6356350"/>
            <a:ext cx="6380018"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80DA2C-4054-4870-AE04-3BEF0E4964D5}"/>
              </a:ext>
            </a:extLst>
          </p:cNvPr>
          <p:cNvSpPr>
            <a:spLocks noGrp="1"/>
          </p:cNvSpPr>
          <p:nvPr>
            <p:ph type="sldNum" sz="quarter" idx="4"/>
          </p:nvPr>
        </p:nvSpPr>
        <p:spPr>
          <a:xfrm>
            <a:off x="11044381" y="6356350"/>
            <a:ext cx="759691"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fld id="{88DB04CB-D568-4654-8486-52241279705C}" type="slidenum">
              <a:rPr lang="en-GB" smtClean="0"/>
              <a:t>‹#›</a:t>
            </a:fld>
            <a:endParaRPr lang="en-GB"/>
          </a:p>
        </p:txBody>
      </p:sp>
    </p:spTree>
    <p:extLst>
      <p:ext uri="{BB962C8B-B14F-4D97-AF65-F5344CB8AC3E}">
        <p14:creationId xmlns:p14="http://schemas.microsoft.com/office/powerpoint/2010/main" val="2633603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lang="en-GB" sz="3200" b="1" kern="120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1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b="1"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57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4pPr>
      <a:lvl5pPr marL="517950" indent="-285750" algn="l" defTabSz="914400" rtl="0" eaLnBrk="1" latinLnBrk="0" hangingPunct="1">
        <a:lnSpc>
          <a:spcPct val="90000"/>
        </a:lnSpc>
        <a:spcBef>
          <a:spcPts val="500"/>
        </a:spcBef>
        <a:buFont typeface="Arial" panose="020B0604020202020204" pitchFamily="34" charset="0"/>
        <a:buChar char="•"/>
        <a:defRPr lang="en-GB"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hyperlink" Target="https://www.england.nhs.uk/long-read/a-national-framework-for-nhs-action-on-inclusion-health/#the-case-for-action" TargetMode="External"/></Relationships>
</file>

<file path=ppt/slides/_rels/slide10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8" Type="http://schemas.openxmlformats.org/officeDocument/2006/relationships/slide" Target="slide108.xml"/><Relationship Id="rId13" Type="http://schemas.openxmlformats.org/officeDocument/2006/relationships/slide" Target="slide113.xml"/><Relationship Id="rId3" Type="http://schemas.openxmlformats.org/officeDocument/2006/relationships/slide" Target="slide103.xml"/><Relationship Id="rId7" Type="http://schemas.openxmlformats.org/officeDocument/2006/relationships/slide" Target="slide107.xml"/><Relationship Id="rId12" Type="http://schemas.openxmlformats.org/officeDocument/2006/relationships/slide" Target="slide112.xml"/><Relationship Id="rId2" Type="http://schemas.openxmlformats.org/officeDocument/2006/relationships/slide" Target="slide102.xml"/><Relationship Id="rId16"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06.xml"/><Relationship Id="rId11" Type="http://schemas.openxmlformats.org/officeDocument/2006/relationships/slide" Target="slide111.xml"/><Relationship Id="rId5" Type="http://schemas.openxmlformats.org/officeDocument/2006/relationships/slide" Target="slide105.xml"/><Relationship Id="rId15" Type="http://schemas.openxmlformats.org/officeDocument/2006/relationships/slide" Target="slide115.xml"/><Relationship Id="rId10" Type="http://schemas.openxmlformats.org/officeDocument/2006/relationships/slide" Target="slide110.xml"/><Relationship Id="rId4" Type="http://schemas.openxmlformats.org/officeDocument/2006/relationships/slide" Target="slide104.xml"/><Relationship Id="rId9" Type="http://schemas.openxmlformats.org/officeDocument/2006/relationships/slide" Target="slide109.xml"/><Relationship Id="rId14" Type="http://schemas.openxmlformats.org/officeDocument/2006/relationships/slide" Target="slide114.xml"/></Relationships>
</file>

<file path=ppt/slides/_rels/slide10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gov.uk/government/statistics/modern-slavery-national-referral-mechanism-and-duty-to-notify-statistics-uk-end-of-year-summary-2022/modern-slavery-national-referral-mechanism-and-duty-to-notify-statistics-uk-end-of-year-summary-2022"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0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www.rcn.org.uk/Professional-Development/publications/rcn-modern-slavery-and-trafficking-uk-pub-009300"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www.gov.uk/government/publications/modern-slavery-and-public-health/modern-slavery-and-public-health"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www.gov.uk/government/publications/modern-slavery-and-public-health" TargetMode="External"/><Relationship Id="rId4" Type="http://schemas.openxmlformats.org/officeDocument/2006/relationships/hyperlink" Target="https://helenbamber.org/resources/reportsbriefings/addressing-mental-health-needs-survivors-modern-slavery" TargetMode="External"/></Relationships>
</file>

<file path=ppt/slides/_rels/slide10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file:///C:\Users\SRayfield\Downloads\009-300.pdf" TargetMode="External"/></Relationships>
</file>

<file path=ppt/slides/_rels/slide10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file:///C:\Users\SRayfield\Downloads\009-300.pdf"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gov.uk/government/publications/human-trafficking-victims-referral-and-assessment-forms/guidance-on-the-national-referral-mechanism-for-potential-adult-victims-of-modern-slavery-england-and-wales"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www.gov.uk/government/statistics/modern-slavery-national-referral-mechanism-and-duty-to-notify-statistics-uk-end-of-year-summary-2022/modern-slavery-national-referral-mechanism-and-duty-to-notify-statistics-uk-end-of-year-summary-2022#:~:text=In%202022%2C%20the%20NRM%20received,the%20NRM%20began%20in%202009." TargetMode="External"/><Relationship Id="rId4" Type="http://schemas.openxmlformats.org/officeDocument/2006/relationships/hyperlink" Target="https://www.england.nhs.uk/safeguarding/slavery-human-trafficking-stateme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hyperlink" Target="https://www.england.nhs.uk/about/equality/equality-hub/national-healthcare-inequalities-improvement-programme/core20plus5/"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www.gov.uk/government/statistics/modern-slavery-national-referral-mechanism-and-duty-to-notify-statistics-uk-end-of-year-summary-2022/modern-slavery-national-referral-mechanism-and-duty-to-notify-statistics-uk-end-of-year-summary-2022"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slide" Target="slide4.xml"/><Relationship Id="rId4" Type="http://schemas.openxmlformats.org/officeDocument/2006/relationships/chart" Target="../charts/chart5.xml"/></Relationships>
</file>

<file path=ppt/slides/_rels/slide1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hyperlink" Target="https://www.gov.uk/government/statistics/modern-slavery-national-referral-mechanism-and-duty-to-notify-statistics-uk-end-of-year-summary-2022/modern-slavery-national-referral-mechanism-and-duty-to-notify-statistics-uk-end-of-year-summary-2022" TargetMode="Externa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hyperlink" Target="https://www.nationalcrimeagency.gov.uk/what-we-do/crime-threats/drug-trafficking/county-lines" TargetMode="External"/><Relationship Id="rId4" Type="http://schemas.openxmlformats.org/officeDocument/2006/relationships/hyperlink" Target="https://www.gov.uk/government/statistics/modern-slavery-national-referral-mechanism-and-duty-to-notify-statistics-uk-end-of-year-summary-2022/modern-slavery-national-referral-mechanism-and-duty-to-notify-statistics-uk-end-of-year-summary-2022" TargetMode="External"/></Relationships>
</file>

<file path=ppt/slides/_rels/slide1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slide" Target="slide4.xml"/><Relationship Id="rId4" Type="http://schemas.openxmlformats.org/officeDocument/2006/relationships/hyperlink" Target="https://www.gov.uk/government/statistics/modern-slavery-national-referral-mechanism-and-duty-to-notify-statistics-uk-end-of-year-summary-2022/modern-slavery-national-referral-mechanism-and-duty-to-notify-statistics-uk-end-of-year-summary-2022"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package" Target="../embeddings/Microsoft_Excel_Worksheet4.xlsx"/><Relationship Id="rId1" Type="http://schemas.openxmlformats.org/officeDocument/2006/relationships/slideLayout" Target="../slideLayouts/slideLayout8.xml"/><Relationship Id="rId5" Type="http://schemas.openxmlformats.org/officeDocument/2006/relationships/slide" Target="slide4.xml"/><Relationship Id="rId4" Type="http://schemas.openxmlformats.org/officeDocument/2006/relationships/hyperlink" Target="https://www.gov.uk/government/statistics/modern-slavery-national-referral-mechanism-and-duty-to-notify-statistics-uk-end-of-year-summary-2022/modern-slavery-national-referral-mechanism-and-duty-to-notify-statistics-uk-end-of-year-summary-2022"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s://www.england.nhs.uk/blog/preventing-modern-slavery-the-role-of-the-nhs/" TargetMode="External"/><Relationship Id="rId13" Type="http://schemas.openxmlformats.org/officeDocument/2006/relationships/hyperlink" Target="https://www.humantraffickingfoundation.org/support-services" TargetMode="External"/><Relationship Id="rId3" Type="http://schemas.openxmlformats.org/officeDocument/2006/relationships/hyperlink" Target="https://www.e-lfh.org.uk/programmes/modern-slavery/" TargetMode="External"/><Relationship Id="rId7" Type="http://schemas.openxmlformats.org/officeDocument/2006/relationships/hyperlink" Target="https://www.england.nhs.uk/safeguarding/slavery-human-trafficking-statement/" TargetMode="External"/><Relationship Id="rId12" Type="http://schemas.openxmlformats.org/officeDocument/2006/relationships/slide" Target="slide4.xml"/><Relationship Id="rId2" Type="http://schemas.openxmlformats.org/officeDocument/2006/relationships/hyperlink" Target="https://www.gov.uk/government/publications/identifying-and-supporting-victims-of-human-trafficking-guidance-for-health-staff/identifying-and-supporting-victims-of-modern-slavery-guidance-for-health-staff" TargetMode="External"/><Relationship Id="rId1" Type="http://schemas.openxmlformats.org/officeDocument/2006/relationships/slideLayout" Target="../slideLayouts/slideLayout2.xml"/><Relationship Id="rId6" Type="http://schemas.openxmlformats.org/officeDocument/2006/relationships/hyperlink" Target="https://www.antislaverycommissioner.co.uk/media/1591/a-public-health-approach-to-modern-slavery-opportunities-and-challenges-november-2020.pdf" TargetMode="External"/><Relationship Id="rId11" Type="http://schemas.openxmlformats.org/officeDocument/2006/relationships/hyperlink" Target="https://www.gov.uk/government/publications/modern-slavery-and-public-health/modern-slavery-and-public-health" TargetMode="External"/><Relationship Id="rId5" Type="http://schemas.openxmlformats.org/officeDocument/2006/relationships/hyperlink" Target="https://liverpoolscp.proceduresonline.com/pdfs/traff_tool_kit.pdf" TargetMode="External"/><Relationship Id="rId15" Type="http://schemas.openxmlformats.org/officeDocument/2006/relationships/hyperlink" Target="https://www.unseenuk.org/" TargetMode="External"/><Relationship Id="rId10" Type="http://schemas.openxmlformats.org/officeDocument/2006/relationships/hyperlink" Target="https://www.gov.uk/government/publications/child-trafficking-advocates-early-adopter-sites#full-publication-update-history" TargetMode="External"/><Relationship Id="rId4" Type="http://schemas.openxmlformats.org/officeDocument/2006/relationships/hyperlink" Target="https://www.gov.uk/government/publications/child-exploitation-disruption-toolkit/child-exploitation-disruption-toolkit-accessible" TargetMode="External"/><Relationship Id="rId9" Type="http://schemas.openxmlformats.org/officeDocument/2006/relationships/hyperlink" Target="file:///C:\Users\KSimmonds1\OneDrive%20-%20Department%20of%20Health%20and%20Social%20Care\Downloads\009-300.pdf" TargetMode="External"/><Relationship Id="rId14" Type="http://schemas.openxmlformats.org/officeDocument/2006/relationships/hyperlink" Target="https://www.helenbamber.org/" TargetMode="External"/></Relationships>
</file>

<file path=ppt/slides/_rels/slide11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8" Type="http://schemas.openxmlformats.org/officeDocument/2006/relationships/slide" Target="slide126.xml"/><Relationship Id="rId3" Type="http://schemas.openxmlformats.org/officeDocument/2006/relationships/slide" Target="slide119.xml"/><Relationship Id="rId7" Type="http://schemas.openxmlformats.org/officeDocument/2006/relationships/slide" Target="slide125.xml"/><Relationship Id="rId12" Type="http://schemas.openxmlformats.org/officeDocument/2006/relationships/slide" Target="slide4.xml"/><Relationship Id="rId2" Type="http://schemas.openxmlformats.org/officeDocument/2006/relationships/slide" Target="slide118.xml"/><Relationship Id="rId1" Type="http://schemas.openxmlformats.org/officeDocument/2006/relationships/slideLayout" Target="../slideLayouts/slideLayout2.xml"/><Relationship Id="rId6" Type="http://schemas.openxmlformats.org/officeDocument/2006/relationships/slide" Target="slide123.xml"/><Relationship Id="rId11" Type="http://schemas.openxmlformats.org/officeDocument/2006/relationships/slide" Target="slide128.xml"/><Relationship Id="rId5" Type="http://schemas.openxmlformats.org/officeDocument/2006/relationships/slide" Target="slide122.xml"/><Relationship Id="rId10" Type="http://schemas.openxmlformats.org/officeDocument/2006/relationships/slide" Target="slide129.xml"/><Relationship Id="rId4" Type="http://schemas.openxmlformats.org/officeDocument/2006/relationships/slide" Target="slide120.xml"/><Relationship Id="rId9" Type="http://schemas.openxmlformats.org/officeDocument/2006/relationships/slide" Target="slide127.xml"/></Relationships>
</file>

<file path=ppt/slides/_rels/slide11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slide" Target="slide4.xml"/><Relationship Id="rId5" Type="http://schemas.openxmlformats.org/officeDocument/2006/relationships/hyperlink" Target="https://www.england.nhs.uk/wp-content/uploads/2023/11/prn1912-a-review-of-health-and-social-care-in-womens-prisons.pdf" TargetMode="External"/><Relationship Id="rId4" Type="http://schemas.openxmlformats.org/officeDocument/2006/relationships/image" Target="../media/image59.png"/></Relationships>
</file>

<file path=ppt/slides/_rels/slide1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data.justice.gov.uk/prisons/offender-management/population" TargetMode="External"/><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slide" Target="slide4.xml"/><Relationship Id="rId4" Type="http://schemas.openxmlformats.org/officeDocument/2006/relationships/hyperlink" Target="https://www.gov.uk/government/statistics/offender-management-statistics-quarterly-april-to-june-2023"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www.gov.uk/government/statistics/offender-management-statistics-quarterly-april-to-june-2023" TargetMode="External"/><Relationship Id="rId2" Type="http://schemas.openxmlformats.org/officeDocument/2006/relationships/notesSlide" Target="../notesSlides/notesSlide79.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slide" Target="slide4.xml"/></Relationships>
</file>

<file path=ppt/slides/_rels/slide1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hyperlink" Target="https://view.officeapps.live.com/op/view.aspx?src=https%3A%2F%2Fassets.publishing.service.gov.uk%2Fmedia%2F65384fcb1bf90d000dd84550%2FPopulation_30Sep2023.ods&amp;wdOrigin=BROWSELINK" TargetMode="External"/><Relationship Id="rId5" Type="http://schemas.openxmlformats.org/officeDocument/2006/relationships/hyperlink" Target="https://www.gov.uk/government/statistics/offender-management-statistics-quarterly-april-to-june-2023" TargetMode="External"/><Relationship Id="rId4" Type="http://schemas.openxmlformats.org/officeDocument/2006/relationships/image" Target="../media/image62.png"/></Relationships>
</file>

<file path=ppt/slides/_rels/slide129.xml.rels><?xml version="1.0" encoding="UTF-8" standalone="yes"?>
<Relationships xmlns="http://schemas.openxmlformats.org/package/2006/relationships"><Relationship Id="rId8" Type="http://schemas.openxmlformats.org/officeDocument/2006/relationships/hyperlink" Target="https://www.gov.uk/government/publications/homelessness-reduction-act-duty-to-refer-policy-framework?utm_medium=email&amp;utm_campaign=govuk-notifications&amp;utm_source=a8dd001c-93ab-4d4c-8607-3db7438ed1bc&amp;utm_content=weekly#full-publication-update-history" TargetMode="External"/><Relationship Id="rId3" Type="http://schemas.openxmlformats.org/officeDocument/2006/relationships/hyperlink" Target="https://assets.publishing.service.gov.uk/government/uploads/system/uploads/attachment_data/file/1138271/6.7996_HMPPS_NPA_2022_25_V7_37_.pdf" TargetMode="External"/><Relationship Id="rId7" Type="http://schemas.openxmlformats.org/officeDocument/2006/relationships/hyperlink" Target="https://www.england.nhs.uk/commissioning/health-just/reconnect/" TargetMode="External"/><Relationship Id="rId2" Type="http://schemas.openxmlformats.org/officeDocument/2006/relationships/hyperlink" Target="https://www.england.nhs.uk/publication/health-and-justice-framework-for-integration-2022-2025-improving-lives-reducing-inequality/#:~:text=our%20site%20work.-,Health%20and%20justice%20framework%20for%20integration,2025%3A%20Improving%20lives%20%E2%80%93%20reducing%20inequality&amp;text=This%20framework%20sets%20out%20the,and%20justice%20services%20across%20England." TargetMode="External"/><Relationship Id="rId1" Type="http://schemas.openxmlformats.org/officeDocument/2006/relationships/slideLayout" Target="../slideLayouts/slideLayout2.xml"/><Relationship Id="rId6" Type="http://schemas.openxmlformats.org/officeDocument/2006/relationships/hyperlink" Target="https://revolving-doors.org.uk/wp-content/uploads/2017/01/Rebalancing-Act.pdf" TargetMode="External"/><Relationship Id="rId5" Type="http://schemas.openxmlformats.org/officeDocument/2006/relationships/hyperlink" Target="https://www.england.nhs.uk/long-read/national-partnership-agreement-for-immigration-removal-centre-irc-healthcare-in-england-2022-2025/" TargetMode="External"/><Relationship Id="rId10" Type="http://schemas.openxmlformats.org/officeDocument/2006/relationships/slide" Target="slide4.xml"/><Relationship Id="rId4" Type="http://schemas.openxmlformats.org/officeDocument/2006/relationships/hyperlink" Target="https://www.england.nhs.uk/long-read/health-and-justice-children-programme-national-partnership-agreement-2023-25/" TargetMode="External"/><Relationship Id="rId9" Type="http://schemas.openxmlformats.org/officeDocument/2006/relationships/hyperlink" Target="https://england.shelter.org.uk/professional_resources/legal/homelessness_applications/homelessness_duty_to_refer/homelessness_referrals_for_people_in_prison_and_on_probation#:~:text=applies%20to%20England-,What%20is%20the%20duty%20to%20refer,called%20the%20duty%20to%20refer." TargetMode="External"/></Relationships>
</file>

<file path=ppt/slides/_rels/slide1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8" Type="http://schemas.openxmlformats.org/officeDocument/2006/relationships/slide" Target="slide143.xml"/><Relationship Id="rId3" Type="http://schemas.openxmlformats.org/officeDocument/2006/relationships/slide" Target="slide133.xml"/><Relationship Id="rId7" Type="http://schemas.openxmlformats.org/officeDocument/2006/relationships/slide" Target="slide141.xml"/><Relationship Id="rId2" Type="http://schemas.openxmlformats.org/officeDocument/2006/relationships/slide" Target="slide132.xml"/><Relationship Id="rId1" Type="http://schemas.openxmlformats.org/officeDocument/2006/relationships/slideLayout" Target="../slideLayouts/slideLayout2.xml"/><Relationship Id="rId6" Type="http://schemas.openxmlformats.org/officeDocument/2006/relationships/slide" Target="slide139.xml"/><Relationship Id="rId5" Type="http://schemas.openxmlformats.org/officeDocument/2006/relationships/slide" Target="slide136.xml"/><Relationship Id="rId10" Type="http://schemas.openxmlformats.org/officeDocument/2006/relationships/slide" Target="slide4.xml"/><Relationship Id="rId4" Type="http://schemas.openxmlformats.org/officeDocument/2006/relationships/slide" Target="slide134.xml"/><Relationship Id="rId9" Type="http://schemas.openxmlformats.org/officeDocument/2006/relationships/slide" Target="slide152.xml"/></Relationships>
</file>

<file path=ppt/slides/_rels/slide13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www.ons.gov.uk/peoplepopulationandcommunity/crimeandjustice/articles/drugmisuseinenglandandwales/yearendingjune2022#:~:text=the%20last%20year-,In%20the%20year%20ending%20June%202022%2C%202.6%25%20of%20adults%20aged,ending%20March%202020%20(2.1%25)." TargetMode="External"/><Relationship Id="rId7" Type="http://schemas.openxmlformats.org/officeDocument/2006/relationships/slide" Target="slide4.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s://www.gov.uk/government/statistics/substance-misuse-treatment-in-secure-settings-2021-to-2022/alcohol-and-drug-treatment-in-secure-settings-2021-to-2022-report#mental-health" TargetMode="External"/><Relationship Id="rId5" Type="http://schemas.openxmlformats.org/officeDocument/2006/relationships/hyperlink" Target="https://www.gov.uk/government/publications/misuse-of-illicit-drugs-and-medicines-applying-all-our-health/misuse-of-illicit-drugs-and-medicines-applying-all-our-health#:~:text=Drug%20use%20can%20cause%20a,lung%20damage" TargetMode="External"/><Relationship Id="rId4" Type="http://schemas.openxmlformats.org/officeDocument/2006/relationships/hyperlink" Target="https://digital.nhs.uk/data-and-information/publications/statistical/statistics-on-public-health/" TargetMode="External"/></Relationships>
</file>

<file path=ppt/slides/_rels/slide1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hyperlink" Target="https://eur03.safelinks.protection.outlook.com/?url=https%3A%2F%2Fwww.gov.uk%2Fgovernment%2Fpublications%2Fopiate-and-crack-cocaine-use-prevalence-estimates&amp;data=05%7C01%7CTracey.Goodhew%40dhsc.gov.uk%7C6369421c7ed942b9389e08dbe7865668%7C61278c3091a84c318c1fef4de8973a1c%7C1%7C0%7C638358336376844502%7CUnknown%7CTWFpbGZsb3d8eyJWIjoiMC4wLjAwMDAiLCJQIjoiV2luMzIiLCJBTiI6Ik1haWwiLCJXVCI6Mn0%3D%7C3000%7C%7C%7C&amp;sdata=NVuhr1AOC%2BPOyVYnk6mZmROHVT8yNpzXCN4q7bFLGPM%3D&amp;reserved=0"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1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eur03.safelinks.protection.outlook.com/?url=https%3A%2F%2Fwww.gov.uk%2Fgovernment%2Fpublications%2Fopiate-and-crack-cocaine-use-prevalence-estimates&amp;data=05%7C01%7CTracey.Goodhew%40dhsc.gov.uk%7C6369421c7ed942b9389e08dbe7865668%7C61278c3091a84c318c1fef4de8973a1c%7C1%7C0%7C638358336376844502%7CUnknown%7CTWFpbGZsb3d8eyJWIjoiMC4wLjAwMDAiLCJQIjoiV2luMzIiLCJBTiI6Ik1haWwiLCJXVCI6Mn0%3D%7C3000%7C%7C%7C&amp;sdata=NVuhr1AOC%2BPOyVYnk6mZmROHVT8yNpzXCN4q7bFLGPM%3D&amp;reserved=0" TargetMode="External"/></Relationships>
</file>

<file path=ppt/slides/_rels/slide13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3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who.int/news-room/fact-sheets/detail/alcohol" TargetMode="External"/><Relationship Id="rId7" Type="http://schemas.openxmlformats.org/officeDocument/2006/relationships/hyperlink" Target="https://digital.nhs.uk/data-and-information/publications/statistical/health-survey-for-england/2021/adults-health-related-behaviours"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s://documents.manchester.ac.uk/display.aspx?DocID=66829" TargetMode="External"/><Relationship Id="rId5" Type="http://schemas.openxmlformats.org/officeDocument/2006/relationships/hyperlink" Target="https://assets.publishing.service.gov.uk/media/5a7f51b4e5274a2e87db5206/summary.pdf" TargetMode="External"/><Relationship Id="rId4" Type="http://schemas.openxmlformats.org/officeDocument/2006/relationships/hyperlink" Target="https://cks.nice.org.uk/topics/alcohol-problem-drinking/#:~:text=Harmful%20(higher%2Drisk)%20drinking,in%20spite%20of%20harmful%20consequences." TargetMode="Externa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hyperlink" Target="https://www.gov.uk/government/statistics/substance-misuse-treatment-for-adults-statistics-2021-to-2022/adult-substance-misuse-treatment-statistics-2021-to-2022-report#mental-health"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digital.nhs.uk/data-and-information/publications/statistical/statistics-on-public-health/2021" TargetMode="External"/><Relationship Id="rId4" Type="http://schemas.openxmlformats.org/officeDocument/2006/relationships/hyperlink" Target="https://fingertips.phe.org.uk/profile/local-alcohol-profiles"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hyperlink" Target="https://www.gov.uk/government/publications/alcohol-dependence-prevalence-in-england" TargetMode="External"/><Relationship Id="rId5" Type="http://schemas.openxmlformats.org/officeDocument/2006/relationships/slide" Target="slide4.xml"/><Relationship Id="rId4" Type="http://schemas.openxmlformats.org/officeDocument/2006/relationships/image" Target="../media/image70.png"/></Relationships>
</file>

<file path=ppt/slides/_rels/slide1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hyperlink" Target="https://www.gov.uk/government/publications/alcohol-dependence-prevalence-in-england" TargetMode="External"/><Relationship Id="rId4" Type="http://schemas.openxmlformats.org/officeDocument/2006/relationships/slide" Target="slide4.xml"/></Relationships>
</file>

<file path=ppt/slides/_rels/slide14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45.xml.rels><?xml version="1.0" encoding="UTF-8" standalone="yes"?>
<Relationships xmlns="http://schemas.openxmlformats.org/package/2006/relationships"><Relationship Id="rId3" Type="http://schemas.openxmlformats.org/officeDocument/2006/relationships/hyperlink" Target="https://fingertips.phe.org.uk/" TargetMode="External"/><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www.ons.gov.uk/peoplepopulationandcommunity/birthsdeathsandmarriages/deaths/bulletins/alcoholspecificdeathsintheuk/2021registrations" TargetMode="External"/><Relationship Id="rId4" Type="http://schemas.openxmlformats.org/officeDocument/2006/relationships/image" Target="../media/image77.png"/></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5.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6.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152.xml.rels><?xml version="1.0" encoding="UTF-8" standalone="yes"?>
<Relationships xmlns="http://schemas.openxmlformats.org/package/2006/relationships"><Relationship Id="rId8" Type="http://schemas.openxmlformats.org/officeDocument/2006/relationships/hyperlink" Target="https://app.powerbi.com/view?r=eyJrIjoiZTE1YjJkZTQtZjMzOC00MWE2LWE3NmItYmU2NDk2YWI3YjNiIiwidCI6IjUwZjYwNzFmLWJiZmUtNDAxYS04ODAzLTY3Mzc0OGU2MjllMiIsImMiOjh9" TargetMode="External"/><Relationship Id="rId3" Type="http://schemas.openxmlformats.org/officeDocument/2006/relationships/hyperlink" Target="https://www.gov.uk/government/collections/alcohol-and-drugs-evidence-reviews-and-inquiries" TargetMode="External"/><Relationship Id="rId7" Type="http://schemas.openxmlformats.org/officeDocument/2006/relationships/hyperlink" Target="https://www.ndtms.net/Home/Index" TargetMode="External"/><Relationship Id="rId2" Type="http://schemas.openxmlformats.org/officeDocument/2006/relationships/hyperlink" Target="https://www.gov.uk/government/publications/drugs-strategy-guidance-for-local-delivery-partners" TargetMode="External"/><Relationship Id="rId1" Type="http://schemas.openxmlformats.org/officeDocument/2006/relationships/slideLayout" Target="../slideLayouts/slideLayout2.xml"/><Relationship Id="rId6" Type="http://schemas.openxmlformats.org/officeDocument/2006/relationships/hyperlink" Target="https://fingertips.phe.org.uk/profile/local-alcohol-profiles/data#page/0/gid/1938132984/pat/6/par/E12000008/ati/402/iid/93763/age/1/sex/4/cat/-1/ctp/-1/yrr/1/cid/4/tbm/1" TargetMode="External"/><Relationship Id="rId5" Type="http://schemas.openxmlformats.org/officeDocument/2006/relationships/hyperlink" Target="https://www.gov.uk/government/publications/opiate-and-crack-cocaine-use-prevalence-estimates" TargetMode="External"/><Relationship Id="rId4" Type="http://schemas.openxmlformats.org/officeDocument/2006/relationships/hyperlink" Target="https://www.gov.uk/government/collections/alcohol-and-drug-misuse-prevention-and-treatment-guidance" TargetMode="External"/><Relationship Id="rId9" Type="http://schemas.openxmlformats.org/officeDocument/2006/relationships/slide" Target="slide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46.xml"/><Relationship Id="rId3" Type="http://schemas.openxmlformats.org/officeDocument/2006/relationships/slide" Target="slide18.xml"/><Relationship Id="rId7" Type="http://schemas.openxmlformats.org/officeDocument/2006/relationships/slide" Target="slide25.xml"/><Relationship Id="rId12" Type="http://schemas.openxmlformats.org/officeDocument/2006/relationships/slide" Target="slide40.xml"/><Relationship Id="rId2" Type="http://schemas.openxmlformats.org/officeDocument/2006/relationships/slide" Target="slide17.xml"/><Relationship Id="rId16"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37.xml"/><Relationship Id="rId5" Type="http://schemas.openxmlformats.org/officeDocument/2006/relationships/slide" Target="slide20.xml"/><Relationship Id="rId15" Type="http://schemas.openxmlformats.org/officeDocument/2006/relationships/slide" Target="slide54.xml"/><Relationship Id="rId10" Type="http://schemas.openxmlformats.org/officeDocument/2006/relationships/slide" Target="slide29.xml"/><Relationship Id="rId4" Type="http://schemas.openxmlformats.org/officeDocument/2006/relationships/slide" Target="slide19.xml"/><Relationship Id="rId9" Type="http://schemas.openxmlformats.org/officeDocument/2006/relationships/slide" Target="slide28.xml"/><Relationship Id="rId14" Type="http://schemas.openxmlformats.org/officeDocument/2006/relationships/slide" Target="slide49.xml"/></Relationships>
</file>

<file path=ppt/slides/_rels/slide1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www.nice.org.uk/guidance/ng214/chapter/Contex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ssets-global.website-files.com/59f07e67422cdf0001904c14/63d251ef62a297db26f9f601_CHI-NICE-guidelines-resource.pdf" TargetMode="External"/><Relationship Id="rId2" Type="http://schemas.openxmlformats.org/officeDocument/2006/relationships/hyperlink" Target="https://www.nice.org.uk/guidance/ng214" TargetMode="Externa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hyperlink" Target="https://www.england.nhs.uk/long-read/a-national-framework-for-nhs-action-on-inclusion-health/" TargetMode="External"/><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hyperlink" Target="mailto:OHIDSEBST@dhsc.gov.uk" TargetMode="External"/></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gov.uk/government/publications/homelessness-duty-to-refer-for-nhs-staff/guidance-for-nhs-trusts-and-foundation-trusts-providing-emergency-departments-urgent-treatment-centres-and-inpatient-services" TargetMode="External"/><Relationship Id="rId7" Type="http://schemas.openxmlformats.org/officeDocument/2006/relationships/hyperlink" Target="https://www.pathway.org.uk/wp-content/uploads/Beyond-The-Ward.pdf" TargetMode="External"/><Relationship Id="rId2" Type="http://schemas.openxmlformats.org/officeDocument/2006/relationships/hyperlink" Target="https://www.legislation.gov.uk/ukpga/2017/13/contents/enacted" TargetMode="External"/><Relationship Id="rId1" Type="http://schemas.openxmlformats.org/officeDocument/2006/relationships/slideLayout" Target="../slideLayouts/slideLayout2.xml"/><Relationship Id="rId6" Type="http://schemas.openxmlformats.org/officeDocument/2006/relationships/hyperlink" Target="https://www.pathway.org.uk/contact/" TargetMode="External"/><Relationship Id="rId5" Type="http://schemas.openxmlformats.org/officeDocument/2006/relationships/hyperlink" Target="https://www.rcpmedicalcare.org.uk/designing-services/themes/inclusion-health" TargetMode="External"/><Relationship Id="rId4" Type="http://schemas.openxmlformats.org/officeDocument/2006/relationships/hyperlink" Target="https://www.pathway.org.uk/wp-content/uploads/Version-3.1-Standards-2018-Final-1.pdf" TargetMode="Externa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homeless.org.uk/knowledge-hub/unhealthy-state-of-homelessness-2022-findings-from-the-homeless-health-needs-audi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hyperlink" Target="https://www.pathway.org.uk/" TargetMode="External"/><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view?r=eyJrIjoiZjUxMjFlNWMtMWFmOC00Nzc4LWIyN2UtMGEwZjU3MDYyMGRkIiwidCI6ImJmMzQ2ODEwLTljN2QtNDNkZS1hODcyLTI0YTJlZjM5OTVhOCJ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app.powerbi.com/view?r=eyJrIjoiZjUxMjFlNWMtMWFmOC00Nzc4LWIyN2UtMGEwZjU3MDYyMGRkIiwidCI6ImJmMzQ2ODEwLTljN2QtNDNkZS1hODcyLTI0YTJlZjM5OTVhOCJ9"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view?r=eyJrIjoiOWUyNjQxYzYtZDY1NS00NWM0LWE1ZjMtN2JiOGVkOGMzMzg3IiwidCI6ImJmMzQ2ODEwLTljN2QtNDNkZS1hODcyLTI0YTJlZjM5OTVhOCJ9" TargetMode="External"/><Relationship Id="rId7" Type="http://schemas.openxmlformats.org/officeDocument/2006/relationships/hyperlink" Target="https://assets-global.website-files.com/646dd81ef095aa13072c44e0/64e876bac3e5fe1806d3b93c_CHI.EndingRoughSleepingGuide.pdf" TargetMode="External"/><Relationship Id="rId2" Type="http://schemas.openxmlformats.org/officeDocument/2006/relationships/hyperlink" Target="https://www.gov.uk/government/publications/ending-rough-sleeping-data-framework-september-2023" TargetMode="External"/><Relationship Id="rId1" Type="http://schemas.openxmlformats.org/officeDocument/2006/relationships/slideLayout" Target="../slideLayouts/slideLayout2.xml"/><Relationship Id="rId6" Type="http://schemas.openxmlformats.org/officeDocument/2006/relationships/hyperlink" Target="https://www.gov.uk/government/statistics/rough-sleeping-snapshot-in-england-autumn-2022/rough-sleeping-snapshot-in-england-autumn-2022" TargetMode="External"/><Relationship Id="rId5" Type="http://schemas.openxmlformats.org/officeDocument/2006/relationships/slide" Target="slide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s://www.gov.uk/government/publications/ending-rough-sleeping-for-goo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homelesslink-1b54.kxcdn.com/media/documents/Learning_from_Safeguarding_Adult_Reviews_2021.docx.pdf" TargetMode="External"/><Relationship Id="rId4" Type="http://schemas.openxmlformats.org/officeDocument/2006/relationships/hyperlink" Target="https://www.legislation.gov.uk/ukpga/2014/23/contents/enacted" TargetMode="Externa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fingertips.phe.org.u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hyperlink" Target="https://commonslibrary.parliament.uk/research-briefings/cbp-9057/"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slide" Target="slide4.xml"/><Relationship Id="rId4" Type="http://schemas.openxmlformats.org/officeDocument/2006/relationships/hyperlink" Target="https://www.ons.gov.uk/peoplepopulationandcommunity/housing/articles/roughsleepingintheuk/2002to2021#people-who-sleep-rough-in-statutory-homelessness-statistic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slide" Target="slide4.xml"/></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fingertips.phe.org.uk/documents/PHDS%20Guidance%20-%20Aggregation.pdf" TargetMode="External"/><Relationship Id="rId2" Type="http://schemas.openxmlformats.org/officeDocument/2006/relationships/hyperlink" Target="https://www.gov.uk/guidance/homelessness-code-of-guidance-for-local-authorities/chapter-13-relief-duty" TargetMode="Externa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78.xml"/><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66.xml"/><Relationship Id="rId2" Type="http://schemas.openxmlformats.org/officeDocument/2006/relationships/notesSlide" Target="../notesSlides/notesSlide1.xml"/><Relationship Id="rId16" Type="http://schemas.openxmlformats.org/officeDocument/2006/relationships/slide" Target="slide130.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55.xml"/><Relationship Id="rId5" Type="http://schemas.openxmlformats.org/officeDocument/2006/relationships/slide" Target="slide8.xml"/><Relationship Id="rId15" Type="http://schemas.openxmlformats.org/officeDocument/2006/relationships/slide" Target="slide116.xml"/><Relationship Id="rId10" Type="http://schemas.openxmlformats.org/officeDocument/2006/relationships/slide" Target="slide15.xml"/><Relationship Id="rId4" Type="http://schemas.openxmlformats.org/officeDocument/2006/relationships/slide" Target="slide7.xml"/><Relationship Id="rId9" Type="http://schemas.openxmlformats.org/officeDocument/2006/relationships/slide" Target="slide13.xml"/><Relationship Id="rId14" Type="http://schemas.openxmlformats.org/officeDocument/2006/relationships/slide" Target="slide100.xml"/></Relationships>
</file>

<file path=ppt/slides/_rels/slide4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health.org.uk/evidence-hub/housing/housing-stability-and-security/trends-in-emergency-temporary-accommodation"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slide" Target="slide4.xml"/><Relationship Id="rId4" Type="http://schemas.openxmlformats.org/officeDocument/2006/relationships/hyperlink" Target="https://www.gov.uk/government/statistics/statutory-homelessness-in-england-financial-year-2022-23/statutory-homelessness-in-england-financial-year-2022-23#temporary-accommodatio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blog.shelter.org.uk/2022/12/not-so-temporary-accommodati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householdsintemporaryaccommodation.co.uk/wp-content/uploads/2023/01/APPG-Call-For-Evidence-Findings-Report.pdf" TargetMode="External"/><Relationship Id="rId4" Type="http://schemas.openxmlformats.org/officeDocument/2006/relationships/hyperlink" Target="https://downloads.ctfassets.net/6sxvmndnpn0s/2tH1VaV0nD4E1yfkNVgZpd/18a40c539d3d6b8771c55c318f4c0a74/Still_Living_in_Limbo.pdf" TargetMode="External"/></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fingertips.phe.org.uk/documents/PHDS%20Guidance%20-%20Aggregation.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homeless.org.uk/knowledge-hub/unhealthy-state-of-homelessness-2022-findings-from-the-homeless-health-needs-audi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www.england.nhs.uk/2019/10/rough-sleepers-in-homeless-hotspots-to-benefit-from-nhs-mental-health-outreach/" TargetMode="External"/><Relationship Id="rId4" Type="http://schemas.openxmlformats.org/officeDocument/2006/relationships/hyperlink" Target="https://www.ons.gov.uk/peoplepopulationandcommunity/birthsdeathsandmarriages/deaths/bulletins/deathsofhomelesspeopleinenglandandwales/2021registrations#causes-of-death-among-homeless-peopl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hyperlink" Target="https://www.ons.gov.uk/peoplepopulationandcommunity/birthsdeathsandmarriages/deaths/datasets/deathsofhomelesspeopleinenglandandwale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ons.gov.uk/peoplepopulationandcommunity/birthsdeathsandmarriages/deaths/datasets/deathsofhomelesspeopleinenglandandwales" TargetMode="External"/><Relationship Id="rId4" Type="http://schemas.openxmlformats.org/officeDocument/2006/relationships/slide" Target="slide4.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hyperlink" Target="https://www.ons.gov.uk/peoplepopulationandcommunity/birthsdeathsandmarriages/deaths/datasets/deathsofhomelesspeopleinenglandandwale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ons.gov.uk/peoplepopulationandcommunity/birthsdeathsandmarriages/deaths/datasets/deathsofhomelesspeopleinenglandandwale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4.xml.rels><?xml version="1.0" encoding="UTF-8" standalone="yes"?>
<Relationships xmlns="http://schemas.openxmlformats.org/package/2006/relationships"><Relationship Id="rId8" Type="http://schemas.openxmlformats.org/officeDocument/2006/relationships/hyperlink" Target="https://www.fairhealth.org.uk/course/homelessness-ed" TargetMode="External"/><Relationship Id="rId13" Type="http://schemas.openxmlformats.org/officeDocument/2006/relationships/hyperlink" Target="https://www.pathway.org.uk/" TargetMode="External"/><Relationship Id="rId3" Type="http://schemas.openxmlformats.org/officeDocument/2006/relationships/hyperlink" Target="https://www.nice.org.uk/guidance/ng214/resources/integrated-health-and-social-care-for-people-experiencing-homelessness-pdf-66143775200965" TargetMode="External"/><Relationship Id="rId7" Type="http://schemas.openxmlformats.org/officeDocument/2006/relationships/hyperlink" Target="https://qni.org.uk/nursing-in-the-community/homeless-and-inclusion-health-programme/" TargetMode="External"/><Relationship Id="rId12" Type="http://schemas.openxmlformats.org/officeDocument/2006/relationships/hyperlink" Target="https://homeless.org.uk/" TargetMode="External"/><Relationship Id="rId2" Type="http://schemas.openxmlformats.org/officeDocument/2006/relationships/hyperlink" Target="https://www.gov.uk/government/publications/homelessness-applying-all-our-health/homelessness-applying-all-our-health" TargetMode="External"/><Relationship Id="rId16" Type="http://schemas.openxmlformats.org/officeDocument/2006/relationships/slide" Target="slide4.xml"/><Relationship Id="rId1" Type="http://schemas.openxmlformats.org/officeDocument/2006/relationships/slideLayout" Target="../slideLayouts/slideLayout6.xml"/><Relationship Id="rId6" Type="http://schemas.openxmlformats.org/officeDocument/2006/relationships/hyperlink" Target="https://www.pathway.org.uk/wp-content/uploads/Beyond-The-Ward.pdf" TargetMode="External"/><Relationship Id="rId11" Type="http://schemas.openxmlformats.org/officeDocument/2006/relationships/hyperlink" Target="https://www.crisis.org.uk/ending-homelessness/homelessness-knowledge-hub/cost-of-homelessness/better-than-cure-2016/" TargetMode="External"/><Relationship Id="rId5" Type="http://schemas.openxmlformats.org/officeDocument/2006/relationships/hyperlink" Target="https://www.gov.uk/government/publications/homelessness-duty-to-refer/a-guide-to-the-duty-to-refer" TargetMode="External"/><Relationship Id="rId15" Type="http://schemas.openxmlformats.org/officeDocument/2006/relationships/hyperlink" Target="https://groundswell.org.uk/" TargetMode="External"/><Relationship Id="rId10" Type="http://schemas.openxmlformats.org/officeDocument/2006/relationships/hyperlink" Target="https://www.gov.uk/government/publications/ending-rough-sleeping-for-good" TargetMode="External"/><Relationship Id="rId4" Type="http://schemas.openxmlformats.org/officeDocument/2006/relationships/hyperlink" Target="https://www.pathway.org.uk/wp-content/uploads/Version-3.1-Standards-2018-Final.pdf" TargetMode="External"/><Relationship Id="rId9" Type="http://schemas.openxmlformats.org/officeDocument/2006/relationships/hyperlink" Target="https://public.flourish.studio/story/1634399/" TargetMode="External"/><Relationship Id="rId14" Type="http://schemas.openxmlformats.org/officeDocument/2006/relationships/hyperlink" Target="https://www.crisis.org.uk/" TargetMode="External"/></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slide" Target="slide63.xml"/><Relationship Id="rId3" Type="http://schemas.openxmlformats.org/officeDocument/2006/relationships/slide" Target="slide58.xml"/><Relationship Id="rId7" Type="http://schemas.openxmlformats.org/officeDocument/2006/relationships/slide" Target="slide62.xml"/><Relationship Id="rId2" Type="http://schemas.openxmlformats.org/officeDocument/2006/relationships/slide" Target="slide57.xml"/><Relationship Id="rId1" Type="http://schemas.openxmlformats.org/officeDocument/2006/relationships/slideLayout" Target="../slideLayouts/slideLayout2.xml"/><Relationship Id="rId6" Type="http://schemas.openxmlformats.org/officeDocument/2006/relationships/slide" Target="slide61.xml"/><Relationship Id="rId5" Type="http://schemas.openxmlformats.org/officeDocument/2006/relationships/slide" Target="slide60.xml"/><Relationship Id="rId10" Type="http://schemas.openxmlformats.org/officeDocument/2006/relationships/slide" Target="slide4.xml"/><Relationship Id="rId4" Type="http://schemas.openxmlformats.org/officeDocument/2006/relationships/slide" Target="slide59.xml"/><Relationship Id="rId9" Type="http://schemas.openxmlformats.org/officeDocument/2006/relationships/slide" Target="slide65.xml"/></Relationships>
</file>

<file path=ppt/slides/_rels/slide5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ons.gov.uk/peoplepopulationandcommunity/culturalidentity/ethnicity/bulletins/ethnicgroupenglandandwales/census2021#ethnic-groups-in-england-and-wale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www.ons.gov.uk/peoplepopulationandcommunity/culturalidentity/ethnicity/articles/gypsiesandtravellerslivedexperiencesoverviewenglandandwales/2022"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nomisweb.co.uk/" TargetMode="External"/><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slide" Target="sl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hyperlink" Target="https://www.gov.uk/government/collections/traveller-caravan-count"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gov.uk/government/collections/traveller-caravan-count"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3" Type="http://schemas.openxmlformats.org/officeDocument/2006/relationships/hyperlink" Target="https://www.gov.uk/government/collections/traveller-caravan-count"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6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travellermovement.org.uk/" TargetMode="External"/><Relationship Id="rId7" Type="http://schemas.openxmlformats.org/officeDocument/2006/relationships/hyperlink" Target="https://www.romasupportgroup.org.uk/" TargetMode="External"/><Relationship Id="rId2" Type="http://schemas.openxmlformats.org/officeDocument/2006/relationships/hyperlink" Target="https://www.gypsy-traveller.org/" TargetMode="External"/><Relationship Id="rId1" Type="http://schemas.openxmlformats.org/officeDocument/2006/relationships/slideLayout" Target="../slideLayouts/slideLayout2.xml"/><Relationship Id="rId6" Type="http://schemas.openxmlformats.org/officeDocument/2006/relationships/hyperlink" Target="https://www.paveepoint.ie/" TargetMode="External"/><Relationship Id="rId5" Type="http://schemas.openxmlformats.org/officeDocument/2006/relationships/hyperlink" Target="https://www.leedsgate.co.uk/" TargetMode="External"/><Relationship Id="rId4" Type="http://schemas.openxmlformats.org/officeDocument/2006/relationships/hyperlink" Target="http://www.margaretclitherow.org/" TargetMode="External"/></Relationships>
</file>

<file path=ppt/slides/_rels/slide6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slide" Target="slide69.xml"/><Relationship Id="rId7" Type="http://schemas.openxmlformats.org/officeDocument/2006/relationships/slide" Target="slide74.xml"/><Relationship Id="rId2" Type="http://schemas.openxmlformats.org/officeDocument/2006/relationships/slide" Target="slide68.xml"/><Relationship Id="rId1" Type="http://schemas.openxmlformats.org/officeDocument/2006/relationships/slideLayout" Target="../slideLayouts/slideLayout2.xml"/><Relationship Id="rId6" Type="http://schemas.openxmlformats.org/officeDocument/2006/relationships/slide" Target="slide73.xml"/><Relationship Id="rId5" Type="http://schemas.openxmlformats.org/officeDocument/2006/relationships/slide" Target="slide71.xml"/><Relationship Id="rId10" Type="http://schemas.openxmlformats.org/officeDocument/2006/relationships/slide" Target="slide4.xml"/><Relationship Id="rId4" Type="http://schemas.openxmlformats.org/officeDocument/2006/relationships/slide" Target="slide72.xml"/><Relationship Id="rId9" Type="http://schemas.openxmlformats.org/officeDocument/2006/relationships/slide" Target="slide77.xml"/></Relationships>
</file>

<file path=ppt/slides/_rels/slide6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hyperlink" Target="https://www.legislation.gov.uk/ukpga/2017/13/crossheading/duty-on-public-authorities-in-england-to-refer-cases/enacted" TargetMode="External"/><Relationship Id="rId3" Type="http://schemas.openxmlformats.org/officeDocument/2006/relationships/image" Target="../media/image9.png"/><Relationship Id="rId7" Type="http://schemas.openxmlformats.org/officeDocument/2006/relationships/hyperlink" Target="https://www.legislation.gov.uk/ukpga/2017/13/crossheading/duties-to-those-who-are-homeless-or-threatened-with-homelessness/enacted"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www.legislation.gov.uk/ukpga/2017/13/section/3/enacted" TargetMode="External"/><Relationship Id="rId5" Type="http://schemas.openxmlformats.org/officeDocument/2006/relationships/hyperlink" Target="https://www.legislation.gov.uk/ukpga/2017/13/section/2/enacted" TargetMode="External"/><Relationship Id="rId10" Type="http://schemas.openxmlformats.org/officeDocument/2006/relationships/slide" Target="slide4.xml"/><Relationship Id="rId4" Type="http://schemas.openxmlformats.org/officeDocument/2006/relationships/hyperlink" Target="https://www.england.nhs.uk/long-read/working-in-partnership-with-people-and-communities-statutory-guidance/#annex-b-legal-duties-and-responsibilities" TargetMode="External"/><Relationship Id="rId9" Type="http://schemas.openxmlformats.org/officeDocument/2006/relationships/hyperlink" Target="https://www.gov.uk/government/publications/homelessness-duty-to-refer/a-guide-to-the-duty-to-refer"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thelancet.com/journals/lanpub/article/PIIS2468-2667(23)00006-3/fulltext"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basisyorkshire.org.uk/wp-content/uploads/2021/07/Sex-Workers-A-Guide-for-Professionals-2021.pdf" TargetMode="External"/><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49.png"/><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hyperlink" Target="https://nationaluglymugs.org/wp-content/uploads/2022/12/COL-Survey.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s://www.yhphnetwork.co.uk/links-and-resources/coi/inclusion-health/sex-work/" TargetMode="External"/><Relationship Id="rId3" Type="http://schemas.openxmlformats.org/officeDocument/2006/relationships/hyperlink" Target="https://nationaluglymugs.org/information-for-practitioners/" TargetMode="External"/><Relationship Id="rId7" Type="http://schemas.openxmlformats.org/officeDocument/2006/relationships/hyperlink" Target="https://nationaluglymugs.org/mental-health-resources/" TargetMode="External"/><Relationship Id="rId2" Type="http://schemas.openxmlformats.org/officeDocument/2006/relationships/hyperlink" Target="https://www.nationaluglymugs.org/" TargetMode="External"/><Relationship Id="rId1" Type="http://schemas.openxmlformats.org/officeDocument/2006/relationships/slideLayout" Target="../slideLayouts/slideLayout6.xml"/><Relationship Id="rId6" Type="http://schemas.openxmlformats.org/officeDocument/2006/relationships/hyperlink" Target="https://basisyorkshire.org.uk/wp-content/uploads/2021/07/Sex-Workers-A-Guide-for-Professionals-2021.pdf" TargetMode="External"/><Relationship Id="rId5" Type="http://schemas.openxmlformats.org/officeDocument/2006/relationships/hyperlink" Target="https://prostitutescollective.net/" TargetMode="External"/><Relationship Id="rId4" Type="http://schemas.openxmlformats.org/officeDocument/2006/relationships/hyperlink" Target="https://beyondthestreets.org.uk/" TargetMode="External"/><Relationship Id="rId9" Type="http://schemas.openxmlformats.org/officeDocument/2006/relationships/slide" Target="slide4.xml"/></Relationships>
</file>

<file path=ppt/slides/_rels/slide7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slide" Target="slide87.xml"/><Relationship Id="rId13" Type="http://schemas.openxmlformats.org/officeDocument/2006/relationships/slide" Target="slide96.xml"/><Relationship Id="rId3" Type="http://schemas.openxmlformats.org/officeDocument/2006/relationships/slide" Target="slide81.xml"/><Relationship Id="rId7" Type="http://schemas.openxmlformats.org/officeDocument/2006/relationships/slide" Target="slide86.xml"/><Relationship Id="rId12" Type="http://schemas.openxmlformats.org/officeDocument/2006/relationships/slide" Target="slide93.xml"/><Relationship Id="rId2" Type="http://schemas.openxmlformats.org/officeDocument/2006/relationships/slide" Target="slide80.xml"/><Relationship Id="rId16"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5.xml"/><Relationship Id="rId11" Type="http://schemas.openxmlformats.org/officeDocument/2006/relationships/slide" Target="slide91.xml"/><Relationship Id="rId5" Type="http://schemas.openxmlformats.org/officeDocument/2006/relationships/slide" Target="slide83.xml"/><Relationship Id="rId15" Type="http://schemas.openxmlformats.org/officeDocument/2006/relationships/slide" Target="slide99.xml"/><Relationship Id="rId10" Type="http://schemas.openxmlformats.org/officeDocument/2006/relationships/slide" Target="slide90.xml"/><Relationship Id="rId4" Type="http://schemas.openxmlformats.org/officeDocument/2006/relationships/slide" Target="slide82.xml"/><Relationship Id="rId9" Type="http://schemas.openxmlformats.org/officeDocument/2006/relationships/slide" Target="slide88.xml"/><Relationship Id="rId14" Type="http://schemas.openxmlformats.org/officeDocument/2006/relationships/slide" Target="slide9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nalytics.phe.gov.uk/apps/spotlight/" TargetMode="External"/><Relationship Id="rId1" Type="http://schemas.openxmlformats.org/officeDocument/2006/relationships/slideLayout" Target="../slideLayouts/slideLayout6.xml"/><Relationship Id="rId4" Type="http://schemas.openxmlformats.org/officeDocument/2006/relationships/slide" Target="slide4.xml"/></Relationships>
</file>

<file path=ppt/slides/_rels/slide8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gov.uk/government/collections/migrant-health-guide#assessing-and-treating-patient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www.legislation.gov.uk/ukpga/2008/23/contents" TargetMode="External"/><Relationship Id="rId7" Type="http://schemas.openxmlformats.org/officeDocument/2006/relationships/hyperlink" Target="https://www.nice.org.uk/guidance/ng205/chapter/Recommendation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assets.publishing.service.gov.uk/government/uploads/system/uploads/attachment_data/file/656429/UASC_Statutory_Guidance_2017.pdf" TargetMode="External"/><Relationship Id="rId5" Type="http://schemas.openxmlformats.org/officeDocument/2006/relationships/hyperlink" Target="https://explore-education-statistics.service.gov.uk/find-statistics/children-looked-after-in-england-including-adoptions" TargetMode="External"/><Relationship Id="rId4" Type="http://schemas.openxmlformats.org/officeDocument/2006/relationships/hyperlink" Target="https://www.legislation.gov.uk/uksi/2014/1917/made" TargetMode="External"/></Relationships>
</file>

<file path=ppt/slides/_rels/slide8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hyperlink" Target="https://assets.publishing.service.gov.uk/media/611cd056d3bf7f63b45df0ed/Resettlement_Policy_Guidance_2021.pdf" TargetMode="External"/><Relationship Id="rId7" Type="http://schemas.openxmlformats.org/officeDocument/2006/relationships/hyperlink" Target="https://assets.publishing.service.gov.uk/media/62431766e90e075f07426e32/Homes_for_Ukraine_A5_leaflet.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gov.uk/guidance/afghan-citizens-resettlement-scheme" TargetMode="External"/><Relationship Id="rId5" Type="http://schemas.openxmlformats.org/officeDocument/2006/relationships/hyperlink" Target="https://www.gov.uk/government/publications/afghan-relocations-and-assistance-policy/afghan-relocations-and-assistance-policy-information-and-guidance" TargetMode="External"/><Relationship Id="rId4" Type="http://schemas.openxmlformats.org/officeDocument/2006/relationships/hyperlink" Target="https://www.gov.uk/british-national-overseas-bno-visa#:~:text=If%20you%27re%20from%20Hong,apply%20separately%20from%20your%20parent." TargetMode="External"/><Relationship Id="rId9" Type="http://schemas.openxmlformats.org/officeDocument/2006/relationships/hyperlink" Target="https://www.gov.uk/government/publications/illegal-migration-bill-factsheets/safe-and-legal-routes#what-safe-and-legal-routes-does-the-uk-offer"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public.tableau.com/views/RedactedSouthEastExplorer/Story2?embed=y:display_count=no&amp;render=true&amp;:showVizHome=no#1" TargetMode="External"/><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hyperlink" Target="https://www.secouncils.gov.uk/about-us/migration-partnership"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app.powerbi.com/view?r=eyJrIjoiOTAzZGVmNjgtMTY2MS00YzlhLWFiNDgtMzRlOWU1MmI5Zjg5IiwidCI6ImVlNGUxNDk5LTRhMzUtNGIyZS1hZDQ3LTVmM2NmOWRlODY2NiIsImMiOjh9"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8.xml.rels><?xml version="1.0" encoding="UTF-8" standalone="yes"?>
<Relationships xmlns="http://schemas.openxmlformats.org/package/2006/relationships"><Relationship Id="rId3" Type="http://schemas.openxmlformats.org/officeDocument/2006/relationships/hyperlink" Target="https://www.gov.uk/government/statistics/immigration-system-statistics-year-ending-september-2023"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slide" Target="slide4.xml"/></Relationships>
</file>

<file path=ppt/slides/_rels/slide8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gov.uk/government/statistics/immigration-system-statistics-year-ending-september-2023" TargetMode="Externa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hyperlink" Target="https://www.pathway.org.uk/" TargetMode="External"/><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hyperlink" Target="https://groundswell.org.uk/wp-content/uploads/2023/08/Pockets-of-Excellence.pdf" TargetMode="External"/><Relationship Id="rId4" Type="http://schemas.openxmlformats.org/officeDocument/2006/relationships/hyperlink" Target="https://groundswell.org.uk/"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hyperlink" Target="https://www.gov.uk/government/statistical-data-sets/immigration-system-statistics-data-tables#ukraine-visa-schemes" TargetMode="External"/><Relationship Id="rId4" Type="http://schemas.openxmlformats.org/officeDocument/2006/relationships/slide" Target="slide4.xml"/></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slide" Target="slide4.xml"/></Relationships>
</file>

<file path=ppt/slides/_rels/slide9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hyperlink" Target="https://www.gov.uk/government/statistics/immigration-system-statistics-year-ending-september-2023" TargetMode="External"/><Relationship Id="rId4" Type="http://schemas.openxmlformats.org/officeDocument/2006/relationships/slide" Target="slide4.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hyperlink" Target="https://www.gov.uk/government/statistics/immigration-system-statistics-year-ending-september-2023" TargetMode="External"/><Relationship Id="rId4" Type="http://schemas.openxmlformats.org/officeDocument/2006/relationships/slide" Target="slide4.xml"/></Relationships>
</file>

<file path=ppt/slides/_rels/slide96.xml.rels><?xml version="1.0" encoding="UTF-8" standalone="yes"?>
<Relationships xmlns="http://schemas.openxmlformats.org/package/2006/relationships"><Relationship Id="rId3" Type="http://schemas.openxmlformats.org/officeDocument/2006/relationships/hyperlink" Target="https://www.gov.uk/government/collections/immigration-statistics-quarterly-release"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hyperlink" Target="https://cityofsanctuary.org/" TargetMode="External"/><Relationship Id="rId3" Type="http://schemas.openxmlformats.org/officeDocument/2006/relationships/hyperlink" Target="https://www.gov.uk/guidance/nhs-entitlements-migrant-health-guide" TargetMode="External"/><Relationship Id="rId7" Type="http://schemas.openxmlformats.org/officeDocument/2006/relationships/hyperlink" Target="https://www.rcpsych.ac.uk/international/humanitarian-resources/asylum-seeker-and-refugee-mental-health" TargetMode="External"/><Relationship Id="rId2" Type="http://schemas.openxmlformats.org/officeDocument/2006/relationships/hyperlink" Target="https://www.gov.uk/government/collections/migrant-health-guide" TargetMode="External"/><Relationship Id="rId1" Type="http://schemas.openxmlformats.org/officeDocument/2006/relationships/slideLayout" Target="../slideLayouts/slideLayout2.xml"/><Relationship Id="rId6" Type="http://schemas.openxmlformats.org/officeDocument/2006/relationships/hyperlink" Target="https://www.birmingham.ac.uk/research/superdiversity-institute/toolkits/unaccompanied-asylum-seeking-children-toolkit.aspx" TargetMode="External"/><Relationship Id="rId5" Type="http://schemas.openxmlformats.org/officeDocument/2006/relationships/hyperlink" Target="https://www.doctorsoftheworld.org.uk/safesurgeries/safe-surgeries-toolkit/" TargetMode="External"/><Relationship Id="rId4" Type="http://schemas.openxmlformats.org/officeDocument/2006/relationships/hyperlink" Target="https://www.bma.org.uk/media/1838/bma-refugee-and-asylum-seeker-health-resource-june-19.pdf" TargetMode="External"/><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EF6A-67AC-2223-1912-D91BF907B51C}"/>
              </a:ext>
            </a:extLst>
          </p:cNvPr>
          <p:cNvSpPr>
            <a:spLocks noGrp="1"/>
          </p:cNvSpPr>
          <p:nvPr>
            <p:ph type="ctrTitle"/>
          </p:nvPr>
        </p:nvSpPr>
        <p:spPr>
          <a:xfrm>
            <a:off x="930374" y="2549668"/>
            <a:ext cx="9144000" cy="923330"/>
          </a:xfrm>
        </p:spPr>
        <p:txBody>
          <a:bodyPr/>
          <a:lstStyle/>
          <a:p>
            <a:r>
              <a:rPr lang="en-GB" dirty="0">
                <a:latin typeface="Arial"/>
                <a:cs typeface="Arial"/>
              </a:rPr>
              <a:t>Inclusion Health Groups in Frimley ICS: </a:t>
            </a:r>
            <a:br>
              <a:rPr lang="en-GB" dirty="0"/>
            </a:br>
            <a:r>
              <a:rPr lang="en-GB" sz="2600" dirty="0">
                <a:latin typeface="Arial"/>
                <a:cs typeface="Arial"/>
              </a:rPr>
              <a:t>An overview of available data and published evidence</a:t>
            </a:r>
          </a:p>
        </p:txBody>
      </p:sp>
      <p:sp>
        <p:nvSpPr>
          <p:cNvPr id="3" name="Subtitle 2">
            <a:extLst>
              <a:ext uri="{FF2B5EF4-FFF2-40B4-BE49-F238E27FC236}">
                <a16:creationId xmlns:a16="http://schemas.microsoft.com/office/drawing/2014/main" id="{469697AD-E4E9-DCD5-99A0-2E82D8AE5717}"/>
              </a:ext>
            </a:extLst>
          </p:cNvPr>
          <p:cNvSpPr>
            <a:spLocks noGrp="1"/>
          </p:cNvSpPr>
          <p:nvPr>
            <p:ph type="subTitle" idx="1"/>
          </p:nvPr>
        </p:nvSpPr>
        <p:spPr>
          <a:xfrm>
            <a:off x="930374" y="4156220"/>
            <a:ext cx="10353144" cy="1179810"/>
          </a:xfrm>
        </p:spPr>
        <p:txBody>
          <a:bodyPr vert="horz" wrap="square" lIns="91440" tIns="45720" rIns="91440" bIns="45720" rtlCol="0" anchor="t">
            <a:spAutoFit/>
          </a:bodyPr>
          <a:lstStyle/>
          <a:p>
            <a:r>
              <a:rPr lang="en-GB"/>
              <a:t>Office for Health Improvement and Disparities (OHID) South East &amp;</a:t>
            </a:r>
          </a:p>
          <a:p>
            <a:r>
              <a:rPr lang="en-GB"/>
              <a:t>South East Local Knowledge and Intelligence Service </a:t>
            </a:r>
          </a:p>
          <a:p>
            <a:r>
              <a:rPr lang="en-GB"/>
              <a:t>December 2023</a:t>
            </a:r>
          </a:p>
        </p:txBody>
      </p:sp>
      <p:sp>
        <p:nvSpPr>
          <p:cNvPr id="4" name="TextBox 3">
            <a:extLst>
              <a:ext uri="{FF2B5EF4-FFF2-40B4-BE49-F238E27FC236}">
                <a16:creationId xmlns:a16="http://schemas.microsoft.com/office/drawing/2014/main" id="{319B9968-17F8-5F6C-5315-EA67189ADABC}"/>
              </a:ext>
            </a:extLst>
          </p:cNvPr>
          <p:cNvSpPr txBox="1"/>
          <p:nvPr/>
        </p:nvSpPr>
        <p:spPr>
          <a:xfrm>
            <a:off x="1485417" y="5960962"/>
            <a:ext cx="2743199"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1667633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861E-B739-282A-6BD9-7BD1E5EB4E56}"/>
              </a:ext>
            </a:extLst>
          </p:cNvPr>
          <p:cNvSpPr>
            <a:spLocks noGrp="1"/>
          </p:cNvSpPr>
          <p:nvPr>
            <p:ph type="title"/>
          </p:nvPr>
        </p:nvSpPr>
        <p:spPr/>
        <p:txBody>
          <a:bodyPr/>
          <a:lstStyle/>
          <a:p>
            <a:r>
              <a:rPr lang="en-GB"/>
              <a:t>National Framework for NHS - Action on Inclusion Health</a:t>
            </a:r>
          </a:p>
        </p:txBody>
      </p:sp>
      <p:pic>
        <p:nvPicPr>
          <p:cNvPr id="4" name="Content Placeholder 3" descr="A diagram showing how organisations can work together on inclusion health">
            <a:extLst>
              <a:ext uri="{FF2B5EF4-FFF2-40B4-BE49-F238E27FC236}">
                <a16:creationId xmlns:a16="http://schemas.microsoft.com/office/drawing/2014/main" id="{63336392-1DA0-E7B4-A170-48BA74A5828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43247" y="892438"/>
            <a:ext cx="4135081" cy="3362143"/>
          </a:xfrm>
          <a:prstGeom prst="rect">
            <a:avLst/>
          </a:prstGeom>
          <a:noFill/>
          <a:ln>
            <a:noFill/>
          </a:ln>
        </p:spPr>
      </p:pic>
      <p:pic>
        <p:nvPicPr>
          <p:cNvPr id="5" name="Picture 4" descr="Five inclusion health principles">
            <a:extLst>
              <a:ext uri="{FF2B5EF4-FFF2-40B4-BE49-F238E27FC236}">
                <a16:creationId xmlns:a16="http://schemas.microsoft.com/office/drawing/2014/main" id="{63ACFAB3-04F1-992E-CCFE-5B4540B863AF}"/>
              </a:ext>
            </a:extLst>
          </p:cNvPr>
          <p:cNvPicPr>
            <a:picLocks noChangeAspect="1"/>
          </p:cNvPicPr>
          <p:nvPr/>
        </p:nvPicPr>
        <p:blipFill>
          <a:blip r:embed="rId3"/>
          <a:stretch>
            <a:fillRect/>
          </a:stretch>
        </p:blipFill>
        <p:spPr>
          <a:xfrm>
            <a:off x="360000" y="1068273"/>
            <a:ext cx="5855413" cy="3472811"/>
          </a:xfrm>
          <a:prstGeom prst="rect">
            <a:avLst/>
          </a:prstGeom>
        </p:spPr>
      </p:pic>
      <p:sp>
        <p:nvSpPr>
          <p:cNvPr id="6" name="TextBox 5">
            <a:extLst>
              <a:ext uri="{FF2B5EF4-FFF2-40B4-BE49-F238E27FC236}">
                <a16:creationId xmlns:a16="http://schemas.microsoft.com/office/drawing/2014/main" id="{A8E39D1A-A29C-5FDC-356B-3F48DA821BF2}"/>
              </a:ext>
            </a:extLst>
          </p:cNvPr>
          <p:cNvSpPr txBox="1"/>
          <p:nvPr/>
        </p:nvSpPr>
        <p:spPr>
          <a:xfrm>
            <a:off x="5864539" y="5986883"/>
            <a:ext cx="6028702" cy="307777"/>
          </a:xfrm>
          <a:prstGeom prst="rect">
            <a:avLst/>
          </a:prstGeom>
          <a:noFill/>
        </p:spPr>
        <p:txBody>
          <a:bodyPr wrap="none" rtlCol="0">
            <a:spAutoFit/>
          </a:bodyPr>
          <a:lstStyle/>
          <a:p>
            <a:r>
              <a:rPr lang="en-GB" sz="1400">
                <a:hlinkClick r:id="rId4"/>
              </a:rPr>
              <a:t>NHS England » A national framework for NHS – action on inclusion health</a:t>
            </a:r>
            <a:endParaRPr lang="en-GB" sz="1400"/>
          </a:p>
        </p:txBody>
      </p:sp>
      <p:sp>
        <p:nvSpPr>
          <p:cNvPr id="7" name="TextBox 6">
            <a:extLst>
              <a:ext uri="{FF2B5EF4-FFF2-40B4-BE49-F238E27FC236}">
                <a16:creationId xmlns:a16="http://schemas.microsoft.com/office/drawing/2014/main" id="{5504D0A9-1760-4E73-489C-8E3B30A0B207}"/>
              </a:ext>
            </a:extLst>
          </p:cNvPr>
          <p:cNvSpPr txBox="1"/>
          <p:nvPr/>
        </p:nvSpPr>
        <p:spPr>
          <a:xfrm>
            <a:off x="359999" y="4541084"/>
            <a:ext cx="11446163" cy="1323439"/>
          </a:xfrm>
          <a:prstGeom prst="rect">
            <a:avLst/>
          </a:prstGeom>
          <a:noFill/>
        </p:spPr>
        <p:txBody>
          <a:bodyPr wrap="square" lIns="91440" tIns="45720" rIns="91440" bIns="45720" rtlCol="0" anchor="t">
            <a:spAutoFit/>
          </a:bodyPr>
          <a:lstStyle/>
          <a:p>
            <a:r>
              <a:rPr lang="en-GB" sz="1600"/>
              <a:t>The national framework for NHS - action on inclusion health was published in October 2023. It is intended to support systems to plan, develop and improve health services to meet the needs of people in inclusion health groups. The framework is based on five principles for action on inclusion health, outlining actions to address issues which are common across inclusion health groups. The framework focuses on the role that the NHS plays in improving healthcare, highlighting the importance of working in partnership across sectors and with other members of the Integrated Care System. </a:t>
            </a:r>
          </a:p>
        </p:txBody>
      </p:sp>
      <p:sp>
        <p:nvSpPr>
          <p:cNvPr id="8" name="TextBox 7">
            <a:extLst>
              <a:ext uri="{FF2B5EF4-FFF2-40B4-BE49-F238E27FC236}">
                <a16:creationId xmlns:a16="http://schemas.microsoft.com/office/drawing/2014/main" id="{E5717AF2-9CF6-29DD-90B2-303FCF386B00}"/>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Tree>
    <p:extLst>
      <p:ext uri="{BB962C8B-B14F-4D97-AF65-F5344CB8AC3E}">
        <p14:creationId xmlns:p14="http://schemas.microsoft.com/office/powerpoint/2010/main" val="39732952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1004-C5AA-03DB-161E-1C52E428AA0F}"/>
              </a:ext>
            </a:extLst>
          </p:cNvPr>
          <p:cNvSpPr>
            <a:spLocks noGrp="1"/>
          </p:cNvSpPr>
          <p:nvPr>
            <p:ph type="title"/>
          </p:nvPr>
        </p:nvSpPr>
        <p:spPr/>
        <p:txBody>
          <a:bodyPr/>
          <a:lstStyle/>
          <a:p>
            <a:r>
              <a:rPr lang="en-GB"/>
              <a:t>Victims of modern slavery</a:t>
            </a:r>
          </a:p>
        </p:txBody>
      </p:sp>
      <p:sp>
        <p:nvSpPr>
          <p:cNvPr id="4" name="TextBox 3">
            <a:extLst>
              <a:ext uri="{FF2B5EF4-FFF2-40B4-BE49-F238E27FC236}">
                <a16:creationId xmlns:a16="http://schemas.microsoft.com/office/drawing/2014/main" id="{748AE615-E322-7B6A-5AEF-E829F7925551}"/>
              </a:ext>
            </a:extLst>
          </p:cNvPr>
          <p:cNvSpPr txBox="1"/>
          <p:nvPr/>
        </p:nvSpPr>
        <p:spPr>
          <a:xfrm>
            <a:off x="365760" y="1028700"/>
            <a:ext cx="10972800" cy="36933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endParaRPr lang="en-GB">
              <a:solidFill>
                <a:srgbClr val="000000"/>
              </a:solidFill>
              <a:latin typeface="Arial" panose="020B0604020202020204" pitchFamily="34" charset="0"/>
            </a:endParaRPr>
          </a:p>
        </p:txBody>
      </p:sp>
      <p:sp>
        <p:nvSpPr>
          <p:cNvPr id="3" name="TextBox 2">
            <a:extLst>
              <a:ext uri="{FF2B5EF4-FFF2-40B4-BE49-F238E27FC236}">
                <a16:creationId xmlns:a16="http://schemas.microsoft.com/office/drawing/2014/main" id="{B5CD8764-950E-10AA-3AAF-124854FAEB98}"/>
              </a:ext>
            </a:extLst>
          </p:cNvPr>
          <p:cNvSpPr txBox="1"/>
          <p:nvPr/>
        </p:nvSpPr>
        <p:spPr>
          <a:xfrm>
            <a:off x="9601200" y="6390278"/>
            <a:ext cx="2185214" cy="369332"/>
          </a:xfrm>
          <a:prstGeom prst="rect">
            <a:avLst/>
          </a:prstGeom>
          <a:noFill/>
        </p:spPr>
        <p:txBody>
          <a:bodyPr wrap="none" rtlCol="0">
            <a:spAutoFit/>
          </a:bodyPr>
          <a:lstStyle/>
          <a:p>
            <a:r>
              <a:rPr lang="en-GB" dirty="0">
                <a:hlinkClick r:id="rId3" action="ppaction://hlinksldjump"/>
              </a:rPr>
              <a:t>Return to Contents</a:t>
            </a:r>
            <a:endParaRPr lang="en-GB" dirty="0"/>
          </a:p>
        </p:txBody>
      </p:sp>
    </p:spTree>
    <p:extLst>
      <p:ext uri="{BB962C8B-B14F-4D97-AF65-F5344CB8AC3E}">
        <p14:creationId xmlns:p14="http://schemas.microsoft.com/office/powerpoint/2010/main" val="26193585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D5FDD-B6C8-76CC-E82A-41ECA98BEFE5}"/>
              </a:ext>
            </a:extLst>
          </p:cNvPr>
          <p:cNvSpPr>
            <a:spLocks noGrp="1"/>
          </p:cNvSpPr>
          <p:nvPr>
            <p:ph type="title"/>
          </p:nvPr>
        </p:nvSpPr>
        <p:spPr>
          <a:xfrm>
            <a:off x="360000" y="238080"/>
            <a:ext cx="11446163" cy="844839"/>
          </a:xfrm>
        </p:spPr>
        <p:txBody>
          <a:bodyPr/>
          <a:lstStyle/>
          <a:p>
            <a:r>
              <a:rPr lang="en-GB">
                <a:cs typeface="Arial"/>
              </a:rPr>
              <a:t>Victims of modern slavery: Contents</a:t>
            </a:r>
            <a:endParaRPr lang="en-GB"/>
          </a:p>
        </p:txBody>
      </p:sp>
      <p:sp>
        <p:nvSpPr>
          <p:cNvPr id="5" name="Content Placeholder 4">
            <a:extLst>
              <a:ext uri="{FF2B5EF4-FFF2-40B4-BE49-F238E27FC236}">
                <a16:creationId xmlns:a16="http://schemas.microsoft.com/office/drawing/2014/main" id="{4B0AAAFF-B27E-A241-3B68-99B61631D2AC}"/>
              </a:ext>
            </a:extLst>
          </p:cNvPr>
          <p:cNvSpPr>
            <a:spLocks noGrp="1"/>
          </p:cNvSpPr>
          <p:nvPr>
            <p:ph idx="1"/>
          </p:nvPr>
        </p:nvSpPr>
        <p:spPr>
          <a:xfrm>
            <a:off x="359999" y="894589"/>
            <a:ext cx="11446163" cy="5153024"/>
          </a:xfrm>
        </p:spPr>
        <p:txBody>
          <a:bodyPr vert="horz" lIns="91440" tIns="45720" rIns="91440" bIns="45720" rtlCol="0" anchor="t">
            <a:noAutofit/>
          </a:bodyPr>
          <a:lstStyle/>
          <a:p>
            <a:pPr marL="285750" indent="-285750" algn="just">
              <a:lnSpc>
                <a:spcPct val="100000"/>
              </a:lnSpc>
              <a:buFont typeface="Arial" panose="020B0604020202020204" pitchFamily="34" charset="0"/>
              <a:buChar char="•"/>
            </a:pPr>
            <a:r>
              <a:rPr lang="en-GB" sz="1500" b="0">
                <a:cs typeface="Arial"/>
                <a:hlinkClick r:id="rId2" action="ppaction://hlinksldjump">
                  <a:extLst>
                    <a:ext uri="{A12FA001-AC4F-418D-AE19-62706E023703}">
                      <ahyp:hlinkClr xmlns:ahyp="http://schemas.microsoft.com/office/drawing/2018/hyperlinkcolor" val="tx"/>
                    </a:ext>
                  </a:extLst>
                </a:hlinkClick>
              </a:rPr>
              <a:t>Victims of modern slavery: Key messages</a:t>
            </a:r>
            <a:endParaRPr lang="en-US" sz="1500"/>
          </a:p>
          <a:p>
            <a:pPr marL="285750" indent="-285750" algn="just">
              <a:lnSpc>
                <a:spcPct val="100000"/>
              </a:lnSpc>
              <a:buFont typeface="Arial" panose="020B0604020202020204" pitchFamily="34" charset="0"/>
              <a:buChar char="•"/>
            </a:pPr>
            <a:r>
              <a:rPr lang="en-GB" sz="1500" b="0">
                <a:cs typeface="Arial"/>
                <a:hlinkClick r:id="rId3" action="ppaction://hlinksldjump">
                  <a:extLst>
                    <a:ext uri="{A12FA001-AC4F-418D-AE19-62706E023703}">
                      <ahyp:hlinkClr xmlns:ahyp="http://schemas.microsoft.com/office/drawing/2018/hyperlinkcolor" val="tx"/>
                    </a:ext>
                  </a:extLst>
                </a:hlinkClick>
              </a:rPr>
              <a:t>Victims of modern slavery: Overview</a:t>
            </a:r>
            <a:endParaRPr lang="en-GB" sz="1500">
              <a:cs typeface="Arial"/>
            </a:endParaRPr>
          </a:p>
          <a:p>
            <a:pPr marL="285750" indent="-285750" algn="just">
              <a:lnSpc>
                <a:spcPct val="100000"/>
              </a:lnSpc>
              <a:buFont typeface="Arial" panose="020B0604020202020204" pitchFamily="34" charset="0"/>
              <a:buChar char="•"/>
            </a:pPr>
            <a:r>
              <a:rPr lang="en-GB" sz="1500" b="0">
                <a:cs typeface="Arial"/>
                <a:hlinkClick r:id="rId4" action="ppaction://hlinksldjump"/>
              </a:rPr>
              <a:t>Types of exploitation </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5" action="ppaction://hlinksldjump"/>
              </a:rPr>
              <a:t>Victims of modern slavery: Healthcare issues</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6" action="ppaction://hlinksldjump">
                  <a:extLst>
                    <a:ext uri="{A12FA001-AC4F-418D-AE19-62706E023703}">
                      <ahyp:hlinkClr xmlns:ahyp="http://schemas.microsoft.com/office/drawing/2018/hyperlinkcolor" val="tx"/>
                    </a:ext>
                  </a:extLst>
                </a:hlinkClick>
              </a:rPr>
              <a:t>Victims of modern slavery: Health outcomes</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7" action="ppaction://hlinksldjump"/>
              </a:rPr>
              <a:t>Indicators of modern slavery, both for adults and children</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8" action="ppaction://hlinksldjump"/>
              </a:rPr>
              <a:t>Indicators of modern slavery relating to children</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9" action="ppaction://hlinksldjump"/>
              </a:rPr>
              <a:t>National Referral Mechanism (NRM) and Duty to Notify</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10" action="ppaction://hlinksldjump"/>
              </a:rPr>
              <a:t>Referrals by exploitation type</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11" action="ppaction://hlinksldjump"/>
              </a:rPr>
              <a:t>NRM referrals by nationality</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12" action="ppaction://hlinksldjump"/>
              </a:rPr>
              <a:t>Referrals by broad type and age group</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13" action="ppaction://hlinksldjump"/>
              </a:rPr>
              <a:t>Trend in NRM referrals flagged as county lines, UK</a:t>
            </a:r>
            <a:endParaRPr lang="en-GB" sz="1500" b="0">
              <a:cs typeface="Arial"/>
            </a:endParaRPr>
          </a:p>
          <a:p>
            <a:pPr marL="285750" indent="-285750" algn="just">
              <a:lnSpc>
                <a:spcPct val="100000"/>
              </a:lnSpc>
              <a:buFont typeface="Arial" panose="020B0604020202020204" pitchFamily="34" charset="0"/>
              <a:buChar char="•"/>
            </a:pPr>
            <a:r>
              <a:rPr lang="en-GB" sz="1500" b="0">
                <a:cs typeface="Arial"/>
                <a:hlinkClick r:id="rId14" action="ppaction://hlinksldjump"/>
              </a:rPr>
              <a:t>NRM referrals by Police Force and age at exploitation in Police Force areas covering the South East, all persons, 2022</a:t>
            </a:r>
            <a:endParaRPr lang="en-GB" sz="1500" b="0"/>
          </a:p>
          <a:p>
            <a:pPr marL="285750" indent="-285750" algn="just">
              <a:lnSpc>
                <a:spcPct val="100000"/>
              </a:lnSpc>
              <a:buFont typeface="Arial" panose="020B0604020202020204" pitchFamily="34" charset="0"/>
              <a:buChar char="•"/>
            </a:pPr>
            <a:r>
              <a:rPr lang="en-GB" sz="1500" b="0">
                <a:cs typeface="Arial"/>
                <a:hlinkClick r:id="rId15" action="ppaction://hlinksldjump"/>
              </a:rPr>
              <a:t>Victims of modern slavery: Resources and Organisations</a:t>
            </a:r>
            <a:endParaRPr lang="en-GB" sz="1500"/>
          </a:p>
          <a:p>
            <a:pPr marL="457200" indent="-457200" algn="just">
              <a:lnSpc>
                <a:spcPct val="100000"/>
              </a:lnSpc>
              <a:buFont typeface="Arial" panose="020B0604020202020204" pitchFamily="34" charset="0"/>
              <a:buChar char="•"/>
            </a:pPr>
            <a:endParaRPr lang="en-GB" sz="1500">
              <a:cs typeface="Arial"/>
            </a:endParaRPr>
          </a:p>
        </p:txBody>
      </p:sp>
      <p:sp>
        <p:nvSpPr>
          <p:cNvPr id="2" name="TextBox 1">
            <a:extLst>
              <a:ext uri="{FF2B5EF4-FFF2-40B4-BE49-F238E27FC236}">
                <a16:creationId xmlns:a16="http://schemas.microsoft.com/office/drawing/2014/main" id="{733759C4-9000-188C-D637-BEAB5370A871}"/>
              </a:ext>
            </a:extLst>
          </p:cNvPr>
          <p:cNvSpPr txBox="1"/>
          <p:nvPr/>
        </p:nvSpPr>
        <p:spPr>
          <a:xfrm>
            <a:off x="9601200" y="6390278"/>
            <a:ext cx="2185214" cy="369332"/>
          </a:xfrm>
          <a:prstGeom prst="rect">
            <a:avLst/>
          </a:prstGeom>
          <a:noFill/>
        </p:spPr>
        <p:txBody>
          <a:bodyPr wrap="none" rtlCol="0">
            <a:spAutoFit/>
          </a:bodyPr>
          <a:lstStyle/>
          <a:p>
            <a:r>
              <a:rPr lang="en-GB">
                <a:hlinkClick r:id="rId16" action="ppaction://hlinksldjump"/>
              </a:rPr>
              <a:t>Return to Contents</a:t>
            </a:r>
            <a:endParaRPr lang="en-GB"/>
          </a:p>
        </p:txBody>
      </p:sp>
    </p:spTree>
    <p:extLst>
      <p:ext uri="{BB962C8B-B14F-4D97-AF65-F5344CB8AC3E}">
        <p14:creationId xmlns:p14="http://schemas.microsoft.com/office/powerpoint/2010/main" val="20071599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94526-6311-4B14-020E-1521B8415072}"/>
              </a:ext>
            </a:extLst>
          </p:cNvPr>
          <p:cNvSpPr>
            <a:spLocks noGrp="1"/>
          </p:cNvSpPr>
          <p:nvPr>
            <p:ph type="title"/>
          </p:nvPr>
        </p:nvSpPr>
        <p:spPr/>
        <p:txBody>
          <a:bodyPr/>
          <a:lstStyle/>
          <a:p>
            <a:r>
              <a:rPr lang="en-GB" dirty="0">
                <a:cs typeface="Arial"/>
              </a:rPr>
              <a:t>Victims of modern Slavery: Key messages</a:t>
            </a:r>
            <a:endParaRPr lang="en-GB" dirty="0"/>
          </a:p>
        </p:txBody>
      </p:sp>
      <p:sp>
        <p:nvSpPr>
          <p:cNvPr id="3" name="Content Placeholder 2">
            <a:extLst>
              <a:ext uri="{FF2B5EF4-FFF2-40B4-BE49-F238E27FC236}">
                <a16:creationId xmlns:a16="http://schemas.microsoft.com/office/drawing/2014/main" id="{1E907C6A-8251-094C-30C1-A008D19EA2DE}"/>
              </a:ext>
            </a:extLst>
          </p:cNvPr>
          <p:cNvSpPr>
            <a:spLocks noGrp="1"/>
          </p:cNvSpPr>
          <p:nvPr>
            <p:ph idx="1"/>
          </p:nvPr>
        </p:nvSpPr>
        <p:spPr>
          <a:xfrm>
            <a:off x="359999" y="1317449"/>
            <a:ext cx="11446163" cy="4351338"/>
          </a:xfrm>
        </p:spPr>
        <p:txBody>
          <a:bodyPr vert="horz" lIns="91440" tIns="45720" rIns="91440" bIns="45720" rtlCol="0" anchor="t">
            <a:normAutofit/>
          </a:bodyPr>
          <a:lstStyle/>
          <a:p>
            <a:pPr marL="342900" indent="-342900">
              <a:lnSpc>
                <a:spcPct val="150000"/>
              </a:lnSpc>
              <a:buFont typeface="Wingdings" panose="020B0604020202020204" pitchFamily="34" charset="0"/>
              <a:buChar char="q"/>
            </a:pPr>
            <a:r>
              <a:rPr lang="en-GB" sz="1600" b="0">
                <a:solidFill>
                  <a:srgbClr val="0B0C0C"/>
                </a:solidFill>
                <a:ea typeface="+mn-lt"/>
                <a:cs typeface="+mn-lt"/>
              </a:rPr>
              <a:t>Modern slavery is a violation of human rights and has severe consequences for health and wellbeing at an individual and population level. </a:t>
            </a:r>
            <a:endParaRPr lang="en-GB" sz="1600">
              <a:solidFill>
                <a:srgbClr val="000000"/>
              </a:solidFill>
              <a:ea typeface="+mn-lt"/>
              <a:cs typeface="+mn-lt"/>
            </a:endParaRPr>
          </a:p>
          <a:p>
            <a:pPr marL="342900" indent="-342900">
              <a:lnSpc>
                <a:spcPct val="150000"/>
              </a:lnSpc>
              <a:buFont typeface="Wingdings" panose="020B0604020202020204" pitchFamily="34" charset="0"/>
              <a:buChar char="q"/>
            </a:pPr>
            <a:endParaRPr lang="en-GB" sz="1600" b="0">
              <a:solidFill>
                <a:srgbClr val="0B0C0C"/>
              </a:solidFill>
              <a:ea typeface="+mn-lt"/>
              <a:cs typeface="+mn-lt"/>
            </a:endParaRPr>
          </a:p>
          <a:p>
            <a:pPr marL="342900" indent="-342900">
              <a:lnSpc>
                <a:spcPct val="150000"/>
              </a:lnSpc>
              <a:buFont typeface="Wingdings" panose="020B0604020202020204" pitchFamily="34" charset="0"/>
              <a:buChar char="q"/>
            </a:pPr>
            <a:r>
              <a:rPr lang="en-GB" sz="1600" b="0">
                <a:solidFill>
                  <a:srgbClr val="0B0C0C"/>
                </a:solidFill>
                <a:ea typeface="+mn-lt"/>
                <a:cs typeface="+mn-lt"/>
              </a:rPr>
              <a:t>Modern slavery is largely viewed as a law enforcement issue in terms of policy, practice and research.  This approach limits the approaches required to meet the needs of survivors and address the serious individual and population health impacts.</a:t>
            </a:r>
          </a:p>
          <a:p>
            <a:pPr marL="342900" indent="-342900">
              <a:lnSpc>
                <a:spcPct val="150000"/>
              </a:lnSpc>
              <a:buFont typeface="Wingdings" panose="020B0604020202020204" pitchFamily="34" charset="0"/>
              <a:buChar char="q"/>
            </a:pPr>
            <a:endParaRPr lang="en-GB" sz="1600" b="0">
              <a:solidFill>
                <a:srgbClr val="0B0C0C"/>
              </a:solidFill>
              <a:cs typeface="Arial" panose="020B0604020202020204"/>
            </a:endParaRPr>
          </a:p>
          <a:p>
            <a:pPr marL="342900" indent="-342900">
              <a:lnSpc>
                <a:spcPct val="150000"/>
              </a:lnSpc>
              <a:buFont typeface="Wingdings" panose="020B0604020202020204" pitchFamily="34" charset="0"/>
              <a:buChar char="q"/>
            </a:pPr>
            <a:r>
              <a:rPr lang="en-GB" sz="1600" b="0">
                <a:solidFill>
                  <a:srgbClr val="0B0C0C"/>
                </a:solidFill>
                <a:cs typeface="Arial" panose="020B0604020202020204"/>
              </a:rPr>
              <a:t>There are opportunities to make a difference, with those in </a:t>
            </a:r>
            <a:r>
              <a:rPr lang="en-GB" sz="1600" b="0">
                <a:solidFill>
                  <a:srgbClr val="0B0C0C"/>
                </a:solidFill>
                <a:ea typeface="+mn-lt"/>
                <a:cs typeface="+mn-lt"/>
              </a:rPr>
              <a:t>a position to influence statutory and third sector engagement talking about modern slavery and raising public awareness. Workforce training and development in statutory organisations can help with the identification and support for victims.</a:t>
            </a:r>
          </a:p>
        </p:txBody>
      </p:sp>
      <p:sp>
        <p:nvSpPr>
          <p:cNvPr id="4" name="TextBox 3">
            <a:extLst>
              <a:ext uri="{FF2B5EF4-FFF2-40B4-BE49-F238E27FC236}">
                <a16:creationId xmlns:a16="http://schemas.microsoft.com/office/drawing/2014/main" id="{88612E6F-4B22-41D8-FE0C-B9A78B65169C}"/>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2452569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EF30-9F8C-9C2E-D1C7-44CCA5F5C8BE}"/>
              </a:ext>
            </a:extLst>
          </p:cNvPr>
          <p:cNvSpPr>
            <a:spLocks noGrp="1"/>
          </p:cNvSpPr>
          <p:nvPr>
            <p:ph type="title"/>
          </p:nvPr>
        </p:nvSpPr>
        <p:spPr/>
        <p:txBody>
          <a:bodyPr/>
          <a:lstStyle/>
          <a:p>
            <a:r>
              <a:rPr lang="en-GB">
                <a:cs typeface="Arial"/>
              </a:rPr>
              <a:t>Victims of modern slavery: Overview</a:t>
            </a:r>
            <a:endParaRPr lang="en-GB"/>
          </a:p>
        </p:txBody>
      </p:sp>
      <p:sp>
        <p:nvSpPr>
          <p:cNvPr id="3" name="Content Placeholder 2">
            <a:extLst>
              <a:ext uri="{FF2B5EF4-FFF2-40B4-BE49-F238E27FC236}">
                <a16:creationId xmlns:a16="http://schemas.microsoft.com/office/drawing/2014/main" id="{0753FE7F-15FC-18BA-C126-C607D570D047}"/>
              </a:ext>
            </a:extLst>
          </p:cNvPr>
          <p:cNvSpPr>
            <a:spLocks noGrp="1"/>
          </p:cNvSpPr>
          <p:nvPr>
            <p:ph idx="1"/>
          </p:nvPr>
        </p:nvSpPr>
        <p:spPr>
          <a:xfrm>
            <a:off x="487794" y="1204839"/>
            <a:ext cx="11298620" cy="4840168"/>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r>
              <a:rPr lang="en-GB" sz="1600" b="0">
                <a:cs typeface="Arial"/>
              </a:rPr>
              <a:t>Modern slavery is a complex crime that covers all forms of slavery, trafficking and exploitation. Trafficking includes transporting, recruiting or harbouring an individual with a view to them being exploited. Modern slavery crimes may involve, or take place alongside, a wide range of abuses and other criminal offences such as grievous bodily harm, assault, rape or child sexual abuse.</a:t>
            </a:r>
            <a:endParaRPr lang="en-US" sz="1600" b="0">
              <a:cs typeface="Arial"/>
            </a:endParaRPr>
          </a:p>
          <a:p>
            <a:r>
              <a:rPr lang="en-GB" sz="1600" b="0">
                <a:cs typeface="Arial"/>
              </a:rPr>
              <a:t>Victims of modern slavery can be men, women and children of any age across the world. There is an assumption that victims of modern slavery are often trafficked to the UK from other countries, but residents of the UK are also among the victims that are exploited in the UK and other countries.</a:t>
            </a:r>
          </a:p>
          <a:p>
            <a:r>
              <a:rPr lang="en-GB" sz="1600" b="0">
                <a:cs typeface="Arial"/>
              </a:rPr>
              <a:t>There were 16,938 potential victims of modern slavery referred to the Home Office in 2022, a 33% increase compared to 2021</a:t>
            </a:r>
            <a:r>
              <a:rPr lang="en-GB" sz="1600" b="0" baseline="30000">
                <a:cs typeface="Arial"/>
              </a:rPr>
              <a:t> </a:t>
            </a:r>
            <a:r>
              <a:rPr lang="en-GB" sz="1600" b="0">
                <a:cs typeface="Arial"/>
              </a:rPr>
              <a:t>(</a:t>
            </a:r>
            <a:r>
              <a:rPr lang="en-GB" sz="1600" b="0">
                <a:cs typeface="Arial"/>
                <a:hlinkClick r:id="rId3"/>
              </a:rPr>
              <a:t>Home Office, 2023</a:t>
            </a:r>
            <a:r>
              <a:rPr lang="en-GB" sz="1600" b="0">
                <a:cs typeface="Arial"/>
              </a:rPr>
              <a:t>). This increase may have been driven by increased referrals from government agency first responders.  The Home Office also received 4,580 reports of adult potential victims via the Duty to Notify (</a:t>
            </a:r>
            <a:r>
              <a:rPr lang="en-GB" sz="1600" b="0" err="1">
                <a:cs typeface="Arial"/>
              </a:rPr>
              <a:t>DtN</a:t>
            </a:r>
            <a:r>
              <a:rPr lang="en-GB" sz="1600" b="0">
                <a:cs typeface="Arial"/>
              </a:rPr>
              <a:t>) process, the highest annual number since the </a:t>
            </a:r>
            <a:r>
              <a:rPr lang="en-GB" sz="1600" b="0" err="1">
                <a:cs typeface="Arial"/>
              </a:rPr>
              <a:t>DtN</a:t>
            </a:r>
            <a:r>
              <a:rPr lang="en-GB" sz="1600" b="0">
                <a:cs typeface="Arial"/>
              </a:rPr>
              <a:t> began.</a:t>
            </a:r>
          </a:p>
        </p:txBody>
      </p:sp>
      <p:sp>
        <p:nvSpPr>
          <p:cNvPr id="4" name="TextBox 3">
            <a:extLst>
              <a:ext uri="{FF2B5EF4-FFF2-40B4-BE49-F238E27FC236}">
                <a16:creationId xmlns:a16="http://schemas.microsoft.com/office/drawing/2014/main" id="{3BE46DC9-C65C-EFC1-0676-1F09B6B59A54}"/>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
        <p:nvSpPr>
          <p:cNvPr id="6" name="Rectangle: Rounded Corners 5">
            <a:extLst>
              <a:ext uri="{FF2B5EF4-FFF2-40B4-BE49-F238E27FC236}">
                <a16:creationId xmlns:a16="http://schemas.microsoft.com/office/drawing/2014/main" id="{A1172766-5F56-1774-6F7F-140D9022D2B7}"/>
              </a:ext>
            </a:extLst>
          </p:cNvPr>
          <p:cNvSpPr/>
          <p:nvPr/>
        </p:nvSpPr>
        <p:spPr>
          <a:xfrm>
            <a:off x="420414" y="4269827"/>
            <a:ext cx="11298620" cy="12875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baseline="0">
                <a:latin typeface="Arial"/>
              </a:rPr>
              <a:t>Modern slavery is not the same as people smuggling. </a:t>
            </a:r>
            <a:r>
              <a:rPr lang="en-GB" sz="1600" baseline="0">
                <a:latin typeface="Arial"/>
              </a:rPr>
              <a:t>People smuggling is an offence against the state, involving moving people illegally with their consent. Modern slavery and human trafficking are crimes against the individual, involving moving people without their consent.</a:t>
            </a:r>
            <a:r>
              <a:rPr lang="en-GB" sz="1600">
                <a:latin typeface="Arial"/>
                <a:ea typeface="Arial"/>
                <a:cs typeface="Arial"/>
              </a:rPr>
              <a:t>​</a:t>
            </a:r>
            <a:endParaRPr lang="en-GB">
              <a:solidFill>
                <a:srgbClr val="FFFFFF"/>
              </a:solidFill>
              <a:cs typeface="Arial" panose="020B0604020202020204"/>
            </a:endParaRPr>
          </a:p>
        </p:txBody>
      </p:sp>
    </p:spTree>
    <p:extLst>
      <p:ext uri="{BB962C8B-B14F-4D97-AF65-F5344CB8AC3E}">
        <p14:creationId xmlns:p14="http://schemas.microsoft.com/office/powerpoint/2010/main" val="35923656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B7DA-78B3-44BA-B10F-9D17E8363454}"/>
              </a:ext>
            </a:extLst>
          </p:cNvPr>
          <p:cNvSpPr>
            <a:spLocks noGrp="1"/>
          </p:cNvSpPr>
          <p:nvPr>
            <p:ph type="title"/>
          </p:nvPr>
        </p:nvSpPr>
        <p:spPr/>
        <p:txBody>
          <a:bodyPr/>
          <a:lstStyle/>
          <a:p>
            <a:r>
              <a:rPr lang="en-GB">
                <a:cs typeface="Arial"/>
              </a:rPr>
              <a:t>Types of exploitation</a:t>
            </a:r>
            <a:endParaRPr lang="en-GB"/>
          </a:p>
        </p:txBody>
      </p:sp>
      <p:sp>
        <p:nvSpPr>
          <p:cNvPr id="3" name="Content Placeholder 2">
            <a:extLst>
              <a:ext uri="{FF2B5EF4-FFF2-40B4-BE49-F238E27FC236}">
                <a16:creationId xmlns:a16="http://schemas.microsoft.com/office/drawing/2014/main" id="{B3A1B4B6-87CA-19B0-567D-7A700DE6523F}"/>
              </a:ext>
            </a:extLst>
          </p:cNvPr>
          <p:cNvSpPr>
            <a:spLocks noGrp="1"/>
          </p:cNvSpPr>
          <p:nvPr>
            <p:ph idx="1"/>
          </p:nvPr>
        </p:nvSpPr>
        <p:spPr>
          <a:xfrm>
            <a:off x="452487" y="1204839"/>
            <a:ext cx="11353675" cy="4950864"/>
          </a:xfrm>
        </p:spPr>
        <p:txBody>
          <a:bodyPr vert="horz" lIns="91440" tIns="45720" rIns="91440" bIns="45720" rtlCol="0" anchor="t">
            <a:normAutofit/>
          </a:bodyPr>
          <a:lstStyle/>
          <a:p>
            <a:r>
              <a:rPr lang="en-GB" sz="1600" b="0">
                <a:solidFill>
                  <a:srgbClr val="323132"/>
                </a:solidFill>
                <a:ea typeface="+mn-lt"/>
                <a:cs typeface="+mn-lt"/>
              </a:rPr>
              <a:t>There are five main types of exploitation that victims of modern slavery may experience:</a:t>
            </a:r>
            <a:endParaRPr lang="en-US" sz="1600"/>
          </a:p>
          <a:p>
            <a:pPr marL="285750" indent="-285750">
              <a:buFont typeface="Arial"/>
              <a:buChar char="•"/>
            </a:pPr>
            <a:r>
              <a:rPr lang="en-GB" sz="1600">
                <a:solidFill>
                  <a:srgbClr val="323132"/>
                </a:solidFill>
                <a:ea typeface="+mn-lt"/>
                <a:cs typeface="+mn-lt"/>
              </a:rPr>
              <a:t>labour exploitation</a:t>
            </a:r>
            <a:r>
              <a:rPr lang="en-GB" sz="1600" b="0">
                <a:solidFill>
                  <a:srgbClr val="323132"/>
                </a:solidFill>
                <a:ea typeface="+mn-lt"/>
                <a:cs typeface="+mn-lt"/>
              </a:rPr>
              <a:t>: victims are forced to work for nothing, low wages or a wage that is kept by their owner; work is involuntary, forced and/or under the threat of a penalty, and the working conditions can be poor. For example: rural work, farms and agricultural work, factories, construction, food processing, hospitality industries, plantations, fishing, beauty industry, shops.</a:t>
            </a:r>
            <a:endParaRPr lang="en-GB" sz="1600"/>
          </a:p>
          <a:p>
            <a:pPr marL="285750" indent="-285750">
              <a:buFont typeface="Arial"/>
              <a:buChar char="•"/>
            </a:pPr>
            <a:r>
              <a:rPr lang="en-GB" sz="1600">
                <a:solidFill>
                  <a:srgbClr val="323132"/>
                </a:solidFill>
                <a:ea typeface="+mn-lt"/>
                <a:cs typeface="+mn-lt"/>
              </a:rPr>
              <a:t>sexual exploitation</a:t>
            </a:r>
            <a:r>
              <a:rPr lang="en-GB" sz="1600" b="0">
                <a:solidFill>
                  <a:srgbClr val="323132"/>
                </a:solidFill>
                <a:ea typeface="+mn-lt"/>
                <a:cs typeface="+mn-lt"/>
              </a:rPr>
              <a:t>: victims are exploited through non-consensual abuse or another person’s sexuality for the purpose of sexual gratification, financial gain, personal benefit or advantage, or any other non-legitimate purpose</a:t>
            </a:r>
            <a:endParaRPr lang="en-GB" sz="1600"/>
          </a:p>
          <a:p>
            <a:pPr marL="285750" indent="-285750">
              <a:buFont typeface="Arial"/>
              <a:buChar char="•"/>
            </a:pPr>
            <a:r>
              <a:rPr lang="en-GB" sz="1600">
                <a:solidFill>
                  <a:srgbClr val="323132"/>
                </a:solidFill>
                <a:ea typeface="+mn-lt"/>
                <a:cs typeface="+mn-lt"/>
              </a:rPr>
              <a:t>domestic servitude</a:t>
            </a:r>
            <a:r>
              <a:rPr lang="en-GB" sz="1600" b="0">
                <a:solidFill>
                  <a:srgbClr val="323132"/>
                </a:solidFill>
                <a:ea typeface="+mn-lt"/>
                <a:cs typeface="+mn-lt"/>
              </a:rPr>
              <a:t>: victims are domestic workers who perform a range of household tasks (for example, cooking and cleaning); some live with their employers and have low pay, if any at all</a:t>
            </a:r>
            <a:endParaRPr lang="en-GB" sz="1600"/>
          </a:p>
          <a:p>
            <a:pPr marL="285750" indent="-285750">
              <a:buFont typeface="Arial"/>
              <a:buChar char="•"/>
            </a:pPr>
            <a:r>
              <a:rPr lang="en-GB" sz="1600">
                <a:solidFill>
                  <a:srgbClr val="323132"/>
                </a:solidFill>
                <a:ea typeface="+mn-lt"/>
                <a:cs typeface="+mn-lt"/>
              </a:rPr>
              <a:t>criminal exploitation</a:t>
            </a:r>
            <a:r>
              <a:rPr lang="en-GB" sz="1600" b="0">
                <a:solidFill>
                  <a:srgbClr val="323132"/>
                </a:solidFill>
                <a:ea typeface="+mn-lt"/>
                <a:cs typeface="+mn-lt"/>
              </a:rPr>
              <a:t>: victims are forced to work under the control of criminals in activities such as forced begging, shoplifting, pickpocketing, cannabis cultivation, drug dealing and financial exploitation</a:t>
            </a:r>
            <a:endParaRPr lang="en-GB" sz="1600"/>
          </a:p>
          <a:p>
            <a:pPr marL="285750" indent="-285750">
              <a:buFont typeface="Arial"/>
              <a:buChar char="•"/>
            </a:pPr>
            <a:r>
              <a:rPr lang="en-GB" sz="1600">
                <a:solidFill>
                  <a:srgbClr val="323132"/>
                </a:solidFill>
                <a:ea typeface="+mn-lt"/>
                <a:cs typeface="+mn-lt"/>
              </a:rPr>
              <a:t>organ harvesting</a:t>
            </a:r>
            <a:r>
              <a:rPr lang="en-GB" sz="1600" b="0">
                <a:solidFill>
                  <a:srgbClr val="323132"/>
                </a:solidFill>
                <a:ea typeface="+mn-lt"/>
                <a:cs typeface="+mn-lt"/>
              </a:rPr>
              <a:t>: living or deceased victims are recruited, transported or transferred, by threat or force for money, for their organs</a:t>
            </a:r>
            <a:endParaRPr lang="en-GB" sz="1600"/>
          </a:p>
          <a:p>
            <a:endParaRPr lang="en-GB" sz="1600">
              <a:cs typeface="Arial"/>
            </a:endParaRPr>
          </a:p>
        </p:txBody>
      </p:sp>
      <p:sp>
        <p:nvSpPr>
          <p:cNvPr id="4" name="TextBox 3">
            <a:extLst>
              <a:ext uri="{FF2B5EF4-FFF2-40B4-BE49-F238E27FC236}">
                <a16:creationId xmlns:a16="http://schemas.microsoft.com/office/drawing/2014/main" id="{AC424430-E73B-375A-67D8-56AB9E0D24C7}"/>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17213553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EE66-DBFE-A3DC-2017-BDC1B952B57B}"/>
              </a:ext>
            </a:extLst>
          </p:cNvPr>
          <p:cNvSpPr>
            <a:spLocks noGrp="1"/>
          </p:cNvSpPr>
          <p:nvPr>
            <p:ph type="title"/>
          </p:nvPr>
        </p:nvSpPr>
        <p:spPr/>
        <p:txBody>
          <a:bodyPr/>
          <a:lstStyle/>
          <a:p>
            <a:r>
              <a:rPr lang="en-GB" dirty="0">
                <a:cs typeface="Arial"/>
              </a:rPr>
              <a:t>Victims of modern Slavery: Healthcare issues </a:t>
            </a:r>
            <a:endParaRPr lang="en-GB" dirty="0"/>
          </a:p>
        </p:txBody>
      </p:sp>
      <p:sp>
        <p:nvSpPr>
          <p:cNvPr id="3" name="Content Placeholder 2">
            <a:extLst>
              <a:ext uri="{FF2B5EF4-FFF2-40B4-BE49-F238E27FC236}">
                <a16:creationId xmlns:a16="http://schemas.microsoft.com/office/drawing/2014/main" id="{7191BC14-8997-E857-F4AE-1408B06A9021}"/>
              </a:ext>
            </a:extLst>
          </p:cNvPr>
          <p:cNvSpPr>
            <a:spLocks noGrp="1"/>
          </p:cNvSpPr>
          <p:nvPr>
            <p:ph idx="1"/>
          </p:nvPr>
        </p:nvSpPr>
        <p:spPr>
          <a:xfrm>
            <a:off x="359999" y="982800"/>
            <a:ext cx="11446163" cy="4808538"/>
          </a:xfrm>
        </p:spPr>
        <p:txBody>
          <a:bodyPr vert="horz" lIns="91440" tIns="45720" rIns="91440" bIns="45720" rtlCol="0" anchor="t">
            <a:noAutofit/>
          </a:bodyPr>
          <a:lstStyle/>
          <a:p>
            <a:pPr algn="just"/>
            <a:r>
              <a:rPr lang="en-GB" sz="1600" b="0">
                <a:solidFill>
                  <a:srgbClr val="0B0C0C"/>
                </a:solidFill>
                <a:ea typeface="+mn-lt"/>
                <a:cs typeface="+mn-lt"/>
              </a:rPr>
              <a:t>As this population group is largely hidden, data is very limited. Victims of modern slavery may only come to an organisation's attention when seriously ill or injured, or with an injury or illness that has been left untreated for a while. Health care issues may include:</a:t>
            </a:r>
            <a:endParaRPr lang="en-GB" sz="1600" b="0" baseline="30000">
              <a:solidFill>
                <a:srgbClr val="0B0C0C"/>
              </a:solidFill>
              <a:cs typeface="Arial"/>
            </a:endParaRPr>
          </a:p>
          <a:p>
            <a:pPr marL="285750" indent="-285750" algn="just">
              <a:buFont typeface="Arial"/>
              <a:buChar char="•"/>
            </a:pPr>
            <a:r>
              <a:rPr lang="en-GB" sz="1600" b="0">
                <a:solidFill>
                  <a:srgbClr val="0B0C0C"/>
                </a:solidFill>
                <a:ea typeface="+mn-lt"/>
                <a:cs typeface="+mn-lt"/>
              </a:rPr>
              <a:t>evidence of long term multiple injuries</a:t>
            </a:r>
            <a:endParaRPr lang="en-GB" sz="1600">
              <a:cs typeface="Arial"/>
            </a:endParaRPr>
          </a:p>
          <a:p>
            <a:pPr marL="285750" indent="-285750" algn="just">
              <a:buFont typeface="Arial"/>
              <a:buChar char="•"/>
            </a:pPr>
            <a:r>
              <a:rPr lang="en-GB" sz="1600" b="0">
                <a:solidFill>
                  <a:srgbClr val="0B0C0C"/>
                </a:solidFill>
                <a:ea typeface="+mn-lt"/>
                <a:cs typeface="+mn-lt"/>
              </a:rPr>
              <a:t>indications of mental, physical and sexual trauma</a:t>
            </a:r>
            <a:endParaRPr lang="en-GB" sz="1600">
              <a:cs typeface="Arial"/>
            </a:endParaRPr>
          </a:p>
          <a:p>
            <a:pPr marL="285750" indent="-285750" algn="just">
              <a:buFont typeface="Arial"/>
              <a:buChar char="•"/>
            </a:pPr>
            <a:r>
              <a:rPr lang="en-GB" sz="1600" b="0">
                <a:solidFill>
                  <a:srgbClr val="0B0C0C"/>
                </a:solidFill>
                <a:ea typeface="+mn-lt"/>
                <a:cs typeface="+mn-lt"/>
              </a:rPr>
              <a:t>sexually transmitted infections</a:t>
            </a:r>
            <a:endParaRPr lang="en-GB" sz="1600">
              <a:cs typeface="Arial"/>
            </a:endParaRPr>
          </a:p>
          <a:p>
            <a:pPr marL="285750" indent="-285750" algn="just">
              <a:buFont typeface="Arial"/>
              <a:buChar char="•"/>
            </a:pPr>
            <a:r>
              <a:rPr lang="en-GB" sz="1600" b="0">
                <a:solidFill>
                  <a:srgbClr val="0B0C0C"/>
                </a:solidFill>
                <a:ea typeface="+mn-lt"/>
                <a:cs typeface="+mn-lt"/>
              </a:rPr>
              <a:t>pregnant, or a late booking over 24 weeks for maternity care</a:t>
            </a:r>
            <a:endParaRPr lang="en-GB" sz="1600">
              <a:cs typeface="Arial"/>
            </a:endParaRPr>
          </a:p>
          <a:p>
            <a:pPr marL="285750" indent="-285750" algn="just">
              <a:buFont typeface="Arial"/>
              <a:buChar char="•"/>
            </a:pPr>
            <a:r>
              <a:rPr lang="en-GB" sz="1600" b="0">
                <a:solidFill>
                  <a:srgbClr val="0B0C0C"/>
                </a:solidFill>
                <a:ea typeface="+mn-lt"/>
                <a:cs typeface="+mn-lt"/>
              </a:rPr>
              <a:t>disordered eating or poor nutrition</a:t>
            </a:r>
            <a:endParaRPr lang="en-GB" sz="1600">
              <a:cs typeface="Arial"/>
            </a:endParaRPr>
          </a:p>
          <a:p>
            <a:pPr marL="285750" indent="-285750" algn="just">
              <a:buFont typeface="Arial"/>
              <a:buChar char="•"/>
            </a:pPr>
            <a:r>
              <a:rPr lang="en-GB" sz="1600" b="0">
                <a:solidFill>
                  <a:srgbClr val="0B0C0C"/>
                </a:solidFill>
                <a:ea typeface="+mn-lt"/>
                <a:cs typeface="+mn-lt"/>
              </a:rPr>
              <a:t>evidence of self-harm</a:t>
            </a:r>
            <a:endParaRPr lang="en-GB" sz="1600">
              <a:cs typeface="Arial"/>
            </a:endParaRPr>
          </a:p>
          <a:p>
            <a:pPr marL="285750" indent="-285750" algn="just">
              <a:buFont typeface="Arial"/>
              <a:buChar char="•"/>
            </a:pPr>
            <a:r>
              <a:rPr lang="en-GB" sz="1600" b="0">
                <a:solidFill>
                  <a:srgbClr val="0B0C0C"/>
                </a:solidFill>
                <a:ea typeface="+mn-lt"/>
                <a:cs typeface="+mn-lt"/>
              </a:rPr>
              <a:t>dental pain</a:t>
            </a:r>
            <a:endParaRPr lang="en-GB" sz="1600">
              <a:cs typeface="Arial"/>
            </a:endParaRPr>
          </a:p>
          <a:p>
            <a:pPr marL="285750" indent="-285750" algn="just">
              <a:buFont typeface="Arial"/>
              <a:buChar char="•"/>
            </a:pPr>
            <a:r>
              <a:rPr lang="en-GB" sz="1600" b="0">
                <a:solidFill>
                  <a:srgbClr val="0B0C0C"/>
                </a:solidFill>
                <a:ea typeface="+mn-lt"/>
                <a:cs typeface="+mn-lt"/>
              </a:rPr>
              <a:t>fatigue</a:t>
            </a:r>
            <a:endParaRPr lang="en-GB" sz="1600">
              <a:cs typeface="Arial"/>
            </a:endParaRPr>
          </a:p>
          <a:p>
            <a:pPr marL="285750" indent="-285750" algn="just">
              <a:buFont typeface="Arial"/>
              <a:buChar char="•"/>
            </a:pPr>
            <a:r>
              <a:rPr lang="en-GB" sz="1600" b="0">
                <a:solidFill>
                  <a:srgbClr val="0B0C0C"/>
                </a:solidFill>
                <a:ea typeface="+mn-lt"/>
                <a:cs typeface="+mn-lt"/>
              </a:rPr>
              <a:t>non-specific symptoms of post-traumatic stress disorder</a:t>
            </a:r>
            <a:endParaRPr lang="en-GB" sz="1600">
              <a:cs typeface="Arial"/>
            </a:endParaRPr>
          </a:p>
          <a:p>
            <a:pPr marL="285750" indent="-285750" algn="just">
              <a:buFont typeface="Arial"/>
              <a:buChar char="•"/>
            </a:pPr>
            <a:r>
              <a:rPr lang="en-GB" sz="1600" b="0">
                <a:solidFill>
                  <a:srgbClr val="0B0C0C"/>
                </a:solidFill>
                <a:ea typeface="+mn-lt"/>
                <a:cs typeface="+mn-lt"/>
              </a:rPr>
              <a:t>symptoms of psychiatric and psychological distress</a:t>
            </a:r>
            <a:endParaRPr lang="en-GB" sz="1600">
              <a:cs typeface="Arial"/>
            </a:endParaRPr>
          </a:p>
          <a:p>
            <a:pPr marL="285750" indent="-285750" algn="just">
              <a:buFont typeface="Arial"/>
              <a:buChar char="•"/>
            </a:pPr>
            <a:r>
              <a:rPr lang="en-GB" sz="1600" b="0">
                <a:solidFill>
                  <a:srgbClr val="0B0C0C"/>
                </a:solidFill>
                <a:ea typeface="+mn-lt"/>
                <a:cs typeface="+mn-lt"/>
              </a:rPr>
              <a:t>back pain, stomach pain, skin problems; headaches and dizzy spells</a:t>
            </a:r>
            <a:endParaRPr lang="en-GB" sz="1600">
              <a:cs typeface="Arial" panose="020B0604020202020204"/>
            </a:endParaRPr>
          </a:p>
          <a:p>
            <a:endParaRPr lang="en-GB">
              <a:cs typeface="Arial"/>
            </a:endParaRPr>
          </a:p>
        </p:txBody>
      </p:sp>
      <p:sp>
        <p:nvSpPr>
          <p:cNvPr id="4" name="TextBox 3">
            <a:extLst>
              <a:ext uri="{FF2B5EF4-FFF2-40B4-BE49-F238E27FC236}">
                <a16:creationId xmlns:a16="http://schemas.microsoft.com/office/drawing/2014/main" id="{F78BADD0-D41C-FD76-B461-5385D4867DA8}"/>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
        <p:nvSpPr>
          <p:cNvPr id="5" name="TextBox 4">
            <a:extLst>
              <a:ext uri="{FF2B5EF4-FFF2-40B4-BE49-F238E27FC236}">
                <a16:creationId xmlns:a16="http://schemas.microsoft.com/office/drawing/2014/main" id="{99ADBEE6-2CF1-3941-198D-EAB32694B671}"/>
              </a:ext>
            </a:extLst>
          </p:cNvPr>
          <p:cNvSpPr txBox="1"/>
          <p:nvPr/>
        </p:nvSpPr>
        <p:spPr>
          <a:xfrm>
            <a:off x="9065558" y="521073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Royal College of Nursing (2020) </a:t>
            </a:r>
            <a:r>
              <a:rPr lang="en-US" sz="1200">
                <a:solidFill>
                  <a:srgbClr val="444444"/>
                </a:solidFill>
                <a:latin typeface="Calibri"/>
                <a:cs typeface="Calibri"/>
                <a:hlinkClick r:id="rId4"/>
              </a:rPr>
              <a:t>Modern Slavery and Trafficking | Royal College of Nursing (rcn.org.uk)</a:t>
            </a:r>
            <a:endParaRPr lang="en-US" sz="1200">
              <a:latin typeface="Calibri"/>
              <a:cs typeface="Calibri"/>
            </a:endParaRPr>
          </a:p>
          <a:p>
            <a:pPr algn="l"/>
            <a:endParaRPr lang="en-GB">
              <a:cs typeface="Arial"/>
            </a:endParaRPr>
          </a:p>
        </p:txBody>
      </p:sp>
    </p:spTree>
    <p:extLst>
      <p:ext uri="{BB962C8B-B14F-4D97-AF65-F5344CB8AC3E}">
        <p14:creationId xmlns:p14="http://schemas.microsoft.com/office/powerpoint/2010/main" val="6980327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93697E-3175-D742-3DE6-5D23506B490E}"/>
              </a:ext>
            </a:extLst>
          </p:cNvPr>
          <p:cNvSpPr>
            <a:spLocks noGrp="1"/>
          </p:cNvSpPr>
          <p:nvPr>
            <p:ph type="title"/>
          </p:nvPr>
        </p:nvSpPr>
        <p:spPr/>
        <p:txBody>
          <a:bodyPr/>
          <a:lstStyle/>
          <a:p>
            <a:r>
              <a:rPr lang="en-GB"/>
              <a:t>Victims of modern slavery: Health outcomes </a:t>
            </a:r>
          </a:p>
        </p:txBody>
      </p:sp>
      <p:sp>
        <p:nvSpPr>
          <p:cNvPr id="5" name="Content Placeholder 4">
            <a:extLst>
              <a:ext uri="{FF2B5EF4-FFF2-40B4-BE49-F238E27FC236}">
                <a16:creationId xmlns:a16="http://schemas.microsoft.com/office/drawing/2014/main" id="{CE75547F-3EEE-B7D7-3981-845CE947390F}"/>
              </a:ext>
            </a:extLst>
          </p:cNvPr>
          <p:cNvSpPr>
            <a:spLocks noGrp="1"/>
          </p:cNvSpPr>
          <p:nvPr>
            <p:ph idx="1"/>
          </p:nvPr>
        </p:nvSpPr>
        <p:spPr>
          <a:xfrm>
            <a:off x="385837" y="1074657"/>
            <a:ext cx="11196564" cy="4716682"/>
          </a:xfrm>
        </p:spPr>
        <p:txBody>
          <a:bodyPr vert="horz" lIns="91440" tIns="45720" rIns="91440" bIns="45720" rtlCol="0" anchor="t">
            <a:noAutofit/>
          </a:bodyPr>
          <a:lstStyle/>
          <a:p>
            <a:pPr>
              <a:lnSpc>
                <a:spcPct val="110000"/>
              </a:lnSpc>
            </a:pPr>
            <a:r>
              <a:rPr lang="en-GB" sz="1600" b="0">
                <a:cs typeface="Arial"/>
              </a:rPr>
              <a:t>There is limited research and data available on the health outcomes for those who have experienced enslavement. However, </a:t>
            </a:r>
            <a:r>
              <a:rPr lang="en-GB" sz="1600" b="0">
                <a:cs typeface="Arial"/>
                <a:hlinkClick r:id="rId3"/>
              </a:rPr>
              <a:t>studies</a:t>
            </a:r>
            <a:r>
              <a:rPr lang="en-GB" sz="1600" b="0">
                <a:cs typeface="Arial"/>
              </a:rPr>
              <a:t> have found physically demanding forced labour combined with long working hours, in poor, unsafe, working conditions, can result in a high incidence of physical injury; and sexual exploitation brings with it a high prevalence of sexually transmitted infections and trauma. </a:t>
            </a:r>
          </a:p>
          <a:p>
            <a:pPr>
              <a:lnSpc>
                <a:spcPct val="110000"/>
              </a:lnSpc>
            </a:pPr>
            <a:endParaRPr lang="en-US" sz="200" b="0">
              <a:cs typeface="Arial"/>
            </a:endParaRPr>
          </a:p>
          <a:p>
            <a:pPr>
              <a:lnSpc>
                <a:spcPct val="110000"/>
              </a:lnSpc>
            </a:pPr>
            <a:r>
              <a:rPr lang="en-GB" sz="1600" b="0">
                <a:cs typeface="Arial"/>
              </a:rPr>
              <a:t>Research carried out by </a:t>
            </a:r>
            <a:r>
              <a:rPr lang="en-GB" sz="1600" b="0">
                <a:cs typeface="Arial"/>
                <a:hlinkClick r:id="rId4"/>
              </a:rPr>
              <a:t>the Helen Bamber Foundation</a:t>
            </a:r>
            <a:r>
              <a:rPr lang="en-GB" sz="1600" b="0">
                <a:cs typeface="Arial"/>
              </a:rPr>
              <a:t>, on behalf of the Freedom Fund, found that modern slavery, in all its forms, has a "profound and devastating impact on human lives". The critical evidence review looked at the mental health impact of enslavement and the efficacy of specific mental health interventions. The </a:t>
            </a:r>
            <a:r>
              <a:rPr lang="en-GB" sz="1600" b="0">
                <a:ea typeface="+mn-lt"/>
                <a:cs typeface="+mn-lt"/>
              </a:rPr>
              <a:t>review found mental health problems including depression, anxiety and Post-Traumatic Stress Disorder (PTSD) occur frequently in survivors, irrespective of the form of slavery to which they have endured. There was limited evidence to demonstrate the efficacy of specific treatment interventions. An integrated approach to care for survivors was likely to be more effective.  Information is limited on the risk factors which increase the likelihood of major mental health consequences and on factors which may protect survivors from developing serious mental health problems. </a:t>
            </a:r>
            <a:endParaRPr lang="en-US" sz="1600" b="0">
              <a:cs typeface="Arial"/>
            </a:endParaRPr>
          </a:p>
          <a:p>
            <a:pPr>
              <a:lnSpc>
                <a:spcPct val="110000"/>
              </a:lnSpc>
            </a:pPr>
            <a:endParaRPr lang="en-GB" sz="200" b="0">
              <a:solidFill>
                <a:srgbClr val="0B0C0C"/>
              </a:solidFill>
              <a:ea typeface="+mn-lt"/>
              <a:cs typeface="+mn-lt"/>
            </a:endParaRPr>
          </a:p>
          <a:p>
            <a:pPr>
              <a:lnSpc>
                <a:spcPct val="110000"/>
              </a:lnSpc>
            </a:pPr>
            <a:r>
              <a:rPr lang="en-GB" sz="1600" b="0">
                <a:solidFill>
                  <a:srgbClr val="0B0C0C"/>
                </a:solidFill>
                <a:ea typeface="+mn-lt"/>
                <a:cs typeface="+mn-lt"/>
                <a:hlinkClick r:id="rId5"/>
              </a:rPr>
              <a:t>Public Health England</a:t>
            </a:r>
            <a:r>
              <a:rPr lang="en-GB" sz="1600" b="0">
                <a:solidFill>
                  <a:srgbClr val="0B0C0C"/>
                </a:solidFill>
                <a:ea typeface="+mn-lt"/>
                <a:cs typeface="+mn-lt"/>
              </a:rPr>
              <a:t> previously championed a call to action for: leaders in public health to influence statutory and third sector engagement by talking about modern slavery (for example, with housing associations, schools and allied health professionals) and by raising public awareness; and health professionals and other frontline staff  to have a central role in better identifying and supporting victims.</a:t>
            </a:r>
            <a:endParaRPr lang="en-GB" sz="1600">
              <a:cs typeface="Arial"/>
            </a:endParaRPr>
          </a:p>
          <a:p>
            <a:endParaRPr lang="en-GB" sz="1600" b="0">
              <a:cs typeface="Arial"/>
            </a:endParaRPr>
          </a:p>
          <a:p>
            <a:endParaRPr lang="en-GB" sz="1600">
              <a:cs typeface="Arial"/>
            </a:endParaRPr>
          </a:p>
          <a:p>
            <a:endParaRPr lang="en-GB" sz="1600">
              <a:cs typeface="Arial"/>
            </a:endParaRPr>
          </a:p>
          <a:p>
            <a:endParaRPr lang="en-GB" sz="1600">
              <a:cs typeface="Arial"/>
            </a:endParaRPr>
          </a:p>
        </p:txBody>
      </p:sp>
      <p:sp>
        <p:nvSpPr>
          <p:cNvPr id="2" name="TextBox 1">
            <a:extLst>
              <a:ext uri="{FF2B5EF4-FFF2-40B4-BE49-F238E27FC236}">
                <a16:creationId xmlns:a16="http://schemas.microsoft.com/office/drawing/2014/main" id="{6A5811F6-E41A-5596-0933-3973D3DB91B0}"/>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7977032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3FFF9E-81AB-5B9A-74B6-2DC589B5C296}"/>
              </a:ext>
            </a:extLst>
          </p:cNvPr>
          <p:cNvSpPr>
            <a:spLocks noGrp="1"/>
          </p:cNvSpPr>
          <p:nvPr>
            <p:ph type="title"/>
          </p:nvPr>
        </p:nvSpPr>
        <p:spPr>
          <a:xfrm>
            <a:off x="360000" y="360000"/>
            <a:ext cx="11446163" cy="844839"/>
          </a:xfrm>
        </p:spPr>
        <p:txBody>
          <a:bodyPr anchor="t">
            <a:normAutofit/>
          </a:bodyPr>
          <a:lstStyle/>
          <a:p>
            <a:r>
              <a:rPr lang="en-US"/>
              <a:t>Indicators of modern slavery, both for adults and children</a:t>
            </a:r>
          </a:p>
        </p:txBody>
      </p:sp>
      <p:graphicFrame>
        <p:nvGraphicFramePr>
          <p:cNvPr id="13" name="Content Placeholder 2">
            <a:extLst>
              <a:ext uri="{FF2B5EF4-FFF2-40B4-BE49-F238E27FC236}">
                <a16:creationId xmlns:a16="http://schemas.microsoft.com/office/drawing/2014/main" id="{5E00283C-D222-E131-4B5A-225AC15D7FA5}"/>
              </a:ext>
            </a:extLst>
          </p:cNvPr>
          <p:cNvGraphicFramePr>
            <a:graphicFrameLocks noGrp="1"/>
          </p:cNvGraphicFramePr>
          <p:nvPr>
            <p:ph idx="1"/>
            <p:extLst>
              <p:ext uri="{D42A27DB-BD31-4B8C-83A1-F6EECF244321}">
                <p14:modId xmlns:p14="http://schemas.microsoft.com/office/powerpoint/2010/main" val="1059010123"/>
              </p:ext>
            </p:extLst>
          </p:nvPr>
        </p:nvGraphicFramePr>
        <p:xfrm>
          <a:off x="189206" y="1216654"/>
          <a:ext cx="11734570" cy="4842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6C71CB4-D815-70B3-A04E-2DD7B99396FA}"/>
              </a:ext>
            </a:extLst>
          </p:cNvPr>
          <p:cNvSpPr txBox="1"/>
          <p:nvPr/>
        </p:nvSpPr>
        <p:spPr>
          <a:xfrm>
            <a:off x="9601200" y="6399803"/>
            <a:ext cx="2185214" cy="369332"/>
          </a:xfrm>
          <a:prstGeom prst="rect">
            <a:avLst/>
          </a:prstGeom>
          <a:noFill/>
        </p:spPr>
        <p:txBody>
          <a:bodyPr wrap="none" rtlCol="0">
            <a:spAutoFit/>
          </a:bodyPr>
          <a:lstStyle/>
          <a:p>
            <a:r>
              <a:rPr lang="en-GB">
                <a:hlinkClick r:id="rId8" action="ppaction://hlinksldjump"/>
              </a:rPr>
              <a:t>Return to Contents</a:t>
            </a:r>
            <a:endParaRPr lang="en-GB"/>
          </a:p>
        </p:txBody>
      </p:sp>
      <p:sp>
        <p:nvSpPr>
          <p:cNvPr id="3" name="TextBox 2">
            <a:extLst>
              <a:ext uri="{FF2B5EF4-FFF2-40B4-BE49-F238E27FC236}">
                <a16:creationId xmlns:a16="http://schemas.microsoft.com/office/drawing/2014/main" id="{5B731F80-55C6-B4F6-CC65-C2876F5AC6A6}"/>
              </a:ext>
            </a:extLst>
          </p:cNvPr>
          <p:cNvSpPr txBox="1"/>
          <p:nvPr/>
        </p:nvSpPr>
        <p:spPr>
          <a:xfrm>
            <a:off x="9601200" y="5983391"/>
            <a:ext cx="2424062" cy="246221"/>
          </a:xfrm>
          <a:prstGeom prst="rect">
            <a:avLst/>
          </a:prstGeom>
          <a:noFill/>
        </p:spPr>
        <p:txBody>
          <a:bodyPr wrap="none" rtlCol="0">
            <a:spAutoFit/>
          </a:bodyPr>
          <a:lstStyle/>
          <a:p>
            <a:r>
              <a:rPr lang="en-GB" sz="1000"/>
              <a:t>Source: </a:t>
            </a:r>
            <a:r>
              <a:rPr lang="en-GB" sz="1000">
                <a:hlinkClick r:id="rId9" action="ppaction://hlinkfile"/>
              </a:rPr>
              <a:t>Royal College of Nursing, 2020</a:t>
            </a:r>
            <a:endParaRPr lang="en-GB" sz="1000"/>
          </a:p>
        </p:txBody>
      </p:sp>
    </p:spTree>
    <p:extLst>
      <p:ext uri="{BB962C8B-B14F-4D97-AF65-F5344CB8AC3E}">
        <p14:creationId xmlns:p14="http://schemas.microsoft.com/office/powerpoint/2010/main" val="36586165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FE1B4A-9471-94CF-2779-0B6C6FBEA4EF}"/>
              </a:ext>
            </a:extLst>
          </p:cNvPr>
          <p:cNvSpPr>
            <a:spLocks noGrp="1"/>
          </p:cNvSpPr>
          <p:nvPr>
            <p:ph type="title"/>
          </p:nvPr>
        </p:nvSpPr>
        <p:spPr>
          <a:xfrm>
            <a:off x="360000" y="360000"/>
            <a:ext cx="11446163" cy="844839"/>
          </a:xfrm>
        </p:spPr>
        <p:txBody>
          <a:bodyPr/>
          <a:lstStyle/>
          <a:p>
            <a:r>
              <a:rPr lang="en-US">
                <a:cs typeface="Arial"/>
              </a:rPr>
              <a:t>Indicators of modern slavery relating to children</a:t>
            </a:r>
            <a:endParaRPr lang="en-US"/>
          </a:p>
        </p:txBody>
      </p:sp>
      <p:graphicFrame>
        <p:nvGraphicFramePr>
          <p:cNvPr id="5" name="Content Placeholder 2">
            <a:extLst>
              <a:ext uri="{FF2B5EF4-FFF2-40B4-BE49-F238E27FC236}">
                <a16:creationId xmlns:a16="http://schemas.microsoft.com/office/drawing/2014/main" id="{3D41460F-4F00-9BB3-E6B3-89271C7EB49D}"/>
              </a:ext>
            </a:extLst>
          </p:cNvPr>
          <p:cNvGraphicFramePr>
            <a:graphicFrameLocks noGrp="1"/>
          </p:cNvGraphicFramePr>
          <p:nvPr>
            <p:ph idx="1"/>
            <p:extLst>
              <p:ext uri="{D42A27DB-BD31-4B8C-83A1-F6EECF244321}">
                <p14:modId xmlns:p14="http://schemas.microsoft.com/office/powerpoint/2010/main" val="3418225107"/>
              </p:ext>
            </p:extLst>
          </p:nvPr>
        </p:nvGraphicFramePr>
        <p:xfrm>
          <a:off x="262463" y="1269312"/>
          <a:ext cx="1166526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D004717-5D47-2971-11B4-9D525695A1D9}"/>
              </a:ext>
            </a:extLst>
          </p:cNvPr>
          <p:cNvSpPr txBox="1"/>
          <p:nvPr/>
        </p:nvSpPr>
        <p:spPr>
          <a:xfrm>
            <a:off x="9601200" y="6390278"/>
            <a:ext cx="2185214" cy="369332"/>
          </a:xfrm>
          <a:prstGeom prst="rect">
            <a:avLst/>
          </a:prstGeom>
          <a:noFill/>
        </p:spPr>
        <p:txBody>
          <a:bodyPr wrap="none" rtlCol="0">
            <a:spAutoFit/>
          </a:bodyPr>
          <a:lstStyle/>
          <a:p>
            <a:r>
              <a:rPr lang="en-GB">
                <a:hlinkClick r:id="rId8" action="ppaction://hlinksldjump"/>
              </a:rPr>
              <a:t>Return to Contents</a:t>
            </a:r>
            <a:endParaRPr lang="en-GB"/>
          </a:p>
        </p:txBody>
      </p:sp>
      <p:sp>
        <p:nvSpPr>
          <p:cNvPr id="3" name="TextBox 2">
            <a:extLst>
              <a:ext uri="{FF2B5EF4-FFF2-40B4-BE49-F238E27FC236}">
                <a16:creationId xmlns:a16="http://schemas.microsoft.com/office/drawing/2014/main" id="{77CAC0CA-8A20-E706-CE14-2D23B0D85BC5}"/>
              </a:ext>
            </a:extLst>
          </p:cNvPr>
          <p:cNvSpPr txBox="1"/>
          <p:nvPr/>
        </p:nvSpPr>
        <p:spPr>
          <a:xfrm>
            <a:off x="9601200" y="5983391"/>
            <a:ext cx="2424062" cy="246221"/>
          </a:xfrm>
          <a:prstGeom prst="rect">
            <a:avLst/>
          </a:prstGeom>
          <a:noFill/>
        </p:spPr>
        <p:txBody>
          <a:bodyPr wrap="none" rtlCol="0">
            <a:spAutoFit/>
          </a:bodyPr>
          <a:lstStyle/>
          <a:p>
            <a:r>
              <a:rPr lang="en-GB" sz="1000"/>
              <a:t>Source: </a:t>
            </a:r>
            <a:r>
              <a:rPr lang="en-GB" sz="1000">
                <a:hlinkClick r:id="rId9" action="ppaction://hlinkfile"/>
              </a:rPr>
              <a:t>Royal College of Nursing, 2020</a:t>
            </a:r>
            <a:endParaRPr lang="en-GB" sz="1000"/>
          </a:p>
        </p:txBody>
      </p:sp>
    </p:spTree>
    <p:extLst>
      <p:ext uri="{BB962C8B-B14F-4D97-AF65-F5344CB8AC3E}">
        <p14:creationId xmlns:p14="http://schemas.microsoft.com/office/powerpoint/2010/main" val="11263221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DFAD-6EDB-8CED-0FF9-0183A299CE65}"/>
              </a:ext>
            </a:extLst>
          </p:cNvPr>
          <p:cNvSpPr>
            <a:spLocks noGrp="1"/>
          </p:cNvSpPr>
          <p:nvPr>
            <p:ph type="title"/>
          </p:nvPr>
        </p:nvSpPr>
        <p:spPr/>
        <p:txBody>
          <a:bodyPr/>
          <a:lstStyle/>
          <a:p>
            <a:r>
              <a:rPr lang="en-GB">
                <a:cs typeface="Arial"/>
              </a:rPr>
              <a:t>National Referral Mechanism and Duty to Notify</a:t>
            </a:r>
            <a:endParaRPr lang="en-GB"/>
          </a:p>
        </p:txBody>
      </p:sp>
      <p:sp>
        <p:nvSpPr>
          <p:cNvPr id="3" name="Content Placeholder 2">
            <a:extLst>
              <a:ext uri="{FF2B5EF4-FFF2-40B4-BE49-F238E27FC236}">
                <a16:creationId xmlns:a16="http://schemas.microsoft.com/office/drawing/2014/main" id="{19115E36-70EC-DFD6-766B-AF1D69AECCE5}"/>
              </a:ext>
            </a:extLst>
          </p:cNvPr>
          <p:cNvSpPr>
            <a:spLocks noGrp="1"/>
          </p:cNvSpPr>
          <p:nvPr>
            <p:ph idx="1"/>
          </p:nvPr>
        </p:nvSpPr>
        <p:spPr>
          <a:xfrm>
            <a:off x="359999" y="951171"/>
            <a:ext cx="11420763" cy="5632509"/>
          </a:xfrm>
        </p:spPr>
        <p:txBody>
          <a:bodyPr vert="horz" lIns="91440" tIns="45720" rIns="91440" bIns="45720" rtlCol="0" anchor="t">
            <a:normAutofit/>
          </a:bodyPr>
          <a:lstStyle/>
          <a:p>
            <a:r>
              <a:rPr lang="en-GB" sz="1600" b="0">
                <a:solidFill>
                  <a:srgbClr val="0B0C0C"/>
                </a:solidFill>
                <a:ea typeface="+mn-lt"/>
                <a:cs typeface="+mn-lt"/>
              </a:rPr>
              <a:t>The National Referral Mechanism (NRM) was introduced in April 2009. It is a framework for identifying and referring potential victims of modern slavery and ensuring they receive the appropriate support. The difference between an NRM referral and a Duty to Notify (</a:t>
            </a:r>
            <a:r>
              <a:rPr lang="en-GB" sz="1600" b="0" err="1">
                <a:solidFill>
                  <a:srgbClr val="0B0C0C"/>
                </a:solidFill>
                <a:ea typeface="+mn-lt"/>
                <a:cs typeface="+mn-lt"/>
              </a:rPr>
              <a:t>DtN</a:t>
            </a:r>
            <a:r>
              <a:rPr lang="en-GB" sz="1600" b="0">
                <a:solidFill>
                  <a:srgbClr val="0B0C0C"/>
                </a:solidFill>
                <a:ea typeface="+mn-lt"/>
                <a:cs typeface="+mn-lt"/>
              </a:rPr>
              <a:t>) referral relates to the consent of the adult involved.</a:t>
            </a:r>
            <a:endParaRPr lang="en-US"/>
          </a:p>
          <a:p>
            <a:r>
              <a:rPr lang="en-GB" sz="1600" b="0">
                <a:solidFill>
                  <a:srgbClr val="0B0C0C"/>
                </a:solidFill>
                <a:cs typeface="Arial"/>
              </a:rPr>
              <a:t>Guidance on how to refer can be found on the government website: </a:t>
            </a:r>
            <a:r>
              <a:rPr lang="en-GB" sz="1600" b="0">
                <a:solidFill>
                  <a:srgbClr val="0B0C0C"/>
                </a:solidFill>
                <a:ea typeface="+mn-lt"/>
                <a:cs typeface="+mn-lt"/>
                <a:hlinkClick r:id="rId3"/>
              </a:rPr>
              <a:t>National referral mechanism guidance</a:t>
            </a:r>
            <a:endParaRPr lang="en-GB" sz="1600">
              <a:solidFill>
                <a:srgbClr val="000000"/>
              </a:solidFill>
              <a:cs typeface="Arial"/>
            </a:endParaRPr>
          </a:p>
          <a:p>
            <a:r>
              <a:rPr lang="en-GB" sz="1600">
                <a:solidFill>
                  <a:srgbClr val="0B0C0C"/>
                </a:solidFill>
                <a:cs typeface="Arial"/>
              </a:rPr>
              <a:t>Child</a:t>
            </a:r>
            <a:r>
              <a:rPr lang="en-GB" sz="1600">
                <a:solidFill>
                  <a:srgbClr val="0B0C0C"/>
                </a:solidFill>
              </a:rPr>
              <a:t> victims</a:t>
            </a:r>
            <a:endParaRPr lang="en-GB" sz="1600">
              <a:cs typeface="Arial"/>
            </a:endParaRPr>
          </a:p>
          <a:p>
            <a:r>
              <a:rPr lang="en-GB" sz="1600" b="0">
                <a:solidFill>
                  <a:srgbClr val="0B0C0C"/>
                </a:solidFill>
                <a:ea typeface="+mn-lt"/>
                <a:cs typeface="+mn-lt"/>
              </a:rPr>
              <a:t>If the potential victim is under 18, or may be under 18, an NRM referral must be made, children cannot be referred in using a </a:t>
            </a:r>
            <a:r>
              <a:rPr lang="en-GB" sz="1600" b="0" err="1">
                <a:solidFill>
                  <a:srgbClr val="0B0C0C"/>
                </a:solidFill>
                <a:ea typeface="+mn-lt"/>
                <a:cs typeface="+mn-lt"/>
              </a:rPr>
              <a:t>DtN</a:t>
            </a:r>
            <a:r>
              <a:rPr lang="en-GB" sz="1600" b="0">
                <a:solidFill>
                  <a:srgbClr val="0B0C0C"/>
                </a:solidFill>
                <a:ea typeface="+mn-lt"/>
                <a:cs typeface="+mn-lt"/>
              </a:rPr>
              <a:t> referral. Child victims do not have to consent to be referred into the NRM and must first be safeguarded and then referred into the NRM process.</a:t>
            </a:r>
            <a:endParaRPr lang="en-GB" sz="1600">
              <a:cs typeface="Arial"/>
            </a:endParaRPr>
          </a:p>
          <a:p>
            <a:r>
              <a:rPr lang="en-GB" sz="1600">
                <a:solidFill>
                  <a:srgbClr val="0B0C0C"/>
                </a:solidFill>
              </a:rPr>
              <a:t>Duty to Notify</a:t>
            </a:r>
            <a:endParaRPr lang="en-GB" sz="1600">
              <a:cs typeface="Arial"/>
            </a:endParaRPr>
          </a:p>
          <a:p>
            <a:r>
              <a:rPr lang="en-GB" sz="1600" b="0">
                <a:solidFill>
                  <a:srgbClr val="0B0C0C"/>
                </a:solidFill>
                <a:ea typeface="+mn-lt"/>
                <a:cs typeface="+mn-lt"/>
              </a:rPr>
              <a:t>From November 2015, specified public authorities are required to notify the Home Office about any potential victims of modern slavery they encounter in England and Wales.  Adult cases whereby consent is not provided to be referred into the NRM process automatically become DTN referral. </a:t>
            </a:r>
            <a:endParaRPr lang="en-GB" sz="1600">
              <a:solidFill>
                <a:srgbClr val="000000"/>
              </a:solidFill>
              <a:ea typeface="+mn-lt"/>
              <a:cs typeface="+mn-lt"/>
            </a:endParaRPr>
          </a:p>
          <a:p>
            <a:r>
              <a:rPr lang="en-GB" sz="1600" b="0">
                <a:solidFill>
                  <a:srgbClr val="0B0C0C"/>
                </a:solidFill>
                <a:cs typeface="Arial" panose="020B0604020202020204"/>
              </a:rPr>
              <a:t>The NHS is not required to report under the Modern Slavery 2015 Act, which means there is a lack of consistency in the health system in respect of awareness and training. However, the </a:t>
            </a:r>
            <a:r>
              <a:rPr lang="en-GB" sz="1600" b="0">
                <a:solidFill>
                  <a:srgbClr val="0B0C0C"/>
                </a:solidFill>
                <a:cs typeface="Arial" panose="020B0604020202020204"/>
                <a:hlinkClick r:id="rId4"/>
              </a:rPr>
              <a:t>CEO of NHS England sets out clear expectations</a:t>
            </a:r>
            <a:r>
              <a:rPr lang="en-GB" sz="1600" b="0">
                <a:solidFill>
                  <a:srgbClr val="0B0C0C"/>
                </a:solidFill>
                <a:cs typeface="Arial" panose="020B0604020202020204"/>
              </a:rPr>
              <a:t> of staff in terms of prevention of Modern Slavery and the protection of the health of survivors.</a:t>
            </a:r>
            <a:endParaRPr lang="en-GB">
              <a:cs typeface="Arial" panose="020B0604020202020204"/>
            </a:endParaRPr>
          </a:p>
          <a:p>
            <a:r>
              <a:rPr lang="en-GB" sz="1600" b="0">
                <a:solidFill>
                  <a:srgbClr val="0B0C0C"/>
                </a:solidFill>
                <a:cs typeface="Arial"/>
              </a:rPr>
              <a:t>There were 16,938 potential victims of modern slavery referred to the Home Office in 2022, a 33% increase compared to 2021 (</a:t>
            </a:r>
            <a:r>
              <a:rPr lang="en-GB" sz="1600" b="0">
                <a:solidFill>
                  <a:srgbClr val="0B0C0C"/>
                </a:solidFill>
                <a:cs typeface="Arial"/>
                <a:hlinkClick r:id="rId5"/>
              </a:rPr>
              <a:t>Home Office, 2023</a:t>
            </a:r>
            <a:r>
              <a:rPr lang="en-GB" sz="1600" b="0">
                <a:solidFill>
                  <a:srgbClr val="0B0C0C"/>
                </a:solidFill>
                <a:cs typeface="Arial"/>
              </a:rPr>
              <a:t>). This increase is driven by increased referrals from government agency first responders which could be linked to the increase in detections at the border and the large increase in small boats arrivals.</a:t>
            </a:r>
            <a:endParaRPr lang="en-GB" sz="1600"/>
          </a:p>
          <a:p>
            <a:endParaRPr lang="en-GB" sz="1800" b="0">
              <a:solidFill>
                <a:srgbClr val="0B0C0C"/>
              </a:solidFill>
              <a:cs typeface="Arial"/>
            </a:endParaRPr>
          </a:p>
          <a:p>
            <a:endParaRPr lang="en-GB" sz="1800" b="0">
              <a:solidFill>
                <a:srgbClr val="0B0C0C"/>
              </a:solidFill>
              <a:cs typeface="Arial"/>
            </a:endParaRPr>
          </a:p>
        </p:txBody>
      </p:sp>
      <p:sp>
        <p:nvSpPr>
          <p:cNvPr id="4" name="TextBox 3">
            <a:extLst>
              <a:ext uri="{FF2B5EF4-FFF2-40B4-BE49-F238E27FC236}">
                <a16:creationId xmlns:a16="http://schemas.microsoft.com/office/drawing/2014/main" id="{501E1150-13BA-72D4-8A0D-6941981011BE}"/>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2179067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A865-C1D2-008E-81B3-B91266F0F709}"/>
              </a:ext>
            </a:extLst>
          </p:cNvPr>
          <p:cNvSpPr>
            <a:spLocks noGrp="1"/>
          </p:cNvSpPr>
          <p:nvPr>
            <p:ph type="title"/>
          </p:nvPr>
        </p:nvSpPr>
        <p:spPr>
          <a:xfrm>
            <a:off x="360000" y="360000"/>
            <a:ext cx="11444072" cy="535531"/>
          </a:xfrm>
        </p:spPr>
        <p:txBody>
          <a:bodyPr anchor="t">
            <a:normAutofit/>
          </a:bodyPr>
          <a:lstStyle/>
          <a:p>
            <a:r>
              <a:rPr lang="en-GB"/>
              <a:t>Reducing healthcare inequalities: Core 20+5</a:t>
            </a:r>
          </a:p>
        </p:txBody>
      </p:sp>
      <p:pic>
        <p:nvPicPr>
          <p:cNvPr id="1026" name="Picture 2" descr="A diagram of health care&#10;&#10;Description automatically generated">
            <a:extLst>
              <a:ext uri="{FF2B5EF4-FFF2-40B4-BE49-F238E27FC236}">
                <a16:creationId xmlns:a16="http://schemas.microsoft.com/office/drawing/2014/main" id="{5BF8FC85-F2B1-3B6C-F20E-E5C8550656F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87929" y="1049475"/>
            <a:ext cx="5580000" cy="3124800"/>
          </a:xfrm>
          <a:prstGeom prst="rect">
            <a:avLst/>
          </a:prstGeom>
          <a:solidFill>
            <a:srgbClr val="FFFFFF"/>
          </a:solidFill>
        </p:spPr>
      </p:pic>
      <p:pic>
        <p:nvPicPr>
          <p:cNvPr id="5" name="Content Placeholder 4" descr="A diagram of health care">
            <a:extLst>
              <a:ext uri="{FF2B5EF4-FFF2-40B4-BE49-F238E27FC236}">
                <a16:creationId xmlns:a16="http://schemas.microsoft.com/office/drawing/2014/main" id="{0BA555EE-1775-619D-9FE8-D3E7D3246687}"/>
              </a:ext>
            </a:extLst>
          </p:cNvPr>
          <p:cNvPicPr>
            <a:picLocks noGrp="1" noChangeAspect="1"/>
          </p:cNvPicPr>
          <p:nvPr>
            <p:ph sz="half" idx="2"/>
          </p:nvPr>
        </p:nvPicPr>
        <p:blipFill>
          <a:blip r:embed="rId3"/>
          <a:stretch>
            <a:fillRect/>
          </a:stretch>
        </p:blipFill>
        <p:spPr>
          <a:xfrm>
            <a:off x="6224073" y="1049475"/>
            <a:ext cx="5580062" cy="3136753"/>
          </a:xfrm>
        </p:spPr>
      </p:pic>
      <p:sp>
        <p:nvSpPr>
          <p:cNvPr id="3" name="TextBox 2">
            <a:extLst>
              <a:ext uri="{FF2B5EF4-FFF2-40B4-BE49-F238E27FC236}">
                <a16:creationId xmlns:a16="http://schemas.microsoft.com/office/drawing/2014/main" id="{24F476F5-C671-8A14-461F-8E7C21DFC7FC}"/>
              </a:ext>
            </a:extLst>
          </p:cNvPr>
          <p:cNvSpPr txBox="1"/>
          <p:nvPr/>
        </p:nvSpPr>
        <p:spPr>
          <a:xfrm>
            <a:off x="360000" y="4414095"/>
            <a:ext cx="11444072" cy="1815882"/>
          </a:xfrm>
          <a:prstGeom prst="rect">
            <a:avLst/>
          </a:prstGeom>
          <a:noFill/>
        </p:spPr>
        <p:txBody>
          <a:bodyPr wrap="square" lIns="91440" tIns="45720" rIns="91440" bIns="45720" rtlCol="0" anchor="t">
            <a:spAutoFit/>
          </a:bodyPr>
          <a:lstStyle/>
          <a:p>
            <a:r>
              <a:rPr lang="en-GB" sz="1600">
                <a:hlinkClick r:id="rId4"/>
              </a:rPr>
              <a:t>Core 20+5 </a:t>
            </a:r>
            <a:r>
              <a:rPr lang="en-GB" sz="1600"/>
              <a:t>is a national NHS England approach to inform action to reduce healthcare inequalities at both national and system level. Initially focused on adults, it was later expanded to include reducing healthcare inequalities for children and young people. Core20 refers to the most deprived 20% of the national population – as identified by the Index of Multiple Deprivation (IMD). “Plus” population groups are identified at an ICS level, identifying those within their population who are experiencing poorer than average health access, experience and/or outcomes. Inclusion health groups are expected to form part of the “plus” population groups, as action to address healthcare inequalities experienced by these groups is fundamental in order to reduce healthcare inequalities across the whole population. </a:t>
            </a:r>
          </a:p>
        </p:txBody>
      </p:sp>
      <p:sp>
        <p:nvSpPr>
          <p:cNvPr id="6" name="TextBox 5">
            <a:extLst>
              <a:ext uri="{FF2B5EF4-FFF2-40B4-BE49-F238E27FC236}">
                <a16:creationId xmlns:a16="http://schemas.microsoft.com/office/drawing/2014/main" id="{47107090-A093-0509-F001-C23B152AD07B}"/>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Tree>
    <p:extLst>
      <p:ext uri="{BB962C8B-B14F-4D97-AF65-F5344CB8AC3E}">
        <p14:creationId xmlns:p14="http://schemas.microsoft.com/office/powerpoint/2010/main" val="20220731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9BEA-EF4F-0BD5-C286-196A7855283E}"/>
              </a:ext>
            </a:extLst>
          </p:cNvPr>
          <p:cNvSpPr>
            <a:spLocks noGrp="1"/>
          </p:cNvSpPr>
          <p:nvPr>
            <p:ph type="title"/>
          </p:nvPr>
        </p:nvSpPr>
        <p:spPr>
          <a:xfrm>
            <a:off x="360000" y="360000"/>
            <a:ext cx="11444072" cy="978729"/>
          </a:xfrm>
        </p:spPr>
        <p:txBody>
          <a:bodyPr/>
          <a:lstStyle/>
          <a:p>
            <a:r>
              <a:rPr lang="en-GB" sz="3200" b="1">
                <a:solidFill>
                  <a:srgbClr val="000000"/>
                </a:solidFill>
                <a:latin typeface="Arial" panose="020B0604020202020204" pitchFamily="34" charset="0"/>
              </a:rPr>
              <a:t>Referrals by exploitation type</a:t>
            </a:r>
            <a:br>
              <a:rPr lang="en-GB" sz="3200" b="1">
                <a:solidFill>
                  <a:srgbClr val="000000"/>
                </a:solidFill>
                <a:latin typeface="Arial" panose="020B0604020202020204" pitchFamily="34" charset="0"/>
              </a:rPr>
            </a:br>
            <a:r>
              <a:rPr lang="en-GB"/>
              <a:t> </a:t>
            </a:r>
          </a:p>
        </p:txBody>
      </p:sp>
      <p:sp>
        <p:nvSpPr>
          <p:cNvPr id="8" name="TextBox 7">
            <a:extLst>
              <a:ext uri="{FF2B5EF4-FFF2-40B4-BE49-F238E27FC236}">
                <a16:creationId xmlns:a16="http://schemas.microsoft.com/office/drawing/2014/main" id="{4F343020-64EE-41E9-963B-BE00FC067A82}"/>
              </a:ext>
            </a:extLst>
          </p:cNvPr>
          <p:cNvSpPr txBox="1"/>
          <p:nvPr/>
        </p:nvSpPr>
        <p:spPr>
          <a:xfrm>
            <a:off x="236949" y="5914528"/>
            <a:ext cx="11840022" cy="400110"/>
          </a:xfrm>
          <a:prstGeom prst="rect">
            <a:avLst/>
          </a:prstGeom>
          <a:noFill/>
        </p:spPr>
        <p:txBody>
          <a:bodyPr wrap="square">
            <a:spAutoFit/>
          </a:bodyPr>
          <a:lstStyle/>
          <a:p>
            <a:r>
              <a:rPr lang="en-GB" sz="1000"/>
              <a:t>Source: Modern Slavery: National Referral Mechanism and Duty to Notify Statistics UK, end of year summary 2022, Home Office – Table 5</a:t>
            </a:r>
          </a:p>
          <a:p>
            <a:r>
              <a:rPr lang="en-GB" sz="1000"/>
              <a:t>Available from: </a:t>
            </a:r>
            <a:r>
              <a:rPr lang="en-GB" sz="1000">
                <a:hlinkClick r:id="rId3"/>
              </a:rPr>
              <a:t>Modern Slavery: National Referral Mechanism and Duty to Notify statistics UK, end of year summary 2022 - GOV.UK (www.gov.uk)</a:t>
            </a:r>
            <a:endParaRPr lang="en-GB" sz="1000"/>
          </a:p>
        </p:txBody>
      </p:sp>
      <p:graphicFrame>
        <p:nvGraphicFramePr>
          <p:cNvPr id="10" name="Chart 9">
            <a:extLst>
              <a:ext uri="{FF2B5EF4-FFF2-40B4-BE49-F238E27FC236}">
                <a16:creationId xmlns:a16="http://schemas.microsoft.com/office/drawing/2014/main" id="{23A4EEA0-990E-4E44-913B-88B4804D4E6E}"/>
              </a:ext>
            </a:extLst>
          </p:cNvPr>
          <p:cNvGraphicFramePr>
            <a:graphicFrameLocks noGrp="1"/>
          </p:cNvGraphicFramePr>
          <p:nvPr>
            <p:extLst>
              <p:ext uri="{D42A27DB-BD31-4B8C-83A1-F6EECF244321}">
                <p14:modId xmlns:p14="http://schemas.microsoft.com/office/powerpoint/2010/main" val="1836328548"/>
              </p:ext>
            </p:extLst>
          </p:nvPr>
        </p:nvGraphicFramePr>
        <p:xfrm>
          <a:off x="387928" y="1092199"/>
          <a:ext cx="11070647" cy="489852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8C43D007-4D59-F4EF-0F5E-8E83C096071B}"/>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
        <p:nvSpPr>
          <p:cNvPr id="9" name="TextBox 8">
            <a:extLst>
              <a:ext uri="{FF2B5EF4-FFF2-40B4-BE49-F238E27FC236}">
                <a16:creationId xmlns:a16="http://schemas.microsoft.com/office/drawing/2014/main" id="{6D594093-EA72-42AE-978E-9137EEFA8166}"/>
              </a:ext>
            </a:extLst>
          </p:cNvPr>
          <p:cNvSpPr txBox="1"/>
          <p:nvPr/>
        </p:nvSpPr>
        <p:spPr>
          <a:xfrm>
            <a:off x="6798938" y="2105561"/>
            <a:ext cx="4039750" cy="923330"/>
          </a:xfrm>
          <a:prstGeom prst="rect">
            <a:avLst/>
          </a:prstGeom>
          <a:solidFill>
            <a:schemeClr val="bg1"/>
          </a:solidFill>
          <a:ln>
            <a:solidFill>
              <a:schemeClr val="accent1">
                <a:lumMod val="75000"/>
              </a:schemeClr>
            </a:solidFill>
          </a:ln>
        </p:spPr>
        <p:txBody>
          <a:bodyPr wrap="square" lIns="91440" tIns="45720" rIns="91440" bIns="45720" rtlCol="0" anchor="t">
            <a:spAutoFit/>
          </a:bodyPr>
          <a:lstStyle/>
          <a:p>
            <a:r>
              <a:rPr lang="en-GB"/>
              <a:t>The most frequent exploitation type for all persons in 2022 was Labour (30.3%), followed by Criminal (27.6%)</a:t>
            </a:r>
          </a:p>
        </p:txBody>
      </p:sp>
    </p:spTree>
    <p:extLst>
      <p:ext uri="{BB962C8B-B14F-4D97-AF65-F5344CB8AC3E}">
        <p14:creationId xmlns:p14="http://schemas.microsoft.com/office/powerpoint/2010/main" val="42524304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B003-CD2E-43E8-A204-3F63145636DE}"/>
              </a:ext>
            </a:extLst>
          </p:cNvPr>
          <p:cNvSpPr>
            <a:spLocks noGrp="1"/>
          </p:cNvSpPr>
          <p:nvPr>
            <p:ph type="title"/>
          </p:nvPr>
        </p:nvSpPr>
        <p:spPr/>
        <p:txBody>
          <a:bodyPr/>
          <a:lstStyle/>
          <a:p>
            <a:r>
              <a:rPr lang="en-GB"/>
              <a:t>NRM referrals by nationality</a:t>
            </a:r>
          </a:p>
        </p:txBody>
      </p:sp>
      <p:sp>
        <p:nvSpPr>
          <p:cNvPr id="3" name="TextBox 2">
            <a:extLst>
              <a:ext uri="{FF2B5EF4-FFF2-40B4-BE49-F238E27FC236}">
                <a16:creationId xmlns:a16="http://schemas.microsoft.com/office/drawing/2014/main" id="{67CAF5A0-D029-4164-8B57-FA5DA2CC23AE}"/>
              </a:ext>
            </a:extLst>
          </p:cNvPr>
          <p:cNvSpPr txBox="1"/>
          <p:nvPr/>
        </p:nvSpPr>
        <p:spPr>
          <a:xfrm>
            <a:off x="236949" y="5914528"/>
            <a:ext cx="11840022" cy="400110"/>
          </a:xfrm>
          <a:prstGeom prst="rect">
            <a:avLst/>
          </a:prstGeom>
          <a:noFill/>
        </p:spPr>
        <p:txBody>
          <a:bodyPr wrap="square">
            <a:spAutoFit/>
          </a:bodyPr>
          <a:lstStyle/>
          <a:p>
            <a:r>
              <a:rPr lang="en-GB" sz="1000"/>
              <a:t>Source: Modern Slavery: National Referral Mechanism and Duty to Notify Statistics UK, end of year summary 2022, Home Office – Table 5</a:t>
            </a:r>
          </a:p>
          <a:p>
            <a:r>
              <a:rPr lang="en-GB" sz="1000"/>
              <a:t>Available from: </a:t>
            </a:r>
            <a:r>
              <a:rPr lang="en-GB" sz="1000">
                <a:hlinkClick r:id="rId2"/>
              </a:rPr>
              <a:t>Modern Slavery: National Referral Mechanism and Duty to Notify statistics UK, end of year summary 2022 - GOV.UK (www.gov.uk)</a:t>
            </a:r>
            <a:endParaRPr lang="en-GB" sz="1000"/>
          </a:p>
        </p:txBody>
      </p:sp>
      <p:sp>
        <p:nvSpPr>
          <p:cNvPr id="5" name="TextBox 4">
            <a:extLst>
              <a:ext uri="{FF2B5EF4-FFF2-40B4-BE49-F238E27FC236}">
                <a16:creationId xmlns:a16="http://schemas.microsoft.com/office/drawing/2014/main" id="{FE6ECF77-91BF-466C-8044-60A099062D3F}"/>
              </a:ext>
            </a:extLst>
          </p:cNvPr>
          <p:cNvSpPr txBox="1"/>
          <p:nvPr/>
        </p:nvSpPr>
        <p:spPr>
          <a:xfrm>
            <a:off x="387928" y="1843173"/>
            <a:ext cx="2806376" cy="280076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a:t>In 2022, Albanian nationals overtook UK nationals as the most commonly referred nationality (4,454) in England.</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Albanian nationals represent 29.3% of the total referrals with a known nationality.</a:t>
            </a:r>
            <a:endParaRPr lang="en-GB" sz="1600">
              <a:cs typeface="Arial"/>
            </a:endParaRPr>
          </a:p>
        </p:txBody>
      </p:sp>
      <p:graphicFrame>
        <p:nvGraphicFramePr>
          <p:cNvPr id="6" name="Chart 5">
            <a:extLst>
              <a:ext uri="{FF2B5EF4-FFF2-40B4-BE49-F238E27FC236}">
                <a16:creationId xmlns:a16="http://schemas.microsoft.com/office/drawing/2014/main" id="{74CEFC35-CE3A-41DD-9997-333432DE3115}"/>
              </a:ext>
            </a:extLst>
          </p:cNvPr>
          <p:cNvGraphicFramePr>
            <a:graphicFrameLocks noGrp="1"/>
          </p:cNvGraphicFramePr>
          <p:nvPr/>
        </p:nvGraphicFramePr>
        <p:xfrm>
          <a:off x="3281437" y="1028701"/>
          <a:ext cx="8522635" cy="488582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F002E2D-E03E-629C-DA2A-F3A4228FAB35}"/>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32232221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D3EB-4C1F-470A-B57C-80634475421F}"/>
              </a:ext>
            </a:extLst>
          </p:cNvPr>
          <p:cNvSpPr>
            <a:spLocks noGrp="1"/>
          </p:cNvSpPr>
          <p:nvPr>
            <p:ph type="title"/>
          </p:nvPr>
        </p:nvSpPr>
        <p:spPr/>
        <p:txBody>
          <a:bodyPr/>
          <a:lstStyle/>
          <a:p>
            <a:r>
              <a:rPr lang="en-GB"/>
              <a:t>Referrals by broad type and age group</a:t>
            </a:r>
          </a:p>
        </p:txBody>
      </p:sp>
      <p:graphicFrame>
        <p:nvGraphicFramePr>
          <p:cNvPr id="3" name="Chart 2">
            <a:extLst>
              <a:ext uri="{FF2B5EF4-FFF2-40B4-BE49-F238E27FC236}">
                <a16:creationId xmlns:a16="http://schemas.microsoft.com/office/drawing/2014/main" id="{8A50D646-186A-4FE9-976D-D85025F7B31E}"/>
              </a:ext>
            </a:extLst>
          </p:cNvPr>
          <p:cNvGraphicFramePr>
            <a:graphicFrameLocks noGrp="1"/>
          </p:cNvGraphicFramePr>
          <p:nvPr/>
        </p:nvGraphicFramePr>
        <p:xfrm>
          <a:off x="3505200" y="1136831"/>
          <a:ext cx="8001000" cy="47776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9C722F7E-196A-4CCA-829D-752F96D1AC1D}"/>
              </a:ext>
            </a:extLst>
          </p:cNvPr>
          <p:cNvSpPr txBox="1"/>
          <p:nvPr/>
        </p:nvSpPr>
        <p:spPr>
          <a:xfrm>
            <a:off x="236949" y="5914528"/>
            <a:ext cx="11840022" cy="400110"/>
          </a:xfrm>
          <a:prstGeom prst="rect">
            <a:avLst/>
          </a:prstGeom>
          <a:noFill/>
        </p:spPr>
        <p:txBody>
          <a:bodyPr wrap="square">
            <a:spAutoFit/>
          </a:bodyPr>
          <a:lstStyle/>
          <a:p>
            <a:r>
              <a:rPr lang="en-GB" sz="1000"/>
              <a:t>Source: Modern Slavery: National Referral Mechanism and Duty to Notify Statistics UK, end of year summary 2022, Home Office – Table 4</a:t>
            </a:r>
          </a:p>
          <a:p>
            <a:r>
              <a:rPr lang="en-GB" sz="1000"/>
              <a:t>Available from: </a:t>
            </a:r>
            <a:r>
              <a:rPr lang="en-GB" sz="1000">
                <a:hlinkClick r:id="rId4"/>
              </a:rPr>
              <a:t>Modern Slavery: National Referral Mechanism and Duty to Notify statistics UK, end of year summary 2022 - GOV.UK (www.gov.uk)</a:t>
            </a:r>
            <a:endParaRPr lang="en-GB" sz="1000"/>
          </a:p>
        </p:txBody>
      </p:sp>
      <p:sp>
        <p:nvSpPr>
          <p:cNvPr id="5" name="TextBox 4">
            <a:extLst>
              <a:ext uri="{FF2B5EF4-FFF2-40B4-BE49-F238E27FC236}">
                <a16:creationId xmlns:a16="http://schemas.microsoft.com/office/drawing/2014/main" id="{23DCA5B0-2FEC-4AE5-BED5-8D7915536EFC}"/>
              </a:ext>
            </a:extLst>
          </p:cNvPr>
          <p:cNvSpPr txBox="1"/>
          <p:nvPr/>
        </p:nvSpPr>
        <p:spPr>
          <a:xfrm>
            <a:off x="546100" y="1635314"/>
            <a:ext cx="2959100" cy="35394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a:t>55.8% referrals were adults and 44.2% were children aged 17 or under in 2022.</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For adults 78% were male and 22% female; for children, 80% were male and 20% female</a:t>
            </a:r>
            <a:endParaRPr lang="en-GB" sz="1600">
              <a:cs typeface="Arial"/>
            </a:endParaRP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Child victims were most often referred for criminal exploitation. This links to increases in the number of ‘</a:t>
            </a:r>
            <a:r>
              <a:rPr lang="en-GB" sz="1600">
                <a:hlinkClick r:id="rId5"/>
              </a:rPr>
              <a:t>county lines</a:t>
            </a:r>
            <a:r>
              <a:rPr lang="en-GB" sz="1600"/>
              <a:t> cases’</a:t>
            </a:r>
            <a:endParaRPr lang="en-GB" sz="1600">
              <a:cs typeface="Arial"/>
            </a:endParaRPr>
          </a:p>
        </p:txBody>
      </p:sp>
      <p:sp>
        <p:nvSpPr>
          <p:cNvPr id="6" name="TextBox 5">
            <a:extLst>
              <a:ext uri="{FF2B5EF4-FFF2-40B4-BE49-F238E27FC236}">
                <a16:creationId xmlns:a16="http://schemas.microsoft.com/office/drawing/2014/main" id="{FF66ED7D-E258-9D7A-BC61-C9F4CE3E6D3D}"/>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20321509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72F4-DBC4-4190-95E0-45162953A210}"/>
              </a:ext>
            </a:extLst>
          </p:cNvPr>
          <p:cNvSpPr>
            <a:spLocks noGrp="1"/>
          </p:cNvSpPr>
          <p:nvPr>
            <p:ph type="title"/>
          </p:nvPr>
        </p:nvSpPr>
        <p:spPr/>
        <p:txBody>
          <a:bodyPr/>
          <a:lstStyle/>
          <a:p>
            <a:r>
              <a:rPr lang="en-GB"/>
              <a:t>Trend in NRM referrals flagged as county lines, UK</a:t>
            </a:r>
          </a:p>
        </p:txBody>
      </p:sp>
      <p:graphicFrame>
        <p:nvGraphicFramePr>
          <p:cNvPr id="3" name="Chart 2">
            <a:extLst>
              <a:ext uri="{FF2B5EF4-FFF2-40B4-BE49-F238E27FC236}">
                <a16:creationId xmlns:a16="http://schemas.microsoft.com/office/drawing/2014/main" id="{A4CB3444-4311-462B-9ED5-A21023CB8115}"/>
              </a:ext>
            </a:extLst>
          </p:cNvPr>
          <p:cNvGraphicFramePr>
            <a:graphicFrameLocks noGrp="1"/>
          </p:cNvGraphicFramePr>
          <p:nvPr/>
        </p:nvGraphicFramePr>
        <p:xfrm>
          <a:off x="3987800" y="1142999"/>
          <a:ext cx="7608804" cy="477152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8320D8A-2988-4F89-BF13-FC858ABC98CB}"/>
              </a:ext>
            </a:extLst>
          </p:cNvPr>
          <p:cNvSpPr txBox="1"/>
          <p:nvPr/>
        </p:nvSpPr>
        <p:spPr>
          <a:xfrm>
            <a:off x="548333" y="1635314"/>
            <a:ext cx="2959100" cy="35394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a:t>In 2022, 2,281 county lines referrals were flagged.</a:t>
            </a:r>
            <a:endParaRPr lang="en-GB" sz="1600">
              <a:cs typeface="Arial"/>
            </a:endParaRP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The majority, 75%, were for male children (17 years or under).</a:t>
            </a:r>
            <a:endParaRPr lang="en-GB" sz="1600">
              <a:cs typeface="Arial"/>
            </a:endParaRPr>
          </a:p>
          <a:p>
            <a:pPr marL="285750" indent="-285750">
              <a:buFont typeface="Arial" panose="020B0604020202020204" pitchFamily="34" charset="0"/>
              <a:buChar char="•"/>
            </a:pPr>
            <a:endParaRPr lang="en-GB" sz="1600">
              <a:cs typeface="Arial"/>
            </a:endParaRPr>
          </a:p>
          <a:p>
            <a:pPr marL="285750" indent="-285750">
              <a:buFont typeface="Arial" panose="020B0604020202020204" pitchFamily="34" charset="0"/>
              <a:buChar char="•"/>
            </a:pPr>
            <a:r>
              <a:rPr lang="en-GB" sz="1600">
                <a:cs typeface="Arial"/>
              </a:rPr>
              <a:t>County Lines is where illegal drugs are transported from one area to another, usually by children or vulnerable adults, often coerced by gangs.</a:t>
            </a:r>
          </a:p>
        </p:txBody>
      </p:sp>
      <p:sp>
        <p:nvSpPr>
          <p:cNvPr id="6" name="TextBox 5">
            <a:extLst>
              <a:ext uri="{FF2B5EF4-FFF2-40B4-BE49-F238E27FC236}">
                <a16:creationId xmlns:a16="http://schemas.microsoft.com/office/drawing/2014/main" id="{F44262D9-2102-438D-93E8-37E57B785664}"/>
              </a:ext>
            </a:extLst>
          </p:cNvPr>
          <p:cNvSpPr txBox="1"/>
          <p:nvPr/>
        </p:nvSpPr>
        <p:spPr>
          <a:xfrm>
            <a:off x="236949" y="5914528"/>
            <a:ext cx="11840022" cy="400110"/>
          </a:xfrm>
          <a:prstGeom prst="rect">
            <a:avLst/>
          </a:prstGeom>
          <a:noFill/>
        </p:spPr>
        <p:txBody>
          <a:bodyPr wrap="square">
            <a:spAutoFit/>
          </a:bodyPr>
          <a:lstStyle/>
          <a:p>
            <a:r>
              <a:rPr lang="en-GB" sz="1000"/>
              <a:t>Source: Modern Slavery: National Referral Mechanism and Duty to Notify Statistics UK, end of year summary 2022, Home Office – Table 15</a:t>
            </a:r>
          </a:p>
          <a:p>
            <a:r>
              <a:rPr lang="en-GB" sz="1000"/>
              <a:t>Available from: </a:t>
            </a:r>
            <a:r>
              <a:rPr lang="en-GB" sz="1000">
                <a:hlinkClick r:id="rId4"/>
              </a:rPr>
              <a:t>Modern Slavery: National Referral Mechanism and Duty to Notify statistics UK, end of year summary 2022 - GOV.UK (www.gov.uk)</a:t>
            </a:r>
            <a:endParaRPr lang="en-GB" sz="1000"/>
          </a:p>
        </p:txBody>
      </p:sp>
      <p:sp>
        <p:nvSpPr>
          <p:cNvPr id="4" name="TextBox 3">
            <a:extLst>
              <a:ext uri="{FF2B5EF4-FFF2-40B4-BE49-F238E27FC236}">
                <a16:creationId xmlns:a16="http://schemas.microsoft.com/office/drawing/2014/main" id="{F0F2EAFF-4DF0-4CF9-1F7B-36CE63E411A9}"/>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Tree>
    <p:extLst>
      <p:ext uri="{BB962C8B-B14F-4D97-AF65-F5344CB8AC3E}">
        <p14:creationId xmlns:p14="http://schemas.microsoft.com/office/powerpoint/2010/main" val="37857950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23F8-E6DA-4B64-AB67-D60B98FE7C29}"/>
              </a:ext>
            </a:extLst>
          </p:cNvPr>
          <p:cNvSpPr>
            <a:spLocks noGrp="1"/>
          </p:cNvSpPr>
          <p:nvPr>
            <p:ph type="title"/>
          </p:nvPr>
        </p:nvSpPr>
        <p:spPr>
          <a:xfrm>
            <a:off x="360000" y="360000"/>
            <a:ext cx="11444072" cy="867930"/>
          </a:xfrm>
        </p:spPr>
        <p:txBody>
          <a:bodyPr/>
          <a:lstStyle/>
          <a:p>
            <a:r>
              <a:rPr lang="en-GB" sz="2800"/>
              <a:t>NRM referrals by Police Force and age at exploitation in Police Force areas covering the South East, all persons, 2022</a:t>
            </a:r>
          </a:p>
        </p:txBody>
      </p:sp>
      <p:graphicFrame>
        <p:nvGraphicFramePr>
          <p:cNvPr id="4" name="Object 3">
            <a:extLst>
              <a:ext uri="{FF2B5EF4-FFF2-40B4-BE49-F238E27FC236}">
                <a16:creationId xmlns:a16="http://schemas.microsoft.com/office/drawing/2014/main" id="{46855C96-4EC0-4FBC-ACC5-4D7F20E25476}"/>
              </a:ext>
            </a:extLst>
          </p:cNvPr>
          <p:cNvGraphicFramePr>
            <a:graphicFrameLocks noChangeAspect="1"/>
          </p:cNvGraphicFramePr>
          <p:nvPr>
            <p:extLst>
              <p:ext uri="{D42A27DB-BD31-4B8C-83A1-F6EECF244321}">
                <p14:modId xmlns:p14="http://schemas.microsoft.com/office/powerpoint/2010/main" val="1389532394"/>
              </p:ext>
            </p:extLst>
          </p:nvPr>
        </p:nvGraphicFramePr>
        <p:xfrm>
          <a:off x="503238" y="2002673"/>
          <a:ext cx="10749978" cy="3073400"/>
        </p:xfrm>
        <a:graphic>
          <a:graphicData uri="http://schemas.openxmlformats.org/presentationml/2006/ole">
            <mc:AlternateContent xmlns:mc="http://schemas.openxmlformats.org/markup-compatibility/2006">
              <mc:Choice xmlns:v="urn:schemas-microsoft-com:vml" Requires="v">
                <p:oleObj name="Worksheet" r:id="rId2" imgW="5953253" imgH="1723862" progId="Excel.Sheet.12">
                  <p:embed/>
                </p:oleObj>
              </mc:Choice>
              <mc:Fallback>
                <p:oleObj name="Worksheet" r:id="rId2" imgW="5953253" imgH="1723862" progId="Excel.Sheet.12">
                  <p:embed/>
                  <p:pic>
                    <p:nvPicPr>
                      <p:cNvPr id="4" name="Object 3">
                        <a:extLst>
                          <a:ext uri="{FF2B5EF4-FFF2-40B4-BE49-F238E27FC236}">
                            <a16:creationId xmlns:a16="http://schemas.microsoft.com/office/drawing/2014/main" id="{46855C96-4EC0-4FBC-ACC5-4D7F20E25476}"/>
                          </a:ext>
                        </a:extLst>
                      </p:cNvPr>
                      <p:cNvPicPr/>
                      <p:nvPr/>
                    </p:nvPicPr>
                    <p:blipFill>
                      <a:blip r:embed="rId3"/>
                      <a:stretch>
                        <a:fillRect/>
                      </a:stretch>
                    </p:blipFill>
                    <p:spPr>
                      <a:xfrm>
                        <a:off x="503238" y="2002673"/>
                        <a:ext cx="10749978" cy="30734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00F88AE-C8C1-4A29-8E73-D3D2C95C8413}"/>
              </a:ext>
            </a:extLst>
          </p:cNvPr>
          <p:cNvSpPr txBox="1"/>
          <p:nvPr/>
        </p:nvSpPr>
        <p:spPr>
          <a:xfrm>
            <a:off x="236949" y="5914528"/>
            <a:ext cx="11840022" cy="400110"/>
          </a:xfrm>
          <a:prstGeom prst="rect">
            <a:avLst/>
          </a:prstGeom>
          <a:noFill/>
        </p:spPr>
        <p:txBody>
          <a:bodyPr wrap="square">
            <a:spAutoFit/>
          </a:bodyPr>
          <a:lstStyle/>
          <a:p>
            <a:r>
              <a:rPr lang="en-GB" sz="1000"/>
              <a:t>Source: Modern Slavery: National Referral Mechanism and Duty to Notify Statistics UK, end of year summary 2022, Home Office – Table 8</a:t>
            </a:r>
          </a:p>
          <a:p>
            <a:r>
              <a:rPr lang="en-GB" sz="1000"/>
              <a:t>Available from: </a:t>
            </a:r>
            <a:r>
              <a:rPr lang="en-GB" sz="1000">
                <a:hlinkClick r:id="rId4"/>
              </a:rPr>
              <a:t>Modern Slavery: National Referral Mechanism and Duty to Notify statistics UK, end of year summary 2022 - GOV.UK (www.gov.uk)</a:t>
            </a:r>
            <a:endParaRPr lang="en-GB" sz="1000"/>
          </a:p>
        </p:txBody>
      </p:sp>
      <p:sp>
        <p:nvSpPr>
          <p:cNvPr id="3" name="TextBox 2">
            <a:extLst>
              <a:ext uri="{FF2B5EF4-FFF2-40B4-BE49-F238E27FC236}">
                <a16:creationId xmlns:a16="http://schemas.microsoft.com/office/drawing/2014/main" id="{E67B6A20-D086-DEF2-C05D-41E2FEAE6C6D}"/>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Tree>
    <p:extLst>
      <p:ext uri="{BB962C8B-B14F-4D97-AF65-F5344CB8AC3E}">
        <p14:creationId xmlns:p14="http://schemas.microsoft.com/office/powerpoint/2010/main" val="15630957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38FC-849A-7AD5-77EC-E4C5615CC3F8}"/>
              </a:ext>
            </a:extLst>
          </p:cNvPr>
          <p:cNvSpPr>
            <a:spLocks noGrp="1"/>
          </p:cNvSpPr>
          <p:nvPr>
            <p:ph type="title"/>
          </p:nvPr>
        </p:nvSpPr>
        <p:spPr/>
        <p:txBody>
          <a:bodyPr>
            <a:normAutofit/>
          </a:bodyPr>
          <a:lstStyle/>
          <a:p>
            <a:r>
              <a:rPr lang="en-GB">
                <a:cs typeface="Arial"/>
              </a:rPr>
              <a:t>Victims of modern slavery: Resources &amp; organisations</a:t>
            </a:r>
            <a:endParaRPr lang="en-GB"/>
          </a:p>
        </p:txBody>
      </p:sp>
      <p:sp>
        <p:nvSpPr>
          <p:cNvPr id="3" name="Content Placeholder 2">
            <a:extLst>
              <a:ext uri="{FF2B5EF4-FFF2-40B4-BE49-F238E27FC236}">
                <a16:creationId xmlns:a16="http://schemas.microsoft.com/office/drawing/2014/main" id="{F9FA0E29-8554-9A9A-D40A-03E964A3376D}"/>
              </a:ext>
            </a:extLst>
          </p:cNvPr>
          <p:cNvSpPr>
            <a:spLocks noGrp="1"/>
          </p:cNvSpPr>
          <p:nvPr>
            <p:ph idx="1"/>
          </p:nvPr>
        </p:nvSpPr>
        <p:spPr>
          <a:xfrm>
            <a:off x="360000" y="1078160"/>
            <a:ext cx="6054653" cy="5285865"/>
          </a:xfrm>
        </p:spPr>
        <p:txBody>
          <a:bodyPr vert="horz" lIns="91440" tIns="45720" rIns="91440" bIns="45720" rtlCol="0" anchor="t">
            <a:noAutofit/>
          </a:bodyPr>
          <a:lstStyle/>
          <a:p>
            <a:r>
              <a:rPr lang="en-GB">
                <a:ea typeface="+mn-lt"/>
                <a:cs typeface="+mn-lt"/>
              </a:rPr>
              <a:t>Resources</a:t>
            </a:r>
            <a:endParaRPr lang="en-GB">
              <a:ea typeface="+mn-lt"/>
              <a:cs typeface="+mn-lt"/>
              <a:hlinkClick r:id="rId2">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GB" sz="1600" b="0">
                <a:solidFill>
                  <a:srgbClr val="0063BE"/>
                </a:solidFill>
                <a:ea typeface="+mn-lt"/>
                <a:cs typeface="+mn-lt"/>
                <a:hlinkClick r:id="rId2"/>
              </a:rPr>
              <a:t>Identifying and supporting victims of modern slavery: guidance for health staff</a:t>
            </a:r>
            <a:endParaRPr lang="en-GB" sz="1600" b="0">
              <a:ea typeface="+mn-lt"/>
              <a:cs typeface="+mn-lt"/>
            </a:endParaRPr>
          </a:p>
          <a:p>
            <a:pPr marL="285750" indent="-285750">
              <a:buFont typeface="Arial" panose="020B0604020202020204" pitchFamily="34" charset="0"/>
              <a:buChar char="•"/>
            </a:pPr>
            <a:r>
              <a:rPr lang="en-GB" sz="1600" b="0">
                <a:ea typeface="+mn-lt"/>
                <a:cs typeface="+mn-lt"/>
                <a:hlinkClick r:id="rId3"/>
              </a:rPr>
              <a:t>Modern Slavery - </a:t>
            </a:r>
            <a:r>
              <a:rPr lang="en-GB" sz="1600" b="0" err="1">
                <a:ea typeface="+mn-lt"/>
                <a:cs typeface="+mn-lt"/>
                <a:hlinkClick r:id="rId3"/>
              </a:rPr>
              <a:t>elearning</a:t>
            </a:r>
            <a:r>
              <a:rPr lang="en-GB" sz="1600" b="0">
                <a:ea typeface="+mn-lt"/>
                <a:cs typeface="+mn-lt"/>
                <a:hlinkClick r:id="rId3"/>
              </a:rPr>
              <a:t> for healthcare</a:t>
            </a:r>
            <a:endParaRPr lang="en-GB" sz="1600" b="0">
              <a:ea typeface="+mn-lt"/>
              <a:cs typeface="+mn-lt"/>
            </a:endParaRPr>
          </a:p>
          <a:p>
            <a:pPr marL="285750" indent="-285750">
              <a:buFont typeface="Arial" panose="020B0604020202020204" pitchFamily="34" charset="0"/>
              <a:buChar char="•"/>
            </a:pPr>
            <a:r>
              <a:rPr lang="en-GB" sz="1600" b="0">
                <a:ea typeface="+mn-lt"/>
                <a:cs typeface="+mn-lt"/>
                <a:hlinkClick r:id="rId4"/>
              </a:rPr>
              <a:t>Child exploitation disruption toolkit </a:t>
            </a:r>
            <a:endParaRPr lang="en-GB" sz="1600">
              <a:cs typeface="Arial"/>
            </a:endParaRPr>
          </a:p>
          <a:p>
            <a:pPr marL="285750" indent="-285750">
              <a:buFont typeface="Arial" panose="020B0604020202020204" pitchFamily="34" charset="0"/>
              <a:buChar char="•"/>
            </a:pPr>
            <a:r>
              <a:rPr lang="en-GB" sz="1600" b="0">
                <a:ea typeface="+mn-lt"/>
                <a:cs typeface="+mn-lt"/>
                <a:hlinkClick r:id="rId5"/>
              </a:rPr>
              <a:t>Trafficking Toolkit</a:t>
            </a:r>
            <a:endParaRPr lang="en-GB" sz="1600" b="0">
              <a:ea typeface="+mn-lt"/>
              <a:cs typeface="+mn-lt"/>
            </a:endParaRPr>
          </a:p>
          <a:p>
            <a:pPr marL="285750" indent="-285750">
              <a:buFont typeface="Arial" panose="020B0604020202020204" pitchFamily="34" charset="0"/>
              <a:buChar char="•"/>
            </a:pPr>
            <a:r>
              <a:rPr lang="en-GB" sz="1600" b="0">
                <a:ea typeface="+mn-lt"/>
                <a:cs typeface="+mn-lt"/>
                <a:hlinkClick r:id="rId6"/>
              </a:rPr>
              <a:t>A public health approach to modern slavery opportunities and challenges</a:t>
            </a:r>
          </a:p>
          <a:p>
            <a:pPr marL="285750" indent="-285750">
              <a:buFont typeface="Arial" panose="020B0604020202020204" pitchFamily="34" charset="0"/>
              <a:buChar char="•"/>
            </a:pPr>
            <a:r>
              <a:rPr lang="en-GB" sz="1600" b="0">
                <a:ea typeface="+mn-lt"/>
                <a:cs typeface="+mn-lt"/>
                <a:hlinkClick r:id="rId7"/>
              </a:rPr>
              <a:t>NHS England modern slavery and human trafficking statement</a:t>
            </a:r>
          </a:p>
          <a:p>
            <a:pPr marL="285750" indent="-285750">
              <a:buFont typeface="Arial" panose="020B0604020202020204" pitchFamily="34" charset="0"/>
              <a:buChar char="•"/>
            </a:pPr>
            <a:r>
              <a:rPr lang="en-GB" sz="1600" b="0">
                <a:ea typeface="+mn-lt"/>
                <a:cs typeface="+mn-lt"/>
                <a:hlinkClick r:id="rId8"/>
              </a:rPr>
              <a:t>Preventing modern slavery: the role of the NHS</a:t>
            </a:r>
            <a:endParaRPr lang="en-GB" sz="1600"/>
          </a:p>
          <a:p>
            <a:pPr marL="285750" indent="-285750">
              <a:buFont typeface="Arial" panose="020B0604020202020204" pitchFamily="34" charset="0"/>
              <a:buChar char="•"/>
            </a:pPr>
            <a:r>
              <a:rPr lang="en-GB" sz="1600" b="0">
                <a:cs typeface="Arial"/>
                <a:hlinkClick r:id="rId9"/>
              </a:rPr>
              <a:t>Royal College of Nursing: Modern Slavery and Trafficking</a:t>
            </a:r>
          </a:p>
          <a:p>
            <a:pPr marL="285750" indent="-285750">
              <a:buFont typeface="Arial" panose="020B0604020202020204" pitchFamily="34" charset="0"/>
              <a:buChar char="•"/>
            </a:pPr>
            <a:r>
              <a:rPr lang="en-GB" sz="1600" b="0">
                <a:ea typeface="+mn-lt"/>
                <a:cs typeface="+mn-lt"/>
                <a:hlinkClick r:id="rId10"/>
              </a:rPr>
              <a:t>Interim guidance for Independent Child Trafficking Guardians </a:t>
            </a:r>
          </a:p>
          <a:p>
            <a:pPr marL="285750" indent="-285750">
              <a:lnSpc>
                <a:spcPct val="70000"/>
              </a:lnSpc>
              <a:buFont typeface="Arial" panose="020B0604020202020204" pitchFamily="34" charset="0"/>
              <a:buChar char="•"/>
            </a:pPr>
            <a:r>
              <a:rPr lang="en-GB" sz="1600" b="0">
                <a:cs typeface="Arial"/>
                <a:hlinkClick r:id="rId11"/>
              </a:rPr>
              <a:t>Public Health England: Modern slavery and public health</a:t>
            </a:r>
            <a:endParaRPr lang="en-GB" sz="1600"/>
          </a:p>
          <a:p>
            <a:pPr marL="285750" indent="-285750">
              <a:buFont typeface="Arial" panose="020B0604020202020204" pitchFamily="34" charset="0"/>
              <a:buChar char="•"/>
            </a:pPr>
            <a:endParaRPr lang="en-GB" sz="1600" b="0">
              <a:cs typeface="Arial"/>
            </a:endParaRPr>
          </a:p>
          <a:p>
            <a:pPr marL="285750" indent="-285750">
              <a:buFont typeface="Arial" panose="020B0604020202020204" pitchFamily="34" charset="0"/>
              <a:buChar char="•"/>
            </a:pPr>
            <a:endParaRPr lang="en-GB" sz="1600" b="0">
              <a:cs typeface="Arial"/>
            </a:endParaRPr>
          </a:p>
        </p:txBody>
      </p:sp>
      <p:sp>
        <p:nvSpPr>
          <p:cNvPr id="4" name="TextBox 3">
            <a:extLst>
              <a:ext uri="{FF2B5EF4-FFF2-40B4-BE49-F238E27FC236}">
                <a16:creationId xmlns:a16="http://schemas.microsoft.com/office/drawing/2014/main" id="{81347C5D-D9D6-9B48-3F67-85DEBC30F111}"/>
              </a:ext>
            </a:extLst>
          </p:cNvPr>
          <p:cNvSpPr txBox="1"/>
          <p:nvPr/>
        </p:nvSpPr>
        <p:spPr>
          <a:xfrm>
            <a:off x="9601200" y="6390278"/>
            <a:ext cx="2185214" cy="369332"/>
          </a:xfrm>
          <a:prstGeom prst="rect">
            <a:avLst/>
          </a:prstGeom>
          <a:noFill/>
        </p:spPr>
        <p:txBody>
          <a:bodyPr wrap="none" rtlCol="0">
            <a:spAutoFit/>
          </a:bodyPr>
          <a:lstStyle/>
          <a:p>
            <a:r>
              <a:rPr lang="en-GB">
                <a:hlinkClick r:id="rId12" action="ppaction://hlinksldjump"/>
              </a:rPr>
              <a:t>Return to Contents</a:t>
            </a:r>
            <a:endParaRPr lang="en-GB"/>
          </a:p>
        </p:txBody>
      </p:sp>
      <p:sp>
        <p:nvSpPr>
          <p:cNvPr id="5" name="TextBox 4">
            <a:extLst>
              <a:ext uri="{FF2B5EF4-FFF2-40B4-BE49-F238E27FC236}">
                <a16:creationId xmlns:a16="http://schemas.microsoft.com/office/drawing/2014/main" id="{B031C7ED-A72C-79CA-6EA7-394FD08F044C}"/>
              </a:ext>
            </a:extLst>
          </p:cNvPr>
          <p:cNvSpPr txBox="1"/>
          <p:nvPr/>
        </p:nvSpPr>
        <p:spPr>
          <a:xfrm>
            <a:off x="6849625" y="1078160"/>
            <a:ext cx="4758905"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100" b="1">
                <a:cs typeface="Arial"/>
              </a:rPr>
              <a:t>Organisations</a:t>
            </a:r>
          </a:p>
          <a:p>
            <a:pPr marL="285750" indent="-285750">
              <a:buFont typeface="Arial" panose="020B0604020202020204" pitchFamily="34" charset="0"/>
              <a:buChar char="•"/>
            </a:pPr>
            <a:r>
              <a:rPr lang="en-GB" sz="1600">
                <a:ea typeface="+mn-lt"/>
                <a:cs typeface="+mn-lt"/>
                <a:hlinkClick r:id="rId13"/>
              </a:rPr>
              <a:t>Support Services — Human Trafficking Foundation</a:t>
            </a:r>
            <a:endParaRPr lang="en-GB" sz="1600">
              <a:ea typeface="+mn-lt"/>
              <a:cs typeface="+mn-lt"/>
            </a:endParaRPr>
          </a:p>
          <a:p>
            <a:pPr marL="285750" indent="-285750">
              <a:buFont typeface="Arial" panose="020B0604020202020204" pitchFamily="34" charset="0"/>
              <a:buChar char="•"/>
            </a:pPr>
            <a:endParaRPr lang="en-GB" sz="1600">
              <a:cs typeface="Arial"/>
            </a:endParaRPr>
          </a:p>
          <a:p>
            <a:pPr marL="285750" indent="-285750">
              <a:buFont typeface="Arial" panose="020B0604020202020204" pitchFamily="34" charset="0"/>
              <a:buChar char="•"/>
            </a:pPr>
            <a:r>
              <a:rPr lang="en-GB" sz="1600">
                <a:ea typeface="+mn-lt"/>
                <a:cs typeface="+mn-lt"/>
                <a:hlinkClick r:id="rId14"/>
              </a:rPr>
              <a:t>Helen Bamber Foundation | Strength to Fly</a:t>
            </a:r>
            <a:r>
              <a:rPr lang="en-GB" sz="1600">
                <a:ea typeface="+mn-lt"/>
                <a:cs typeface="+mn-lt"/>
              </a:rPr>
              <a:t> </a:t>
            </a:r>
          </a:p>
          <a:p>
            <a:endParaRPr lang="en-GB" sz="1600">
              <a:solidFill>
                <a:srgbClr val="5A5953"/>
              </a:solidFill>
              <a:cs typeface="Arial"/>
            </a:endParaRPr>
          </a:p>
          <a:p>
            <a:pPr marL="285750" indent="-285750">
              <a:buFont typeface="Arial" panose="020B0604020202020204" pitchFamily="34" charset="0"/>
              <a:buChar char="•"/>
            </a:pPr>
            <a:r>
              <a:rPr lang="en-GB" sz="1600">
                <a:solidFill>
                  <a:srgbClr val="5A5953"/>
                </a:solidFill>
                <a:ea typeface="+mn-lt"/>
                <a:cs typeface="+mn-lt"/>
                <a:hlinkClick r:id="rId15"/>
              </a:rPr>
              <a:t>Home - Unseen (unseenuk.org)</a:t>
            </a:r>
            <a:endParaRPr lang="en-GB" sz="1600">
              <a:ea typeface="+mn-lt"/>
              <a:cs typeface="+mn-lt"/>
            </a:endParaRPr>
          </a:p>
        </p:txBody>
      </p:sp>
    </p:spTree>
    <p:extLst>
      <p:ext uri="{BB962C8B-B14F-4D97-AF65-F5344CB8AC3E}">
        <p14:creationId xmlns:p14="http://schemas.microsoft.com/office/powerpoint/2010/main" val="32856946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D6B31-4903-23E1-26FB-B697DE080180}"/>
              </a:ext>
            </a:extLst>
          </p:cNvPr>
          <p:cNvSpPr>
            <a:spLocks noGrp="1"/>
          </p:cNvSpPr>
          <p:nvPr>
            <p:ph type="title"/>
          </p:nvPr>
        </p:nvSpPr>
        <p:spPr>
          <a:xfrm>
            <a:off x="831850" y="2587192"/>
            <a:ext cx="10515600" cy="1089529"/>
          </a:xfrm>
        </p:spPr>
        <p:txBody>
          <a:bodyPr/>
          <a:lstStyle/>
          <a:p>
            <a:r>
              <a:rPr lang="en-GB"/>
              <a:t>People in contact with the criminal justice system</a:t>
            </a:r>
          </a:p>
        </p:txBody>
      </p:sp>
      <p:sp>
        <p:nvSpPr>
          <p:cNvPr id="3" name="TextBox 2">
            <a:extLst>
              <a:ext uri="{FF2B5EF4-FFF2-40B4-BE49-F238E27FC236}">
                <a16:creationId xmlns:a16="http://schemas.microsoft.com/office/drawing/2014/main" id="{1BAC38C8-4A0D-B4D8-ABCF-23282FDCA9E2}"/>
              </a:ext>
            </a:extLst>
          </p:cNvPr>
          <p:cNvSpPr txBox="1"/>
          <p:nvPr/>
        </p:nvSpPr>
        <p:spPr>
          <a:xfrm>
            <a:off x="9601200" y="6390278"/>
            <a:ext cx="2185214" cy="369332"/>
          </a:xfrm>
          <a:prstGeom prst="rect">
            <a:avLst/>
          </a:prstGeom>
          <a:noFill/>
        </p:spPr>
        <p:txBody>
          <a:bodyPr wrap="none" rtlCol="0">
            <a:spAutoFit/>
          </a:bodyPr>
          <a:lstStyle/>
          <a:p>
            <a:r>
              <a:rPr lang="en-GB" dirty="0">
                <a:hlinkClick r:id="rId2" action="ppaction://hlinksldjump"/>
              </a:rPr>
              <a:t>Return to Contents</a:t>
            </a:r>
            <a:endParaRPr lang="en-GB" dirty="0"/>
          </a:p>
        </p:txBody>
      </p:sp>
    </p:spTree>
    <p:extLst>
      <p:ext uri="{BB962C8B-B14F-4D97-AF65-F5344CB8AC3E}">
        <p14:creationId xmlns:p14="http://schemas.microsoft.com/office/powerpoint/2010/main" val="35124976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7D508-1433-E108-E881-2A00F7E18D4D}"/>
              </a:ext>
            </a:extLst>
          </p:cNvPr>
          <p:cNvSpPr>
            <a:spLocks noGrp="1"/>
          </p:cNvSpPr>
          <p:nvPr>
            <p:ph type="title"/>
          </p:nvPr>
        </p:nvSpPr>
        <p:spPr/>
        <p:txBody>
          <a:bodyPr>
            <a:normAutofit fontScale="90000"/>
          </a:bodyPr>
          <a:lstStyle/>
          <a:p>
            <a:r>
              <a:rPr lang="en-GB" dirty="0">
                <a:cs typeface="Arial"/>
              </a:rPr>
              <a:t>People in contact with the </a:t>
            </a:r>
            <a:r>
              <a:rPr lang="en-GB">
                <a:cs typeface="Arial"/>
              </a:rPr>
              <a:t>criminal justice system</a:t>
            </a:r>
            <a:r>
              <a:rPr lang="en-GB" dirty="0">
                <a:cs typeface="Arial"/>
              </a:rPr>
              <a:t>: Contents</a:t>
            </a:r>
            <a:endParaRPr lang="en-GB" dirty="0"/>
          </a:p>
        </p:txBody>
      </p:sp>
      <p:sp>
        <p:nvSpPr>
          <p:cNvPr id="3" name="Text Placeholder 2">
            <a:extLst>
              <a:ext uri="{FF2B5EF4-FFF2-40B4-BE49-F238E27FC236}">
                <a16:creationId xmlns:a16="http://schemas.microsoft.com/office/drawing/2014/main" id="{665BC0C2-29A1-4D31-6E27-E5DAA3FA5568}"/>
              </a:ext>
            </a:extLst>
          </p:cNvPr>
          <p:cNvSpPr>
            <a:spLocks noGrp="1"/>
          </p:cNvSpPr>
          <p:nvPr>
            <p:ph idx="1"/>
          </p:nvPr>
        </p:nvSpPr>
        <p:spPr>
          <a:xfrm>
            <a:off x="359999" y="1440000"/>
            <a:ext cx="10552643" cy="4351338"/>
          </a:xfrm>
        </p:spPr>
        <p:txBody>
          <a:bodyPr vert="horz" lIns="91440" tIns="45720" rIns="91440" bIns="45720" rtlCol="0" anchor="t">
            <a:normAutofit/>
          </a:bodyPr>
          <a:lstStyle/>
          <a:p>
            <a:pPr marL="285750" indent="-285750">
              <a:buFont typeface="Arial" panose="020B0604020202020204" pitchFamily="34" charset="0"/>
              <a:buChar char="•"/>
            </a:pPr>
            <a:r>
              <a:rPr lang="en-GB" sz="1600" b="0">
                <a:cs typeface="Arial"/>
                <a:hlinkClick r:id="rId2" action="ppaction://hlinksldjump"/>
              </a:rPr>
              <a:t>People in contact with the criminal justice system: Key messages</a:t>
            </a:r>
            <a:endParaRPr lang="en-GB" sz="1600" b="0">
              <a:cs typeface="Arial"/>
            </a:endParaRPr>
          </a:p>
          <a:p>
            <a:pPr marL="285750" indent="-285750">
              <a:buFont typeface="Arial" panose="020B0604020202020204" pitchFamily="34" charset="0"/>
              <a:buChar char="•"/>
            </a:pPr>
            <a:r>
              <a:rPr lang="en-GB" sz="1600" b="0">
                <a:cs typeface="Arial"/>
                <a:hlinkClick r:id="rId3" action="ppaction://hlinksldjump"/>
              </a:rPr>
              <a:t>People in contact with the criminal justice system: Overview</a:t>
            </a:r>
            <a:endParaRPr lang="en-GB" sz="1600" b="0">
              <a:cs typeface="Arial"/>
            </a:endParaRPr>
          </a:p>
          <a:p>
            <a:pPr marL="285750" indent="-285750">
              <a:buFont typeface="Arial" panose="020B0604020202020204" pitchFamily="34" charset="0"/>
              <a:buChar char="•"/>
            </a:pPr>
            <a:r>
              <a:rPr lang="en-GB" sz="1600" b="0">
                <a:cs typeface="Arial"/>
                <a:hlinkClick r:id="rId4" action="ppaction://hlinksldjump"/>
              </a:rPr>
              <a:t>Health needs of people in contact with the criminal justice system</a:t>
            </a:r>
            <a:endParaRPr lang="en-GB" sz="1600" b="0">
              <a:cs typeface="Arial"/>
            </a:endParaRPr>
          </a:p>
          <a:p>
            <a:pPr marL="285750" indent="-285750">
              <a:buFont typeface="Arial" panose="020B0604020202020204" pitchFamily="34" charset="0"/>
              <a:buChar char="•"/>
            </a:pPr>
            <a:r>
              <a:rPr lang="en-GB" sz="1600" b="0" dirty="0">
                <a:cs typeface="Arial"/>
                <a:hlinkClick r:id="rId5" action="ppaction://hlinksldjump"/>
              </a:rPr>
              <a:t>Sexual health and people in prison</a:t>
            </a:r>
            <a:endParaRPr lang="en-GB" sz="1600" b="0" dirty="0">
              <a:cs typeface="Arial"/>
            </a:endParaRPr>
          </a:p>
          <a:p>
            <a:pPr marL="285750" indent="-285750">
              <a:buFont typeface="Arial" panose="020B0604020202020204" pitchFamily="34" charset="0"/>
              <a:buChar char="•"/>
            </a:pPr>
            <a:r>
              <a:rPr lang="en-GB" sz="1600" b="0" dirty="0">
                <a:cs typeface="Arial"/>
                <a:hlinkClick r:id="rId6" action="ppaction://hlinksldjump"/>
              </a:rPr>
              <a:t>Health outcomes for women in prison</a:t>
            </a:r>
            <a:endParaRPr lang="en-GB" sz="1600" b="0" dirty="0">
              <a:cs typeface="Arial"/>
            </a:endParaRPr>
          </a:p>
          <a:p>
            <a:pPr marL="285750" indent="-285750">
              <a:buFont typeface="Arial" panose="020B0604020202020204" pitchFamily="34" charset="0"/>
              <a:buChar char="•"/>
            </a:pPr>
            <a:r>
              <a:rPr lang="en-GB" sz="1600" b="0" dirty="0">
                <a:cs typeface="Arial"/>
                <a:hlinkClick r:id="rId7" action="ppaction://hlinksldjump"/>
              </a:rPr>
              <a:t>Young people in young offender institutions and prisons</a:t>
            </a:r>
            <a:endParaRPr lang="en-GB" sz="1600" b="0" dirty="0">
              <a:cs typeface="Arial"/>
            </a:endParaRPr>
          </a:p>
          <a:p>
            <a:pPr marL="285750" indent="-285750">
              <a:buFont typeface="Arial" panose="020B0604020202020204" pitchFamily="34" charset="0"/>
              <a:buChar char="•"/>
            </a:pPr>
            <a:r>
              <a:rPr lang="en-GB" sz="1600" b="0" dirty="0">
                <a:cs typeface="Arial"/>
                <a:hlinkClick r:id="rId8" action="ppaction://hlinksldjump"/>
              </a:rPr>
              <a:t>England prisons</a:t>
            </a:r>
            <a:endParaRPr lang="en-GB" sz="1600" b="0" dirty="0">
              <a:cs typeface="Arial"/>
            </a:endParaRPr>
          </a:p>
          <a:p>
            <a:pPr marL="285750" indent="-285750">
              <a:buFont typeface="Arial" panose="020B0604020202020204" pitchFamily="34" charset="0"/>
              <a:buChar char="•"/>
            </a:pPr>
            <a:r>
              <a:rPr lang="en-GB" sz="1600" b="0" dirty="0">
                <a:cs typeface="Arial"/>
                <a:hlinkClick r:id="rId9" action="ppaction://hlinksldjump"/>
              </a:rPr>
              <a:t>Prisons in the South East</a:t>
            </a:r>
            <a:endParaRPr lang="en-GB" sz="1600" b="0" dirty="0">
              <a:cs typeface="Arial"/>
              <a:hlinkClick r:id="rId10" action="ppaction://hlinksldjump"/>
            </a:endParaRPr>
          </a:p>
          <a:p>
            <a:pPr marL="285750" indent="-285750">
              <a:buFont typeface="Arial" panose="020B0604020202020204" pitchFamily="34" charset="0"/>
              <a:buChar char="•"/>
            </a:pPr>
            <a:r>
              <a:rPr lang="en-GB" sz="1600" b="0">
                <a:cs typeface="Arial"/>
                <a:hlinkClick r:id="rId11" action="ppaction://hlinksldjump"/>
              </a:rPr>
              <a:t>Prisons in NHS Frimley ICB area</a:t>
            </a:r>
            <a:endParaRPr lang="en-GB" sz="1600" b="0">
              <a:solidFill>
                <a:schemeClr val="accent2"/>
              </a:solidFill>
              <a:cs typeface="Arial"/>
            </a:endParaRPr>
          </a:p>
          <a:p>
            <a:pPr marL="285750" indent="-285750">
              <a:buFont typeface="Arial" panose="020B0604020202020204" pitchFamily="34" charset="0"/>
              <a:buChar char="•"/>
            </a:pPr>
            <a:r>
              <a:rPr lang="en-GB" sz="1600" b="0" dirty="0">
                <a:cs typeface="Arial"/>
                <a:hlinkClick r:id="rId10" action="ppaction://hlinksldjump"/>
              </a:rPr>
              <a:t>People in contact with the Criminal Justice System: Resources</a:t>
            </a:r>
            <a:endParaRPr lang="en-GB" sz="1600" b="0" dirty="0">
              <a:cs typeface="Arial"/>
            </a:endParaRPr>
          </a:p>
          <a:p>
            <a:pPr marL="285750" indent="-285750">
              <a:buFont typeface="Arial" panose="020B0604020202020204" pitchFamily="34" charset="0"/>
              <a:buChar char="•"/>
            </a:pPr>
            <a:endParaRPr lang="en-GB" sz="1600" b="0" dirty="0">
              <a:cs typeface="Arial"/>
            </a:endParaRPr>
          </a:p>
        </p:txBody>
      </p:sp>
      <p:sp>
        <p:nvSpPr>
          <p:cNvPr id="4" name="TextBox 3">
            <a:extLst>
              <a:ext uri="{FF2B5EF4-FFF2-40B4-BE49-F238E27FC236}">
                <a16:creationId xmlns:a16="http://schemas.microsoft.com/office/drawing/2014/main" id="{979152C7-ED7A-17DC-62B7-A475961117E3}"/>
              </a:ext>
            </a:extLst>
          </p:cNvPr>
          <p:cNvSpPr txBox="1"/>
          <p:nvPr/>
        </p:nvSpPr>
        <p:spPr>
          <a:xfrm>
            <a:off x="9601200" y="6390278"/>
            <a:ext cx="2185214" cy="369332"/>
          </a:xfrm>
          <a:prstGeom prst="rect">
            <a:avLst/>
          </a:prstGeom>
          <a:noFill/>
        </p:spPr>
        <p:txBody>
          <a:bodyPr wrap="none" rtlCol="0">
            <a:spAutoFit/>
          </a:bodyPr>
          <a:lstStyle/>
          <a:p>
            <a:r>
              <a:rPr lang="en-GB">
                <a:hlinkClick r:id="rId12" action="ppaction://hlinksldjump"/>
              </a:rPr>
              <a:t>Return to Contents</a:t>
            </a:r>
            <a:endParaRPr lang="en-GB"/>
          </a:p>
        </p:txBody>
      </p:sp>
    </p:spTree>
    <p:extLst>
      <p:ext uri="{BB962C8B-B14F-4D97-AF65-F5344CB8AC3E}">
        <p14:creationId xmlns:p14="http://schemas.microsoft.com/office/powerpoint/2010/main" val="24425760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94FF-712F-3F0E-F160-74769CE2AAC2}"/>
              </a:ext>
            </a:extLst>
          </p:cNvPr>
          <p:cNvSpPr>
            <a:spLocks noGrp="1"/>
          </p:cNvSpPr>
          <p:nvPr>
            <p:ph type="title"/>
          </p:nvPr>
        </p:nvSpPr>
        <p:spPr>
          <a:xfrm>
            <a:off x="360000" y="360000"/>
            <a:ext cx="11598320" cy="844839"/>
          </a:xfrm>
        </p:spPr>
        <p:txBody>
          <a:bodyPr>
            <a:noAutofit/>
          </a:bodyPr>
          <a:lstStyle/>
          <a:p>
            <a:r>
              <a:rPr lang="en-GB" sz="2800"/>
              <a:t>People in contact with the criminal justice system: Key Messages</a:t>
            </a:r>
          </a:p>
        </p:txBody>
      </p:sp>
      <p:sp>
        <p:nvSpPr>
          <p:cNvPr id="3" name="Content Placeholder 2">
            <a:extLst>
              <a:ext uri="{FF2B5EF4-FFF2-40B4-BE49-F238E27FC236}">
                <a16:creationId xmlns:a16="http://schemas.microsoft.com/office/drawing/2014/main" id="{76922808-CFF0-4854-E52C-CA9831B68107}"/>
              </a:ext>
            </a:extLst>
          </p:cNvPr>
          <p:cNvSpPr>
            <a:spLocks noGrp="1"/>
          </p:cNvSpPr>
          <p:nvPr>
            <p:ph idx="1"/>
          </p:nvPr>
        </p:nvSpPr>
        <p:spPr>
          <a:xfrm>
            <a:off x="372918" y="1216055"/>
            <a:ext cx="11446163" cy="4592411"/>
          </a:xfrm>
        </p:spPr>
        <p:txBody>
          <a:bodyPr vert="horz" lIns="91440" tIns="45720" rIns="91440" bIns="45720" rtlCol="0" anchor="t">
            <a:normAutofit lnSpcReduction="10000"/>
          </a:bodyPr>
          <a:lstStyle/>
          <a:p>
            <a:pPr marL="285750" indent="-285750">
              <a:lnSpc>
                <a:spcPct val="150000"/>
              </a:lnSpc>
              <a:buFont typeface="Wingdings" panose="05000000000000000000" pitchFamily="2" charset="2"/>
              <a:buChar char="q"/>
            </a:pPr>
            <a:r>
              <a:rPr lang="en-GB" sz="1600" b="0"/>
              <a:t>People in contact with the criminal justice system are some of the most marginalised, vulnerable population groups in any community, often experiencing multiple complex health and social care needs, with poor access to health services and a background of poverty, unemployment, indebtedness, substance misuse, poor education and homelessness.</a:t>
            </a:r>
          </a:p>
          <a:p>
            <a:pPr marL="285750" indent="-285750">
              <a:lnSpc>
                <a:spcPct val="150000"/>
              </a:lnSpc>
              <a:buFont typeface="Wingdings" panose="05000000000000000000" pitchFamily="2" charset="2"/>
              <a:buChar char="q"/>
            </a:pPr>
            <a:endParaRPr lang="en-GB" sz="1600" b="0">
              <a:cs typeface="Arial"/>
            </a:endParaRPr>
          </a:p>
          <a:p>
            <a:pPr marL="285750" indent="-285750">
              <a:lnSpc>
                <a:spcPct val="150000"/>
              </a:lnSpc>
              <a:buFont typeface="Wingdings" panose="05000000000000000000" pitchFamily="2" charset="2"/>
              <a:buChar char="q"/>
            </a:pPr>
            <a:r>
              <a:rPr lang="en-GB" sz="1600" b="0"/>
              <a:t>Considering and tackling health inequalities for this group includes both those within prisons and those being supervised by probation services. All of those in prison have come from the community and almost all will return to their community following their sentence, with the proportion of offenders being supervised by probation services outnumbering those currently serving by around three to one at any one time. </a:t>
            </a:r>
          </a:p>
          <a:p>
            <a:pPr marL="285750" indent="-285750">
              <a:lnSpc>
                <a:spcPct val="150000"/>
              </a:lnSpc>
              <a:buFont typeface="Wingdings" panose="05000000000000000000" pitchFamily="2" charset="2"/>
              <a:buChar char="q"/>
            </a:pPr>
            <a:endParaRPr lang="en-GB" sz="1600" b="0">
              <a:cs typeface="Arial"/>
            </a:endParaRPr>
          </a:p>
          <a:p>
            <a:pPr marL="285750" indent="-285750">
              <a:lnSpc>
                <a:spcPct val="150000"/>
              </a:lnSpc>
              <a:buFont typeface="Wingdings" panose="05000000000000000000" pitchFamily="2" charset="2"/>
              <a:buChar char="q"/>
            </a:pPr>
            <a:r>
              <a:rPr lang="en-GB" sz="1600" b="0">
                <a:cs typeface="Arial"/>
              </a:rPr>
              <a:t>Integrated Care Systems are ideally placed to help improve health outcomes for those in prison, by supporting prisons to </a:t>
            </a:r>
            <a:r>
              <a:rPr lang="en-GB" sz="1500" b="0">
                <a:ea typeface="+mn-lt"/>
                <a:cs typeface="+mn-lt"/>
              </a:rPr>
              <a:t>understand what their health needs are and start working with them towards meeting those needs within the community. </a:t>
            </a:r>
            <a:endParaRPr lang="en-GB" sz="1500" b="0">
              <a:cs typeface="Arial"/>
            </a:endParaRPr>
          </a:p>
        </p:txBody>
      </p:sp>
      <p:sp>
        <p:nvSpPr>
          <p:cNvPr id="4" name="TextBox 3">
            <a:extLst>
              <a:ext uri="{FF2B5EF4-FFF2-40B4-BE49-F238E27FC236}">
                <a16:creationId xmlns:a16="http://schemas.microsoft.com/office/drawing/2014/main" id="{D621D374-313E-C7D5-72BE-350351C17701}"/>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24186657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2BBF-04E9-F916-EE9E-1C1D67A2944B}"/>
              </a:ext>
            </a:extLst>
          </p:cNvPr>
          <p:cNvSpPr>
            <a:spLocks noGrp="1"/>
          </p:cNvSpPr>
          <p:nvPr>
            <p:ph type="title"/>
          </p:nvPr>
        </p:nvSpPr>
        <p:spPr/>
        <p:txBody>
          <a:bodyPr>
            <a:normAutofit fontScale="90000"/>
          </a:bodyPr>
          <a:lstStyle/>
          <a:p>
            <a:r>
              <a:rPr lang="en-GB" dirty="0">
                <a:cs typeface="Arial"/>
              </a:rPr>
              <a:t>People in contact with the criminal justice system: Overview</a:t>
            </a:r>
          </a:p>
        </p:txBody>
      </p:sp>
      <p:sp>
        <p:nvSpPr>
          <p:cNvPr id="4" name="TextBox 3">
            <a:extLst>
              <a:ext uri="{FF2B5EF4-FFF2-40B4-BE49-F238E27FC236}">
                <a16:creationId xmlns:a16="http://schemas.microsoft.com/office/drawing/2014/main" id="{6DF9B9CD-31EE-36DF-0C83-0285D4B316A7}"/>
              </a:ext>
            </a:extLst>
          </p:cNvPr>
          <p:cNvSpPr txBox="1"/>
          <p:nvPr/>
        </p:nvSpPr>
        <p:spPr>
          <a:xfrm>
            <a:off x="538637" y="5265798"/>
            <a:ext cx="11024558" cy="830997"/>
          </a:xfrm>
          <a:prstGeom prst="rect">
            <a:avLst/>
          </a:prstGeom>
          <a:ln w="571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solidFill>
                  <a:srgbClr val="495057"/>
                </a:solidFill>
                <a:ea typeface="MuseoSans-500"/>
                <a:cs typeface="MuseoSans-500"/>
              </a:rPr>
              <a:t>Health and offending are often interrelated. Health issues such as substance misuse or mental health problems can lead to contact with the criminal justice system. Addressing the health needs of this group can reduce reoffending and have a positive impact on the overall health of their communities.</a:t>
            </a:r>
            <a:endParaRPr lang="en-GB" sz="1600"/>
          </a:p>
        </p:txBody>
      </p:sp>
      <p:sp>
        <p:nvSpPr>
          <p:cNvPr id="5" name="TextBox 4">
            <a:extLst>
              <a:ext uri="{FF2B5EF4-FFF2-40B4-BE49-F238E27FC236}">
                <a16:creationId xmlns:a16="http://schemas.microsoft.com/office/drawing/2014/main" id="{7AA04D3F-35EF-954B-BB6D-5200D5821551}"/>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
        <p:nvSpPr>
          <p:cNvPr id="8" name="Content Placeholder 7">
            <a:extLst>
              <a:ext uri="{FF2B5EF4-FFF2-40B4-BE49-F238E27FC236}">
                <a16:creationId xmlns:a16="http://schemas.microsoft.com/office/drawing/2014/main" id="{3A53C34B-A732-0F3B-BA04-D024687BE2C6}"/>
              </a:ext>
            </a:extLst>
          </p:cNvPr>
          <p:cNvSpPr>
            <a:spLocks noGrp="1"/>
          </p:cNvSpPr>
          <p:nvPr>
            <p:ph idx="1"/>
          </p:nvPr>
        </p:nvSpPr>
        <p:spPr>
          <a:xfrm>
            <a:off x="385837" y="1007378"/>
            <a:ext cx="11400577" cy="4351338"/>
          </a:xfrm>
        </p:spPr>
        <p:txBody>
          <a:bodyPr>
            <a:noAutofit/>
          </a:bodyPr>
          <a:lstStyle/>
          <a:p>
            <a:pPr>
              <a:lnSpc>
                <a:spcPct val="107000"/>
              </a:lnSpc>
              <a:spcAft>
                <a:spcPts val="800"/>
              </a:spcAft>
            </a:pPr>
            <a:r>
              <a:rPr lang="en-GB" sz="1600" b="0" kern="1200" dirty="0">
                <a:solidFill>
                  <a:srgbClr val="000000"/>
                </a:solidFill>
                <a:effectLst/>
                <a:ea typeface="Times New Roman" panose="02020603050405020304" pitchFamily="18" charset="0"/>
                <a:cs typeface="Times New Roman" panose="02020603050405020304" pitchFamily="18" charset="0"/>
              </a:rPr>
              <a:t>People in contact with the criminal justice system encompasses both those who are currently serving a sentence in prison and those who are under supervision of probation services. Data indicates that</a:t>
            </a:r>
            <a:r>
              <a:rPr lang="en-GB" sz="1600" b="0" dirty="0">
                <a:solidFill>
                  <a:srgbClr val="000000"/>
                </a:solidFill>
                <a:ea typeface="Times New Roman" panose="02020603050405020304" pitchFamily="18" charset="0"/>
                <a:cs typeface="Times New Roman" panose="02020603050405020304" pitchFamily="18" charset="0"/>
              </a:rPr>
              <a:t> 27% of the prison population identify as an ethnic minority, compared with 13% in the general population. The prison population is aging, with the </a:t>
            </a:r>
            <a:r>
              <a:rPr lang="en-GB" sz="1600" b="0" kern="1200" dirty="0">
                <a:solidFill>
                  <a:srgbClr val="000000"/>
                </a:solidFill>
                <a:effectLst/>
                <a:ea typeface="Times New Roman" panose="02020603050405020304" pitchFamily="18" charset="0"/>
                <a:cs typeface="Times New Roman" panose="02020603050405020304" pitchFamily="18" charset="0"/>
              </a:rPr>
              <a:t>proportion of people aged over 50 years in prisons increasing from 7% in 2002, to 17% in March 2020</a:t>
            </a:r>
            <a:r>
              <a:rPr lang="en-GB" sz="1600" b="0" kern="1200" baseline="30000" dirty="0">
                <a:solidFill>
                  <a:srgbClr val="000000"/>
                </a:solidFill>
                <a:effectLst/>
                <a:ea typeface="Times New Roman" panose="02020603050405020304" pitchFamily="18" charset="0"/>
                <a:cs typeface="Times New Roman" panose="02020603050405020304" pitchFamily="18" charset="0"/>
              </a:rPr>
              <a:t>1</a:t>
            </a:r>
            <a:r>
              <a:rPr lang="en-GB" sz="1600" b="0" kern="1200" dirty="0">
                <a:solidFill>
                  <a:srgbClr val="000000"/>
                </a:solidFill>
                <a:effectLst/>
                <a:ea typeface="Times New Roman" panose="02020603050405020304" pitchFamily="18" charset="0"/>
                <a:cs typeface="Times New Roman" panose="02020603050405020304" pitchFamily="18" charset="0"/>
              </a:rPr>
              <a:t>. </a:t>
            </a:r>
          </a:p>
          <a:p>
            <a:pPr>
              <a:lnSpc>
                <a:spcPct val="107000"/>
              </a:lnSpc>
              <a:spcAft>
                <a:spcPts val="800"/>
              </a:spcAft>
            </a:pPr>
            <a:endParaRPr lang="en-GB" sz="500" b="0" kern="1200" dirty="0">
              <a:solidFill>
                <a:srgbClr val="000000"/>
              </a:solidFill>
              <a:effectLst/>
              <a:ea typeface="Times New Roman" panose="02020603050405020304" pitchFamily="18" charset="0"/>
              <a:cs typeface="Times New Roman" panose="02020603050405020304" pitchFamily="18" charset="0"/>
            </a:endParaRPr>
          </a:p>
          <a:p>
            <a:pPr>
              <a:lnSpc>
                <a:spcPct val="107000"/>
              </a:lnSpc>
              <a:spcAft>
                <a:spcPts val="800"/>
              </a:spcAft>
            </a:pPr>
            <a:r>
              <a:rPr lang="en-GB" sz="1600" b="0" kern="1200" dirty="0">
                <a:solidFill>
                  <a:srgbClr val="000000"/>
                </a:solidFill>
                <a:effectLst/>
                <a:ea typeface="Times New Roman" panose="02020603050405020304" pitchFamily="18" charset="0"/>
                <a:cs typeface="Times New Roman" panose="02020603050405020304" pitchFamily="18" charset="0"/>
              </a:rPr>
              <a:t>People in prison are more likely to have been taken into care, or have experienced abuse as a child, been homeless or been unemployed. They are more likely to engage in high-risk behaviours, often do not manage their existing health issues effectively, have limited contact with primary care services and as such, are over-represented in their use of emergency services. It is estimated that around 80% of prisoners smoke on arrival to prisons</a:t>
            </a:r>
            <a:r>
              <a:rPr lang="en-GB" sz="1600" b="0" kern="1200" baseline="30000" dirty="0">
                <a:solidFill>
                  <a:srgbClr val="000000"/>
                </a:solidFill>
                <a:effectLst/>
                <a:ea typeface="Times New Roman" panose="02020603050405020304" pitchFamily="18" charset="0"/>
                <a:cs typeface="Times New Roman" panose="02020603050405020304" pitchFamily="18" charset="0"/>
              </a:rPr>
              <a:t>2</a:t>
            </a:r>
            <a:r>
              <a:rPr lang="en-GB" sz="1600" b="0" kern="1200" dirty="0">
                <a:solidFill>
                  <a:srgbClr val="000000"/>
                </a:solidFill>
                <a:effectLst/>
                <a:ea typeface="Times New Roman" panose="02020603050405020304" pitchFamily="18" charset="0"/>
                <a:cs typeface="Times New Roman" panose="02020603050405020304" pitchFamily="18" charset="0"/>
              </a:rPr>
              <a:t>, compared to just under 13% of the general population</a:t>
            </a:r>
            <a:r>
              <a:rPr lang="en-GB" sz="1600" b="0" kern="1200" baseline="30000" dirty="0">
                <a:solidFill>
                  <a:srgbClr val="000000"/>
                </a:solidFill>
                <a:effectLst/>
                <a:ea typeface="Times New Roman" panose="02020603050405020304" pitchFamily="18" charset="0"/>
                <a:cs typeface="Times New Roman" panose="02020603050405020304" pitchFamily="18" charset="0"/>
              </a:rPr>
              <a:t>3</a:t>
            </a:r>
            <a:r>
              <a:rPr lang="en-GB" sz="1600" b="0" kern="1200" dirty="0">
                <a:solidFill>
                  <a:srgbClr val="000000"/>
                </a:solidFill>
                <a:effectLst/>
                <a:ea typeface="Times New Roman" panose="02020603050405020304" pitchFamily="18" charset="0"/>
                <a:cs typeface="Times New Roman" panose="02020603050405020304" pitchFamily="18" charset="0"/>
              </a:rPr>
              <a:t>. They experience some of the most extreme health inequalities resulting in an average age of death for people dying in prison of 56 years, compared to 81 in the general population</a:t>
            </a:r>
            <a:r>
              <a:rPr lang="en-GB" sz="1600" b="0" kern="1200" baseline="30000" dirty="0">
                <a:solidFill>
                  <a:srgbClr val="000000"/>
                </a:solidFill>
                <a:effectLst/>
                <a:ea typeface="Times New Roman" panose="02020603050405020304" pitchFamily="18" charset="0"/>
                <a:cs typeface="Times New Roman" panose="02020603050405020304" pitchFamily="18" charset="0"/>
              </a:rPr>
              <a:t>4</a:t>
            </a:r>
            <a:r>
              <a:rPr lang="en-GB" sz="1600" b="0" kern="1200" dirty="0">
                <a:solidFill>
                  <a:srgbClr val="000000"/>
                </a:solidFill>
                <a:effectLst/>
                <a:ea typeface="Times New Roman" panose="02020603050405020304" pitchFamily="18" charset="0"/>
                <a:cs typeface="Times New Roman" panose="02020603050405020304" pitchFamily="18" charset="0"/>
              </a:rPr>
              <a:t>. </a:t>
            </a:r>
            <a:endParaRPr lang="en-GB" sz="1600" b="0" dirty="0">
              <a:effectLst/>
              <a:ea typeface="Calibri" panose="020F0502020204030204" pitchFamily="34" charset="0"/>
              <a:cs typeface="Times New Roman" panose="02020603050405020304" pitchFamily="18" charset="0"/>
            </a:endParaRPr>
          </a:p>
          <a:p>
            <a:pPr>
              <a:lnSpc>
                <a:spcPct val="107000"/>
              </a:lnSpc>
              <a:spcAft>
                <a:spcPts val="800"/>
              </a:spcAft>
            </a:pPr>
            <a:endParaRPr lang="en-GB" sz="500" b="0" kern="1200" dirty="0">
              <a:solidFill>
                <a:srgbClr val="000000"/>
              </a:solidFill>
              <a:effectLst/>
              <a:ea typeface="Times New Roman" panose="02020603050405020304" pitchFamily="18" charset="0"/>
              <a:cs typeface="Times New Roman" panose="02020603050405020304" pitchFamily="18" charset="0"/>
            </a:endParaRPr>
          </a:p>
          <a:p>
            <a:pPr>
              <a:lnSpc>
                <a:spcPct val="107000"/>
              </a:lnSpc>
              <a:spcAft>
                <a:spcPts val="800"/>
              </a:spcAft>
            </a:pPr>
            <a:r>
              <a:rPr lang="en-GB" sz="1600" b="0" kern="1200" dirty="0">
                <a:solidFill>
                  <a:srgbClr val="000000"/>
                </a:solidFill>
                <a:effectLst/>
                <a:ea typeface="Times New Roman" panose="02020603050405020304" pitchFamily="18" charset="0"/>
                <a:cs typeface="Times New Roman" panose="02020603050405020304" pitchFamily="18" charset="0"/>
              </a:rPr>
              <a:t>Transition from prison, to probation services and back to the community is a fundamental time to ensure continuity of care, particularly for those individuals with ongoing health needs or who are engaging with substance misuse, health or social care services. </a:t>
            </a:r>
            <a:endParaRPr lang="en-GB" sz="1600" b="0" dirty="0">
              <a:effectLst/>
              <a:ea typeface="Calibri" panose="020F0502020204030204" pitchFamily="34" charset="0"/>
              <a:cs typeface="Times New Roman" panose="02020603050405020304" pitchFamily="18" charset="0"/>
            </a:endParaRPr>
          </a:p>
          <a:p>
            <a:endParaRPr lang="en-GB" sz="1600" b="0" dirty="0"/>
          </a:p>
        </p:txBody>
      </p:sp>
    </p:spTree>
    <p:extLst>
      <p:ext uri="{BB962C8B-B14F-4D97-AF65-F5344CB8AC3E}">
        <p14:creationId xmlns:p14="http://schemas.microsoft.com/office/powerpoint/2010/main" val="1587784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EE03-CE3D-5CD4-DE29-033D2A74DFB6}"/>
              </a:ext>
            </a:extLst>
          </p:cNvPr>
          <p:cNvSpPr>
            <a:spLocks noGrp="1"/>
          </p:cNvSpPr>
          <p:nvPr>
            <p:ph type="title"/>
          </p:nvPr>
        </p:nvSpPr>
        <p:spPr/>
        <p:txBody>
          <a:bodyPr/>
          <a:lstStyle/>
          <a:p>
            <a:r>
              <a:rPr lang="en-GB">
                <a:cs typeface="Arial"/>
              </a:rPr>
              <a:t>Integrated Care Board (ICB) Boundaries</a:t>
            </a:r>
            <a:endParaRPr lang="en-GB"/>
          </a:p>
        </p:txBody>
      </p:sp>
      <p:sp>
        <p:nvSpPr>
          <p:cNvPr id="3" name="TextBox 2">
            <a:extLst>
              <a:ext uri="{FF2B5EF4-FFF2-40B4-BE49-F238E27FC236}">
                <a16:creationId xmlns:a16="http://schemas.microsoft.com/office/drawing/2014/main" id="{4DB03D24-8CB9-59E5-E1EB-DCF2E2E068E3}"/>
              </a:ext>
            </a:extLst>
          </p:cNvPr>
          <p:cNvSpPr txBox="1"/>
          <p:nvPr/>
        </p:nvSpPr>
        <p:spPr>
          <a:xfrm>
            <a:off x="9601200" y="6390278"/>
            <a:ext cx="2185214" cy="369332"/>
          </a:xfrm>
          <a:prstGeom prst="rect">
            <a:avLst/>
          </a:prstGeom>
          <a:noFill/>
        </p:spPr>
        <p:txBody>
          <a:bodyPr wrap="none" rtlCol="0">
            <a:spAutoFit/>
          </a:bodyPr>
          <a:lstStyle/>
          <a:p>
            <a:r>
              <a:rPr lang="en-GB" dirty="0">
                <a:hlinkClick r:id="rId2" action="ppaction://hlinksldjump"/>
              </a:rPr>
              <a:t>Return to Contents</a:t>
            </a:r>
            <a:endParaRPr lang="en-GB" dirty="0"/>
          </a:p>
        </p:txBody>
      </p:sp>
    </p:spTree>
    <p:extLst>
      <p:ext uri="{BB962C8B-B14F-4D97-AF65-F5344CB8AC3E}">
        <p14:creationId xmlns:p14="http://schemas.microsoft.com/office/powerpoint/2010/main" val="42150328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316A-4C60-4DE2-DA55-8CFB3F835E5A}"/>
              </a:ext>
            </a:extLst>
          </p:cNvPr>
          <p:cNvSpPr>
            <a:spLocks noGrp="1"/>
          </p:cNvSpPr>
          <p:nvPr>
            <p:ph type="title"/>
          </p:nvPr>
        </p:nvSpPr>
        <p:spPr>
          <a:xfrm>
            <a:off x="372918" y="409065"/>
            <a:ext cx="11446163" cy="626522"/>
          </a:xfrm>
        </p:spPr>
        <p:txBody>
          <a:bodyPr>
            <a:normAutofit fontScale="90000"/>
          </a:bodyPr>
          <a:lstStyle/>
          <a:p>
            <a:r>
              <a:rPr lang="en-GB" sz="2800"/>
              <a:t>Health needs of people in contact with the criminal justice system (1/2)</a:t>
            </a:r>
          </a:p>
        </p:txBody>
      </p:sp>
      <p:sp>
        <p:nvSpPr>
          <p:cNvPr id="3" name="Content Placeholder 2">
            <a:extLst>
              <a:ext uri="{FF2B5EF4-FFF2-40B4-BE49-F238E27FC236}">
                <a16:creationId xmlns:a16="http://schemas.microsoft.com/office/drawing/2014/main" id="{E41AFC79-D67C-AD8C-9A6F-595E0C31A28E}"/>
              </a:ext>
            </a:extLst>
          </p:cNvPr>
          <p:cNvSpPr>
            <a:spLocks noGrp="1"/>
          </p:cNvSpPr>
          <p:nvPr>
            <p:ph idx="1"/>
          </p:nvPr>
        </p:nvSpPr>
        <p:spPr>
          <a:xfrm>
            <a:off x="486644" y="1145754"/>
            <a:ext cx="11332437" cy="4935557"/>
          </a:xfrm>
        </p:spPr>
        <p:txBody>
          <a:bodyPr vert="horz" lIns="91440" tIns="45720" rIns="91440" bIns="45720" rtlCol="0" anchor="t">
            <a:noAutofit/>
          </a:bodyPr>
          <a:lstStyle/>
          <a:p>
            <a:pPr marL="285750" indent="-285750">
              <a:lnSpc>
                <a:spcPct val="100000"/>
              </a:lnSpc>
              <a:buFont typeface="Arial" panose="020B0604020202020204" pitchFamily="34" charset="0"/>
              <a:buChar char="•"/>
            </a:pPr>
            <a:r>
              <a:rPr lang="en-GB" sz="1600" b="0"/>
              <a:t>1/3</a:t>
            </a:r>
            <a:r>
              <a:rPr lang="en-GB" sz="1600" b="0" baseline="30000"/>
              <a:t>rd</a:t>
            </a:r>
            <a:r>
              <a:rPr lang="en-GB" sz="1600" b="0"/>
              <a:t> of people in contact with the criminal justice system have a learning disability or difficulty with 57% of adult prisoners having literacy levels below those expected of an 11 year old</a:t>
            </a:r>
            <a:r>
              <a:rPr lang="en-GB" sz="1600" b="0" baseline="30000"/>
              <a:t>1</a:t>
            </a:r>
          </a:p>
          <a:p>
            <a:pPr marL="285750" indent="-285750">
              <a:lnSpc>
                <a:spcPct val="100000"/>
              </a:lnSpc>
              <a:buFont typeface="Arial" panose="020B0604020202020204" pitchFamily="34" charset="0"/>
              <a:buChar char="•"/>
            </a:pPr>
            <a:endParaRPr lang="en-GB" sz="200" b="0" baseline="30000">
              <a:cs typeface="Arial"/>
            </a:endParaRPr>
          </a:p>
          <a:p>
            <a:pPr marL="285750" indent="-285750">
              <a:lnSpc>
                <a:spcPct val="100000"/>
              </a:lnSpc>
              <a:buFont typeface="Arial" panose="020B0604020202020204" pitchFamily="34" charset="0"/>
              <a:buChar char="•"/>
            </a:pPr>
            <a:r>
              <a:rPr lang="en-GB" sz="1600" b="0"/>
              <a:t>It is estimated that at least 1 in 3 people have neurodivergent needs, compared to 15% of the general population</a:t>
            </a:r>
            <a:r>
              <a:rPr lang="en-GB" sz="1600" b="0" baseline="30000"/>
              <a:t>2.</a:t>
            </a:r>
          </a:p>
          <a:p>
            <a:pPr marL="285750" indent="-285750">
              <a:lnSpc>
                <a:spcPct val="100000"/>
              </a:lnSpc>
              <a:buFont typeface="Arial" panose="020B0604020202020204" pitchFamily="34" charset="0"/>
              <a:buChar char="•"/>
            </a:pPr>
            <a:endParaRPr lang="en-GB" sz="200" b="0"/>
          </a:p>
          <a:p>
            <a:pPr marL="285750" indent="-285750">
              <a:lnSpc>
                <a:spcPct val="100000"/>
              </a:lnSpc>
              <a:buFont typeface="Arial" panose="020B0604020202020204" pitchFamily="34" charset="0"/>
              <a:buChar char="•"/>
            </a:pPr>
            <a:r>
              <a:rPr lang="en-GB" sz="1600" b="0"/>
              <a:t>Up to 90% of prisoners aged 50 or more have at least one moderate or severe health condition, and over 50% have three or more</a:t>
            </a:r>
            <a:r>
              <a:rPr lang="en-GB" sz="1600" b="0" baseline="30000"/>
              <a:t>3.</a:t>
            </a:r>
          </a:p>
          <a:p>
            <a:pPr marL="285750" indent="-285750">
              <a:lnSpc>
                <a:spcPct val="100000"/>
              </a:lnSpc>
              <a:buFont typeface="Arial" panose="020B0604020202020204" pitchFamily="34" charset="0"/>
              <a:buChar char="•"/>
            </a:pPr>
            <a:endParaRPr lang="en-GB" sz="200" b="0"/>
          </a:p>
          <a:p>
            <a:pPr marL="285750" indent="-285750">
              <a:lnSpc>
                <a:spcPct val="100000"/>
              </a:lnSpc>
              <a:buFont typeface="Arial" panose="020B0604020202020204" pitchFamily="34" charset="0"/>
              <a:buChar char="•"/>
            </a:pPr>
            <a:r>
              <a:rPr lang="en-GB" sz="1600" b="0"/>
              <a:t>71% of women and 47% of men in contact with the criminal justice system experience mental health problems</a:t>
            </a:r>
            <a:r>
              <a:rPr lang="en-GB" sz="1600" b="0" baseline="30000"/>
              <a:t>4.</a:t>
            </a:r>
          </a:p>
          <a:p>
            <a:pPr marL="285750" indent="-285750">
              <a:lnSpc>
                <a:spcPct val="100000"/>
              </a:lnSpc>
              <a:buFont typeface="Arial" panose="020B0604020202020204" pitchFamily="34" charset="0"/>
              <a:buChar char="•"/>
            </a:pPr>
            <a:endParaRPr lang="en-GB" sz="200" b="0"/>
          </a:p>
          <a:p>
            <a:pPr marL="285750" lvl="0" indent="-285750">
              <a:lnSpc>
                <a:spcPct val="100000"/>
              </a:lnSpc>
              <a:buFont typeface="Arial" panose="020B0604020202020204" pitchFamily="34" charset="0"/>
              <a:buChar char="•"/>
            </a:pPr>
            <a:r>
              <a:rPr lang="en-GB" sz="1600" b="0"/>
              <a:t>A review of hospital admissions</a:t>
            </a:r>
            <a:r>
              <a:rPr lang="en-GB" sz="1600" b="0" baseline="30000"/>
              <a:t>5</a:t>
            </a:r>
            <a:r>
              <a:rPr lang="en-GB" sz="1600" b="0"/>
              <a:t> found injury and poisoning were the most common reasons for prisoners being admitted to hospital and that 40% of hospital outpatient appointments for prisoners were not attended, a rate double that of the general population.</a:t>
            </a:r>
            <a:endParaRPr lang="en-GB" sz="1600" b="0">
              <a:cs typeface="Arial"/>
            </a:endParaRPr>
          </a:p>
          <a:p>
            <a:pPr marL="285750" indent="-285750">
              <a:lnSpc>
                <a:spcPct val="100000"/>
              </a:lnSpc>
              <a:buFont typeface="Arial" panose="020B0604020202020204" pitchFamily="34" charset="0"/>
              <a:buChar char="•"/>
            </a:pPr>
            <a:endParaRPr lang="en-GB" sz="200" b="0">
              <a:cs typeface="Arial"/>
            </a:endParaRPr>
          </a:p>
          <a:p>
            <a:pPr marL="285750" indent="-285750">
              <a:lnSpc>
                <a:spcPct val="100000"/>
              </a:lnSpc>
              <a:buFont typeface="Arial" panose="020B0604020202020204" pitchFamily="34" charset="0"/>
              <a:buChar char="•"/>
            </a:pPr>
            <a:r>
              <a:rPr lang="en-GB" sz="1600" b="0"/>
              <a:t>Older people in prison are vulnerable to experiencing frailty due to the prevalence of multiple long-term conditions and the challenge of the prison environment itself</a:t>
            </a:r>
            <a:r>
              <a:rPr lang="en-GB" sz="1600" b="0" baseline="30000"/>
              <a:t>6</a:t>
            </a:r>
            <a:r>
              <a:rPr lang="en-GB" sz="1600" b="0"/>
              <a:t>.</a:t>
            </a:r>
            <a:endParaRPr lang="en-GB" sz="1600" b="0">
              <a:cs typeface="Arial"/>
            </a:endParaRPr>
          </a:p>
          <a:p>
            <a:pPr marL="285750" lvl="0" indent="-285750">
              <a:lnSpc>
                <a:spcPct val="100000"/>
              </a:lnSpc>
              <a:buFont typeface="Arial" panose="020B0604020202020204" pitchFamily="34" charset="0"/>
              <a:buChar char="•"/>
            </a:pPr>
            <a:endParaRPr lang="en-GB" sz="1600" b="0"/>
          </a:p>
          <a:p>
            <a:pPr marL="285750" indent="-285750">
              <a:lnSpc>
                <a:spcPct val="100000"/>
              </a:lnSpc>
              <a:buFont typeface="Arial" panose="020B0604020202020204" pitchFamily="34" charset="0"/>
              <a:buChar char="•"/>
            </a:pPr>
            <a:endParaRPr lang="en-GB" sz="1600" b="0"/>
          </a:p>
          <a:p>
            <a:pPr marL="285750" indent="-285750">
              <a:lnSpc>
                <a:spcPct val="100000"/>
              </a:lnSpc>
              <a:buFont typeface="Arial" panose="020B0604020202020204" pitchFamily="34" charset="0"/>
              <a:buChar char="•"/>
            </a:pPr>
            <a:endParaRPr lang="en-GB" sz="1600" b="0"/>
          </a:p>
          <a:p>
            <a:pPr marL="285750" indent="-285750">
              <a:lnSpc>
                <a:spcPct val="100000"/>
              </a:lnSpc>
              <a:buFont typeface="Arial" panose="020B0604020202020204" pitchFamily="34" charset="0"/>
              <a:buChar char="•"/>
            </a:pPr>
            <a:endParaRPr lang="en-GB" sz="1600" b="0"/>
          </a:p>
        </p:txBody>
      </p:sp>
      <p:sp>
        <p:nvSpPr>
          <p:cNvPr id="4" name="TextBox 3">
            <a:extLst>
              <a:ext uri="{FF2B5EF4-FFF2-40B4-BE49-F238E27FC236}">
                <a16:creationId xmlns:a16="http://schemas.microsoft.com/office/drawing/2014/main" id="{93478B69-36AB-904A-EEBA-94F4F7AC334C}"/>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12042670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8AC548-F12A-132E-A832-B1547E54DAD8}"/>
              </a:ext>
            </a:extLst>
          </p:cNvPr>
          <p:cNvSpPr>
            <a:spLocks noGrp="1"/>
          </p:cNvSpPr>
          <p:nvPr>
            <p:ph idx="1"/>
          </p:nvPr>
        </p:nvSpPr>
        <p:spPr>
          <a:xfrm>
            <a:off x="359999" y="1123720"/>
            <a:ext cx="11446163" cy="4667618"/>
          </a:xfrm>
        </p:spPr>
        <p:txBody>
          <a:bodyPr>
            <a:normAutofit/>
          </a:bodyPr>
          <a:lstStyle/>
          <a:p>
            <a:pPr marL="285750" indent="-285750">
              <a:lnSpc>
                <a:spcPct val="100000"/>
              </a:lnSpc>
              <a:buFont typeface="Arial" panose="020B0604020202020204" pitchFamily="34" charset="0"/>
              <a:buChar char="•"/>
            </a:pPr>
            <a:r>
              <a:rPr lang="en-GB" sz="1600" b="0"/>
              <a:t>The prevalence of Hepatitis C virus antibody (indicating either past or current infections) is approximately 6% among those in prisons, compared to 0.7% in the general community</a:t>
            </a:r>
            <a:r>
              <a:rPr lang="en-GB" sz="1600" b="0" baseline="30000"/>
              <a:t>6</a:t>
            </a:r>
            <a:r>
              <a:rPr lang="en-GB" sz="1600" b="0"/>
              <a:t>. </a:t>
            </a:r>
          </a:p>
          <a:p>
            <a:pPr marL="285750" indent="-285750">
              <a:lnSpc>
                <a:spcPct val="100000"/>
              </a:lnSpc>
              <a:buFont typeface="Arial" panose="020B0604020202020204" pitchFamily="34" charset="0"/>
              <a:buChar char="•"/>
            </a:pPr>
            <a:endParaRPr lang="en-GB" sz="200" b="0"/>
          </a:p>
          <a:p>
            <a:pPr marL="285750" indent="-285750">
              <a:lnSpc>
                <a:spcPct val="100000"/>
              </a:lnSpc>
              <a:buFont typeface="Arial" panose="020B0604020202020204" pitchFamily="34" charset="0"/>
              <a:buChar char="•"/>
            </a:pPr>
            <a:r>
              <a:rPr lang="en-GB" sz="1600" b="0"/>
              <a:t>There is a complex link between substance misuse and crime but evidence shows that both drug and alcohol use are risk factors for re-offending with general re-offending being highest among drug users</a:t>
            </a:r>
            <a:r>
              <a:rPr lang="en-GB" sz="1600" b="0" baseline="30000"/>
              <a:t>7</a:t>
            </a:r>
            <a:r>
              <a:rPr lang="en-GB" sz="1600" b="0"/>
              <a:t>. Data collected by NHS England under the Liaison and Diversion Programme showed that over 55% of service users in contact with the criminal justice system and identified with mental health need also had problem with drug use, alcohol use or both.</a:t>
            </a:r>
          </a:p>
          <a:p>
            <a:pPr marL="285750" indent="-285750">
              <a:lnSpc>
                <a:spcPct val="100000"/>
              </a:lnSpc>
              <a:buFont typeface="Arial" panose="020B0604020202020204" pitchFamily="34" charset="0"/>
              <a:buChar char="•"/>
            </a:pPr>
            <a:endParaRPr lang="en-GB" sz="200" b="0"/>
          </a:p>
          <a:p>
            <a:pPr marL="285750" indent="-285750">
              <a:lnSpc>
                <a:spcPct val="100000"/>
              </a:lnSpc>
              <a:buFont typeface="Arial" panose="020B0604020202020204" pitchFamily="34" charset="0"/>
              <a:buChar char="•"/>
            </a:pPr>
            <a:r>
              <a:rPr lang="en-GB" sz="1600" b="0"/>
              <a:t>The main causes of death while in prison are cardiovascular disease (43%) followed by cancer (32%) however the Independent Advisory Panel on deaths in custody has suggested that many deaths are preventable</a:t>
            </a:r>
            <a:r>
              <a:rPr lang="en-GB" sz="1600" b="0" baseline="30000"/>
              <a:t>8</a:t>
            </a:r>
            <a:r>
              <a:rPr lang="en-GB" sz="1600" b="0"/>
              <a:t>. </a:t>
            </a:r>
          </a:p>
          <a:p>
            <a:pPr>
              <a:lnSpc>
                <a:spcPct val="100000"/>
              </a:lnSpc>
            </a:pPr>
            <a:endParaRPr lang="en-GB" sz="200" b="0"/>
          </a:p>
          <a:p>
            <a:pPr marL="285750" indent="-285750">
              <a:lnSpc>
                <a:spcPct val="100000"/>
              </a:lnSpc>
              <a:buFont typeface="Arial" panose="020B0604020202020204" pitchFamily="34" charset="0"/>
              <a:buChar char="•"/>
            </a:pPr>
            <a:r>
              <a:rPr lang="en-GB" sz="1600" b="0"/>
              <a:t>Between 2008 and 2019, the risk of male prisoners dying by suicide was 3.9 times higher than the general male population</a:t>
            </a:r>
            <a:r>
              <a:rPr lang="en-GB" sz="1600" b="0" baseline="30000"/>
              <a:t>9</a:t>
            </a:r>
            <a:r>
              <a:rPr lang="en-GB" sz="1600" b="0"/>
              <a:t>. </a:t>
            </a:r>
          </a:p>
          <a:p>
            <a:pPr marL="285750" indent="-285750">
              <a:lnSpc>
                <a:spcPct val="100000"/>
              </a:lnSpc>
              <a:buFont typeface="Arial" panose="020B0604020202020204" pitchFamily="34" charset="0"/>
              <a:buChar char="•"/>
            </a:pPr>
            <a:endParaRPr lang="en-GB" sz="1600"/>
          </a:p>
        </p:txBody>
      </p:sp>
      <p:sp>
        <p:nvSpPr>
          <p:cNvPr id="4" name="Title 1">
            <a:extLst>
              <a:ext uri="{FF2B5EF4-FFF2-40B4-BE49-F238E27FC236}">
                <a16:creationId xmlns:a16="http://schemas.microsoft.com/office/drawing/2014/main" id="{260F2F70-4BAF-7785-848A-84FA354DE49A}"/>
              </a:ext>
            </a:extLst>
          </p:cNvPr>
          <p:cNvSpPr>
            <a:spLocks noGrp="1"/>
          </p:cNvSpPr>
          <p:nvPr>
            <p:ph type="title"/>
          </p:nvPr>
        </p:nvSpPr>
        <p:spPr>
          <a:xfrm>
            <a:off x="360363" y="360363"/>
            <a:ext cx="11445875" cy="844550"/>
          </a:xfrm>
        </p:spPr>
        <p:txBody>
          <a:bodyPr>
            <a:normAutofit fontScale="90000"/>
          </a:bodyPr>
          <a:lstStyle/>
          <a:p>
            <a:r>
              <a:rPr lang="en-GB" sz="2800"/>
              <a:t>Health needs of people in contact with the criminal justice system (2/2)</a:t>
            </a:r>
          </a:p>
        </p:txBody>
      </p:sp>
      <p:sp>
        <p:nvSpPr>
          <p:cNvPr id="2" name="TextBox 1">
            <a:extLst>
              <a:ext uri="{FF2B5EF4-FFF2-40B4-BE49-F238E27FC236}">
                <a16:creationId xmlns:a16="http://schemas.microsoft.com/office/drawing/2014/main" id="{0F55BB54-E09E-1BF7-E051-0F791BEEFD90}"/>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40139472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175D8-43D7-5607-F239-0C38954DFE48}"/>
              </a:ext>
            </a:extLst>
          </p:cNvPr>
          <p:cNvSpPr>
            <a:spLocks noGrp="1"/>
          </p:cNvSpPr>
          <p:nvPr>
            <p:ph type="title"/>
          </p:nvPr>
        </p:nvSpPr>
        <p:spPr/>
        <p:txBody>
          <a:bodyPr>
            <a:normAutofit/>
          </a:bodyPr>
          <a:lstStyle/>
          <a:p>
            <a:r>
              <a:rPr lang="en-GB" sz="3000">
                <a:ea typeface="+mj-lt"/>
                <a:cs typeface="+mj-lt"/>
              </a:rPr>
              <a:t>Sexual health &amp; people in prison</a:t>
            </a:r>
            <a:endParaRPr lang="en-US" sz="2800">
              <a:cs typeface="Arial" panose="020B0604020202020204"/>
            </a:endParaRPr>
          </a:p>
        </p:txBody>
      </p:sp>
      <p:sp>
        <p:nvSpPr>
          <p:cNvPr id="3" name="Content Placeholder 2">
            <a:extLst>
              <a:ext uri="{FF2B5EF4-FFF2-40B4-BE49-F238E27FC236}">
                <a16:creationId xmlns:a16="http://schemas.microsoft.com/office/drawing/2014/main" id="{86E6C3D2-10C2-F952-EE46-4D49B592EC02}"/>
              </a:ext>
            </a:extLst>
          </p:cNvPr>
          <p:cNvSpPr>
            <a:spLocks noGrp="1"/>
          </p:cNvSpPr>
          <p:nvPr>
            <p:ph idx="1"/>
          </p:nvPr>
        </p:nvSpPr>
        <p:spPr>
          <a:xfrm>
            <a:off x="359999" y="1204839"/>
            <a:ext cx="11446163" cy="5293161"/>
          </a:xfrm>
        </p:spPr>
        <p:txBody>
          <a:bodyPr vert="horz" lIns="91440" tIns="45720" rIns="91440" bIns="45720" rtlCol="0" anchor="t">
            <a:normAutofit/>
          </a:bodyPr>
          <a:lstStyle/>
          <a:p>
            <a:pPr marL="285750" indent="-285750">
              <a:buFont typeface="Arial" panose="020B0604020202020204" pitchFamily="34" charset="0"/>
              <a:buChar char="•"/>
            </a:pPr>
            <a:r>
              <a:rPr lang="en-GB" sz="1600" b="0">
                <a:cs typeface="Arial"/>
              </a:rPr>
              <a:t>People in prison are more likely to experience poor sexual health, often due to social deprivation and engaging in higher levels of risk taking behaviours (including condomless sex). They are at higher risk of blood borne viruses (BBV) and sexually transmitted infections (STI), and more likely to have complex support needs for sexual assault or abuse</a:t>
            </a:r>
            <a:r>
              <a:rPr lang="en-GB" sz="1600" b="0" baseline="30000">
                <a:cs typeface="Arial"/>
              </a:rPr>
              <a:t>1,2</a:t>
            </a:r>
            <a:r>
              <a:rPr lang="en-GB" sz="1600" b="0">
                <a:cs typeface="Arial"/>
              </a:rPr>
              <a:t>. </a:t>
            </a:r>
            <a:endParaRPr lang="en-US" sz="1600"/>
          </a:p>
          <a:p>
            <a:pPr marL="285750" indent="-285750">
              <a:buFont typeface="Arial" panose="020B0604020202020204" pitchFamily="34" charset="0"/>
              <a:buChar char="•"/>
            </a:pPr>
            <a:r>
              <a:rPr lang="en-GB" sz="1600" b="0">
                <a:cs typeface="Arial"/>
              </a:rPr>
              <a:t>According to 2019/20 Hospital Episode Statistics (HES) data, diseases of the genitourinary system were among the top five most common reasons why PIP require admission to hospital in England</a:t>
            </a:r>
            <a:r>
              <a:rPr lang="en-GB" sz="1600" b="0" baseline="30000">
                <a:cs typeface="Arial"/>
              </a:rPr>
              <a:t>3</a:t>
            </a:r>
            <a:r>
              <a:rPr lang="en-GB" sz="1600" b="0">
                <a:cs typeface="Arial"/>
              </a:rPr>
              <a:t>. </a:t>
            </a:r>
            <a:endParaRPr lang="en-GB" sz="1600"/>
          </a:p>
          <a:p>
            <a:pPr marL="285750" indent="-285750">
              <a:buFont typeface="Arial" panose="020B0604020202020204" pitchFamily="34" charset="0"/>
              <a:buChar char="•"/>
            </a:pPr>
            <a:r>
              <a:rPr lang="en-GB" sz="1600" b="0">
                <a:cs typeface="Arial"/>
              </a:rPr>
              <a:t>Although people in prison are deprived of their liberty, their right to access healthcare remains unchanged and should have equivalent access to healthcare services as the general population</a:t>
            </a:r>
            <a:r>
              <a:rPr lang="en-GB" sz="1600" b="0" baseline="30000">
                <a:cs typeface="Arial"/>
              </a:rPr>
              <a:t>4</a:t>
            </a:r>
            <a:r>
              <a:rPr lang="en-GB" sz="1600" b="0">
                <a:cs typeface="Arial"/>
              </a:rPr>
              <a:t>. However, there are well documented inequalities that limit access to care. It is estimated that 30-40% of health appointments are unattended</a:t>
            </a:r>
            <a:r>
              <a:rPr lang="en-GB" sz="1600" b="0" baseline="30000">
                <a:cs typeface="Arial"/>
              </a:rPr>
              <a:t>5,6</a:t>
            </a:r>
            <a:r>
              <a:rPr lang="en-GB" sz="1600" b="0">
                <a:cs typeface="Arial"/>
              </a:rPr>
              <a:t>. </a:t>
            </a:r>
            <a:endParaRPr lang="en-GB" sz="1600"/>
          </a:p>
          <a:p>
            <a:pPr marL="285750" indent="-285750">
              <a:buFont typeface="Arial" panose="020B0604020202020204" pitchFamily="34" charset="0"/>
              <a:buChar char="•"/>
            </a:pPr>
            <a:r>
              <a:rPr lang="en-GB" sz="1600" b="0">
                <a:cs typeface="Arial"/>
              </a:rPr>
              <a:t>There are known barriers to accessing condoms in prison that limit their uptake and use amongst prisoners</a:t>
            </a:r>
            <a:r>
              <a:rPr lang="en-GB" sz="1600" b="0" baseline="30000">
                <a:cs typeface="Arial"/>
              </a:rPr>
              <a:t>7,8</a:t>
            </a:r>
            <a:r>
              <a:rPr lang="en-GB" sz="1600" b="0">
                <a:cs typeface="Arial"/>
              </a:rPr>
              <a:t>.</a:t>
            </a:r>
            <a:endParaRPr lang="en-GB" sz="1600">
              <a:cs typeface="Arial"/>
            </a:endParaRPr>
          </a:p>
          <a:p>
            <a:pPr marL="285750" indent="-285750">
              <a:buFont typeface="Arial" panose="020B0604020202020204" pitchFamily="34" charset="0"/>
              <a:buChar char="•"/>
            </a:pPr>
            <a:r>
              <a:rPr lang="en-GB" sz="1600" b="0">
                <a:cs typeface="Arial"/>
              </a:rPr>
              <a:t>A recent inspection of UK prisons revealed that support for lesbian, gay, bisexual and transexual (LGBT) prisoners is often lacking, with most establishments offering no formal consultation or community organisation links for these groups</a:t>
            </a:r>
            <a:r>
              <a:rPr lang="en-GB" sz="1600" b="0" baseline="30000">
                <a:cs typeface="Arial"/>
              </a:rPr>
              <a:t>9</a:t>
            </a:r>
            <a:r>
              <a:rPr lang="en-GB" sz="1600" b="0">
                <a:cs typeface="Arial"/>
              </a:rPr>
              <a:t>. </a:t>
            </a:r>
            <a:endParaRPr lang="en-GB" sz="1600"/>
          </a:p>
          <a:p>
            <a:pPr marL="285750" indent="-285750">
              <a:buFont typeface="Arial" panose="020B0604020202020204" pitchFamily="34" charset="0"/>
              <a:buChar char="•"/>
            </a:pPr>
            <a:r>
              <a:rPr lang="en-GB" sz="1600" b="0">
                <a:cs typeface="Arial"/>
              </a:rPr>
              <a:t>Female estates can also provide a timely opportunity to address reproductive health including pregnancy testing, cervical screening and access to contraception.</a:t>
            </a:r>
            <a:endParaRPr lang="en-GB" sz="1600"/>
          </a:p>
          <a:p>
            <a:pPr marL="285750" indent="-285750">
              <a:buFont typeface="Arial" panose="020B0604020202020204" pitchFamily="34" charset="0"/>
              <a:buChar char="•"/>
            </a:pPr>
            <a:r>
              <a:rPr lang="en-GB" sz="1600" b="0">
                <a:cs typeface="Arial"/>
              </a:rPr>
              <a:t>These, along with other structural challenges and wider inequalities</a:t>
            </a:r>
            <a:r>
              <a:rPr lang="en-GB" sz="1600" b="0" baseline="30000">
                <a:cs typeface="Arial"/>
              </a:rPr>
              <a:t>5</a:t>
            </a:r>
            <a:r>
              <a:rPr lang="en-GB" sz="1600" b="0">
                <a:cs typeface="Arial"/>
              </a:rPr>
              <a:t>, contribute to the poorer sexual health outcomes observed among people in prison.  </a:t>
            </a:r>
            <a:endParaRPr lang="en-GB" sz="1600"/>
          </a:p>
          <a:p>
            <a:endParaRPr lang="en-GB" sz="1600">
              <a:cs typeface="Arial"/>
            </a:endParaRPr>
          </a:p>
        </p:txBody>
      </p:sp>
      <p:sp>
        <p:nvSpPr>
          <p:cNvPr id="4" name="TextBox 3">
            <a:extLst>
              <a:ext uri="{FF2B5EF4-FFF2-40B4-BE49-F238E27FC236}">
                <a16:creationId xmlns:a16="http://schemas.microsoft.com/office/drawing/2014/main" id="{BC716061-E26C-A6F4-1E49-77CF521F30CB}"/>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988364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33AD-2DE4-E902-410A-5FBDF6174BE5}"/>
              </a:ext>
            </a:extLst>
          </p:cNvPr>
          <p:cNvSpPr>
            <a:spLocks noGrp="1"/>
          </p:cNvSpPr>
          <p:nvPr>
            <p:ph type="title"/>
          </p:nvPr>
        </p:nvSpPr>
        <p:spPr/>
        <p:txBody>
          <a:bodyPr/>
          <a:lstStyle/>
          <a:p>
            <a:r>
              <a:rPr lang="en-GB"/>
              <a:t>Health outcomes for women in prison</a:t>
            </a:r>
          </a:p>
        </p:txBody>
      </p:sp>
      <p:sp>
        <p:nvSpPr>
          <p:cNvPr id="5" name="Content Placeholder 4">
            <a:extLst>
              <a:ext uri="{FF2B5EF4-FFF2-40B4-BE49-F238E27FC236}">
                <a16:creationId xmlns:a16="http://schemas.microsoft.com/office/drawing/2014/main" id="{E4F09B2D-1360-A376-3DDA-F657C4F143B7}"/>
              </a:ext>
            </a:extLst>
          </p:cNvPr>
          <p:cNvSpPr>
            <a:spLocks noGrp="1"/>
          </p:cNvSpPr>
          <p:nvPr>
            <p:ph idx="1"/>
          </p:nvPr>
        </p:nvSpPr>
        <p:spPr>
          <a:xfrm>
            <a:off x="495751" y="1082919"/>
            <a:ext cx="11174660" cy="5083838"/>
          </a:xfrm>
        </p:spPr>
        <p:txBody>
          <a:bodyPr vert="horz" lIns="91440" tIns="45720" rIns="91440" bIns="45720" rtlCol="0" anchor="t">
            <a:normAutofit/>
          </a:bodyPr>
          <a:lstStyle/>
          <a:p>
            <a:pPr>
              <a:lnSpc>
                <a:spcPct val="100000"/>
              </a:lnSpc>
            </a:pPr>
            <a:r>
              <a:rPr lang="en-GB" sz="1600" b="0" kern="1200">
                <a:solidFill>
                  <a:srgbClr val="000000"/>
                </a:solidFill>
                <a:effectLst/>
                <a:ea typeface="Times New Roman" panose="02020603050405020304" pitchFamily="18" charset="0"/>
                <a:cs typeface="Arial"/>
              </a:rPr>
              <a:t>Women make up less than 4% of the prison estate but face disproportionately higher levels of health and social care needs than their male counterparts.</a:t>
            </a:r>
            <a:r>
              <a:rPr lang="en-GB" sz="1600" b="0">
                <a:solidFill>
                  <a:srgbClr val="000000"/>
                </a:solidFill>
                <a:ea typeface="Times New Roman" panose="02020603050405020304" pitchFamily="18" charset="0"/>
                <a:cs typeface="Arial"/>
              </a:rPr>
              <a:t> A third of the adult female prisons are in the South East</a:t>
            </a:r>
            <a:r>
              <a:rPr lang="en-GB" sz="1600" b="0" baseline="30000">
                <a:solidFill>
                  <a:srgbClr val="000000"/>
                </a:solidFill>
                <a:ea typeface="Times New Roman" panose="02020603050405020304" pitchFamily="18" charset="0"/>
                <a:cs typeface="Arial"/>
              </a:rPr>
              <a:t>1</a:t>
            </a:r>
            <a:r>
              <a:rPr lang="en-GB" sz="1600" b="0">
                <a:solidFill>
                  <a:srgbClr val="000000"/>
                </a:solidFill>
                <a:ea typeface="Times New Roman" panose="02020603050405020304" pitchFamily="18" charset="0"/>
                <a:cs typeface="Arial"/>
              </a:rPr>
              <a:t>.</a:t>
            </a:r>
            <a:endParaRPr lang="en-US">
              <a:solidFill>
                <a:srgbClr val="000000"/>
              </a:solidFill>
              <a:ea typeface="Times New Roman" panose="02020603050405020304" pitchFamily="18" charset="0"/>
              <a:cs typeface="Arial"/>
            </a:endParaRPr>
          </a:p>
          <a:p>
            <a:pPr>
              <a:lnSpc>
                <a:spcPct val="100000"/>
              </a:lnSpc>
            </a:pPr>
            <a:r>
              <a:rPr lang="en-GB" sz="1600" b="0" kern="1200">
                <a:solidFill>
                  <a:srgbClr val="000000"/>
                </a:solidFill>
                <a:effectLst/>
                <a:ea typeface="Arial" panose="020B0604020202020204" pitchFamily="34" charset="0"/>
                <a:cs typeface="Arial"/>
              </a:rPr>
              <a:t>There is currently limited data or research on the health and social care needs, services and outcomes for women in prison, however, it is known that these women ha</a:t>
            </a:r>
            <a:r>
              <a:rPr lang="en-GB" sz="1600" b="0" kern="1200">
                <a:solidFill>
                  <a:srgbClr val="000000"/>
                </a:solidFill>
                <a:effectLst/>
                <a:ea typeface="Times New Roman" panose="02020603050405020304" pitchFamily="18" charset="0"/>
                <a:cs typeface="Arial"/>
              </a:rPr>
              <a:t>ve often experienced trauma and substance abuse. Hospital Episodes Statistics (HES) data in 2019/20 showed that just under 30% of inpatient admissions by women in prison had a diagnosis of substance </a:t>
            </a:r>
            <a:r>
              <a:rPr lang="en-GB" sz="1600" b="0">
                <a:solidFill>
                  <a:srgbClr val="000000"/>
                </a:solidFill>
                <a:ea typeface="Times New Roman" panose="02020603050405020304" pitchFamily="18" charset="0"/>
                <a:cs typeface="Arial"/>
              </a:rPr>
              <a:t>misuse</a:t>
            </a:r>
            <a:r>
              <a:rPr lang="en-GB" sz="1600" b="0" baseline="30000">
                <a:solidFill>
                  <a:srgbClr val="000000"/>
                </a:solidFill>
                <a:ea typeface="Times New Roman" panose="02020603050405020304" pitchFamily="18" charset="0"/>
                <a:cs typeface="Arial"/>
              </a:rPr>
              <a:t>2</a:t>
            </a:r>
            <a:r>
              <a:rPr lang="en-GB" sz="1600" b="0" kern="1200">
                <a:solidFill>
                  <a:srgbClr val="000000"/>
                </a:solidFill>
                <a:effectLst/>
                <a:ea typeface="Times New Roman" panose="02020603050405020304" pitchFamily="18" charset="0"/>
                <a:cs typeface="Arial"/>
              </a:rPr>
              <a:t>.</a:t>
            </a:r>
            <a:endParaRPr lang="en-US" kern="1200">
              <a:solidFill>
                <a:srgbClr val="000000"/>
              </a:solidFill>
              <a:effectLst/>
              <a:ea typeface="Times New Roman" panose="02020603050405020304" pitchFamily="18" charset="0"/>
              <a:cs typeface="Arial"/>
            </a:endParaRPr>
          </a:p>
          <a:p>
            <a:pPr>
              <a:lnSpc>
                <a:spcPct val="100000"/>
              </a:lnSpc>
            </a:pPr>
            <a:r>
              <a:rPr lang="en-GB" sz="1600" b="0" kern="1200">
                <a:solidFill>
                  <a:srgbClr val="000000"/>
                </a:solidFill>
                <a:effectLst/>
                <a:ea typeface="Times New Roman" panose="02020603050405020304" pitchFamily="18" charset="0"/>
                <a:cs typeface="Arial"/>
              </a:rPr>
              <a:t>A </a:t>
            </a:r>
            <a:r>
              <a:rPr lang="en-GB" sz="1600" b="0" kern="1200">
                <a:solidFill>
                  <a:srgbClr val="000000"/>
                </a:solidFill>
                <a:effectLst/>
                <a:ea typeface="Arial" panose="020B0604020202020204" pitchFamily="34" charset="0"/>
                <a:cs typeface="Arial"/>
              </a:rPr>
              <a:t>review by NHS </a:t>
            </a:r>
            <a:r>
              <a:rPr lang="en-GB" sz="1600" b="0">
                <a:solidFill>
                  <a:srgbClr val="000000"/>
                </a:solidFill>
                <a:ea typeface="Arial" panose="020B0604020202020204" pitchFamily="34" charset="0"/>
                <a:cs typeface="Arial"/>
              </a:rPr>
              <a:t>England</a:t>
            </a:r>
            <a:r>
              <a:rPr lang="en-GB" sz="1600" b="0" baseline="30000">
                <a:solidFill>
                  <a:srgbClr val="000000"/>
                </a:solidFill>
                <a:ea typeface="Arial" panose="020B0604020202020204" pitchFamily="34" charset="0"/>
                <a:cs typeface="Arial"/>
              </a:rPr>
              <a:t>3</a:t>
            </a:r>
            <a:r>
              <a:rPr lang="en-GB" sz="1600" b="0" kern="1200">
                <a:solidFill>
                  <a:srgbClr val="000000"/>
                </a:solidFill>
                <a:effectLst/>
                <a:ea typeface="Arial" panose="020B0604020202020204" pitchFamily="34" charset="0"/>
                <a:cs typeface="Arial"/>
              </a:rPr>
              <a:t> found that health and social care services across women</a:t>
            </a:r>
            <a:r>
              <a:rPr lang="en-GB" sz="1600" b="0" kern="1200">
                <a:solidFill>
                  <a:srgbClr val="000000"/>
                </a:solidFill>
                <a:effectLst/>
                <a:ea typeface="Arial" panose="020B0604020202020204" pitchFamily="34" charset="0"/>
              </a:rPr>
              <a:t>’</a:t>
            </a:r>
            <a:r>
              <a:rPr lang="en-GB" sz="1600" b="0" kern="1200">
                <a:solidFill>
                  <a:srgbClr val="000000"/>
                </a:solidFill>
                <a:effectLst/>
                <a:ea typeface="Arial" panose="020B0604020202020204" pitchFamily="34" charset="0"/>
                <a:cs typeface="Arial"/>
              </a:rPr>
              <a:t>s prisons are inconsistent, not always gender specific or sensitive to women with protected characteristics. Acutely mentally ill women are still being sent to prison.</a:t>
            </a:r>
            <a:r>
              <a:rPr lang="en-GB" sz="1600" b="0" kern="1200">
                <a:solidFill>
                  <a:srgbClr val="000000"/>
                </a:solidFill>
                <a:effectLst/>
                <a:ea typeface="Arial" panose="020B0604020202020204" pitchFamily="34" charset="0"/>
              </a:rPr>
              <a:t> </a:t>
            </a:r>
            <a:r>
              <a:rPr lang="en-GB" sz="1600" b="0" kern="1200">
                <a:solidFill>
                  <a:srgbClr val="000000"/>
                </a:solidFill>
                <a:effectLst/>
                <a:ea typeface="Arial" panose="020B0604020202020204" pitchFamily="34" charset="0"/>
                <a:cs typeface="Arial"/>
              </a:rPr>
              <a:t>There is a gap in mental health services across the range of needs including primary mental healthcare and specialist interventions for women who have experienced trauma, including sexual and domestic violence.</a:t>
            </a:r>
            <a:r>
              <a:rPr lang="en-GB" sz="1600" b="0">
                <a:solidFill>
                  <a:srgbClr val="000000"/>
                </a:solidFill>
                <a:ea typeface="Times New Roman" panose="02020603050405020304" pitchFamily="18" charset="0"/>
                <a:cs typeface="Arial"/>
              </a:rPr>
              <a:t> Women may have been subject to experiences within domestic abuse which can directly impact their health, for example admissions for acute brain injury. </a:t>
            </a:r>
          </a:p>
          <a:p>
            <a:pPr>
              <a:lnSpc>
                <a:spcPct val="100000"/>
              </a:lnSpc>
              <a:spcAft>
                <a:spcPts val="1200"/>
              </a:spcAft>
            </a:pPr>
            <a:r>
              <a:rPr lang="en-GB" sz="1600" b="0" kern="1200">
                <a:solidFill>
                  <a:srgbClr val="000000"/>
                </a:solidFill>
                <a:effectLst/>
                <a:ea typeface="Times New Roman" panose="02020603050405020304" pitchFamily="18" charset="0"/>
                <a:cs typeface="Arial"/>
              </a:rPr>
              <a:t>Women in prison often experience challenges and barriers around accessing health and care services including missed midwifery appointments due to lack of available escort staff, and a lack of understanding around sexual and reproductive health care needs including menopause. Pregnant women are more likely to experience preterm birth with 11% going into pre-term labour, compared to 6.5% of births among the general </a:t>
            </a:r>
            <a:r>
              <a:rPr lang="en-GB" sz="1600" b="0">
                <a:solidFill>
                  <a:srgbClr val="000000"/>
                </a:solidFill>
                <a:ea typeface="Times New Roman" panose="02020603050405020304" pitchFamily="18" charset="0"/>
                <a:cs typeface="Arial"/>
              </a:rPr>
              <a:t>population</a:t>
            </a:r>
            <a:r>
              <a:rPr lang="en-GB" sz="1600" b="0" baseline="30000">
                <a:solidFill>
                  <a:srgbClr val="000000"/>
                </a:solidFill>
                <a:ea typeface="Times New Roman" panose="02020603050405020304" pitchFamily="18" charset="0"/>
                <a:cs typeface="Arial"/>
              </a:rPr>
              <a:t>2</a:t>
            </a:r>
            <a:r>
              <a:rPr lang="en-GB" sz="1600" b="0" kern="1200">
                <a:solidFill>
                  <a:srgbClr val="000000"/>
                </a:solidFill>
                <a:effectLst/>
                <a:ea typeface="Times New Roman" panose="02020603050405020304" pitchFamily="18" charset="0"/>
                <a:cs typeface="Arial"/>
              </a:rPr>
              <a:t>. For women who give birth in prison, the consequences of maternal separation on physical and mental wellbeing can be significant, highlighting the need to align work on supporting families with healthcare provision.</a:t>
            </a:r>
            <a:r>
              <a:rPr lang="en-GB" sz="1600" b="0">
                <a:solidFill>
                  <a:srgbClr val="000000"/>
                </a:solidFill>
                <a:ea typeface="Times New Roman" panose="02020603050405020304" pitchFamily="18" charset="0"/>
                <a:cs typeface="Arial"/>
              </a:rPr>
              <a:t> </a:t>
            </a:r>
            <a:endParaRPr lang="en-GB" sz="1600" b="0">
              <a:cs typeface="Arial" panose="020B0604020202020204"/>
            </a:endParaRPr>
          </a:p>
        </p:txBody>
      </p:sp>
      <p:sp>
        <p:nvSpPr>
          <p:cNvPr id="3" name="TextBox 2">
            <a:extLst>
              <a:ext uri="{FF2B5EF4-FFF2-40B4-BE49-F238E27FC236}">
                <a16:creationId xmlns:a16="http://schemas.microsoft.com/office/drawing/2014/main" id="{8AD8C66F-C653-9B6F-56D9-321E335F1393}"/>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19235099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C1821F0-15F3-50D2-281C-721C5ECC729E}"/>
              </a:ext>
            </a:extLst>
          </p:cNvPr>
          <p:cNvSpPr>
            <a:spLocks noGrp="1"/>
          </p:cNvSpPr>
          <p:nvPr>
            <p:ph type="title"/>
          </p:nvPr>
        </p:nvSpPr>
        <p:spPr>
          <a:xfrm>
            <a:off x="360000" y="229368"/>
            <a:ext cx="11444072" cy="535531"/>
          </a:xfrm>
        </p:spPr>
        <p:txBody>
          <a:bodyPr/>
          <a:lstStyle/>
          <a:p>
            <a:r>
              <a:rPr lang="en-US">
                <a:cs typeface="Arial"/>
              </a:rPr>
              <a:t>Health profile of women in prison</a:t>
            </a:r>
            <a:endParaRPr lang="en-US"/>
          </a:p>
        </p:txBody>
      </p:sp>
      <p:pic>
        <p:nvPicPr>
          <p:cNvPr id="3" name="Picture 2" descr="An infographic of the health profile of women in prison">
            <a:extLst>
              <a:ext uri="{FF2B5EF4-FFF2-40B4-BE49-F238E27FC236}">
                <a16:creationId xmlns:a16="http://schemas.microsoft.com/office/drawing/2014/main" id="{C5EE91D5-B335-ED58-0C75-F4FA74D2B07A}"/>
              </a:ext>
            </a:extLst>
          </p:cNvPr>
          <p:cNvPicPr>
            <a:picLocks noChangeAspect="1"/>
          </p:cNvPicPr>
          <p:nvPr/>
        </p:nvPicPr>
        <p:blipFill>
          <a:blip r:embed="rId3"/>
          <a:stretch>
            <a:fillRect/>
          </a:stretch>
        </p:blipFill>
        <p:spPr>
          <a:xfrm>
            <a:off x="1793754" y="895531"/>
            <a:ext cx="3643656" cy="5244818"/>
          </a:xfrm>
          <a:prstGeom prst="rect">
            <a:avLst/>
          </a:prstGeom>
          <a:noFill/>
        </p:spPr>
      </p:pic>
      <p:pic>
        <p:nvPicPr>
          <p:cNvPr id="4" name="Content Placeholder 3" descr="A infographic of the health profile of women in prison">
            <a:extLst>
              <a:ext uri="{FF2B5EF4-FFF2-40B4-BE49-F238E27FC236}">
                <a16:creationId xmlns:a16="http://schemas.microsoft.com/office/drawing/2014/main" id="{2AFDDFA7-9B58-3D07-1902-FB1E4253C40B}"/>
              </a:ext>
            </a:extLst>
          </p:cNvPr>
          <p:cNvPicPr>
            <a:picLocks noGrp="1" noChangeAspect="1"/>
          </p:cNvPicPr>
          <p:nvPr>
            <p:ph sz="half" idx="2"/>
          </p:nvPr>
        </p:nvPicPr>
        <p:blipFill>
          <a:blip r:embed="rId4"/>
          <a:stretch>
            <a:fillRect/>
          </a:stretch>
        </p:blipFill>
        <p:spPr>
          <a:xfrm>
            <a:off x="6635189" y="895531"/>
            <a:ext cx="3618863" cy="5143218"/>
          </a:xfrm>
        </p:spPr>
      </p:pic>
      <p:sp>
        <p:nvSpPr>
          <p:cNvPr id="5" name="TextBox 4">
            <a:extLst>
              <a:ext uri="{FF2B5EF4-FFF2-40B4-BE49-F238E27FC236}">
                <a16:creationId xmlns:a16="http://schemas.microsoft.com/office/drawing/2014/main" id="{1A3C12AA-524A-D0BD-3273-8F0BB9568B40}"/>
              </a:ext>
            </a:extLst>
          </p:cNvPr>
          <p:cNvSpPr txBox="1"/>
          <p:nvPr/>
        </p:nvSpPr>
        <p:spPr>
          <a:xfrm>
            <a:off x="7569199" y="6038749"/>
            <a:ext cx="46228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hlinkClick r:id="rId5"/>
              </a:rPr>
              <a:t>A review of health and social care in women’s prisons (england.nhs.uk)</a:t>
            </a:r>
            <a:r>
              <a:rPr lang="en-US" sz="1200">
                <a:latin typeface="Calibri"/>
                <a:cs typeface="Calibri"/>
              </a:rPr>
              <a:t> </a:t>
            </a:r>
            <a:endParaRPr lang="en-US"/>
          </a:p>
        </p:txBody>
      </p:sp>
      <p:sp>
        <p:nvSpPr>
          <p:cNvPr id="2" name="TextBox 1">
            <a:extLst>
              <a:ext uri="{FF2B5EF4-FFF2-40B4-BE49-F238E27FC236}">
                <a16:creationId xmlns:a16="http://schemas.microsoft.com/office/drawing/2014/main" id="{AB28DA09-5622-0C1E-B631-78CEEC6DB5E5}"/>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35750348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E5CAF-B02D-405E-D945-C27CF24CE903}"/>
              </a:ext>
            </a:extLst>
          </p:cNvPr>
          <p:cNvSpPr>
            <a:spLocks noGrp="1"/>
          </p:cNvSpPr>
          <p:nvPr>
            <p:ph type="title"/>
          </p:nvPr>
        </p:nvSpPr>
        <p:spPr/>
        <p:txBody>
          <a:bodyPr>
            <a:normAutofit/>
          </a:bodyPr>
          <a:lstStyle/>
          <a:p>
            <a:r>
              <a:rPr lang="en-GB">
                <a:cs typeface="Arial"/>
              </a:rPr>
              <a:t>Young people in young offender institutions and prisons</a:t>
            </a:r>
            <a:endParaRPr lang="en-GB"/>
          </a:p>
        </p:txBody>
      </p:sp>
      <p:sp>
        <p:nvSpPr>
          <p:cNvPr id="3" name="Content Placeholder 2">
            <a:extLst>
              <a:ext uri="{FF2B5EF4-FFF2-40B4-BE49-F238E27FC236}">
                <a16:creationId xmlns:a16="http://schemas.microsoft.com/office/drawing/2014/main" id="{E27E235B-C075-1C16-039E-8382225A6F4F}"/>
              </a:ext>
            </a:extLst>
          </p:cNvPr>
          <p:cNvSpPr>
            <a:spLocks noGrp="1"/>
          </p:cNvSpPr>
          <p:nvPr>
            <p:ph idx="1"/>
          </p:nvPr>
        </p:nvSpPr>
        <p:spPr>
          <a:xfrm>
            <a:off x="359999" y="1123721"/>
            <a:ext cx="11392690" cy="5175618"/>
          </a:xfrm>
        </p:spPr>
        <p:txBody>
          <a:bodyPr vert="horz" lIns="91440" tIns="45720" rIns="91440" bIns="45720" rtlCol="0" anchor="t">
            <a:normAutofit/>
          </a:bodyPr>
          <a:lstStyle/>
          <a:p>
            <a:r>
              <a:rPr lang="en-GB" sz="1600" b="0">
                <a:solidFill>
                  <a:srgbClr val="0E1B26"/>
                </a:solidFill>
                <a:ea typeface="+mn-lt"/>
                <a:cs typeface="+mn-lt"/>
              </a:rPr>
              <a:t>Monthly statistics are produced on the population in custody of children and young people within secure children’s homes (SCH), secure training centres (STCs) and young offender institutions (YOIs). In September 2023, there were 441 children and young people aged under 18 in the Children and Young People's Secure estate (613 when including those aged 18 years and older).This has been reducing over time, from a peak of 3654 children and young people (including over 18) in July 2002. The majority are boys (606) and the most common age is 17 years (235)</a:t>
            </a:r>
            <a:r>
              <a:rPr lang="en-GB" sz="1600" b="0" baseline="30000">
                <a:solidFill>
                  <a:srgbClr val="0E1B26"/>
                </a:solidFill>
                <a:ea typeface="+mn-lt"/>
                <a:cs typeface="+mn-lt"/>
              </a:rPr>
              <a:t>1.</a:t>
            </a:r>
            <a:r>
              <a:rPr lang="en-GB" sz="1600" b="0">
                <a:solidFill>
                  <a:srgbClr val="0E1B26"/>
                </a:solidFill>
                <a:ea typeface="+mn-lt"/>
                <a:cs typeface="+mn-lt"/>
              </a:rPr>
              <a:t> </a:t>
            </a:r>
          </a:p>
          <a:p>
            <a:r>
              <a:rPr lang="en-GB" sz="1600" b="0">
                <a:solidFill>
                  <a:srgbClr val="0E1B26"/>
                </a:solidFill>
                <a:cs typeface="Arial"/>
              </a:rPr>
              <a:t>Analysis of routinely collected hospital data by the Nuffield Trust</a:t>
            </a:r>
            <a:r>
              <a:rPr lang="en-GB" sz="1600" b="0" baseline="30000">
                <a:solidFill>
                  <a:srgbClr val="0E1B26"/>
                </a:solidFill>
                <a:cs typeface="Arial"/>
              </a:rPr>
              <a:t>2</a:t>
            </a:r>
            <a:r>
              <a:rPr lang="en-GB" sz="1600" b="0">
                <a:solidFill>
                  <a:srgbClr val="0E1B26"/>
                </a:solidFill>
                <a:cs typeface="Arial"/>
              </a:rPr>
              <a:t> highlighted serious challenges with the health and care of children and young people in custody, particularly around self-harm and violence.  </a:t>
            </a:r>
          </a:p>
          <a:p>
            <a:pPr marL="285750" indent="-285750">
              <a:buChar char="•"/>
            </a:pPr>
            <a:r>
              <a:rPr lang="en-GB" sz="1600" b="0">
                <a:solidFill>
                  <a:srgbClr val="0E1B26"/>
                </a:solidFill>
                <a:ea typeface="+mn-lt"/>
                <a:cs typeface="+mn-lt"/>
              </a:rPr>
              <a:t>42% of hospital admissions involving young adult males in custody had a primary diagnosis of injury or poisoning, significantly higher than the 16% among the adult prisoner population.</a:t>
            </a:r>
          </a:p>
          <a:p>
            <a:pPr marL="285750" indent="-285750">
              <a:buChar char="•"/>
            </a:pPr>
            <a:r>
              <a:rPr lang="en-GB" sz="1600" b="0">
                <a:solidFill>
                  <a:srgbClr val="0E1B26"/>
                </a:solidFill>
                <a:ea typeface="+mn-lt"/>
                <a:cs typeface="+mn-lt"/>
              </a:rPr>
              <a:t>60% (n=55) of hospital admissions for young adult males in prison where a diagnosis of attention deficit hyperactivity disorder (ADHD) was flagged had a primary diagnosis of injury or poisoning.</a:t>
            </a:r>
          </a:p>
          <a:p>
            <a:pPr marL="285750" indent="-285750">
              <a:buChar char="•"/>
            </a:pPr>
            <a:r>
              <a:rPr lang="en-GB" sz="1600" b="0">
                <a:solidFill>
                  <a:srgbClr val="0E1B26"/>
                </a:solidFill>
                <a:ea typeface="+mn-lt"/>
                <a:cs typeface="+mn-lt"/>
              </a:rPr>
              <a:t>Boys detained in young offender institutions had a higher proportion of outpatient appointments cancelled on their behalf (18%) than both young adult males (14%) and other adult males (13%) in prison.</a:t>
            </a:r>
          </a:p>
          <a:p>
            <a:r>
              <a:rPr lang="en-GB" sz="1600" b="0"/>
              <a:t>A literature review conducted by the Centre for Mental Health highlighted that girls in the secure estate are often highly vulnerable, having been exposed to multiple traumatic events such as sexual abuse, victimisation and gender based violence</a:t>
            </a:r>
            <a:r>
              <a:rPr lang="en-GB" sz="1600" b="0" baseline="30000"/>
              <a:t>3</a:t>
            </a:r>
            <a:r>
              <a:rPr lang="en-GB" sz="1600" b="0"/>
              <a:t>.They are also more likely to have co-existing mental and physical health needs, which may have been overlooked, as well as higher levels of neurodiversity.</a:t>
            </a:r>
            <a:endParaRPr lang="en-GB" sz="1600" b="0">
              <a:cs typeface="Arial"/>
            </a:endParaRPr>
          </a:p>
        </p:txBody>
      </p:sp>
      <p:sp>
        <p:nvSpPr>
          <p:cNvPr id="4" name="TextBox 3">
            <a:extLst>
              <a:ext uri="{FF2B5EF4-FFF2-40B4-BE49-F238E27FC236}">
                <a16:creationId xmlns:a16="http://schemas.microsoft.com/office/drawing/2014/main" id="{EFEF8279-FEDC-32A5-6E28-83A6A3754316}"/>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17138937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7BC5-1896-69B9-B4BC-B82C92894540}"/>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996AF04D-CE3D-712E-5674-B3E8FF97F44A}"/>
              </a:ext>
            </a:extLst>
          </p:cNvPr>
          <p:cNvSpPr txBox="1"/>
          <p:nvPr/>
        </p:nvSpPr>
        <p:spPr>
          <a:xfrm>
            <a:off x="365760" y="9445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lIns="91440" tIns="45720" rIns="91440" bIns="45720" rtlCol="0" anchor="t">
            <a:spAutoFit/>
          </a:bodyPr>
          <a:lstStyle/>
          <a:p>
            <a:r>
              <a:rPr lang="en-GB" sz="2800" b="1">
                <a:solidFill>
                  <a:srgbClr val="000000"/>
                </a:solidFill>
                <a:latin typeface="Arial"/>
                <a:cs typeface="Arial"/>
              </a:rPr>
              <a:t>England Prisons</a:t>
            </a:r>
            <a:endParaRPr lang="en-GB" sz="2800" b="1">
              <a:solidFill>
                <a:srgbClr val="000000"/>
              </a:solidFill>
              <a:latin typeface="Arial" panose="020B0604020202020204" pitchFamily="34" charset="0"/>
            </a:endParaRPr>
          </a:p>
        </p:txBody>
      </p:sp>
      <p:sp>
        <p:nvSpPr>
          <p:cNvPr id="4" name="TextBox 3">
            <a:extLst>
              <a:ext uri="{FF2B5EF4-FFF2-40B4-BE49-F238E27FC236}">
                <a16:creationId xmlns:a16="http://schemas.microsoft.com/office/drawing/2014/main" id="{39749CA3-2485-3747-0EF4-C22484AF12CF}"/>
              </a:ext>
            </a:extLst>
          </p:cNvPr>
          <p:cNvSpPr txBox="1"/>
          <p:nvPr/>
        </p:nvSpPr>
        <p:spPr>
          <a:xfrm>
            <a:off x="360000" y="1110811"/>
            <a:ext cx="5162495" cy="3293209"/>
          </a:xfrm>
          <a:prstGeom prst="rect">
            <a:avLst/>
          </a:prstGeom>
          <a:noFill/>
          <a:ln w="12700" cap="flat" cmpd="sng" algn="ctr">
            <a:solidFill>
              <a:schemeClr val="tx1">
                <a:alpha val="0"/>
              </a:schemeClr>
            </a:solidFill>
            <a:prstDash val="solid"/>
            <a:round/>
            <a:headEnd type="none" w="med" len="med"/>
            <a:tailEnd type="none" w="med" len="med"/>
          </a:ln>
        </p:spPr>
        <p:txBody>
          <a:bodyPr vert="horz" wrap="square" lIns="91440" tIns="45720" rIns="91440" bIns="45720" rtlCol="0" anchor="t">
            <a:spAutoFit/>
          </a:bodyPr>
          <a:lstStyle/>
          <a:p>
            <a:r>
              <a:rPr lang="en-GB" sz="1600">
                <a:solidFill>
                  <a:srgbClr val="000000"/>
                </a:solidFill>
                <a:latin typeface="Arial"/>
                <a:cs typeface="Arial"/>
              </a:rPr>
              <a:t>The total adult prison population in England and Wales is 87,576 as of September 2023. 84,006 adult prisoners are male while 3,570 prisoners are female. </a:t>
            </a:r>
            <a:endParaRPr lang="en-GB" sz="1600">
              <a:solidFill>
                <a:srgbClr val="000000"/>
              </a:solidFill>
              <a:latin typeface="Arial" panose="020B0604020202020204" pitchFamily="34" charset="0"/>
            </a:endParaRPr>
          </a:p>
          <a:p>
            <a:endParaRPr lang="en-GB" sz="1600">
              <a:solidFill>
                <a:srgbClr val="000000"/>
              </a:solidFill>
              <a:latin typeface="Arial" panose="020B0604020202020204" pitchFamily="34" charset="0"/>
            </a:endParaRPr>
          </a:p>
          <a:p>
            <a:r>
              <a:rPr lang="en-GB" sz="1600">
                <a:solidFill>
                  <a:srgbClr val="000000"/>
                </a:solidFill>
                <a:latin typeface="Arial"/>
                <a:cs typeface="Arial"/>
              </a:rPr>
              <a:t>HM Prison and Probation Service (HMPPS) is responsible for running an estate of 120 prison and Young Offenders institutions and one Secure Training Centre.</a:t>
            </a:r>
          </a:p>
          <a:p>
            <a:endParaRPr lang="en-GB" sz="1600">
              <a:solidFill>
                <a:srgbClr val="000000"/>
              </a:solidFill>
              <a:latin typeface="Arial" panose="020B0604020202020204" pitchFamily="34" charset="0"/>
            </a:endParaRPr>
          </a:p>
          <a:p>
            <a:endParaRPr lang="en-GB" sz="1600" i="1">
              <a:cs typeface="Arial"/>
            </a:endParaRPr>
          </a:p>
          <a:p>
            <a:endParaRPr lang="en-GB" sz="1600">
              <a:solidFill>
                <a:srgbClr val="000000"/>
              </a:solidFill>
              <a:latin typeface="Arial" panose="020B0604020202020204" pitchFamily="34" charset="0"/>
            </a:endParaRPr>
          </a:p>
          <a:p>
            <a:r>
              <a:rPr lang="en-GB" sz="1600">
                <a:solidFill>
                  <a:srgbClr val="000000"/>
                </a:solidFill>
                <a:latin typeface="Arial"/>
                <a:cs typeface="Arial"/>
              </a:rPr>
              <a:t>More information and an interactive map with prison populations can be found </a:t>
            </a:r>
            <a:r>
              <a:rPr lang="en-GB" sz="1600">
                <a:solidFill>
                  <a:srgbClr val="000000"/>
                </a:solidFill>
                <a:latin typeface="Arial"/>
                <a:cs typeface="Arial"/>
                <a:hlinkClick r:id="rId3"/>
              </a:rPr>
              <a:t>here</a:t>
            </a:r>
            <a:r>
              <a:rPr lang="en-GB" sz="1600">
                <a:solidFill>
                  <a:srgbClr val="000000"/>
                </a:solidFill>
                <a:latin typeface="Arial"/>
                <a:cs typeface="Arial"/>
              </a:rPr>
              <a:t>. </a:t>
            </a:r>
            <a:endParaRPr lang="en-GB" sz="1600">
              <a:solidFill>
                <a:srgbClr val="000000"/>
              </a:solidFill>
              <a:latin typeface="Arial" panose="020B0604020202020204" pitchFamily="34" charset="0"/>
              <a:cs typeface="Arial"/>
            </a:endParaRPr>
          </a:p>
        </p:txBody>
      </p:sp>
      <p:sp>
        <p:nvSpPr>
          <p:cNvPr id="5" name="TextBox 4">
            <a:extLst>
              <a:ext uri="{FF2B5EF4-FFF2-40B4-BE49-F238E27FC236}">
                <a16:creationId xmlns:a16="http://schemas.microsoft.com/office/drawing/2014/main" id="{3CCB3B02-3F60-073D-8FD3-85F313AB1DAA}"/>
              </a:ext>
            </a:extLst>
          </p:cNvPr>
          <p:cNvSpPr txBox="1"/>
          <p:nvPr/>
        </p:nvSpPr>
        <p:spPr>
          <a:xfrm>
            <a:off x="236949" y="5914528"/>
            <a:ext cx="11840022" cy="400110"/>
          </a:xfrm>
          <a:prstGeom prst="rect">
            <a:avLst/>
          </a:prstGeom>
          <a:noFill/>
        </p:spPr>
        <p:txBody>
          <a:bodyPr wrap="square" lIns="91440" tIns="45720" rIns="91440" bIns="45720" anchor="t">
            <a:spAutoFit/>
          </a:bodyPr>
          <a:lstStyle/>
          <a:p>
            <a:r>
              <a:rPr lang="en-GB" sz="1000"/>
              <a:t>Source: Offender management statistics (Prison population: September 2023), Ministry of Justice and HM Prison and Probation Service.  </a:t>
            </a:r>
          </a:p>
          <a:p>
            <a:r>
              <a:rPr lang="en-GB" sz="1000"/>
              <a:t>Available from </a:t>
            </a:r>
            <a:r>
              <a:rPr lang="en-GB" sz="1000">
                <a:ea typeface="+mn-lt"/>
                <a:cs typeface="+mn-lt"/>
                <a:hlinkClick r:id="rId4"/>
              </a:rPr>
              <a:t>Offender Management Statistics quarterly: April to June 2023 - GOV.UK (www.gov.uk)</a:t>
            </a:r>
          </a:p>
        </p:txBody>
      </p:sp>
      <p:sp>
        <p:nvSpPr>
          <p:cNvPr id="7" name="TextBox 6">
            <a:extLst>
              <a:ext uri="{FF2B5EF4-FFF2-40B4-BE49-F238E27FC236}">
                <a16:creationId xmlns:a16="http://schemas.microsoft.com/office/drawing/2014/main" id="{A1EEF4C0-EFDB-9F84-B938-5F88C1D013CE}"/>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pic>
        <p:nvPicPr>
          <p:cNvPr id="8" name="Picture 7" descr="A map of England showing the location of prison institutions">
            <a:extLst>
              <a:ext uri="{FF2B5EF4-FFF2-40B4-BE49-F238E27FC236}">
                <a16:creationId xmlns:a16="http://schemas.microsoft.com/office/drawing/2014/main" id="{24E53B88-D702-8E78-1815-AD055C2D6FD1}"/>
              </a:ext>
            </a:extLst>
          </p:cNvPr>
          <p:cNvPicPr>
            <a:picLocks noChangeAspect="1"/>
          </p:cNvPicPr>
          <p:nvPr/>
        </p:nvPicPr>
        <p:blipFill>
          <a:blip r:embed="rId6"/>
          <a:stretch>
            <a:fillRect/>
          </a:stretch>
        </p:blipFill>
        <p:spPr>
          <a:xfrm>
            <a:off x="6041366" y="1069676"/>
            <a:ext cx="6032739" cy="4531743"/>
          </a:xfrm>
          <a:prstGeom prst="rect">
            <a:avLst/>
          </a:prstGeom>
        </p:spPr>
      </p:pic>
    </p:spTree>
    <p:extLst>
      <p:ext uri="{BB962C8B-B14F-4D97-AF65-F5344CB8AC3E}">
        <p14:creationId xmlns:p14="http://schemas.microsoft.com/office/powerpoint/2010/main" val="22931033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7BC5-1896-69B9-B4BC-B82C92894540}"/>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996AF04D-CE3D-712E-5674-B3E8FF97F44A}"/>
              </a:ext>
            </a:extLst>
          </p:cNvPr>
          <p:cNvSpPr txBox="1"/>
          <p:nvPr/>
        </p:nvSpPr>
        <p:spPr>
          <a:xfrm>
            <a:off x="365760" y="9445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Prisons in the South East</a:t>
            </a:r>
          </a:p>
        </p:txBody>
      </p:sp>
      <p:sp>
        <p:nvSpPr>
          <p:cNvPr id="4" name="TextBox 3">
            <a:extLst>
              <a:ext uri="{FF2B5EF4-FFF2-40B4-BE49-F238E27FC236}">
                <a16:creationId xmlns:a16="http://schemas.microsoft.com/office/drawing/2014/main" id="{DB10DB81-3C97-3D88-21B2-B5B22F1E301F}"/>
              </a:ext>
            </a:extLst>
          </p:cNvPr>
          <p:cNvSpPr txBox="1"/>
          <p:nvPr/>
        </p:nvSpPr>
        <p:spPr>
          <a:xfrm>
            <a:off x="360000" y="1302510"/>
            <a:ext cx="3664820" cy="3046988"/>
          </a:xfrm>
          <a:prstGeom prst="rect">
            <a:avLst/>
          </a:prstGeom>
          <a:noFill/>
          <a:ln w="12700" cap="flat" cmpd="sng" algn="ctr">
            <a:solidFill>
              <a:schemeClr val="tx1">
                <a:alpha val="0"/>
              </a:schemeClr>
            </a:solidFill>
            <a:prstDash val="solid"/>
            <a:round/>
            <a:headEnd type="none" w="med" len="med"/>
            <a:tailEnd type="none" w="med" len="med"/>
          </a:ln>
        </p:spPr>
        <p:txBody>
          <a:bodyPr vert="horz" wrap="square" lIns="91440" tIns="45720" rIns="91440" bIns="45720" rtlCol="0" anchor="t">
            <a:spAutoFit/>
          </a:bodyPr>
          <a:lstStyle/>
          <a:p>
            <a:r>
              <a:rPr lang="en-GB" sz="1600">
                <a:solidFill>
                  <a:srgbClr val="000000"/>
                </a:solidFill>
                <a:latin typeface="Arial"/>
                <a:cs typeface="Arial"/>
              </a:rPr>
              <a:t>The total adult prison population in the South East is 11,515 as of September 2023. 10,413 adult prisoners are male while 1102 prisoners are female. </a:t>
            </a:r>
            <a:endParaRPr lang="en-GB" sz="1600">
              <a:solidFill>
                <a:srgbClr val="000000"/>
              </a:solidFill>
              <a:latin typeface="Arial" panose="020B0604020202020204" pitchFamily="34" charset="0"/>
            </a:endParaRPr>
          </a:p>
          <a:p>
            <a:endParaRPr lang="en-GB" sz="1600">
              <a:solidFill>
                <a:srgbClr val="000000"/>
              </a:solidFill>
              <a:latin typeface="Arial" panose="020B0604020202020204" pitchFamily="34" charset="0"/>
            </a:endParaRPr>
          </a:p>
          <a:p>
            <a:r>
              <a:rPr lang="en-GB" sz="1600">
                <a:solidFill>
                  <a:srgbClr val="000000"/>
                </a:solidFill>
                <a:latin typeface="Arial"/>
                <a:cs typeface="Arial"/>
              </a:rPr>
              <a:t>A total of 20 prison institutions are shown on the map. Woodhill prison and Oakhill Secure Training Centre, both in Milton Keynes, are not included as they fall outside the South East health geographies.</a:t>
            </a:r>
          </a:p>
          <a:p>
            <a:endParaRPr lang="en-GB" sz="160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3F403806-7FFC-41A2-8183-403A72B03160}"/>
              </a:ext>
            </a:extLst>
          </p:cNvPr>
          <p:cNvSpPr txBox="1"/>
          <p:nvPr/>
        </p:nvSpPr>
        <p:spPr>
          <a:xfrm>
            <a:off x="236949" y="5914528"/>
            <a:ext cx="11840022" cy="400110"/>
          </a:xfrm>
          <a:prstGeom prst="rect">
            <a:avLst/>
          </a:prstGeom>
          <a:noFill/>
        </p:spPr>
        <p:txBody>
          <a:bodyPr wrap="square">
            <a:spAutoFit/>
          </a:bodyPr>
          <a:lstStyle/>
          <a:p>
            <a:r>
              <a:rPr lang="en-GB" sz="1000"/>
              <a:t>Source: Offender management statistics. Prison Population September 2023. Ministry of Justice and HM Prison and Probation Service.  </a:t>
            </a:r>
          </a:p>
          <a:p>
            <a:r>
              <a:rPr lang="en-GB" sz="1000"/>
              <a:t>Available from </a:t>
            </a:r>
            <a:r>
              <a:rPr lang="en-GB" sz="1000">
                <a:hlinkClick r:id="rId3"/>
              </a:rPr>
              <a:t>Offender Management Statistics quarterly: April to June 2023 - GOV.UK (www.gov.uk)</a:t>
            </a:r>
            <a:endParaRPr lang="en-GB" sz="1000"/>
          </a:p>
        </p:txBody>
      </p:sp>
      <p:sp>
        <p:nvSpPr>
          <p:cNvPr id="7" name="TextBox 6">
            <a:extLst>
              <a:ext uri="{FF2B5EF4-FFF2-40B4-BE49-F238E27FC236}">
                <a16:creationId xmlns:a16="http://schemas.microsoft.com/office/drawing/2014/main" id="{2A2C2364-9B12-9F8D-9BB4-06C235C5B611}"/>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pic>
        <p:nvPicPr>
          <p:cNvPr id="8" name="Picture 7" descr="A map of prison locations in the South East health region">
            <a:extLst>
              <a:ext uri="{FF2B5EF4-FFF2-40B4-BE49-F238E27FC236}">
                <a16:creationId xmlns:a16="http://schemas.microsoft.com/office/drawing/2014/main" id="{AC225392-4FF7-5498-21D0-5ADB29A1B167}"/>
              </a:ext>
            </a:extLst>
          </p:cNvPr>
          <p:cNvPicPr>
            <a:picLocks noChangeAspect="1"/>
          </p:cNvPicPr>
          <p:nvPr/>
        </p:nvPicPr>
        <p:blipFill>
          <a:blip r:embed="rId5"/>
          <a:stretch>
            <a:fillRect/>
          </a:stretch>
        </p:blipFill>
        <p:spPr>
          <a:xfrm>
            <a:off x="4833668" y="825260"/>
            <a:ext cx="6679720" cy="5006196"/>
          </a:xfrm>
          <a:prstGeom prst="rect">
            <a:avLst/>
          </a:prstGeom>
        </p:spPr>
      </p:pic>
    </p:spTree>
    <p:extLst>
      <p:ext uri="{BB962C8B-B14F-4D97-AF65-F5344CB8AC3E}">
        <p14:creationId xmlns:p14="http://schemas.microsoft.com/office/powerpoint/2010/main" val="28616104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3AE8-D387-8DD1-1258-45FE5C153B81}"/>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32DE4D48-33F2-94DE-41B4-CCF18F63668F}"/>
              </a:ext>
            </a:extLst>
          </p:cNvPr>
          <p:cNvSpPr txBox="1"/>
          <p:nvPr/>
        </p:nvSpPr>
        <p:spPr>
          <a:xfrm>
            <a:off x="365760" y="3429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Prisons in NHS Frimley Integrated Care Board area</a:t>
            </a:r>
          </a:p>
        </p:txBody>
      </p:sp>
      <p:sp>
        <p:nvSpPr>
          <p:cNvPr id="4" name="TextBox 3">
            <a:extLst>
              <a:ext uri="{FF2B5EF4-FFF2-40B4-BE49-F238E27FC236}">
                <a16:creationId xmlns:a16="http://schemas.microsoft.com/office/drawing/2014/main" id="{495E8BAF-F5FD-07E1-B237-71A4F2DB9D80}"/>
              </a:ext>
            </a:extLst>
          </p:cNvPr>
          <p:cNvSpPr txBox="1"/>
          <p:nvPr/>
        </p:nvSpPr>
        <p:spPr>
          <a:xfrm>
            <a:off x="365759" y="1028700"/>
            <a:ext cx="4087369" cy="830997"/>
          </a:xfrm>
          <a:prstGeom prst="rect">
            <a:avLst/>
          </a:prstGeom>
          <a:noFill/>
          <a:ln w="12700" cap="flat" cmpd="sng" algn="ctr">
            <a:solidFill>
              <a:schemeClr val="tx1">
                <a:alpha val="0"/>
              </a:schemeClr>
            </a:solidFill>
            <a:prstDash val="solid"/>
            <a:round/>
            <a:headEnd type="none" w="med" len="med"/>
            <a:tailEnd type="none" w="med" len="med"/>
          </a:ln>
        </p:spPr>
        <p:txBody>
          <a:bodyPr vert="horz" wrap="square" rtlCol="0">
            <a:spAutoFit/>
          </a:bodyPr>
          <a:lstStyle/>
          <a:p>
            <a:r>
              <a:rPr lang="en-GB" sz="1600">
                <a:solidFill>
                  <a:srgbClr val="000000"/>
                </a:solidFill>
                <a:latin typeface="Arial" panose="020B0604020202020204" pitchFamily="34" charset="0"/>
              </a:rPr>
              <a:t>Frimley ICB contains no prisons or prison based institutions.</a:t>
            </a:r>
          </a:p>
          <a:p>
            <a:endParaRPr lang="en-GB" sz="1600">
              <a:solidFill>
                <a:srgbClr val="000000"/>
              </a:solidFill>
              <a:latin typeface="Arial" panose="020B0604020202020204" pitchFamily="34" charset="0"/>
            </a:endParaRPr>
          </a:p>
        </p:txBody>
      </p:sp>
      <p:sp>
        <p:nvSpPr>
          <p:cNvPr id="7" name="TextBox 6">
            <a:extLst>
              <a:ext uri="{FF2B5EF4-FFF2-40B4-BE49-F238E27FC236}">
                <a16:creationId xmlns:a16="http://schemas.microsoft.com/office/drawing/2014/main" id="{DD92B386-71F2-D173-D6E2-11DCF66C7AC3}"/>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pic>
        <p:nvPicPr>
          <p:cNvPr id="8" name="Picture 7" descr="A map of prison areas in the NHS Frimley ICB area">
            <a:extLst>
              <a:ext uri="{FF2B5EF4-FFF2-40B4-BE49-F238E27FC236}">
                <a16:creationId xmlns:a16="http://schemas.microsoft.com/office/drawing/2014/main" id="{32F84EB4-E61F-D168-C560-A9B8F5D19227}"/>
              </a:ext>
            </a:extLst>
          </p:cNvPr>
          <p:cNvPicPr>
            <a:picLocks noChangeAspect="1"/>
          </p:cNvPicPr>
          <p:nvPr/>
        </p:nvPicPr>
        <p:blipFill>
          <a:blip r:embed="rId4"/>
          <a:stretch>
            <a:fillRect/>
          </a:stretch>
        </p:blipFill>
        <p:spPr>
          <a:xfrm>
            <a:off x="4919932" y="825260"/>
            <a:ext cx="6579079" cy="4934309"/>
          </a:xfrm>
          <a:prstGeom prst="rect">
            <a:avLst/>
          </a:prstGeom>
        </p:spPr>
      </p:pic>
      <p:sp>
        <p:nvSpPr>
          <p:cNvPr id="9" name="TextBox 8">
            <a:extLst>
              <a:ext uri="{FF2B5EF4-FFF2-40B4-BE49-F238E27FC236}">
                <a16:creationId xmlns:a16="http://schemas.microsoft.com/office/drawing/2014/main" id="{05E17FCF-4F25-6443-FF45-84D0F9CA4AF9}"/>
              </a:ext>
            </a:extLst>
          </p:cNvPr>
          <p:cNvSpPr txBox="1"/>
          <p:nvPr/>
        </p:nvSpPr>
        <p:spPr>
          <a:xfrm>
            <a:off x="236949" y="5914528"/>
            <a:ext cx="11840022" cy="553998"/>
          </a:xfrm>
          <a:prstGeom prst="rect">
            <a:avLst/>
          </a:prstGeom>
          <a:noFill/>
        </p:spPr>
        <p:txBody>
          <a:bodyPr wrap="square" lIns="91440" tIns="45720" rIns="91440" bIns="45720" anchor="t">
            <a:spAutoFit/>
          </a:bodyPr>
          <a:lstStyle/>
          <a:p>
            <a:r>
              <a:rPr lang="en-GB" sz="1000"/>
              <a:t>Source: Offender management statistics (Prison population: September 2023), Ministry of Justice and HM Prison and Probation Service.  </a:t>
            </a:r>
            <a:endParaRPr lang="en-US" sz="1000"/>
          </a:p>
          <a:p>
            <a:r>
              <a:rPr lang="en-GB" sz="1000"/>
              <a:t>Available from </a:t>
            </a:r>
            <a:r>
              <a:rPr lang="en-GB" sz="1000">
                <a:hlinkClick r:id="rId5"/>
              </a:rPr>
              <a:t>Offender Management Statistics quarterly: April to June 2023 - GOV.UK</a:t>
            </a:r>
            <a:r>
              <a:rPr lang="en-GB" sz="1000"/>
              <a:t>  </a:t>
            </a:r>
            <a:r>
              <a:rPr lang="en-GB" sz="1000">
                <a:hlinkClick r:id="rId6"/>
              </a:rPr>
              <a:t>Population_30Sep2023.ods (live.com)</a:t>
            </a:r>
            <a:endParaRPr lang="en-US" sz="1000">
              <a:latin typeface="Calibri"/>
              <a:cs typeface="Calibri"/>
            </a:endParaRPr>
          </a:p>
          <a:p>
            <a:endParaRPr lang="en-GB" sz="1000">
              <a:cs typeface="Arial"/>
            </a:endParaRPr>
          </a:p>
        </p:txBody>
      </p:sp>
    </p:spTree>
    <p:extLst>
      <p:ext uri="{BB962C8B-B14F-4D97-AF65-F5344CB8AC3E}">
        <p14:creationId xmlns:p14="http://schemas.microsoft.com/office/powerpoint/2010/main" val="3314305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5999-AAB9-3285-4058-83FB8921B3DB}"/>
              </a:ext>
            </a:extLst>
          </p:cNvPr>
          <p:cNvSpPr>
            <a:spLocks noGrp="1"/>
          </p:cNvSpPr>
          <p:nvPr>
            <p:ph type="title"/>
          </p:nvPr>
        </p:nvSpPr>
        <p:spPr/>
        <p:txBody>
          <a:bodyPr>
            <a:normAutofit fontScale="90000"/>
          </a:bodyPr>
          <a:lstStyle/>
          <a:p>
            <a:r>
              <a:rPr lang="en-GB"/>
              <a:t>People in contact with the criminal justice </a:t>
            </a:r>
            <a:r>
              <a:rPr lang="en-GB" dirty="0"/>
              <a:t>s</a:t>
            </a:r>
            <a:r>
              <a:rPr lang="en-GB"/>
              <a:t>ystem</a:t>
            </a:r>
            <a:r>
              <a:rPr lang="en-GB" dirty="0"/>
              <a:t>: Resources</a:t>
            </a:r>
          </a:p>
        </p:txBody>
      </p:sp>
      <p:sp>
        <p:nvSpPr>
          <p:cNvPr id="3" name="Content Placeholder 2">
            <a:extLst>
              <a:ext uri="{FF2B5EF4-FFF2-40B4-BE49-F238E27FC236}">
                <a16:creationId xmlns:a16="http://schemas.microsoft.com/office/drawing/2014/main" id="{9CD9349A-6E32-7C8F-B242-B4AE83C1DDCA}"/>
              </a:ext>
            </a:extLst>
          </p:cNvPr>
          <p:cNvSpPr>
            <a:spLocks noGrp="1"/>
          </p:cNvSpPr>
          <p:nvPr>
            <p:ph idx="1"/>
          </p:nvPr>
        </p:nvSpPr>
        <p:spPr>
          <a:xfrm>
            <a:off x="359999" y="1440000"/>
            <a:ext cx="10626656" cy="4046400"/>
          </a:xfrm>
        </p:spPr>
        <p:txBody>
          <a:bodyPr vert="horz" lIns="91440" tIns="45720" rIns="91440" bIns="45720" rtlCol="0" anchor="t">
            <a:normAutofit/>
          </a:bodyPr>
          <a:lstStyle/>
          <a:p>
            <a:pPr marL="342900" indent="-342900">
              <a:buFont typeface="Arial" panose="020B0604020202020204" pitchFamily="34" charset="0"/>
              <a:buChar char="•"/>
            </a:pPr>
            <a:r>
              <a:rPr lang="en-GB" sz="1600" b="0">
                <a:hlinkClick r:id="rId2"/>
              </a:rPr>
              <a:t>The Health and Justice Framework for integration 2022 – 2025</a:t>
            </a:r>
            <a:r>
              <a:rPr lang="en-GB" sz="1600" b="0"/>
              <a:t> </a:t>
            </a:r>
          </a:p>
          <a:p>
            <a:pPr marL="342900" indent="-342900">
              <a:buFont typeface="Arial" panose="020B0604020202020204" pitchFamily="34" charset="0"/>
              <a:buChar char="•"/>
            </a:pPr>
            <a:r>
              <a:rPr lang="en-GB" sz="1600" b="0"/>
              <a:t>National Partnership Agreements:</a:t>
            </a:r>
            <a:endParaRPr lang="en-GB" sz="1600" b="0">
              <a:cs typeface="Arial"/>
            </a:endParaRPr>
          </a:p>
          <a:p>
            <a:pPr marL="803275" lvl="4" indent="-342900">
              <a:buFont typeface="Wingdings" panose="05000000000000000000" pitchFamily="2" charset="2"/>
              <a:buChar char="§"/>
            </a:pPr>
            <a:r>
              <a:rPr lang="en-GB" b="0">
                <a:hlinkClick r:id="rId3"/>
              </a:rPr>
              <a:t>National Partnership Agreement for Health and Social Care for England</a:t>
            </a:r>
            <a:endParaRPr lang="en-GB" b="0">
              <a:cs typeface="Arial" panose="020B0604020202020204"/>
            </a:endParaRPr>
          </a:p>
          <a:p>
            <a:pPr marL="803275" lvl="4" indent="-342900">
              <a:buFont typeface="Wingdings" panose="05000000000000000000" pitchFamily="2" charset="2"/>
              <a:buChar char="§"/>
            </a:pPr>
            <a:r>
              <a:rPr lang="en-GB">
                <a:hlinkClick r:id="rId4"/>
              </a:rPr>
              <a:t>Health and Justice Children Programme national partnership agreement 2023 – 2025</a:t>
            </a:r>
            <a:endParaRPr lang="en-GB">
              <a:cs typeface="Arial" panose="020B0604020202020204"/>
            </a:endParaRPr>
          </a:p>
          <a:p>
            <a:pPr marL="803275" lvl="4" indent="-342900">
              <a:buFont typeface="Wingdings" panose="05000000000000000000" pitchFamily="2" charset="2"/>
              <a:buChar char="§"/>
            </a:pPr>
            <a:r>
              <a:rPr lang="en-GB" b="0">
                <a:hlinkClick r:id="rId5">
                  <a:extLst>
                    <a:ext uri="{A12FA001-AC4F-418D-AE19-62706E023703}">
                      <ahyp:hlinkClr xmlns:ahyp="http://schemas.microsoft.com/office/drawing/2018/hyperlinkcolor" val="tx"/>
                    </a:ext>
                  </a:extLst>
                </a:hlinkClick>
              </a:rPr>
              <a:t>National part</a:t>
            </a:r>
            <a:r>
              <a:rPr lang="en-GB">
                <a:hlinkClick r:id="rId5">
                  <a:extLst>
                    <a:ext uri="{A12FA001-AC4F-418D-AE19-62706E023703}">
                      <ahyp:hlinkClr xmlns:ahyp="http://schemas.microsoft.com/office/drawing/2018/hyperlinkcolor" val="tx"/>
                    </a:ext>
                  </a:extLst>
                </a:hlinkClick>
              </a:rPr>
              <a:t>nership agreement for immigration removal centre (IRC) healthcare in England 2022 - 2025</a:t>
            </a:r>
            <a:endParaRPr lang="en-GB" b="0">
              <a:cs typeface="Arial" panose="020B0604020202020204"/>
            </a:endParaRPr>
          </a:p>
          <a:p>
            <a:pPr lvl="1"/>
            <a:endParaRPr lang="en-GB" b="0"/>
          </a:p>
          <a:p>
            <a:pPr marL="285750" lvl="1" indent="-285750">
              <a:buFont typeface="Arial" panose="020B0604020202020204" pitchFamily="34" charset="0"/>
              <a:buChar char="•"/>
            </a:pPr>
            <a:r>
              <a:rPr lang="en-GB" b="0">
                <a:ea typeface="+mn-lt"/>
                <a:cs typeface="+mn-lt"/>
                <a:hlinkClick r:id="rId6"/>
              </a:rPr>
              <a:t>Rebalancing Act A resource for Directors of Public Health, Police and Crime Commissioners and other health and justice commissioners, service providers and users.</a:t>
            </a:r>
            <a:r>
              <a:rPr lang="en-GB" b="0">
                <a:ea typeface="+mn-lt"/>
                <a:cs typeface="+mn-lt"/>
              </a:rPr>
              <a:t> </a:t>
            </a:r>
          </a:p>
          <a:p>
            <a:pPr marL="285750" lvl="1" indent="-285750">
              <a:buFont typeface="Arial" panose="020B0604020202020204" pitchFamily="34" charset="0"/>
              <a:buChar char="•"/>
            </a:pPr>
            <a:endParaRPr lang="en-GB" b="0">
              <a:cs typeface="Arial"/>
            </a:endParaRPr>
          </a:p>
          <a:p>
            <a:pPr marL="285750" indent="-285750">
              <a:buFont typeface="Arial" panose="020B0604020202020204" pitchFamily="34" charset="0"/>
              <a:buChar char="•"/>
            </a:pPr>
            <a:r>
              <a:rPr lang="en-GB" sz="1600" b="0" u="sng">
                <a:solidFill>
                  <a:srgbClr val="0063BE"/>
                </a:solidFill>
                <a:cs typeface="Arial"/>
                <a:hlinkClick r:id="rId7"/>
              </a:rPr>
              <a:t>RECONNECT</a:t>
            </a:r>
            <a:r>
              <a:rPr lang="en-GB" sz="1600" b="0"/>
              <a:t>: a holistic care after custody service which seeks to ensure that individuals with identified health needs who are leaving prison or an IRC receive access to ongoing care and support.</a:t>
            </a:r>
            <a:endParaRPr lang="en-GB" sz="1600" b="0">
              <a:cs typeface="Arial"/>
            </a:endParaRPr>
          </a:p>
          <a:p>
            <a:pPr marL="285750" indent="-285750">
              <a:buFont typeface="Arial" panose="020B0604020202020204" pitchFamily="34" charset="0"/>
              <a:buChar char="•"/>
            </a:pPr>
            <a:r>
              <a:rPr lang="en-GB" sz="1600" b="0">
                <a:ea typeface="+mn-lt"/>
                <a:cs typeface="+mn-lt"/>
                <a:hlinkClick r:id="rId8"/>
              </a:rPr>
              <a:t>Homelessness Reduction Act: Duty to refer policy framework </a:t>
            </a:r>
            <a:endParaRPr lang="en-GB" sz="1600" b="0">
              <a:ea typeface="+mn-lt"/>
              <a:cs typeface="+mn-lt"/>
            </a:endParaRPr>
          </a:p>
          <a:p>
            <a:pPr marL="285750" indent="-285750">
              <a:buFont typeface="Arial" panose="020B0604020202020204" pitchFamily="34" charset="0"/>
              <a:buChar char="•"/>
            </a:pPr>
            <a:r>
              <a:rPr lang="en-GB" sz="1600" b="0">
                <a:ea typeface="+mn-lt"/>
                <a:cs typeface="+mn-lt"/>
                <a:hlinkClick r:id="rId9"/>
              </a:rPr>
              <a:t>Shelter Legal England - Homelessness referrals for prisoners and people on probation - Shelter England</a:t>
            </a:r>
            <a:endParaRPr lang="en-GB" sz="1600" b="0">
              <a:cs typeface="Arial"/>
            </a:endParaRPr>
          </a:p>
        </p:txBody>
      </p:sp>
      <p:sp>
        <p:nvSpPr>
          <p:cNvPr id="4" name="TextBox 3">
            <a:extLst>
              <a:ext uri="{FF2B5EF4-FFF2-40B4-BE49-F238E27FC236}">
                <a16:creationId xmlns:a16="http://schemas.microsoft.com/office/drawing/2014/main" id="{15F8E15B-3989-3A7D-65FE-FD9277827DC8}"/>
              </a:ext>
            </a:extLst>
          </p:cNvPr>
          <p:cNvSpPr txBox="1"/>
          <p:nvPr/>
        </p:nvSpPr>
        <p:spPr>
          <a:xfrm>
            <a:off x="9601200" y="6390278"/>
            <a:ext cx="2185214" cy="369332"/>
          </a:xfrm>
          <a:prstGeom prst="rect">
            <a:avLst/>
          </a:prstGeom>
          <a:noFill/>
        </p:spPr>
        <p:txBody>
          <a:bodyPr wrap="none" rtlCol="0">
            <a:spAutoFit/>
          </a:bodyPr>
          <a:lstStyle/>
          <a:p>
            <a:r>
              <a:rPr lang="en-GB">
                <a:hlinkClick r:id="rId10" action="ppaction://hlinksldjump"/>
              </a:rPr>
              <a:t>Return to Contents</a:t>
            </a:r>
            <a:endParaRPr lang="en-GB"/>
          </a:p>
        </p:txBody>
      </p:sp>
    </p:spTree>
    <p:extLst>
      <p:ext uri="{BB962C8B-B14F-4D97-AF65-F5344CB8AC3E}">
        <p14:creationId xmlns:p14="http://schemas.microsoft.com/office/powerpoint/2010/main" val="307297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1A6115-B08B-DB6D-2111-7A3996ED4E29}"/>
              </a:ext>
            </a:extLst>
          </p:cNvPr>
          <p:cNvSpPr>
            <a:spLocks noGrp="1"/>
          </p:cNvSpPr>
          <p:nvPr>
            <p:ph type="title"/>
          </p:nvPr>
        </p:nvSpPr>
        <p:spPr/>
        <p:txBody>
          <a:bodyPr/>
          <a:lstStyle/>
          <a:p>
            <a:r>
              <a:rPr lang="en-GB"/>
              <a:t>NHS Frimley ICB</a:t>
            </a:r>
          </a:p>
        </p:txBody>
      </p:sp>
      <p:sp>
        <p:nvSpPr>
          <p:cNvPr id="6" name="Content Placeholder 5">
            <a:extLst>
              <a:ext uri="{FF2B5EF4-FFF2-40B4-BE49-F238E27FC236}">
                <a16:creationId xmlns:a16="http://schemas.microsoft.com/office/drawing/2014/main" id="{395DBD2A-124E-657B-F473-8B2705CFBC37}"/>
              </a:ext>
            </a:extLst>
          </p:cNvPr>
          <p:cNvSpPr>
            <a:spLocks noGrp="1"/>
          </p:cNvSpPr>
          <p:nvPr>
            <p:ph idx="1"/>
          </p:nvPr>
        </p:nvSpPr>
        <p:spPr>
          <a:xfrm>
            <a:off x="476606" y="1120399"/>
            <a:ext cx="11329556" cy="1276567"/>
          </a:xfrm>
        </p:spPr>
        <p:txBody>
          <a:bodyPr vert="horz" lIns="91440" tIns="45720" rIns="91440" bIns="45720" rtlCol="0" anchor="t">
            <a:normAutofit/>
          </a:bodyPr>
          <a:lstStyle/>
          <a:p>
            <a:r>
              <a:rPr lang="en-GB" sz="1600" b="0">
                <a:cs typeface="Arial"/>
              </a:rPr>
              <a:t>As ICB boundaries are often not co-</a:t>
            </a:r>
            <a:r>
              <a:rPr lang="en-GB" sz="1600" b="0" err="1">
                <a:cs typeface="Arial"/>
              </a:rPr>
              <a:t>terminous</a:t>
            </a:r>
            <a:r>
              <a:rPr lang="en-GB" sz="1600" b="0">
                <a:cs typeface="Arial"/>
              </a:rPr>
              <a:t> with their local authority boundaries, the table below describes the population and percentage of each local authority area included in the ICB. The following map outlines the geographical boundary of Frimley ICB. Data throughout this pack is often only available at local authority level and so </a:t>
            </a:r>
            <a:r>
              <a:rPr lang="en-GB" sz="1600" b="0"/>
              <a:t>ICB values are calculated from local authority figures using the PHE aggregations method where possible</a:t>
            </a:r>
            <a:r>
              <a:rPr lang="en-GB" sz="1600" b="0">
                <a:cs typeface="Arial"/>
              </a:rPr>
              <a:t>. </a:t>
            </a:r>
            <a:endParaRPr lang="en-GB" sz="1600" b="0"/>
          </a:p>
          <a:p>
            <a:endParaRPr lang="en-GB" sz="1600" b="0"/>
          </a:p>
        </p:txBody>
      </p:sp>
      <p:graphicFrame>
        <p:nvGraphicFramePr>
          <p:cNvPr id="3" name="Content Placeholder 6">
            <a:extLst>
              <a:ext uri="{FF2B5EF4-FFF2-40B4-BE49-F238E27FC236}">
                <a16:creationId xmlns:a16="http://schemas.microsoft.com/office/drawing/2014/main" id="{BECF78DC-AC99-0C98-73E3-97B07C6DF5A5}"/>
              </a:ext>
            </a:extLst>
          </p:cNvPr>
          <p:cNvGraphicFramePr>
            <a:graphicFrameLocks/>
          </p:cNvGraphicFramePr>
          <p:nvPr>
            <p:extLst>
              <p:ext uri="{D42A27DB-BD31-4B8C-83A1-F6EECF244321}">
                <p14:modId xmlns:p14="http://schemas.microsoft.com/office/powerpoint/2010/main" val="1635452589"/>
              </p:ext>
            </p:extLst>
          </p:nvPr>
        </p:nvGraphicFramePr>
        <p:xfrm>
          <a:off x="476606" y="2384804"/>
          <a:ext cx="11212947" cy="3352797"/>
        </p:xfrm>
        <a:graphic>
          <a:graphicData uri="http://schemas.openxmlformats.org/drawingml/2006/table">
            <a:tbl>
              <a:tblPr/>
              <a:tblGrid>
                <a:gridCol w="1921164">
                  <a:extLst>
                    <a:ext uri="{9D8B030D-6E8A-4147-A177-3AD203B41FA5}">
                      <a16:colId xmlns:a16="http://schemas.microsoft.com/office/drawing/2014/main" val="1015374106"/>
                    </a:ext>
                  </a:extLst>
                </a:gridCol>
                <a:gridCol w="1599935">
                  <a:extLst>
                    <a:ext uri="{9D8B030D-6E8A-4147-A177-3AD203B41FA5}">
                      <a16:colId xmlns:a16="http://schemas.microsoft.com/office/drawing/2014/main" val="4062260001"/>
                    </a:ext>
                  </a:extLst>
                </a:gridCol>
                <a:gridCol w="2013913">
                  <a:extLst>
                    <a:ext uri="{9D8B030D-6E8A-4147-A177-3AD203B41FA5}">
                      <a16:colId xmlns:a16="http://schemas.microsoft.com/office/drawing/2014/main" val="1476003862"/>
                    </a:ext>
                  </a:extLst>
                </a:gridCol>
                <a:gridCol w="1429229">
                  <a:extLst>
                    <a:ext uri="{9D8B030D-6E8A-4147-A177-3AD203B41FA5}">
                      <a16:colId xmlns:a16="http://schemas.microsoft.com/office/drawing/2014/main" val="4272226750"/>
                    </a:ext>
                  </a:extLst>
                </a:gridCol>
                <a:gridCol w="2026906">
                  <a:extLst>
                    <a:ext uri="{9D8B030D-6E8A-4147-A177-3AD203B41FA5}">
                      <a16:colId xmlns:a16="http://schemas.microsoft.com/office/drawing/2014/main" val="1200137101"/>
                    </a:ext>
                  </a:extLst>
                </a:gridCol>
                <a:gridCol w="2221800">
                  <a:extLst>
                    <a:ext uri="{9D8B030D-6E8A-4147-A177-3AD203B41FA5}">
                      <a16:colId xmlns:a16="http://schemas.microsoft.com/office/drawing/2014/main" val="4059550421"/>
                    </a:ext>
                  </a:extLst>
                </a:gridCol>
              </a:tblGrid>
              <a:tr h="763910">
                <a:tc>
                  <a:txBody>
                    <a:bodyPr/>
                    <a:lstStyle/>
                    <a:p>
                      <a:pPr algn="ctr" fontAlgn="ctr"/>
                      <a:r>
                        <a:rPr lang="en-GB" sz="1400" b="1" i="0" u="none" strike="noStrike">
                          <a:solidFill>
                            <a:srgbClr val="000000"/>
                          </a:solidFill>
                          <a:effectLst/>
                          <a:latin typeface="Arial" panose="020B0604020202020204" pitchFamily="34" charset="0"/>
                        </a:rPr>
                        <a:t>Local Authority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Total local authority population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Total of local authority population in Frimley ICB</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Total Frimley ICB population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Proportion of Frimley ICB from local authority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Proportion of local authority in Frimley ICB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047734"/>
                  </a:ext>
                </a:extLst>
              </a:tr>
              <a:tr h="259639">
                <a:tc>
                  <a:txBody>
                    <a:bodyPr/>
                    <a:lstStyle/>
                    <a:p>
                      <a:pPr algn="ctr" fontAlgn="b"/>
                      <a:r>
                        <a:rPr lang="en-GB" sz="1400" b="0" i="0" u="none" strike="noStrike">
                          <a:solidFill>
                            <a:srgbClr val="000000"/>
                          </a:solidFill>
                          <a:effectLst/>
                          <a:latin typeface="Arial" panose="020B0604020202020204" pitchFamily="34" charset="0"/>
                        </a:rPr>
                        <a:t>Bracknell Forest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124,165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124,165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746,739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16.6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2747559"/>
                  </a:ext>
                </a:extLst>
              </a:tr>
              <a:tr h="259639">
                <a:tc>
                  <a:txBody>
                    <a:bodyPr/>
                    <a:lstStyle/>
                    <a:p>
                      <a:pPr algn="ctr" fontAlgn="b"/>
                      <a:r>
                        <a:rPr lang="en-GB" sz="1400" b="0" i="0" u="none" strike="noStrike">
                          <a:solidFill>
                            <a:srgbClr val="000000"/>
                          </a:solidFill>
                          <a:effectLst/>
                          <a:latin typeface="Arial" panose="020B0604020202020204" pitchFamily="34" charset="0"/>
                        </a:rPr>
                        <a:t>Guildford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150,352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20,492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746,739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13.6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6414026"/>
                  </a:ext>
                </a:extLst>
              </a:tr>
              <a:tr h="259639">
                <a:tc>
                  <a:txBody>
                    <a:bodyPr/>
                    <a:lstStyle/>
                    <a:p>
                      <a:pPr algn="ctr" fontAlgn="b"/>
                      <a:r>
                        <a:rPr lang="en-GB" sz="1400" b="0" i="0" u="none" strike="noStrike">
                          <a:solidFill>
                            <a:srgbClr val="000000"/>
                          </a:solidFill>
                          <a:effectLst/>
                          <a:latin typeface="Arial" panose="020B0604020202020204" pitchFamily="34" charset="0"/>
                        </a:rPr>
                        <a:t>Hart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97,608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73,206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746,739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8063660"/>
                  </a:ext>
                </a:extLst>
              </a:tr>
              <a:tr h="259639">
                <a:tc>
                  <a:txBody>
                    <a:bodyPr/>
                    <a:lstStyle/>
                    <a:p>
                      <a:pPr algn="ctr" fontAlgn="b"/>
                      <a:r>
                        <a:rPr lang="en-GB" sz="1400" b="0" i="0" u="none" strike="noStrike">
                          <a:solidFill>
                            <a:srgbClr val="000000"/>
                          </a:solidFill>
                          <a:effectLst/>
                          <a:latin typeface="Arial" panose="020B0604020202020204" pitchFamily="34" charset="0"/>
                        </a:rPr>
                        <a:t>Runnymede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90,327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13,630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746,739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15.1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98281842"/>
                  </a:ext>
                </a:extLst>
              </a:tr>
              <a:tr h="259639">
                <a:tc>
                  <a:txBody>
                    <a:bodyPr/>
                    <a:lstStyle/>
                    <a:p>
                      <a:pPr algn="ctr" fontAlgn="b"/>
                      <a:r>
                        <a:rPr lang="en-GB" sz="1400" b="0" i="0" u="none" strike="noStrike" err="1">
                          <a:solidFill>
                            <a:srgbClr val="000000"/>
                          </a:solidFill>
                          <a:effectLst/>
                          <a:latin typeface="Arial" panose="020B0604020202020204" pitchFamily="34" charset="0"/>
                        </a:rPr>
                        <a:t>Rushmoor</a:t>
                      </a:r>
                      <a:endParaRPr lang="en-GB" sz="1400" b="0" i="0" u="none" strike="noStrike">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94,387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94,387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746,739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12.6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99747693"/>
                  </a:ext>
                </a:extLst>
              </a:tr>
              <a:tr h="259639">
                <a:tc>
                  <a:txBody>
                    <a:bodyPr/>
                    <a:lstStyle/>
                    <a:p>
                      <a:pPr algn="ctr" fontAlgn="b"/>
                      <a:r>
                        <a:rPr lang="en-GB" sz="1400" b="0" i="0" u="none" strike="noStrike">
                          <a:solidFill>
                            <a:srgbClr val="000000"/>
                          </a:solidFill>
                          <a:effectLst/>
                          <a:latin typeface="Arial" panose="020B0604020202020204" pitchFamily="34" charset="0"/>
                        </a:rPr>
                        <a:t>Slough</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149,577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149,577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746,739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9232200"/>
                  </a:ext>
                </a:extLst>
              </a:tr>
              <a:tr h="259639">
                <a:tc>
                  <a:txBody>
                    <a:bodyPr/>
                    <a:lstStyle/>
                    <a:p>
                      <a:pPr algn="ctr" fontAlgn="b"/>
                      <a:r>
                        <a:rPr lang="en-GB" sz="1400" b="0" i="0" u="none" strike="noStrike">
                          <a:solidFill>
                            <a:srgbClr val="000000"/>
                          </a:solidFill>
                          <a:effectLst/>
                          <a:latin typeface="Arial" panose="020B0604020202020204" pitchFamily="34" charset="0"/>
                        </a:rPr>
                        <a:t>Surrey Heath</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89,204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75,899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746,739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10.2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85.1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15306528"/>
                  </a:ext>
                </a:extLst>
              </a:tr>
              <a:tr h="259639">
                <a:tc>
                  <a:txBody>
                    <a:bodyPr/>
                    <a:lstStyle/>
                    <a:p>
                      <a:pPr algn="ctr" fontAlgn="b"/>
                      <a:r>
                        <a:rPr lang="en-GB" sz="1400" b="0" i="0" u="none" strike="noStrike">
                          <a:solidFill>
                            <a:srgbClr val="000000"/>
                          </a:solidFill>
                          <a:effectLst/>
                          <a:latin typeface="Arial" panose="020B0604020202020204" pitchFamily="34" charset="0"/>
                        </a:rPr>
                        <a:t>Waverley</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126,556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44,110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746,739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5.9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34.9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35148"/>
                  </a:ext>
                </a:extLst>
              </a:tr>
              <a:tr h="511775">
                <a:tc>
                  <a:txBody>
                    <a:bodyPr/>
                    <a:lstStyle/>
                    <a:p>
                      <a:pPr algn="ctr" fontAlgn="b"/>
                      <a:r>
                        <a:rPr lang="en-GB" sz="1400" b="0" i="0" u="none" strike="noStrike">
                          <a:solidFill>
                            <a:srgbClr val="000000"/>
                          </a:solidFill>
                          <a:effectLst/>
                          <a:latin typeface="Arial" panose="020B0604020202020204" pitchFamily="34" charset="0"/>
                        </a:rPr>
                        <a:t>Windsor and Maidenhead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151,273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151,273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746,739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20.3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6360979"/>
                  </a:ext>
                </a:extLst>
              </a:tr>
            </a:tbl>
          </a:graphicData>
        </a:graphic>
      </p:graphicFrame>
      <p:sp>
        <p:nvSpPr>
          <p:cNvPr id="2" name="TextBox 1">
            <a:extLst>
              <a:ext uri="{FF2B5EF4-FFF2-40B4-BE49-F238E27FC236}">
                <a16:creationId xmlns:a16="http://schemas.microsoft.com/office/drawing/2014/main" id="{77B383BC-5569-1404-D51C-BAE1997190DC}"/>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5087437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FBF8A9-138D-25C0-84E7-BEC3B4696F25}"/>
              </a:ext>
            </a:extLst>
          </p:cNvPr>
          <p:cNvSpPr>
            <a:spLocks noGrp="1"/>
          </p:cNvSpPr>
          <p:nvPr>
            <p:ph type="body" idx="1"/>
          </p:nvPr>
        </p:nvSpPr>
        <p:spPr>
          <a:xfrm>
            <a:off x="908626" y="901414"/>
            <a:ext cx="10405919" cy="2959785"/>
          </a:xfrm>
        </p:spPr>
        <p:txBody>
          <a:bodyPr vert="horz" lIns="91440" tIns="45720" rIns="91440" bIns="45720" rtlCol="0" anchor="t">
            <a:spAutoFit/>
          </a:bodyPr>
          <a:lstStyle/>
          <a:p>
            <a:endParaRPr lang="en-GB">
              <a:cs typeface="Arial"/>
            </a:endParaRPr>
          </a:p>
          <a:p>
            <a:endParaRPr lang="en-GB">
              <a:cs typeface="Arial"/>
            </a:endParaRPr>
          </a:p>
          <a:p>
            <a:endParaRPr lang="en-GB">
              <a:cs typeface="Arial"/>
            </a:endParaRPr>
          </a:p>
          <a:p>
            <a:r>
              <a:rPr lang="en-GB" b="1">
                <a:cs typeface="Arial"/>
              </a:rPr>
              <a:t>People with drug and alcohol dependence</a:t>
            </a:r>
            <a:endParaRPr lang="en-US" b="1">
              <a:cs typeface="Arial"/>
            </a:endParaRPr>
          </a:p>
          <a:p>
            <a:endParaRPr lang="en-GB">
              <a:cs typeface="Arial"/>
            </a:endParaRPr>
          </a:p>
        </p:txBody>
      </p:sp>
      <p:sp>
        <p:nvSpPr>
          <p:cNvPr id="3" name="TextBox 2">
            <a:extLst>
              <a:ext uri="{FF2B5EF4-FFF2-40B4-BE49-F238E27FC236}">
                <a16:creationId xmlns:a16="http://schemas.microsoft.com/office/drawing/2014/main" id="{4227D1F1-017E-1D36-8A00-6322DD66582D}"/>
              </a:ext>
            </a:extLst>
          </p:cNvPr>
          <p:cNvSpPr txBox="1"/>
          <p:nvPr/>
        </p:nvSpPr>
        <p:spPr>
          <a:xfrm>
            <a:off x="9601200" y="6390278"/>
            <a:ext cx="2185214" cy="369332"/>
          </a:xfrm>
          <a:prstGeom prst="rect">
            <a:avLst/>
          </a:prstGeom>
          <a:noFill/>
        </p:spPr>
        <p:txBody>
          <a:bodyPr wrap="none" rtlCol="0">
            <a:spAutoFit/>
          </a:bodyPr>
          <a:lstStyle/>
          <a:p>
            <a:r>
              <a:rPr lang="en-GB" dirty="0">
                <a:hlinkClick r:id="rId2" action="ppaction://hlinksldjump"/>
              </a:rPr>
              <a:t>Return to Contents</a:t>
            </a:r>
            <a:endParaRPr lang="en-GB" dirty="0"/>
          </a:p>
        </p:txBody>
      </p:sp>
    </p:spTree>
    <p:extLst>
      <p:ext uri="{BB962C8B-B14F-4D97-AF65-F5344CB8AC3E}">
        <p14:creationId xmlns:p14="http://schemas.microsoft.com/office/powerpoint/2010/main" val="12597022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D681E-0C04-01DD-6289-029B9065F2D7}"/>
              </a:ext>
            </a:extLst>
          </p:cNvPr>
          <p:cNvSpPr>
            <a:spLocks noGrp="1"/>
          </p:cNvSpPr>
          <p:nvPr>
            <p:ph type="title"/>
          </p:nvPr>
        </p:nvSpPr>
        <p:spPr/>
        <p:txBody>
          <a:bodyPr/>
          <a:lstStyle/>
          <a:p>
            <a:r>
              <a:rPr lang="en-GB">
                <a:cs typeface="Arial"/>
              </a:rPr>
              <a:t>People with drug and alcohol dependence: Contents</a:t>
            </a:r>
            <a:endParaRPr lang="en-GB"/>
          </a:p>
        </p:txBody>
      </p:sp>
      <p:sp>
        <p:nvSpPr>
          <p:cNvPr id="2" name="Text Placeholder 1">
            <a:extLst>
              <a:ext uri="{FF2B5EF4-FFF2-40B4-BE49-F238E27FC236}">
                <a16:creationId xmlns:a16="http://schemas.microsoft.com/office/drawing/2014/main" id="{812542C0-B3B7-B654-9012-7F5A847A7DDC}"/>
              </a:ext>
            </a:extLst>
          </p:cNvPr>
          <p:cNvSpPr>
            <a:spLocks noGrp="1"/>
          </p:cNvSpPr>
          <p:nvPr>
            <p:ph idx="1"/>
          </p:nvPr>
        </p:nvSpPr>
        <p:spPr/>
        <p:txBody>
          <a:bodyPr>
            <a:normAutofit/>
          </a:bodyPr>
          <a:lstStyle/>
          <a:p>
            <a:pPr marL="285750" indent="-285750">
              <a:buFont typeface="Arial" panose="020B0604020202020204" pitchFamily="34" charset="0"/>
              <a:buChar char="•"/>
            </a:pPr>
            <a:r>
              <a:rPr lang="en-GB" sz="1600" b="0">
                <a:hlinkClick r:id="rId2" action="ppaction://hlinksldjump"/>
              </a:rPr>
              <a:t>People with drug and alcohol dependence: Key messages</a:t>
            </a:r>
            <a:endParaRPr lang="en-GB" sz="1600" b="0"/>
          </a:p>
          <a:p>
            <a:pPr marL="285750" indent="-285750">
              <a:buFont typeface="Arial" panose="020B0604020202020204" pitchFamily="34" charset="0"/>
              <a:buChar char="•"/>
            </a:pPr>
            <a:r>
              <a:rPr lang="en-GB" sz="1600" b="0">
                <a:hlinkClick r:id="rId3" action="ppaction://hlinksldjump"/>
              </a:rPr>
              <a:t>Health outcomes: Drug dependence</a:t>
            </a:r>
            <a:endParaRPr lang="en-GB" sz="1600" b="0"/>
          </a:p>
          <a:p>
            <a:pPr marL="285750" indent="-285750">
              <a:buFont typeface="Arial" panose="020B0604020202020204" pitchFamily="34" charset="0"/>
              <a:buChar char="•"/>
            </a:pPr>
            <a:r>
              <a:rPr lang="en-GB" sz="1600" b="0">
                <a:hlinkClick r:id="rId4" action="ppaction://hlinksldjump"/>
              </a:rPr>
              <a:t>Prevalence estimates of illicit opiate and/or crack cocaine use</a:t>
            </a:r>
            <a:endParaRPr lang="en-GB" sz="1600" b="0"/>
          </a:p>
          <a:p>
            <a:pPr marL="285750" indent="-285750">
              <a:buFont typeface="Arial" panose="020B0604020202020204" pitchFamily="34" charset="0"/>
              <a:buChar char="•"/>
            </a:pPr>
            <a:r>
              <a:rPr lang="en-GB" sz="1600" b="0">
                <a:hlinkClick r:id="rId5" action="ppaction://hlinksldjump"/>
              </a:rPr>
              <a:t>Drug dependence data</a:t>
            </a:r>
            <a:endParaRPr lang="en-GB" sz="1600" b="0"/>
          </a:p>
          <a:p>
            <a:pPr marL="285750" indent="-285750">
              <a:buFont typeface="Arial" panose="020B0604020202020204" pitchFamily="34" charset="0"/>
              <a:buChar char="•"/>
            </a:pPr>
            <a:r>
              <a:rPr lang="en-GB" sz="1600" b="0">
                <a:hlinkClick r:id="rId6" action="ppaction://hlinksldjump"/>
              </a:rPr>
              <a:t>Health outcomes: alcohol dependence</a:t>
            </a:r>
            <a:endParaRPr lang="en-GB" sz="1600" b="0"/>
          </a:p>
          <a:p>
            <a:pPr marL="285750" indent="-285750">
              <a:buFont typeface="Arial" panose="020B0604020202020204" pitchFamily="34" charset="0"/>
              <a:buChar char="•"/>
            </a:pPr>
            <a:r>
              <a:rPr lang="en-GB" sz="1600" b="0">
                <a:hlinkClick r:id="rId7" action="ppaction://hlinksldjump"/>
              </a:rPr>
              <a:t>Prevalence estimates of alcohol dependence</a:t>
            </a:r>
            <a:endParaRPr lang="en-GB" sz="1600" b="0"/>
          </a:p>
          <a:p>
            <a:pPr marL="285750" indent="-285750">
              <a:buFont typeface="Arial" panose="020B0604020202020204" pitchFamily="34" charset="0"/>
              <a:buChar char="•"/>
            </a:pPr>
            <a:r>
              <a:rPr lang="en-GB" sz="1600" b="0">
                <a:hlinkClick r:id="rId8" action="ppaction://hlinksldjump"/>
              </a:rPr>
              <a:t>Alcohol dependence data</a:t>
            </a:r>
            <a:endParaRPr lang="en-GB" sz="1600" b="0"/>
          </a:p>
          <a:p>
            <a:pPr marL="285750" indent="-285750">
              <a:buFont typeface="Arial" panose="020B0604020202020204" pitchFamily="34" charset="0"/>
              <a:buChar char="•"/>
            </a:pPr>
            <a:r>
              <a:rPr lang="en-GB" sz="1600" b="0">
                <a:hlinkClick r:id="rId9" action="ppaction://hlinksldjump"/>
              </a:rPr>
              <a:t>Drug and alcohol dependence: Guidance and Resources</a:t>
            </a:r>
            <a:endParaRPr lang="en-GB" sz="1600" b="0"/>
          </a:p>
          <a:p>
            <a:pPr marL="285750" indent="-285750">
              <a:buFont typeface="Arial" panose="020B0604020202020204" pitchFamily="34" charset="0"/>
              <a:buChar char="•"/>
            </a:pPr>
            <a:endParaRPr lang="en-GB" sz="1600" b="0"/>
          </a:p>
        </p:txBody>
      </p:sp>
      <p:sp>
        <p:nvSpPr>
          <p:cNvPr id="4" name="TextBox 3">
            <a:extLst>
              <a:ext uri="{FF2B5EF4-FFF2-40B4-BE49-F238E27FC236}">
                <a16:creationId xmlns:a16="http://schemas.microsoft.com/office/drawing/2014/main" id="{18688A5E-65F7-D3BB-B221-8BF9E2DD4FF8}"/>
              </a:ext>
            </a:extLst>
          </p:cNvPr>
          <p:cNvSpPr txBox="1"/>
          <p:nvPr/>
        </p:nvSpPr>
        <p:spPr>
          <a:xfrm>
            <a:off x="9601200" y="6390278"/>
            <a:ext cx="2185214" cy="369332"/>
          </a:xfrm>
          <a:prstGeom prst="rect">
            <a:avLst/>
          </a:prstGeom>
          <a:noFill/>
        </p:spPr>
        <p:txBody>
          <a:bodyPr wrap="none" rtlCol="0">
            <a:spAutoFit/>
          </a:bodyPr>
          <a:lstStyle/>
          <a:p>
            <a:r>
              <a:rPr lang="en-GB">
                <a:hlinkClick r:id="rId10" action="ppaction://hlinksldjump"/>
              </a:rPr>
              <a:t>Return to Contents</a:t>
            </a:r>
            <a:endParaRPr lang="en-GB"/>
          </a:p>
        </p:txBody>
      </p:sp>
    </p:spTree>
    <p:extLst>
      <p:ext uri="{BB962C8B-B14F-4D97-AF65-F5344CB8AC3E}">
        <p14:creationId xmlns:p14="http://schemas.microsoft.com/office/powerpoint/2010/main" val="6895044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2B4A-8959-2C2E-299D-E55EEA0AC059}"/>
              </a:ext>
            </a:extLst>
          </p:cNvPr>
          <p:cNvSpPr>
            <a:spLocks noGrp="1"/>
          </p:cNvSpPr>
          <p:nvPr>
            <p:ph type="title"/>
          </p:nvPr>
        </p:nvSpPr>
        <p:spPr/>
        <p:txBody>
          <a:bodyPr>
            <a:normAutofit/>
          </a:bodyPr>
          <a:lstStyle/>
          <a:p>
            <a:r>
              <a:rPr lang="en-GB">
                <a:cs typeface="Arial"/>
              </a:rPr>
              <a:t>People with drug and alcohol dependence: Key messages</a:t>
            </a:r>
            <a:endParaRPr lang="en-GB"/>
          </a:p>
        </p:txBody>
      </p:sp>
      <p:sp>
        <p:nvSpPr>
          <p:cNvPr id="3" name="Content Placeholder 2">
            <a:extLst>
              <a:ext uri="{FF2B5EF4-FFF2-40B4-BE49-F238E27FC236}">
                <a16:creationId xmlns:a16="http://schemas.microsoft.com/office/drawing/2014/main" id="{64A4E2A7-B8EB-C6E5-C845-3CD393787B4C}"/>
              </a:ext>
            </a:extLst>
          </p:cNvPr>
          <p:cNvSpPr>
            <a:spLocks noGrp="1"/>
          </p:cNvSpPr>
          <p:nvPr>
            <p:ph idx="1"/>
          </p:nvPr>
        </p:nvSpPr>
        <p:spPr>
          <a:xfrm>
            <a:off x="359999" y="1440000"/>
            <a:ext cx="11279775" cy="4351338"/>
          </a:xfrm>
        </p:spPr>
        <p:txBody>
          <a:bodyPr>
            <a:normAutofit/>
          </a:bodyPr>
          <a:lstStyle/>
          <a:p>
            <a:pPr marL="285750" indent="-285750">
              <a:lnSpc>
                <a:spcPct val="150000"/>
              </a:lnSpc>
              <a:buFont typeface="Wingdings" panose="05000000000000000000" pitchFamily="2" charset="2"/>
              <a:buChar char="q"/>
            </a:pPr>
            <a:r>
              <a:rPr lang="en-GB" sz="1600" b="0"/>
              <a:t>There is a significant overlap of populations experiencing severe multiple disadvantage including alcohol and drug dependence, homelessness, offending behaviours and mental ill health. </a:t>
            </a:r>
          </a:p>
          <a:p>
            <a:pPr>
              <a:lnSpc>
                <a:spcPct val="150000"/>
              </a:lnSpc>
            </a:pPr>
            <a:endParaRPr lang="en-GB" sz="1600" b="0"/>
          </a:p>
          <a:p>
            <a:pPr marL="285750" indent="-285750">
              <a:lnSpc>
                <a:spcPct val="150000"/>
              </a:lnSpc>
              <a:buFont typeface="Wingdings" panose="05000000000000000000" pitchFamily="2" charset="2"/>
              <a:buChar char="q"/>
            </a:pPr>
            <a:r>
              <a:rPr lang="en-GB" sz="1600" b="0"/>
              <a:t>Stigma remains a significant issue both for people affected by drug and alcohol dependence and their families and communities. This impacts on engagement with services and recovery. </a:t>
            </a:r>
          </a:p>
          <a:p>
            <a:pPr>
              <a:lnSpc>
                <a:spcPct val="150000"/>
              </a:lnSpc>
            </a:pPr>
            <a:endParaRPr lang="en-GB" sz="1600" b="0"/>
          </a:p>
          <a:p>
            <a:pPr marL="285750" indent="-285750">
              <a:lnSpc>
                <a:spcPct val="150000"/>
              </a:lnSpc>
              <a:buFont typeface="Wingdings" panose="05000000000000000000" pitchFamily="2" charset="2"/>
              <a:buChar char="q"/>
            </a:pPr>
            <a:r>
              <a:rPr lang="en-GB" sz="1600" b="0"/>
              <a:t>Education, prevention and early intervention is necessary to reduce harm and prevent both hospital admissions and drug and alcohol related deaths. Therefore, a key focus is for systems to identify need and refer to effective treatment. </a:t>
            </a:r>
          </a:p>
          <a:p>
            <a:pPr>
              <a:lnSpc>
                <a:spcPct val="150000"/>
              </a:lnSpc>
            </a:pPr>
            <a:endParaRPr lang="en-GB" sz="1600" b="0"/>
          </a:p>
          <a:p>
            <a:pPr marL="285750" indent="-285750">
              <a:lnSpc>
                <a:spcPct val="150000"/>
              </a:lnSpc>
              <a:buFont typeface="Wingdings" panose="05000000000000000000" pitchFamily="2" charset="2"/>
              <a:buChar char="q"/>
            </a:pPr>
            <a:endParaRPr lang="en-GB" sz="1600" b="0"/>
          </a:p>
        </p:txBody>
      </p:sp>
      <p:sp>
        <p:nvSpPr>
          <p:cNvPr id="4" name="TextBox 3">
            <a:extLst>
              <a:ext uri="{FF2B5EF4-FFF2-40B4-BE49-F238E27FC236}">
                <a16:creationId xmlns:a16="http://schemas.microsoft.com/office/drawing/2014/main" id="{F318C902-EC61-C563-214B-343EDB939FA0}"/>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1989607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E6E01-D937-6C30-200C-5B2C75FAD1FF}"/>
              </a:ext>
            </a:extLst>
          </p:cNvPr>
          <p:cNvSpPr>
            <a:spLocks noGrp="1"/>
          </p:cNvSpPr>
          <p:nvPr>
            <p:ph type="title"/>
          </p:nvPr>
        </p:nvSpPr>
        <p:spPr/>
        <p:txBody>
          <a:bodyPr/>
          <a:lstStyle/>
          <a:p>
            <a:r>
              <a:rPr lang="en-GB"/>
              <a:t>Health outcomes: Drug dependence</a:t>
            </a:r>
          </a:p>
        </p:txBody>
      </p:sp>
      <p:sp>
        <p:nvSpPr>
          <p:cNvPr id="3" name="Content Placeholder 2">
            <a:extLst>
              <a:ext uri="{FF2B5EF4-FFF2-40B4-BE49-F238E27FC236}">
                <a16:creationId xmlns:a16="http://schemas.microsoft.com/office/drawing/2014/main" id="{C0D9892F-A947-4CF1-7A5F-48544A0A9448}"/>
              </a:ext>
            </a:extLst>
          </p:cNvPr>
          <p:cNvSpPr>
            <a:spLocks noGrp="1"/>
          </p:cNvSpPr>
          <p:nvPr>
            <p:ph idx="1"/>
          </p:nvPr>
        </p:nvSpPr>
        <p:spPr>
          <a:xfrm>
            <a:off x="360000" y="1097258"/>
            <a:ext cx="11437697" cy="5051451"/>
          </a:xfrm>
        </p:spPr>
        <p:txBody>
          <a:bodyPr vert="horz" lIns="91440" tIns="45720" rIns="91440" bIns="45720" rtlCol="0" anchor="t">
            <a:noAutofit/>
          </a:bodyPr>
          <a:lstStyle/>
          <a:p>
            <a:r>
              <a:rPr lang="en-GB" sz="1600" b="0"/>
              <a:t>Over the past 10 years, drug use in the South East has gone from 8.8% in 2011/12 to 9.1% of 16–59 year olds using any drug in the last year in 2019/20. Drug use in the South East region is at a similar level to England (9.1% and 9.2% respectively) in 2021/22</a:t>
            </a:r>
            <a:r>
              <a:rPr lang="en-GB" sz="1600" b="0" baseline="30000"/>
              <a:t> </a:t>
            </a:r>
            <a:r>
              <a:rPr lang="en-GB" sz="1600" b="0"/>
              <a:t>(</a:t>
            </a:r>
            <a:r>
              <a:rPr lang="en-GB" sz="1600" b="0">
                <a:hlinkClick r:id="rId3"/>
              </a:rPr>
              <a:t>ONS, 2022</a:t>
            </a:r>
            <a:r>
              <a:rPr lang="en-GB" sz="1600" b="0"/>
              <a:t>).</a:t>
            </a:r>
          </a:p>
          <a:p>
            <a:endParaRPr lang="en-GB" sz="200" b="0"/>
          </a:p>
          <a:p>
            <a:r>
              <a:rPr lang="en-GB" sz="1600" b="0"/>
              <a:t>In 2019/20, there were 7,027 hospital admissions for drug-related mental and behavioural disorders in England, 5% fewer than the previous year. More men (73%) were admitted than women. Admissions were around 5 times more likely in the most deprived areas, compared to the least deprived areas</a:t>
            </a:r>
            <a:r>
              <a:rPr lang="en-GB" sz="1600" b="0" baseline="30000"/>
              <a:t> </a:t>
            </a:r>
            <a:r>
              <a:rPr lang="en-GB" sz="1600" b="0"/>
              <a:t>(</a:t>
            </a:r>
            <a:r>
              <a:rPr lang="en-GB" sz="1600" b="0">
                <a:hlinkClick r:id="rId4"/>
              </a:rPr>
              <a:t>NHS Digital</a:t>
            </a:r>
            <a:r>
              <a:rPr lang="en-GB" sz="1600" b="0"/>
              <a:t>).</a:t>
            </a:r>
          </a:p>
          <a:p>
            <a:endParaRPr lang="en-GB" sz="200" b="0"/>
          </a:p>
          <a:p>
            <a:r>
              <a:rPr lang="en-GB" sz="1600" b="0">
                <a:solidFill>
                  <a:srgbClr val="0B0C0C"/>
                </a:solidFill>
                <a:ea typeface="+mn-lt"/>
                <a:cs typeface="+mn-lt"/>
              </a:rPr>
              <a:t>Drug use is associated with a range of health-related problems. These include mental health problems (anxiety, depression, psychosis, personality disorder and suicide), cardiovascular disease, blood borne viruses, liver damage from undiagnosed or untreated hepatitis C virus to sexual risk taking and associated sexually transmitted infections, as well as poor vein health and arthritis or mobility problems among those who inject drugs (</a:t>
            </a:r>
            <a:r>
              <a:rPr lang="en-GB" sz="1600" b="0">
                <a:solidFill>
                  <a:srgbClr val="0B0C0C"/>
                </a:solidFill>
                <a:ea typeface="+mn-lt"/>
                <a:cs typeface="+mn-lt"/>
                <a:hlinkClick r:id="rId5"/>
              </a:rPr>
              <a:t>OHID</a:t>
            </a:r>
            <a:r>
              <a:rPr lang="en-GB" sz="1600" b="0">
                <a:solidFill>
                  <a:srgbClr val="0B0C0C"/>
                </a:solidFill>
                <a:ea typeface="+mn-lt"/>
                <a:cs typeface="+mn-lt"/>
              </a:rPr>
              <a:t>).  </a:t>
            </a:r>
          </a:p>
          <a:p>
            <a:endParaRPr lang="en-GB" sz="200" b="0">
              <a:solidFill>
                <a:srgbClr val="0B0C0C"/>
              </a:solidFill>
              <a:ea typeface="+mn-lt"/>
              <a:cs typeface="+mn-lt"/>
            </a:endParaRPr>
          </a:p>
          <a:p>
            <a:r>
              <a:rPr lang="en-GB" sz="1600" b="0">
                <a:cs typeface="Arial"/>
              </a:rPr>
              <a:t>There is a significant overlap between those dependent on drugs and other levels of disadvantage, with the most deprived local authorities having the highest prevalence of problematic drug users. Drug dependence is associated with relationship breakdown and difficulty in maintaining social links. There is also a strong relationship between drug dependence and crime and between April 2022 and March 2022, there were 45,096 adults in alcohol and drug treatment in prisons and secure settings. Of these, 74% started treatment during the year and nearly of third of people starting treatment were identified as having a mental health need (</a:t>
            </a:r>
            <a:r>
              <a:rPr lang="en-GB" sz="1600" b="0">
                <a:cs typeface="Arial"/>
                <a:hlinkClick r:id="rId6"/>
              </a:rPr>
              <a:t>OHID, 2023</a:t>
            </a:r>
            <a:r>
              <a:rPr lang="en-GB" sz="1600" b="0">
                <a:cs typeface="Arial"/>
              </a:rPr>
              <a:t>). The pattern of drug use has changed over time with new psychoactive substances, image and performance enhancing drugs and misuse of medication producing areas of concern. The rise in psychoactive substances within criminal justice settings can contribute to health related and behavioural problems.  </a:t>
            </a:r>
          </a:p>
          <a:p>
            <a:endParaRPr lang="en-GB" sz="1600" b="0">
              <a:cs typeface="Arial"/>
            </a:endParaRPr>
          </a:p>
          <a:p>
            <a:r>
              <a:rPr lang="en-GB" sz="1600" b="0">
                <a:cs typeface="Arial"/>
              </a:rPr>
              <a:t>.</a:t>
            </a:r>
          </a:p>
        </p:txBody>
      </p:sp>
      <p:sp>
        <p:nvSpPr>
          <p:cNvPr id="4" name="TextBox 3">
            <a:extLst>
              <a:ext uri="{FF2B5EF4-FFF2-40B4-BE49-F238E27FC236}">
                <a16:creationId xmlns:a16="http://schemas.microsoft.com/office/drawing/2014/main" id="{BDE7473F-285A-A919-4956-FF3C8A4E791B}"/>
              </a:ext>
            </a:extLst>
          </p:cNvPr>
          <p:cNvSpPr txBox="1"/>
          <p:nvPr/>
        </p:nvSpPr>
        <p:spPr>
          <a:xfrm>
            <a:off x="9601200" y="6390278"/>
            <a:ext cx="2185214" cy="369332"/>
          </a:xfrm>
          <a:prstGeom prst="rect">
            <a:avLst/>
          </a:prstGeom>
          <a:noFill/>
        </p:spPr>
        <p:txBody>
          <a:bodyPr wrap="none" rtlCol="0">
            <a:spAutoFit/>
          </a:bodyPr>
          <a:lstStyle/>
          <a:p>
            <a:r>
              <a:rPr lang="en-GB">
                <a:hlinkClick r:id="rId7" action="ppaction://hlinksldjump"/>
              </a:rPr>
              <a:t>Return to Contents</a:t>
            </a:r>
            <a:endParaRPr lang="en-GB"/>
          </a:p>
        </p:txBody>
      </p:sp>
    </p:spTree>
    <p:extLst>
      <p:ext uri="{BB962C8B-B14F-4D97-AF65-F5344CB8AC3E}">
        <p14:creationId xmlns:p14="http://schemas.microsoft.com/office/powerpoint/2010/main" val="5411453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E6E01-D937-6C30-200C-5B2C75FAD1FF}"/>
              </a:ext>
            </a:extLst>
          </p:cNvPr>
          <p:cNvSpPr>
            <a:spLocks noGrp="1"/>
          </p:cNvSpPr>
          <p:nvPr>
            <p:ph type="title"/>
          </p:nvPr>
        </p:nvSpPr>
        <p:spPr/>
        <p:txBody>
          <a:bodyPr>
            <a:normAutofit fontScale="90000"/>
          </a:bodyPr>
          <a:lstStyle/>
          <a:p>
            <a:r>
              <a:rPr lang="en-GB"/>
              <a:t>Prevalence estimates of illicit opiate and/or crack cocaine use (OCU) - England</a:t>
            </a:r>
          </a:p>
        </p:txBody>
      </p:sp>
      <p:sp>
        <p:nvSpPr>
          <p:cNvPr id="3" name="Content Placeholder 2">
            <a:extLst>
              <a:ext uri="{FF2B5EF4-FFF2-40B4-BE49-F238E27FC236}">
                <a16:creationId xmlns:a16="http://schemas.microsoft.com/office/drawing/2014/main" id="{C0D9892F-A947-4CF1-7A5F-48544A0A9448}"/>
              </a:ext>
            </a:extLst>
          </p:cNvPr>
          <p:cNvSpPr>
            <a:spLocks noGrp="1"/>
          </p:cNvSpPr>
          <p:nvPr>
            <p:ph idx="1"/>
          </p:nvPr>
        </p:nvSpPr>
        <p:spPr/>
        <p:txBody>
          <a:bodyPr vert="horz" lIns="91440" tIns="45720" rIns="91440" bIns="45720" rtlCol="0" anchor="t">
            <a:normAutofit/>
          </a:bodyPr>
          <a:lstStyle/>
          <a:p>
            <a:endParaRPr lang="en-GB" sz="1600" b="0">
              <a:cs typeface="Arial"/>
            </a:endParaRPr>
          </a:p>
          <a:p>
            <a:endParaRPr lang="en-GB" sz="1600" b="0">
              <a:cs typeface="Arial"/>
            </a:endParaRPr>
          </a:p>
          <a:p>
            <a:endParaRPr lang="en-GB" sz="1600" b="0">
              <a:cs typeface="Arial"/>
            </a:endParaRPr>
          </a:p>
          <a:p>
            <a:endParaRPr lang="en-GB" sz="1600" b="0">
              <a:cs typeface="Arial"/>
            </a:endParaRPr>
          </a:p>
          <a:p>
            <a:endParaRPr lang="en-GB" sz="1600" b="0">
              <a:cs typeface="Arial"/>
            </a:endParaRPr>
          </a:p>
          <a:p>
            <a:endParaRPr lang="en-GB" sz="1600" b="0">
              <a:cs typeface="Arial"/>
            </a:endParaRPr>
          </a:p>
          <a:p>
            <a:endParaRPr lang="en-GB" sz="1600" b="0">
              <a:cs typeface="Arial"/>
            </a:endParaRPr>
          </a:p>
          <a:p>
            <a:endParaRPr lang="en-GB" sz="1600" b="0">
              <a:cs typeface="Arial"/>
            </a:endParaRPr>
          </a:p>
          <a:p>
            <a:endParaRPr lang="en-GB" sz="1600" b="0">
              <a:cs typeface="Arial"/>
            </a:endParaRPr>
          </a:p>
          <a:p>
            <a:endParaRPr lang="en-GB" sz="1600" b="0"/>
          </a:p>
          <a:p>
            <a:endParaRPr lang="en-GB" sz="1200">
              <a:cs typeface="Arial" panose="020B0604020202020204"/>
            </a:endParaRPr>
          </a:p>
          <a:p>
            <a:endParaRPr lang="en-GB" sz="1200"/>
          </a:p>
        </p:txBody>
      </p:sp>
      <p:sp>
        <p:nvSpPr>
          <p:cNvPr id="4" name="TextBox 3">
            <a:extLst>
              <a:ext uri="{FF2B5EF4-FFF2-40B4-BE49-F238E27FC236}">
                <a16:creationId xmlns:a16="http://schemas.microsoft.com/office/drawing/2014/main" id="{BDE7473F-285A-A919-4956-FF3C8A4E791B}"/>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pic>
        <p:nvPicPr>
          <p:cNvPr id="7" name="Picture 6">
            <a:extLst>
              <a:ext uri="{FF2B5EF4-FFF2-40B4-BE49-F238E27FC236}">
                <a16:creationId xmlns:a16="http://schemas.microsoft.com/office/drawing/2014/main" id="{EE9A2CBB-495A-54F8-31D7-693F2BC6A5FA}"/>
              </a:ext>
            </a:extLst>
          </p:cNvPr>
          <p:cNvPicPr>
            <a:picLocks noChangeAspect="1"/>
          </p:cNvPicPr>
          <p:nvPr/>
        </p:nvPicPr>
        <p:blipFill>
          <a:blip r:embed="rId4"/>
          <a:stretch>
            <a:fillRect/>
          </a:stretch>
        </p:blipFill>
        <p:spPr>
          <a:xfrm>
            <a:off x="6854411" y="1324395"/>
            <a:ext cx="4146915" cy="3865883"/>
          </a:xfrm>
          <a:prstGeom prst="rect">
            <a:avLst/>
          </a:prstGeom>
        </p:spPr>
      </p:pic>
      <p:sp>
        <p:nvSpPr>
          <p:cNvPr id="8" name="TextBox 7">
            <a:extLst>
              <a:ext uri="{FF2B5EF4-FFF2-40B4-BE49-F238E27FC236}">
                <a16:creationId xmlns:a16="http://schemas.microsoft.com/office/drawing/2014/main" id="{518B7CF3-DADA-AAB2-BD3C-593C76E7D6DB}"/>
              </a:ext>
            </a:extLst>
          </p:cNvPr>
          <p:cNvSpPr txBox="1"/>
          <p:nvPr/>
        </p:nvSpPr>
        <p:spPr>
          <a:xfrm>
            <a:off x="7157757" y="1428749"/>
            <a:ext cx="4412316" cy="4258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9" name="Picture 8" descr="A screenshot of a graph&#10;&#10;Description automatically generated">
            <a:extLst>
              <a:ext uri="{FF2B5EF4-FFF2-40B4-BE49-F238E27FC236}">
                <a16:creationId xmlns:a16="http://schemas.microsoft.com/office/drawing/2014/main" id="{04F0B90D-3415-0891-508E-E3993884F406}"/>
              </a:ext>
            </a:extLst>
          </p:cNvPr>
          <p:cNvPicPr>
            <a:picLocks noChangeAspect="1"/>
          </p:cNvPicPr>
          <p:nvPr/>
        </p:nvPicPr>
        <p:blipFill>
          <a:blip r:embed="rId5"/>
          <a:stretch>
            <a:fillRect/>
          </a:stretch>
        </p:blipFill>
        <p:spPr>
          <a:xfrm>
            <a:off x="1631607" y="1320444"/>
            <a:ext cx="4654708" cy="3857777"/>
          </a:xfrm>
          <a:prstGeom prst="rect">
            <a:avLst/>
          </a:prstGeom>
        </p:spPr>
      </p:pic>
      <p:sp>
        <p:nvSpPr>
          <p:cNvPr id="5" name="TextBox 4">
            <a:extLst>
              <a:ext uri="{FF2B5EF4-FFF2-40B4-BE49-F238E27FC236}">
                <a16:creationId xmlns:a16="http://schemas.microsoft.com/office/drawing/2014/main" id="{CC846BBF-9375-21A3-E775-DAE3C553FCB0}"/>
              </a:ext>
            </a:extLst>
          </p:cNvPr>
          <p:cNvSpPr txBox="1"/>
          <p:nvPr/>
        </p:nvSpPr>
        <p:spPr>
          <a:xfrm>
            <a:off x="7048042" y="5950862"/>
            <a:ext cx="49870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cs typeface="Calibri"/>
                <a:hlinkClick r:id="rId6"/>
              </a:rPr>
              <a:t>Source: Opiate and crack cocaine use: prevalence estimates - GOV.UK (www.gov.uk)</a:t>
            </a:r>
            <a:endParaRPr lang="en-US" sz="1000"/>
          </a:p>
        </p:txBody>
      </p:sp>
      <p:sp>
        <p:nvSpPr>
          <p:cNvPr id="10" name="TextBox 9">
            <a:extLst>
              <a:ext uri="{FF2B5EF4-FFF2-40B4-BE49-F238E27FC236}">
                <a16:creationId xmlns:a16="http://schemas.microsoft.com/office/drawing/2014/main" id="{3C108753-9CDC-73E8-F40D-15016A70565F}"/>
              </a:ext>
            </a:extLst>
          </p:cNvPr>
          <p:cNvSpPr txBox="1"/>
          <p:nvPr/>
        </p:nvSpPr>
        <p:spPr>
          <a:xfrm>
            <a:off x="760165" y="5337370"/>
            <a:ext cx="10488057" cy="584775"/>
          </a:xfrm>
          <a:prstGeom prst="rect">
            <a:avLst/>
          </a:prstGeom>
          <a:noFill/>
        </p:spPr>
        <p:txBody>
          <a:bodyPr wrap="square" rtlCol="0">
            <a:spAutoFit/>
          </a:bodyPr>
          <a:lstStyle/>
          <a:p>
            <a:r>
              <a:rPr lang="en-GB" sz="1600"/>
              <a:t>Prevalence estimates of illicit opiate and/or crack cocaine use are shown as both numerical estimates and rates per 1,000 population for England. The above bar charts demonstrates the trend from 2016/17 to 2019/20. </a:t>
            </a:r>
          </a:p>
        </p:txBody>
      </p:sp>
    </p:spTree>
    <p:extLst>
      <p:ext uri="{BB962C8B-B14F-4D97-AF65-F5344CB8AC3E}">
        <p14:creationId xmlns:p14="http://schemas.microsoft.com/office/powerpoint/2010/main" val="15938453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E6E01-D937-6C30-200C-5B2C75FAD1FF}"/>
              </a:ext>
            </a:extLst>
          </p:cNvPr>
          <p:cNvSpPr>
            <a:spLocks noGrp="1"/>
          </p:cNvSpPr>
          <p:nvPr>
            <p:ph type="title"/>
          </p:nvPr>
        </p:nvSpPr>
        <p:spPr/>
        <p:txBody>
          <a:bodyPr>
            <a:normAutofit fontScale="90000"/>
          </a:bodyPr>
          <a:lstStyle/>
          <a:p>
            <a:r>
              <a:rPr lang="en-GB"/>
              <a:t>Prevalence estimates of illicit opiate and/or crack cocaine use (OCU) - South East </a:t>
            </a:r>
          </a:p>
        </p:txBody>
      </p:sp>
      <p:sp>
        <p:nvSpPr>
          <p:cNvPr id="4" name="TextBox 3">
            <a:extLst>
              <a:ext uri="{FF2B5EF4-FFF2-40B4-BE49-F238E27FC236}">
                <a16:creationId xmlns:a16="http://schemas.microsoft.com/office/drawing/2014/main" id="{BDE7473F-285A-A919-4956-FF3C8A4E791B}"/>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
        <p:nvSpPr>
          <p:cNvPr id="6" name="TextBox 5">
            <a:extLst>
              <a:ext uri="{FF2B5EF4-FFF2-40B4-BE49-F238E27FC236}">
                <a16:creationId xmlns:a16="http://schemas.microsoft.com/office/drawing/2014/main" id="{E47268B0-2C6F-4675-37F8-2C8348D3939B}"/>
              </a:ext>
            </a:extLst>
          </p:cNvPr>
          <p:cNvSpPr txBox="1"/>
          <p:nvPr/>
        </p:nvSpPr>
        <p:spPr>
          <a:xfrm>
            <a:off x="7144289" y="5950862"/>
            <a:ext cx="49870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cs typeface="Calibri"/>
                <a:hlinkClick r:id="rId4"/>
              </a:rPr>
              <a:t>Source: Opiate and crack cocaine use: prevalence estimates - GOV.UK (www.gov.uk)</a:t>
            </a:r>
            <a:endParaRPr lang="en-US" sz="1000"/>
          </a:p>
        </p:txBody>
      </p:sp>
      <p:pic>
        <p:nvPicPr>
          <p:cNvPr id="5" name="Picture 4" descr="A screenshot of a graph&#10;&#10;Description automatically generated">
            <a:extLst>
              <a:ext uri="{FF2B5EF4-FFF2-40B4-BE49-F238E27FC236}">
                <a16:creationId xmlns:a16="http://schemas.microsoft.com/office/drawing/2014/main" id="{D94F6777-C914-BD4F-6759-D33A2F9E4F22}"/>
              </a:ext>
            </a:extLst>
          </p:cNvPr>
          <p:cNvPicPr>
            <a:picLocks noChangeAspect="1"/>
          </p:cNvPicPr>
          <p:nvPr/>
        </p:nvPicPr>
        <p:blipFill>
          <a:blip r:embed="rId5"/>
          <a:stretch>
            <a:fillRect/>
          </a:stretch>
        </p:blipFill>
        <p:spPr>
          <a:xfrm>
            <a:off x="6503577" y="1352331"/>
            <a:ext cx="4307623" cy="3957798"/>
          </a:xfrm>
          <a:prstGeom prst="rect">
            <a:avLst/>
          </a:prstGeom>
        </p:spPr>
      </p:pic>
      <p:pic>
        <p:nvPicPr>
          <p:cNvPr id="10" name="Picture 9">
            <a:extLst>
              <a:ext uri="{FF2B5EF4-FFF2-40B4-BE49-F238E27FC236}">
                <a16:creationId xmlns:a16="http://schemas.microsoft.com/office/drawing/2014/main" id="{2DAE6A95-83A2-A8AC-3A06-A67C4FB6646E}"/>
              </a:ext>
            </a:extLst>
          </p:cNvPr>
          <p:cNvPicPr>
            <a:picLocks noChangeAspect="1"/>
          </p:cNvPicPr>
          <p:nvPr/>
        </p:nvPicPr>
        <p:blipFill>
          <a:blip r:embed="rId6"/>
          <a:stretch>
            <a:fillRect/>
          </a:stretch>
        </p:blipFill>
        <p:spPr>
          <a:xfrm>
            <a:off x="1799855" y="1352330"/>
            <a:ext cx="4145215" cy="3957799"/>
          </a:xfrm>
          <a:prstGeom prst="rect">
            <a:avLst/>
          </a:prstGeom>
        </p:spPr>
      </p:pic>
      <p:sp>
        <p:nvSpPr>
          <p:cNvPr id="11" name="TextBox 10">
            <a:extLst>
              <a:ext uri="{FF2B5EF4-FFF2-40B4-BE49-F238E27FC236}">
                <a16:creationId xmlns:a16="http://schemas.microsoft.com/office/drawing/2014/main" id="{25B4BF0A-B20B-67F5-3504-409A520A5ED1}"/>
              </a:ext>
            </a:extLst>
          </p:cNvPr>
          <p:cNvSpPr txBox="1"/>
          <p:nvPr/>
        </p:nvSpPr>
        <p:spPr>
          <a:xfrm>
            <a:off x="760165" y="5337370"/>
            <a:ext cx="10488057" cy="584775"/>
          </a:xfrm>
          <a:prstGeom prst="rect">
            <a:avLst/>
          </a:prstGeom>
          <a:noFill/>
        </p:spPr>
        <p:txBody>
          <a:bodyPr wrap="square" rtlCol="0">
            <a:spAutoFit/>
          </a:bodyPr>
          <a:lstStyle/>
          <a:p>
            <a:r>
              <a:rPr lang="en-GB" sz="1600"/>
              <a:t>Prevalence estimates of illicit opiate and/or crack cocaine use are shown as both numerical estimates and rates per 1,000 population for the South East. The above bar charts demonstrates the trend from 2016/17 to 2019/20. </a:t>
            </a:r>
          </a:p>
        </p:txBody>
      </p:sp>
    </p:spTree>
    <p:extLst>
      <p:ext uri="{BB962C8B-B14F-4D97-AF65-F5344CB8AC3E}">
        <p14:creationId xmlns:p14="http://schemas.microsoft.com/office/powerpoint/2010/main" val="23306808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1FC5E-E73C-B49E-8853-D9D386FE7F91}"/>
              </a:ext>
            </a:extLst>
          </p:cNvPr>
          <p:cNvSpPr>
            <a:spLocks noGrp="1"/>
          </p:cNvSpPr>
          <p:nvPr>
            <p:ph type="title"/>
          </p:nvPr>
        </p:nvSpPr>
        <p:spPr/>
        <p:txBody>
          <a:bodyPr/>
          <a:lstStyle/>
          <a:p>
            <a:r>
              <a:rPr lang="en-GB"/>
              <a:t>Drug dependence data</a:t>
            </a:r>
          </a:p>
        </p:txBody>
      </p:sp>
      <p:sp>
        <p:nvSpPr>
          <p:cNvPr id="3" name="Content Placeholder 2">
            <a:extLst>
              <a:ext uri="{FF2B5EF4-FFF2-40B4-BE49-F238E27FC236}">
                <a16:creationId xmlns:a16="http://schemas.microsoft.com/office/drawing/2014/main" id="{7D3CE856-03E0-4CEF-9AC2-DB9A5CFB2051}"/>
              </a:ext>
            </a:extLst>
          </p:cNvPr>
          <p:cNvSpPr>
            <a:spLocks noGrp="1"/>
          </p:cNvSpPr>
          <p:nvPr>
            <p:ph idx="1"/>
          </p:nvPr>
        </p:nvSpPr>
        <p:spPr>
          <a:xfrm>
            <a:off x="359999" y="1440000"/>
            <a:ext cx="10983504" cy="4351338"/>
          </a:xfrm>
        </p:spPr>
        <p:txBody>
          <a:bodyPr>
            <a:normAutofit/>
          </a:bodyPr>
          <a:lstStyle/>
          <a:p>
            <a:r>
              <a:rPr lang="en-GB" sz="1600" b="0"/>
              <a:t>This section contains the following indicators for each ICB:</a:t>
            </a:r>
          </a:p>
          <a:p>
            <a:pPr marL="342900" indent="-342900">
              <a:buFont typeface="Arial" panose="020B0604020202020204" pitchFamily="34" charset="0"/>
              <a:buChar char="•"/>
            </a:pPr>
            <a:r>
              <a:rPr lang="en-GB" sz="1600" b="0"/>
              <a:t>Proportion of opiates and/or crack cocaine users (ICU) not in treatment</a:t>
            </a:r>
          </a:p>
          <a:p>
            <a:pPr marL="342900" indent="-342900">
              <a:buFont typeface="Arial" panose="020B0604020202020204" pitchFamily="34" charset="0"/>
              <a:buChar char="•"/>
            </a:pPr>
            <a:r>
              <a:rPr lang="en-GB" sz="1600" b="0"/>
              <a:t>Deaths in drug treatment (mortality ratio)</a:t>
            </a:r>
          </a:p>
          <a:p>
            <a:endParaRPr lang="en-GB" sz="1600"/>
          </a:p>
        </p:txBody>
      </p:sp>
      <p:sp>
        <p:nvSpPr>
          <p:cNvPr id="4" name="TextBox 3">
            <a:extLst>
              <a:ext uri="{FF2B5EF4-FFF2-40B4-BE49-F238E27FC236}">
                <a16:creationId xmlns:a16="http://schemas.microsoft.com/office/drawing/2014/main" id="{5E686723-5EFF-EDC9-A3F2-CF518E3383B8}"/>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30201561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0BF5-2CA9-9C7B-F2A3-DBA950404E50}"/>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86775994-583E-83B3-EAEE-1EC9174454C2}"/>
              </a:ext>
            </a:extLst>
          </p:cNvPr>
          <p:cNvSpPr txBox="1"/>
          <p:nvPr/>
        </p:nvSpPr>
        <p:spPr>
          <a:xfrm>
            <a:off x="365760" y="34290"/>
            <a:ext cx="11582400" cy="954107"/>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Proportion of opiates and/or crack cocaine users (OCU) not in treatment (%)</a:t>
            </a:r>
          </a:p>
        </p:txBody>
      </p:sp>
      <p:pic>
        <p:nvPicPr>
          <p:cNvPr id="5" name="Picture 4">
            <a:extLst>
              <a:ext uri="{FF2B5EF4-FFF2-40B4-BE49-F238E27FC236}">
                <a16:creationId xmlns:a16="http://schemas.microsoft.com/office/drawing/2014/main" id="{0AECA699-FB17-822C-C0A6-D5E6FC1DDAF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98819"/>
          </a:xfrm>
          <a:prstGeom prst="rect">
            <a:avLst/>
          </a:prstGeom>
        </p:spPr>
      </p:pic>
      <p:sp>
        <p:nvSpPr>
          <p:cNvPr id="4" name="TextBox 3">
            <a:extLst>
              <a:ext uri="{FF2B5EF4-FFF2-40B4-BE49-F238E27FC236}">
                <a16:creationId xmlns:a16="http://schemas.microsoft.com/office/drawing/2014/main" id="{35D39DD2-35E6-9923-7061-E92650AEC61C}"/>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6493054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3045-BEC9-1413-66E2-28824BB0E606}"/>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934C41CD-127B-E4F8-A5C1-C66200A36EA7}"/>
              </a:ext>
            </a:extLst>
          </p:cNvPr>
          <p:cNvSpPr txBox="1"/>
          <p:nvPr/>
        </p:nvSpPr>
        <p:spPr>
          <a:xfrm>
            <a:off x="365760" y="3429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Deaths in drug treatment, mortality ratio</a:t>
            </a:r>
          </a:p>
        </p:txBody>
      </p:sp>
      <p:pic>
        <p:nvPicPr>
          <p:cNvPr id="5" name="Picture 4">
            <a:extLst>
              <a:ext uri="{FF2B5EF4-FFF2-40B4-BE49-F238E27FC236}">
                <a16:creationId xmlns:a16="http://schemas.microsoft.com/office/drawing/2014/main" id="{68142046-6575-96A9-58F6-F01731F7825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670212"/>
            <a:ext cx="11826240" cy="5536950"/>
          </a:xfrm>
          <a:prstGeom prst="rect">
            <a:avLst/>
          </a:prstGeom>
        </p:spPr>
      </p:pic>
      <p:sp>
        <p:nvSpPr>
          <p:cNvPr id="4" name="TextBox 3">
            <a:extLst>
              <a:ext uri="{FF2B5EF4-FFF2-40B4-BE49-F238E27FC236}">
                <a16:creationId xmlns:a16="http://schemas.microsoft.com/office/drawing/2014/main" id="{DA4C12D4-BA92-E75E-1FAE-44D9BA994996}"/>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9816787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ECFCC6-76AE-CBB0-19BA-65730F6D9B71}"/>
              </a:ext>
            </a:extLst>
          </p:cNvPr>
          <p:cNvSpPr>
            <a:spLocks noGrp="1"/>
          </p:cNvSpPr>
          <p:nvPr>
            <p:ph type="title"/>
          </p:nvPr>
        </p:nvSpPr>
        <p:spPr/>
        <p:txBody>
          <a:bodyPr/>
          <a:lstStyle/>
          <a:p>
            <a:r>
              <a:rPr lang="en-GB"/>
              <a:t>Health outcomes: alcohol dependence (1/2)</a:t>
            </a:r>
          </a:p>
        </p:txBody>
      </p:sp>
      <p:sp>
        <p:nvSpPr>
          <p:cNvPr id="4" name="Content Placeholder 3">
            <a:extLst>
              <a:ext uri="{FF2B5EF4-FFF2-40B4-BE49-F238E27FC236}">
                <a16:creationId xmlns:a16="http://schemas.microsoft.com/office/drawing/2014/main" id="{FCC94A05-EC36-BA1A-E1BC-7264A487CC6F}"/>
              </a:ext>
            </a:extLst>
          </p:cNvPr>
          <p:cNvSpPr>
            <a:spLocks noGrp="1"/>
          </p:cNvSpPr>
          <p:nvPr>
            <p:ph idx="1"/>
          </p:nvPr>
        </p:nvSpPr>
        <p:spPr>
          <a:xfrm>
            <a:off x="359999" y="1299990"/>
            <a:ext cx="11446163" cy="5198010"/>
          </a:xfrm>
        </p:spPr>
        <p:txBody>
          <a:bodyPr vert="horz" lIns="91440" tIns="45720" rIns="91440" bIns="45720" rtlCol="0" anchor="t">
            <a:normAutofit/>
          </a:bodyPr>
          <a:lstStyle/>
          <a:p>
            <a:pPr algn="just"/>
            <a:r>
              <a:rPr lang="en-GB" sz="1600" b="0"/>
              <a:t>Excessive alcohol consumption is a major cause of preventable premature death with 3 million deaths every year worldwide resulting from harmful use of alcohol (5.2% of all deaths). Overall, 5.1% of the global burden of disease and injury is attributable to alcohol (</a:t>
            </a:r>
            <a:r>
              <a:rPr lang="en-GB" sz="1600" b="0">
                <a:hlinkClick r:id="rId3"/>
              </a:rPr>
              <a:t>World Health Organisation</a:t>
            </a:r>
            <a:r>
              <a:rPr lang="en-GB" sz="1600" b="0"/>
              <a:t>). </a:t>
            </a:r>
          </a:p>
          <a:p>
            <a:pPr algn="just"/>
            <a:endParaRPr lang="en-GB" sz="800" b="0"/>
          </a:p>
          <a:p>
            <a:pPr algn="just"/>
            <a:r>
              <a:rPr lang="en-GB" sz="1600" b="0"/>
              <a:t>The </a:t>
            </a:r>
            <a:r>
              <a:rPr lang="en-GB" sz="1600" b="0">
                <a:hlinkClick r:id="rId4"/>
              </a:rPr>
              <a:t>National Institute for Health and Care Excellence </a:t>
            </a:r>
            <a:r>
              <a:rPr lang="en-GB" sz="1600" b="0"/>
              <a:t>(NICE) defines harmful (higher risk) drinking as a pattern of alcohol consumption that causes health problems directly related to alcohol. Alcohol consumption is a risk factor for developing mental and behavioural conditions, along with non-communicable diseases including liver cirrhosis, cardiovascular disease and cancer (</a:t>
            </a:r>
            <a:r>
              <a:rPr lang="en-GB" sz="1600" b="0">
                <a:hlinkClick r:id="rId5"/>
              </a:rPr>
              <a:t>Alcohol guidelines review</a:t>
            </a:r>
            <a:r>
              <a:rPr lang="en-GB" sz="1600" b="0"/>
              <a:t>). Alcohol consumption in pregnancy can lead to  low birth weight, preterm birth and being small for gestational age. Drinking alcohol also contributes to both unintentional and intentional injuries, including road traffic accidents, violence and suicide. The </a:t>
            </a:r>
            <a:r>
              <a:rPr lang="en-GB" sz="1600" b="0">
                <a:hlinkClick r:id="rId6"/>
              </a:rPr>
              <a:t>2023 National Confidential Inquiry into Suicide and Safety in Mental Health </a:t>
            </a:r>
            <a:r>
              <a:rPr lang="en-GB" sz="1600" b="0"/>
              <a:t>identified high proportions of those with alcohol (48%) and drug (37%) misuse among those who died from suicide in the UK between 2010 – 2020. </a:t>
            </a:r>
            <a:endParaRPr lang="en-GB" sz="1600" b="0">
              <a:cs typeface="Arial"/>
            </a:endParaRPr>
          </a:p>
          <a:p>
            <a:pPr algn="just"/>
            <a:endParaRPr lang="en-GB" sz="800" b="0"/>
          </a:p>
          <a:p>
            <a:pPr algn="just"/>
            <a:r>
              <a:rPr lang="en-GB" sz="1600" b="0"/>
              <a:t>The </a:t>
            </a:r>
            <a:r>
              <a:rPr lang="en-GB" sz="1600" b="0">
                <a:hlinkClick r:id="rId7"/>
              </a:rPr>
              <a:t>Health Survey for England (2021) </a:t>
            </a:r>
            <a:r>
              <a:rPr lang="en-GB" sz="1600" b="0"/>
              <a:t>found that 54% of men and 61% of women drank at levels that put them at a lower risk of alcohol-related harm. A higher proportion of men (28%) than women (15%) drank at increasing or higher risk levels (over 14 units in the last week for both men and women). The proportion of men and women who reported drinking over 14 units of alcohol per week, increased with household income and varied by age group, increasing up to the age of 55-64 (36% of men and 21% of women). </a:t>
            </a:r>
            <a:endParaRPr lang="en-GB" sz="1600" b="0">
              <a:cs typeface="Arial"/>
            </a:endParaRPr>
          </a:p>
        </p:txBody>
      </p:sp>
      <p:sp>
        <p:nvSpPr>
          <p:cNvPr id="2" name="TextBox 1">
            <a:extLst>
              <a:ext uri="{FF2B5EF4-FFF2-40B4-BE49-F238E27FC236}">
                <a16:creationId xmlns:a16="http://schemas.microsoft.com/office/drawing/2014/main" id="{EEB496DA-6876-BAF7-AF1B-4A1C7B94543E}"/>
              </a:ext>
            </a:extLst>
          </p:cNvPr>
          <p:cNvSpPr txBox="1"/>
          <p:nvPr/>
        </p:nvSpPr>
        <p:spPr>
          <a:xfrm>
            <a:off x="9601200" y="6390278"/>
            <a:ext cx="2185214" cy="369332"/>
          </a:xfrm>
          <a:prstGeom prst="rect">
            <a:avLst/>
          </a:prstGeom>
          <a:noFill/>
        </p:spPr>
        <p:txBody>
          <a:bodyPr wrap="none" rtlCol="0">
            <a:spAutoFit/>
          </a:bodyPr>
          <a:lstStyle/>
          <a:p>
            <a:r>
              <a:rPr lang="en-GB">
                <a:hlinkClick r:id="rId8" action="ppaction://hlinksldjump"/>
              </a:rPr>
              <a:t>Return to Contents</a:t>
            </a:r>
            <a:endParaRPr lang="en-GB"/>
          </a:p>
        </p:txBody>
      </p:sp>
    </p:spTree>
    <p:extLst>
      <p:ext uri="{BB962C8B-B14F-4D97-AF65-F5344CB8AC3E}">
        <p14:creationId xmlns:p14="http://schemas.microsoft.com/office/powerpoint/2010/main" val="2489734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ECFD-12CE-5D2B-5CCD-DB4B19B2BF16}"/>
              </a:ext>
            </a:extLst>
          </p:cNvPr>
          <p:cNvSpPr>
            <a:spLocks noGrp="1"/>
          </p:cNvSpPr>
          <p:nvPr>
            <p:ph type="title"/>
          </p:nvPr>
        </p:nvSpPr>
        <p:spPr/>
        <p:txBody>
          <a:bodyPr/>
          <a:lstStyle/>
          <a:p>
            <a:r>
              <a:rPr lang="en-GB"/>
              <a:t> </a:t>
            </a:r>
          </a:p>
        </p:txBody>
      </p:sp>
      <p:pic>
        <p:nvPicPr>
          <p:cNvPr id="4" name="Picture 3" descr="Map of NHS Frimley  ICB">
            <a:extLst>
              <a:ext uri="{FF2B5EF4-FFF2-40B4-BE49-F238E27FC236}">
                <a16:creationId xmlns:a16="http://schemas.microsoft.com/office/drawing/2014/main" id="{3D7F58B7-A732-6AF1-98C7-C718430423A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82880" y="336114"/>
            <a:ext cx="11826240" cy="5911451"/>
          </a:xfrm>
          <a:prstGeom prst="rect">
            <a:avLst/>
          </a:prstGeom>
        </p:spPr>
      </p:pic>
      <p:sp>
        <p:nvSpPr>
          <p:cNvPr id="3" name="TextBox 2">
            <a:extLst>
              <a:ext uri="{FF2B5EF4-FFF2-40B4-BE49-F238E27FC236}">
                <a16:creationId xmlns:a16="http://schemas.microsoft.com/office/drawing/2014/main" id="{2A19EC1B-52A9-8E63-BA26-A262F325FA00}"/>
              </a:ext>
            </a:extLst>
          </p:cNvPr>
          <p:cNvSpPr txBox="1"/>
          <p:nvPr/>
        </p:nvSpPr>
        <p:spPr>
          <a:xfrm>
            <a:off x="7240661" y="4478124"/>
            <a:ext cx="3768351" cy="461665"/>
          </a:xfrm>
          <a:prstGeom prst="rect">
            <a:avLst/>
          </a:prstGeom>
          <a:noFill/>
        </p:spPr>
        <p:txBody>
          <a:bodyPr wrap="square" rtlCol="0">
            <a:spAutoFit/>
          </a:bodyPr>
          <a:lstStyle/>
          <a:p>
            <a:r>
              <a:rPr lang="en-GB" sz="1200" i="1"/>
              <a:t>NB: lighter shaded areas indicate where part of the local authority belongs to an adjoining ICB area.  </a:t>
            </a:r>
          </a:p>
        </p:txBody>
      </p:sp>
      <p:sp>
        <p:nvSpPr>
          <p:cNvPr id="5" name="TextBox 4">
            <a:extLst>
              <a:ext uri="{FF2B5EF4-FFF2-40B4-BE49-F238E27FC236}">
                <a16:creationId xmlns:a16="http://schemas.microsoft.com/office/drawing/2014/main" id="{A724198A-A93C-B957-2AD7-3326368E73FE}"/>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39365158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0389-2652-C6DF-ED10-4B91655EEC00}"/>
              </a:ext>
            </a:extLst>
          </p:cNvPr>
          <p:cNvSpPr>
            <a:spLocks noGrp="1"/>
          </p:cNvSpPr>
          <p:nvPr>
            <p:ph type="title"/>
          </p:nvPr>
        </p:nvSpPr>
        <p:spPr/>
        <p:txBody>
          <a:bodyPr/>
          <a:lstStyle/>
          <a:p>
            <a:r>
              <a:rPr lang="en-GB"/>
              <a:t>Health outcomes: alcohol dependence (2/2)</a:t>
            </a:r>
          </a:p>
        </p:txBody>
      </p:sp>
      <p:sp>
        <p:nvSpPr>
          <p:cNvPr id="3" name="Content Placeholder 2">
            <a:extLst>
              <a:ext uri="{FF2B5EF4-FFF2-40B4-BE49-F238E27FC236}">
                <a16:creationId xmlns:a16="http://schemas.microsoft.com/office/drawing/2014/main" id="{FEDAC0B2-0A37-6B71-E4CC-792ADD0979B1}"/>
              </a:ext>
            </a:extLst>
          </p:cNvPr>
          <p:cNvSpPr>
            <a:spLocks noGrp="1"/>
          </p:cNvSpPr>
          <p:nvPr>
            <p:ph idx="1"/>
          </p:nvPr>
        </p:nvSpPr>
        <p:spPr>
          <a:xfrm>
            <a:off x="360000" y="1204839"/>
            <a:ext cx="11274537" cy="4953992"/>
          </a:xfrm>
        </p:spPr>
        <p:txBody>
          <a:bodyPr>
            <a:noAutofit/>
          </a:bodyPr>
          <a:lstStyle/>
          <a:p>
            <a:r>
              <a:rPr lang="en-GB" sz="1600" b="0"/>
              <a:t>High risk drinking is associated with a range of social and economic issues and there is significant overlap of populations that experience multiple and severe disadvantage including alcohol and drug dependency, homelessness, and offending behaviours. Alcohol and drug dependency are both common among people with mental ill health with over two-thirds of people starting treatment for drug or alcohol dependence, saying they had a mental health need (70% in the alcohol only group). Over one-fifth of these were not receiving treatment to meet their mental health needs (</a:t>
            </a:r>
            <a:r>
              <a:rPr lang="en-GB" sz="1600" b="0">
                <a:hlinkClick r:id="rId3"/>
              </a:rPr>
              <a:t>Adult Substance misuse treatment statistics 2021-2022</a:t>
            </a:r>
            <a:r>
              <a:rPr lang="en-GB" sz="1600" b="0"/>
              <a:t>). </a:t>
            </a:r>
          </a:p>
          <a:p>
            <a:endParaRPr lang="en-GB" sz="1600" b="0"/>
          </a:p>
          <a:p>
            <a:r>
              <a:rPr lang="en-GB" sz="1600" b="0"/>
              <a:t>In 2019/20, there were 280,000 estimated admissions to hospital in England, where the main reason was attributed to alcohol. This represented 1.6% of all hospital admissions, which is unchanged since 2016/17, however the total number was 8% higher than that seen in 2016/17. The majority of patients (65%) were male and the number of admissions rises with age up, peaking at 55-64 with 23% of patients falling in this age range. In total, 28% of the admission were for cancer, with 14% for mental and behavioural disorders due to the use of alcohol. When the broad measure of alcohol related admissions was used (including a secondary diagnosis linked to alcohol), this represented 5.7% of admissions, 45% of which were for cardiovascular disease (</a:t>
            </a:r>
            <a:r>
              <a:rPr lang="en-GB" sz="1600" b="0">
                <a:hlinkClick r:id="rId4"/>
              </a:rPr>
              <a:t>Local Alcohol Profiles for England</a:t>
            </a:r>
            <a:r>
              <a:rPr lang="en-GB" sz="1600" b="0"/>
              <a:t>). </a:t>
            </a:r>
          </a:p>
          <a:p>
            <a:endParaRPr lang="en-GB" sz="1600" b="0"/>
          </a:p>
          <a:p>
            <a:r>
              <a:rPr lang="en-GB" sz="1600" b="0"/>
              <a:t>In 2021 in the South East, the under 75 mortality rate from alcoholic liver disease was 9.1 per 100,000 population, compared to 11.5 per 100,000 across England. In 2020, there were 974 potential years of life lost due to alcohol related conditions in males, with 431 potential years of life lost for females in the South East (</a:t>
            </a:r>
            <a:r>
              <a:rPr lang="en-GB" sz="1600" b="0">
                <a:hlinkClick r:id="rId5"/>
              </a:rPr>
              <a:t>Statistics on Public Health, 2021</a:t>
            </a:r>
            <a:r>
              <a:rPr lang="en-GB" sz="1600" b="0"/>
              <a:t>). </a:t>
            </a:r>
            <a:endParaRPr lang="en-GB" sz="1600" b="0">
              <a:cs typeface="Arial"/>
            </a:endParaRPr>
          </a:p>
          <a:p>
            <a:endParaRPr lang="en-GB" sz="1600"/>
          </a:p>
        </p:txBody>
      </p:sp>
      <p:sp>
        <p:nvSpPr>
          <p:cNvPr id="4" name="TextBox 3">
            <a:extLst>
              <a:ext uri="{FF2B5EF4-FFF2-40B4-BE49-F238E27FC236}">
                <a16:creationId xmlns:a16="http://schemas.microsoft.com/office/drawing/2014/main" id="{6A89AED7-6A5E-518F-4EAF-8DCFB486F917}"/>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10065281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53BB-3BE3-F0BE-495B-B1A20FE97197}"/>
              </a:ext>
            </a:extLst>
          </p:cNvPr>
          <p:cNvSpPr>
            <a:spLocks noGrp="1"/>
          </p:cNvSpPr>
          <p:nvPr>
            <p:ph type="title"/>
          </p:nvPr>
        </p:nvSpPr>
        <p:spPr>
          <a:xfrm>
            <a:off x="360000" y="360000"/>
            <a:ext cx="11446163" cy="686502"/>
          </a:xfrm>
        </p:spPr>
        <p:txBody>
          <a:bodyPr/>
          <a:lstStyle/>
          <a:p>
            <a:r>
              <a:rPr lang="en-GB">
                <a:cs typeface="Arial"/>
              </a:rPr>
              <a:t>Prevalence estimates of alcohol dependence – England </a:t>
            </a:r>
            <a:endParaRPr lang="en-US"/>
          </a:p>
        </p:txBody>
      </p:sp>
      <p:pic>
        <p:nvPicPr>
          <p:cNvPr id="4" name="Content Placeholder 3" descr="A screenshot of a graph&#10;&#10;Description automatically generated">
            <a:extLst>
              <a:ext uri="{FF2B5EF4-FFF2-40B4-BE49-F238E27FC236}">
                <a16:creationId xmlns:a16="http://schemas.microsoft.com/office/drawing/2014/main" id="{8946042D-D125-5501-1F46-5FC17957EA15}"/>
              </a:ext>
            </a:extLst>
          </p:cNvPr>
          <p:cNvPicPr>
            <a:picLocks noGrp="1" noChangeAspect="1"/>
          </p:cNvPicPr>
          <p:nvPr>
            <p:ph idx="1"/>
          </p:nvPr>
        </p:nvPicPr>
        <p:blipFill>
          <a:blip r:embed="rId3"/>
          <a:stretch>
            <a:fillRect/>
          </a:stretch>
        </p:blipFill>
        <p:spPr>
          <a:xfrm>
            <a:off x="6173545" y="1129355"/>
            <a:ext cx="4104613" cy="3731184"/>
          </a:xfrm>
        </p:spPr>
      </p:pic>
      <p:pic>
        <p:nvPicPr>
          <p:cNvPr id="6" name="Picture 5" descr="A screenshot of a graph&#10;&#10;Description automatically generated">
            <a:extLst>
              <a:ext uri="{FF2B5EF4-FFF2-40B4-BE49-F238E27FC236}">
                <a16:creationId xmlns:a16="http://schemas.microsoft.com/office/drawing/2014/main" id="{666DD4BE-37F3-7970-8B0B-77AEA412F26B}"/>
              </a:ext>
            </a:extLst>
          </p:cNvPr>
          <p:cNvPicPr>
            <a:picLocks noChangeAspect="1"/>
          </p:cNvPicPr>
          <p:nvPr/>
        </p:nvPicPr>
        <p:blipFill>
          <a:blip r:embed="rId4"/>
          <a:stretch>
            <a:fillRect/>
          </a:stretch>
        </p:blipFill>
        <p:spPr>
          <a:xfrm>
            <a:off x="1586045" y="1129355"/>
            <a:ext cx="4104613" cy="3731184"/>
          </a:xfrm>
          <a:prstGeom prst="rect">
            <a:avLst/>
          </a:prstGeom>
        </p:spPr>
      </p:pic>
      <p:sp>
        <p:nvSpPr>
          <p:cNvPr id="3" name="TextBox 2">
            <a:extLst>
              <a:ext uri="{FF2B5EF4-FFF2-40B4-BE49-F238E27FC236}">
                <a16:creationId xmlns:a16="http://schemas.microsoft.com/office/drawing/2014/main" id="{E9BF8E68-5F27-475C-DD35-819D9A5D8F18}"/>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
        <p:nvSpPr>
          <p:cNvPr id="7" name="TextBox 6">
            <a:extLst>
              <a:ext uri="{FF2B5EF4-FFF2-40B4-BE49-F238E27FC236}">
                <a16:creationId xmlns:a16="http://schemas.microsoft.com/office/drawing/2014/main" id="{FC3E7992-234E-9204-F3A9-222EA475EAD4}"/>
              </a:ext>
            </a:extLst>
          </p:cNvPr>
          <p:cNvSpPr txBox="1"/>
          <p:nvPr/>
        </p:nvSpPr>
        <p:spPr>
          <a:xfrm>
            <a:off x="537883" y="5140291"/>
            <a:ext cx="11271324" cy="1077218"/>
          </a:xfrm>
          <a:prstGeom prst="rect">
            <a:avLst/>
          </a:prstGeom>
          <a:noFill/>
        </p:spPr>
        <p:txBody>
          <a:bodyPr wrap="square" rtlCol="0">
            <a:spAutoFit/>
          </a:bodyPr>
          <a:lstStyle/>
          <a:p>
            <a:r>
              <a:rPr lang="en-GB" sz="1600"/>
              <a:t>Prevalence estimates of alcohol dependence are available at an England, regional and local authority level. The above charts show the trend between 2016/17 and 2018/19 for England, during which time there has been no significant change in the overall prevalence of alcohol dependency. Figures are shown as both numerical estimates and rates per 1,000 population. </a:t>
            </a:r>
          </a:p>
        </p:txBody>
      </p:sp>
      <p:sp>
        <p:nvSpPr>
          <p:cNvPr id="8" name="TextBox 7">
            <a:extLst>
              <a:ext uri="{FF2B5EF4-FFF2-40B4-BE49-F238E27FC236}">
                <a16:creationId xmlns:a16="http://schemas.microsoft.com/office/drawing/2014/main" id="{905C08BE-410B-9C6B-1C5B-6F1193ECD13C}"/>
              </a:ext>
            </a:extLst>
          </p:cNvPr>
          <p:cNvSpPr txBox="1"/>
          <p:nvPr/>
        </p:nvSpPr>
        <p:spPr>
          <a:xfrm>
            <a:off x="7171981" y="6015211"/>
            <a:ext cx="4715219" cy="246221"/>
          </a:xfrm>
          <a:prstGeom prst="rect">
            <a:avLst/>
          </a:prstGeom>
          <a:noFill/>
        </p:spPr>
        <p:txBody>
          <a:bodyPr wrap="square" rtlCol="0">
            <a:spAutoFit/>
          </a:bodyPr>
          <a:lstStyle/>
          <a:p>
            <a:r>
              <a:rPr lang="en-GB" sz="1000">
                <a:hlinkClick r:id="rId6"/>
              </a:rPr>
              <a:t>Source: Alcohol dependence prevalence in England - GOV.UK (www.gov.uk)</a:t>
            </a:r>
            <a:endParaRPr lang="en-GB" sz="1000"/>
          </a:p>
        </p:txBody>
      </p:sp>
    </p:spTree>
    <p:extLst>
      <p:ext uri="{BB962C8B-B14F-4D97-AF65-F5344CB8AC3E}">
        <p14:creationId xmlns:p14="http://schemas.microsoft.com/office/powerpoint/2010/main" val="4145144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53BB-3BE3-F0BE-495B-B1A20FE97197}"/>
              </a:ext>
            </a:extLst>
          </p:cNvPr>
          <p:cNvSpPr>
            <a:spLocks noGrp="1"/>
          </p:cNvSpPr>
          <p:nvPr>
            <p:ph type="title"/>
          </p:nvPr>
        </p:nvSpPr>
        <p:spPr>
          <a:xfrm>
            <a:off x="360000" y="360000"/>
            <a:ext cx="11446163" cy="686502"/>
          </a:xfrm>
        </p:spPr>
        <p:txBody>
          <a:bodyPr>
            <a:normAutofit/>
          </a:bodyPr>
          <a:lstStyle/>
          <a:p>
            <a:r>
              <a:rPr lang="en-GB">
                <a:cs typeface="Arial"/>
              </a:rPr>
              <a:t>Prevalence estimates of alcohol dependence - South East </a:t>
            </a:r>
            <a:endParaRPr lang="en-US"/>
          </a:p>
        </p:txBody>
      </p:sp>
      <p:pic>
        <p:nvPicPr>
          <p:cNvPr id="8" name="Content Placeholder 7" descr="A screenshot of a graph&#10;&#10;Description automatically generated">
            <a:extLst>
              <a:ext uri="{FF2B5EF4-FFF2-40B4-BE49-F238E27FC236}">
                <a16:creationId xmlns:a16="http://schemas.microsoft.com/office/drawing/2014/main" id="{866EE620-F43B-369F-82D6-7C348341755A}"/>
              </a:ext>
            </a:extLst>
          </p:cNvPr>
          <p:cNvPicPr>
            <a:picLocks noGrp="1" noChangeAspect="1"/>
          </p:cNvPicPr>
          <p:nvPr>
            <p:ph idx="1"/>
          </p:nvPr>
        </p:nvPicPr>
        <p:blipFill>
          <a:blip r:embed="rId2"/>
          <a:stretch>
            <a:fillRect/>
          </a:stretch>
        </p:blipFill>
        <p:spPr>
          <a:xfrm>
            <a:off x="1791813" y="1283118"/>
            <a:ext cx="3890351" cy="3520236"/>
          </a:xfrm>
        </p:spPr>
      </p:pic>
      <p:pic>
        <p:nvPicPr>
          <p:cNvPr id="10" name="Picture 9" descr="A screenshot of a graph&#10;&#10;Description automatically generated">
            <a:extLst>
              <a:ext uri="{FF2B5EF4-FFF2-40B4-BE49-F238E27FC236}">
                <a16:creationId xmlns:a16="http://schemas.microsoft.com/office/drawing/2014/main" id="{28EC9E70-9310-DD08-FED9-89992FE79C93}"/>
              </a:ext>
            </a:extLst>
          </p:cNvPr>
          <p:cNvPicPr>
            <a:picLocks noChangeAspect="1"/>
          </p:cNvPicPr>
          <p:nvPr/>
        </p:nvPicPr>
        <p:blipFill>
          <a:blip r:embed="rId3"/>
          <a:stretch>
            <a:fillRect/>
          </a:stretch>
        </p:blipFill>
        <p:spPr>
          <a:xfrm>
            <a:off x="6345331" y="1283118"/>
            <a:ext cx="3890351" cy="3520236"/>
          </a:xfrm>
          <a:prstGeom prst="rect">
            <a:avLst/>
          </a:prstGeom>
        </p:spPr>
      </p:pic>
      <p:sp>
        <p:nvSpPr>
          <p:cNvPr id="3" name="TextBox 2">
            <a:extLst>
              <a:ext uri="{FF2B5EF4-FFF2-40B4-BE49-F238E27FC236}">
                <a16:creationId xmlns:a16="http://schemas.microsoft.com/office/drawing/2014/main" id="{7C34205A-7663-2080-F3AA-EB3B9D253356}"/>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
        <p:nvSpPr>
          <p:cNvPr id="4" name="TextBox 3">
            <a:extLst>
              <a:ext uri="{FF2B5EF4-FFF2-40B4-BE49-F238E27FC236}">
                <a16:creationId xmlns:a16="http://schemas.microsoft.com/office/drawing/2014/main" id="{BAAEAAFD-DD26-6F2E-1D88-6CD7457A65B0}"/>
              </a:ext>
            </a:extLst>
          </p:cNvPr>
          <p:cNvSpPr txBox="1"/>
          <p:nvPr/>
        </p:nvSpPr>
        <p:spPr>
          <a:xfrm>
            <a:off x="670193" y="5282494"/>
            <a:ext cx="10851614" cy="584775"/>
          </a:xfrm>
          <a:prstGeom prst="rect">
            <a:avLst/>
          </a:prstGeom>
          <a:noFill/>
        </p:spPr>
        <p:txBody>
          <a:bodyPr wrap="square" rtlCol="0">
            <a:spAutoFit/>
          </a:bodyPr>
          <a:lstStyle/>
          <a:p>
            <a:r>
              <a:rPr lang="en-GB" sz="1600"/>
              <a:t>Prevalence estimates for alcohol dependence in the South East from 2016/17 to 2018/19 show a slight increasing trend. However, confidence intervals are not available to demonstrate if this is a significant increase. </a:t>
            </a:r>
          </a:p>
        </p:txBody>
      </p:sp>
      <p:sp>
        <p:nvSpPr>
          <p:cNvPr id="7" name="TextBox 6">
            <a:extLst>
              <a:ext uri="{FF2B5EF4-FFF2-40B4-BE49-F238E27FC236}">
                <a16:creationId xmlns:a16="http://schemas.microsoft.com/office/drawing/2014/main" id="{ADB96CCB-E766-73B6-BD87-E94104856967}"/>
              </a:ext>
            </a:extLst>
          </p:cNvPr>
          <p:cNvSpPr txBox="1"/>
          <p:nvPr/>
        </p:nvSpPr>
        <p:spPr>
          <a:xfrm>
            <a:off x="7090944" y="6013776"/>
            <a:ext cx="4715219" cy="246221"/>
          </a:xfrm>
          <a:prstGeom prst="rect">
            <a:avLst/>
          </a:prstGeom>
          <a:noFill/>
        </p:spPr>
        <p:txBody>
          <a:bodyPr wrap="square" rtlCol="0">
            <a:spAutoFit/>
          </a:bodyPr>
          <a:lstStyle/>
          <a:p>
            <a:r>
              <a:rPr lang="en-GB" sz="1000">
                <a:hlinkClick r:id="rId5"/>
              </a:rPr>
              <a:t>Source: Alcohol dependence prevalence in England - GOV.UK (www.gov.uk)</a:t>
            </a:r>
            <a:endParaRPr lang="en-GB" sz="1000"/>
          </a:p>
        </p:txBody>
      </p:sp>
    </p:spTree>
    <p:extLst>
      <p:ext uri="{BB962C8B-B14F-4D97-AF65-F5344CB8AC3E}">
        <p14:creationId xmlns:p14="http://schemas.microsoft.com/office/powerpoint/2010/main" val="26049562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52E7-6ABF-AA9E-3968-E83D54BE32ED}"/>
              </a:ext>
            </a:extLst>
          </p:cNvPr>
          <p:cNvSpPr>
            <a:spLocks noGrp="1"/>
          </p:cNvSpPr>
          <p:nvPr>
            <p:ph type="title"/>
          </p:nvPr>
        </p:nvSpPr>
        <p:spPr/>
        <p:txBody>
          <a:bodyPr/>
          <a:lstStyle/>
          <a:p>
            <a:r>
              <a:rPr lang="en-GB"/>
              <a:t>Alcohol dependence data</a:t>
            </a:r>
          </a:p>
        </p:txBody>
      </p:sp>
      <p:sp>
        <p:nvSpPr>
          <p:cNvPr id="3" name="Content Placeholder 2">
            <a:extLst>
              <a:ext uri="{FF2B5EF4-FFF2-40B4-BE49-F238E27FC236}">
                <a16:creationId xmlns:a16="http://schemas.microsoft.com/office/drawing/2014/main" id="{DA54E074-973C-A075-F8FB-824C501A760E}"/>
              </a:ext>
            </a:extLst>
          </p:cNvPr>
          <p:cNvSpPr>
            <a:spLocks noGrp="1"/>
          </p:cNvSpPr>
          <p:nvPr>
            <p:ph idx="1"/>
          </p:nvPr>
        </p:nvSpPr>
        <p:spPr>
          <a:xfrm>
            <a:off x="359999" y="1440000"/>
            <a:ext cx="9006423" cy="4351338"/>
          </a:xfrm>
        </p:spPr>
        <p:txBody>
          <a:bodyPr>
            <a:normAutofit/>
          </a:bodyPr>
          <a:lstStyle/>
          <a:p>
            <a:r>
              <a:rPr lang="en-GB" sz="1600" b="0"/>
              <a:t>This section contains the following indicators for each ICB:</a:t>
            </a:r>
          </a:p>
          <a:p>
            <a:pPr marL="342900" indent="-342900">
              <a:buFont typeface="Arial" panose="020B0604020202020204" pitchFamily="34" charset="0"/>
              <a:buChar char="•"/>
            </a:pPr>
            <a:r>
              <a:rPr lang="en-GB" sz="1600" b="0"/>
              <a:t>Admission episodes for alcohol-specific conditions </a:t>
            </a:r>
          </a:p>
          <a:p>
            <a:pPr marL="342900" indent="-342900">
              <a:buFont typeface="Arial" panose="020B0604020202020204" pitchFamily="34" charset="0"/>
              <a:buChar char="•"/>
            </a:pPr>
            <a:r>
              <a:rPr lang="en-GB" sz="1600" b="0"/>
              <a:t>Number in treatment at specialist alcohol misuse services</a:t>
            </a:r>
          </a:p>
          <a:p>
            <a:pPr marL="342900" indent="-342900">
              <a:buFont typeface="Arial" panose="020B0604020202020204" pitchFamily="34" charset="0"/>
              <a:buChar char="•"/>
            </a:pPr>
            <a:r>
              <a:rPr lang="en-GB" sz="1600" b="0"/>
              <a:t>Proportion of dependent drinkers not in treatment (%)</a:t>
            </a:r>
          </a:p>
          <a:p>
            <a:pPr marL="342900" indent="-342900">
              <a:buFont typeface="Arial" panose="020B0604020202020204" pitchFamily="34" charset="0"/>
              <a:buChar char="•"/>
            </a:pPr>
            <a:r>
              <a:rPr lang="en-GB" sz="1600" b="0"/>
              <a:t>Deaths in alcohol treatment (mortality ratio)</a:t>
            </a:r>
          </a:p>
          <a:p>
            <a:pPr marL="342900" indent="-342900">
              <a:buFont typeface="Arial" panose="020B0604020202020204" pitchFamily="34" charset="0"/>
              <a:buChar char="•"/>
            </a:pPr>
            <a:r>
              <a:rPr lang="en-GB" sz="1600" b="0"/>
              <a:t>Alcohol-related mortality</a:t>
            </a:r>
          </a:p>
          <a:p>
            <a:pPr marL="342900" indent="-342900">
              <a:buFont typeface="Arial" panose="020B0604020202020204" pitchFamily="34" charset="0"/>
              <a:buChar char="•"/>
            </a:pPr>
            <a:r>
              <a:rPr lang="en-GB" sz="1600" b="0"/>
              <a:t>Potential years of life lost (PYLL) due to alcohol-related conditions</a:t>
            </a:r>
          </a:p>
          <a:p>
            <a:endParaRPr lang="en-GB" sz="1600" b="0"/>
          </a:p>
          <a:p>
            <a:endParaRPr lang="en-GB" sz="1600" b="0"/>
          </a:p>
          <a:p>
            <a:endParaRPr lang="en-GB" sz="1600" b="0"/>
          </a:p>
        </p:txBody>
      </p:sp>
      <p:sp>
        <p:nvSpPr>
          <p:cNvPr id="4" name="TextBox 3">
            <a:extLst>
              <a:ext uri="{FF2B5EF4-FFF2-40B4-BE49-F238E27FC236}">
                <a16:creationId xmlns:a16="http://schemas.microsoft.com/office/drawing/2014/main" id="{2822089D-869C-B4AD-1B68-27041803223C}"/>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11579461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1108-D014-4464-A22D-A3134D7C991B}"/>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C0B0CAB6-1E15-6DE2-14B5-A5F3E384D8C0}"/>
              </a:ext>
            </a:extLst>
          </p:cNvPr>
          <p:cNvSpPr txBox="1"/>
          <p:nvPr/>
        </p:nvSpPr>
        <p:spPr>
          <a:xfrm>
            <a:off x="365760" y="3429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Admission episodes for alcohol-specific conditions</a:t>
            </a:r>
          </a:p>
        </p:txBody>
      </p:sp>
      <p:pic>
        <p:nvPicPr>
          <p:cNvPr id="5" name="Picture 4">
            <a:extLst>
              <a:ext uri="{FF2B5EF4-FFF2-40B4-BE49-F238E27FC236}">
                <a16:creationId xmlns:a16="http://schemas.microsoft.com/office/drawing/2014/main" id="{F72428B1-3878-CEDF-57FD-53F0BBD3AE0C}"/>
              </a:ext>
            </a:extLst>
          </p:cNvPr>
          <p:cNvPicPr>
            <a:picLocks/>
          </p:cNvPicPr>
          <p:nvPr/>
        </p:nvPicPr>
        <p:blipFill rotWithShape="1">
          <a:blip r:embed="rId3">
            <a:extLst>
              <a:ext uri="{28A0092B-C50C-407E-A947-70E740481C1C}">
                <a14:useLocalDpi xmlns:a14="http://schemas.microsoft.com/office/drawing/2010/main" val="0"/>
              </a:ext>
            </a:extLst>
          </a:blip>
          <a:srcRect b="22948"/>
          <a:stretch/>
        </p:blipFill>
        <p:spPr>
          <a:xfrm>
            <a:off x="182880" y="1034353"/>
            <a:ext cx="11826240" cy="4789293"/>
          </a:xfrm>
          <a:prstGeom prst="rect">
            <a:avLst/>
          </a:prstGeom>
        </p:spPr>
      </p:pic>
      <p:sp>
        <p:nvSpPr>
          <p:cNvPr id="4" name="TextBox 3">
            <a:extLst>
              <a:ext uri="{FF2B5EF4-FFF2-40B4-BE49-F238E27FC236}">
                <a16:creationId xmlns:a16="http://schemas.microsoft.com/office/drawing/2014/main" id="{6FE65A09-10A8-ACE3-A527-150A0EE58C32}"/>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5099661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6C22-72BE-7426-B2D8-9918B1020672}"/>
              </a:ext>
            </a:extLst>
          </p:cNvPr>
          <p:cNvSpPr>
            <a:spLocks noGrp="1"/>
          </p:cNvSpPr>
          <p:nvPr>
            <p:ph type="title"/>
          </p:nvPr>
        </p:nvSpPr>
        <p:spPr>
          <a:xfrm>
            <a:off x="360000" y="360000"/>
            <a:ext cx="11444072" cy="978729"/>
          </a:xfrm>
        </p:spPr>
        <p:txBody>
          <a:bodyPr/>
          <a:lstStyle/>
          <a:p>
            <a:r>
              <a:rPr lang="en-GB" sz="3200" b="1">
                <a:solidFill>
                  <a:srgbClr val="000000"/>
                </a:solidFill>
                <a:latin typeface="Arial" panose="020B0604020202020204" pitchFamily="34" charset="0"/>
              </a:rPr>
              <a:t>Number in treatment at specialist alcohol misuse services: NHS Frimley ICB</a:t>
            </a:r>
            <a:endParaRPr lang="en-GB"/>
          </a:p>
        </p:txBody>
      </p:sp>
      <p:graphicFrame>
        <p:nvGraphicFramePr>
          <p:cNvPr id="3" name="Table 3">
            <a:extLst>
              <a:ext uri="{FF2B5EF4-FFF2-40B4-BE49-F238E27FC236}">
                <a16:creationId xmlns:a16="http://schemas.microsoft.com/office/drawing/2014/main" id="{28CBBF70-7798-91BA-BB60-500D18C33E2D}"/>
              </a:ext>
            </a:extLst>
          </p:cNvPr>
          <p:cNvGraphicFramePr>
            <a:graphicFrameLocks noGrp="1"/>
          </p:cNvGraphicFramePr>
          <p:nvPr>
            <p:extLst>
              <p:ext uri="{D42A27DB-BD31-4B8C-83A1-F6EECF244321}">
                <p14:modId xmlns:p14="http://schemas.microsoft.com/office/powerpoint/2010/main" val="1344069592"/>
              </p:ext>
            </p:extLst>
          </p:nvPr>
        </p:nvGraphicFramePr>
        <p:xfrm>
          <a:off x="232456" y="1820497"/>
          <a:ext cx="11727087" cy="1925320"/>
        </p:xfrm>
        <a:graphic>
          <a:graphicData uri="http://schemas.openxmlformats.org/drawingml/2006/table">
            <a:tbl>
              <a:tblPr firstRow="1" bandRow="1">
                <a:tableStyleId>{5C22544A-7EE6-4342-B048-85BDC9FD1C3A}</a:tableStyleId>
              </a:tblPr>
              <a:tblGrid>
                <a:gridCol w="1953087">
                  <a:extLst>
                    <a:ext uri="{9D8B030D-6E8A-4147-A177-3AD203B41FA5}">
                      <a16:colId xmlns:a16="http://schemas.microsoft.com/office/drawing/2014/main" val="4156633902"/>
                    </a:ext>
                  </a:extLst>
                </a:gridCol>
                <a:gridCol w="1954800">
                  <a:extLst>
                    <a:ext uri="{9D8B030D-6E8A-4147-A177-3AD203B41FA5}">
                      <a16:colId xmlns:a16="http://schemas.microsoft.com/office/drawing/2014/main" val="1962409225"/>
                    </a:ext>
                  </a:extLst>
                </a:gridCol>
                <a:gridCol w="1954800">
                  <a:extLst>
                    <a:ext uri="{9D8B030D-6E8A-4147-A177-3AD203B41FA5}">
                      <a16:colId xmlns:a16="http://schemas.microsoft.com/office/drawing/2014/main" val="3160217661"/>
                    </a:ext>
                  </a:extLst>
                </a:gridCol>
                <a:gridCol w="1954800">
                  <a:extLst>
                    <a:ext uri="{9D8B030D-6E8A-4147-A177-3AD203B41FA5}">
                      <a16:colId xmlns:a16="http://schemas.microsoft.com/office/drawing/2014/main" val="3078276443"/>
                    </a:ext>
                  </a:extLst>
                </a:gridCol>
                <a:gridCol w="1954800">
                  <a:extLst>
                    <a:ext uri="{9D8B030D-6E8A-4147-A177-3AD203B41FA5}">
                      <a16:colId xmlns:a16="http://schemas.microsoft.com/office/drawing/2014/main" val="1363383096"/>
                    </a:ext>
                  </a:extLst>
                </a:gridCol>
                <a:gridCol w="1954800">
                  <a:extLst>
                    <a:ext uri="{9D8B030D-6E8A-4147-A177-3AD203B41FA5}">
                      <a16:colId xmlns:a16="http://schemas.microsoft.com/office/drawing/2014/main" val="2692426495"/>
                    </a:ext>
                  </a:extLst>
                </a:gridCol>
              </a:tblGrid>
              <a:tr h="37084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Number in treatment at specialist alcohol misuse services, persons, 18+ yrs, for NHS Frimley Integrated Care Board, 2020/21</a:t>
                      </a:r>
                    </a:p>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11350874"/>
                  </a:ext>
                </a:extLst>
              </a:tr>
              <a:tr h="370840">
                <a:tc>
                  <a:txBody>
                    <a:bodyPr/>
                    <a:lstStyle/>
                    <a:p>
                      <a:pPr algn="ctr"/>
                      <a:r>
                        <a:rPr lang="en-GB"/>
                        <a:t>Bracknell Forest</a:t>
                      </a:r>
                    </a:p>
                  </a:txBody>
                  <a:tcPr/>
                </a:tc>
                <a:tc>
                  <a:txBody>
                    <a:bodyPr/>
                    <a:lstStyle/>
                    <a:p>
                      <a:pPr algn="ctr"/>
                      <a:r>
                        <a:rPr lang="en-GB"/>
                        <a:t>Hampshire</a:t>
                      </a:r>
                    </a:p>
                  </a:txBody>
                  <a:tcPr/>
                </a:tc>
                <a:tc>
                  <a:txBody>
                    <a:bodyPr/>
                    <a:lstStyle/>
                    <a:p>
                      <a:pPr algn="ctr"/>
                      <a:r>
                        <a:rPr lang="en-GB"/>
                        <a:t>Slough</a:t>
                      </a:r>
                    </a:p>
                  </a:txBody>
                  <a:tcPr/>
                </a:tc>
                <a:tc>
                  <a:txBody>
                    <a:bodyPr/>
                    <a:lstStyle/>
                    <a:p>
                      <a:pPr algn="ctr"/>
                      <a:r>
                        <a:rPr lang="en-GB"/>
                        <a:t>Surrey</a:t>
                      </a:r>
                    </a:p>
                  </a:txBody>
                  <a:tcPr/>
                </a:tc>
                <a:tc>
                  <a:txBody>
                    <a:bodyPr/>
                    <a:lstStyle/>
                    <a:p>
                      <a:pPr algn="ctr"/>
                      <a:r>
                        <a:rPr lang="en-GB"/>
                        <a:t>Windsor and Maidenhead</a:t>
                      </a:r>
                    </a:p>
                  </a:txBody>
                  <a:tcPr/>
                </a:tc>
                <a:tc>
                  <a:txBody>
                    <a:bodyPr/>
                    <a:lstStyle/>
                    <a:p>
                      <a:pPr algn="ctr"/>
                      <a:r>
                        <a:rPr lang="en-GB"/>
                        <a:t>England</a:t>
                      </a:r>
                    </a:p>
                  </a:txBody>
                  <a:tcPr/>
                </a:tc>
                <a:extLst>
                  <a:ext uri="{0D108BD9-81ED-4DB2-BD59-A6C34878D82A}">
                    <a16:rowId xmlns:a16="http://schemas.microsoft.com/office/drawing/2014/main" val="1582971155"/>
                  </a:ext>
                </a:extLst>
              </a:tr>
              <a:tr h="370840">
                <a:tc>
                  <a:txBody>
                    <a:bodyPr/>
                    <a:lstStyle/>
                    <a:p>
                      <a:pPr algn="ctr"/>
                      <a:r>
                        <a:rPr lang="en-GB"/>
                        <a:t>152</a:t>
                      </a:r>
                    </a:p>
                  </a:txBody>
                  <a:tcPr/>
                </a:tc>
                <a:tc>
                  <a:txBody>
                    <a:bodyPr/>
                    <a:lstStyle/>
                    <a:p>
                      <a:pPr algn="ctr"/>
                      <a:r>
                        <a:rPr lang="en-GB"/>
                        <a:t>797</a:t>
                      </a:r>
                    </a:p>
                  </a:txBody>
                  <a:tcPr/>
                </a:tc>
                <a:tc>
                  <a:txBody>
                    <a:bodyPr/>
                    <a:lstStyle/>
                    <a:p>
                      <a:pPr algn="ctr"/>
                      <a:r>
                        <a:rPr lang="en-GB"/>
                        <a:t>99</a:t>
                      </a:r>
                    </a:p>
                  </a:txBody>
                  <a:tcPr/>
                </a:tc>
                <a:tc>
                  <a:txBody>
                    <a:bodyPr/>
                    <a:lstStyle/>
                    <a:p>
                      <a:pPr algn="ctr"/>
                      <a:r>
                        <a:rPr lang="en-GB"/>
                        <a:t>1352</a:t>
                      </a:r>
                    </a:p>
                  </a:txBody>
                  <a:tcPr/>
                </a:tc>
                <a:tc>
                  <a:txBody>
                    <a:bodyPr/>
                    <a:lstStyle/>
                    <a:p>
                      <a:pPr algn="ctr"/>
                      <a:r>
                        <a:rPr lang="en-GB"/>
                        <a:t>193</a:t>
                      </a:r>
                    </a:p>
                  </a:txBody>
                  <a:tcPr/>
                </a:tc>
                <a:tc>
                  <a:txBody>
                    <a:bodyPr/>
                    <a:lstStyle/>
                    <a:p>
                      <a:pPr algn="ctr"/>
                      <a:r>
                        <a:rPr lang="en-GB"/>
                        <a:t>76,740</a:t>
                      </a:r>
                    </a:p>
                  </a:txBody>
                  <a:tcPr/>
                </a:tc>
                <a:extLst>
                  <a:ext uri="{0D108BD9-81ED-4DB2-BD59-A6C34878D82A}">
                    <a16:rowId xmlns:a16="http://schemas.microsoft.com/office/drawing/2014/main" val="195797096"/>
                  </a:ext>
                </a:extLst>
              </a:tr>
            </a:tbl>
          </a:graphicData>
        </a:graphic>
      </p:graphicFrame>
      <p:sp>
        <p:nvSpPr>
          <p:cNvPr id="4" name="TextBox 3">
            <a:extLst>
              <a:ext uri="{FF2B5EF4-FFF2-40B4-BE49-F238E27FC236}">
                <a16:creationId xmlns:a16="http://schemas.microsoft.com/office/drawing/2014/main" id="{35FBD6F3-77F3-A506-3FCD-DFD7A5C7EA84}"/>
              </a:ext>
            </a:extLst>
          </p:cNvPr>
          <p:cNvSpPr txBox="1"/>
          <p:nvPr/>
        </p:nvSpPr>
        <p:spPr>
          <a:xfrm>
            <a:off x="232456" y="5722354"/>
            <a:ext cx="6613864" cy="430887"/>
          </a:xfrm>
          <a:prstGeom prst="rect">
            <a:avLst/>
          </a:prstGeom>
          <a:noFill/>
        </p:spPr>
        <p:txBody>
          <a:bodyPr wrap="square" rtlCol="0">
            <a:spAutoFit/>
          </a:bodyPr>
          <a:lstStyle/>
          <a:p>
            <a:r>
              <a:rPr lang="en-GB" sz="1050"/>
              <a:t>Source: </a:t>
            </a:r>
            <a:r>
              <a:rPr lang="en-GB" sz="1050">
                <a:hlinkClick r:id="rId3"/>
              </a:rPr>
              <a:t>https://fingertips.phe.org.uk/</a:t>
            </a:r>
            <a:endParaRPr lang="en-GB" sz="1050"/>
          </a:p>
          <a:p>
            <a:r>
              <a:rPr lang="en-GB" sz="1050"/>
              <a:t>National Drug Monitoring System</a:t>
            </a:r>
          </a:p>
        </p:txBody>
      </p:sp>
      <p:sp>
        <p:nvSpPr>
          <p:cNvPr id="5" name="TextBox 4">
            <a:extLst>
              <a:ext uri="{FF2B5EF4-FFF2-40B4-BE49-F238E27FC236}">
                <a16:creationId xmlns:a16="http://schemas.microsoft.com/office/drawing/2014/main" id="{9E54CEA7-52E2-D7A2-C66A-58E583CFE2C9}"/>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33010386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71D0-89F3-35AC-7AB0-98DCBF6A45C8}"/>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C0AA0B74-5210-7E76-F8CC-A6B40FF8895C}"/>
              </a:ext>
            </a:extLst>
          </p:cNvPr>
          <p:cNvSpPr txBox="1"/>
          <p:nvPr/>
        </p:nvSpPr>
        <p:spPr>
          <a:xfrm>
            <a:off x="365760" y="34290"/>
            <a:ext cx="11582400" cy="954107"/>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Proportion of dependent drinkers not in treatment (%) </a:t>
            </a:r>
          </a:p>
          <a:p>
            <a:r>
              <a:rPr lang="en-GB" sz="2800" b="1">
                <a:solidFill>
                  <a:srgbClr val="000000"/>
                </a:solidFill>
                <a:latin typeface="Arial" panose="020B0604020202020204" pitchFamily="34" charset="0"/>
              </a:rPr>
              <a:t>(Current method)</a:t>
            </a:r>
          </a:p>
        </p:txBody>
      </p:sp>
      <p:pic>
        <p:nvPicPr>
          <p:cNvPr id="5" name="Picture 4">
            <a:extLst>
              <a:ext uri="{FF2B5EF4-FFF2-40B4-BE49-F238E27FC236}">
                <a16:creationId xmlns:a16="http://schemas.microsoft.com/office/drawing/2014/main" id="{52578F57-B7EF-0A81-287B-B1390128406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A272B18B-6D59-B2AA-951C-403FF3D6D3A2}"/>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2693739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E64D-5138-3777-D96A-EFC6EBA5B997}"/>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0D7F24CE-161E-0AEB-9041-19241E35AE3F}"/>
              </a:ext>
            </a:extLst>
          </p:cNvPr>
          <p:cNvSpPr txBox="1"/>
          <p:nvPr/>
        </p:nvSpPr>
        <p:spPr>
          <a:xfrm>
            <a:off x="365760" y="3429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Deaths in alcohol treatment, mortality ratio</a:t>
            </a:r>
          </a:p>
        </p:txBody>
      </p:sp>
      <p:pic>
        <p:nvPicPr>
          <p:cNvPr id="5" name="Picture 4">
            <a:extLst>
              <a:ext uri="{FF2B5EF4-FFF2-40B4-BE49-F238E27FC236}">
                <a16:creationId xmlns:a16="http://schemas.microsoft.com/office/drawing/2014/main" id="{D302A18E-76FC-53F5-C79E-5144B788C70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670212"/>
            <a:ext cx="11826240" cy="5517577"/>
          </a:xfrm>
          <a:prstGeom prst="rect">
            <a:avLst/>
          </a:prstGeom>
        </p:spPr>
      </p:pic>
      <p:sp>
        <p:nvSpPr>
          <p:cNvPr id="4" name="TextBox 3">
            <a:extLst>
              <a:ext uri="{FF2B5EF4-FFF2-40B4-BE49-F238E27FC236}">
                <a16:creationId xmlns:a16="http://schemas.microsoft.com/office/drawing/2014/main" id="{BCB3D0B4-0B0C-99FD-505F-43F420D3C8E3}"/>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4878592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C8E467-C17E-4A62-9AE5-F52FA95BC988}"/>
              </a:ext>
              <a:ext uri="{C183D7F6-B498-43B3-948B-1728B52AA6E4}">
                <adec:decorative xmlns:adec="http://schemas.microsoft.com/office/drawing/2017/decorative" val="1"/>
              </a:ext>
            </a:extLst>
          </p:cNvPr>
          <p:cNvSpPr>
            <a:spLocks noGrp="1"/>
          </p:cNvSpPr>
          <p:nvPr>
            <p:ph type="title"/>
          </p:nvPr>
        </p:nvSpPr>
        <p:spPr>
          <a:xfrm>
            <a:off x="360000" y="374990"/>
            <a:ext cx="11446163" cy="844839"/>
          </a:xfrm>
        </p:spPr>
        <p:txBody>
          <a:bodyPr>
            <a:noAutofit/>
          </a:bodyPr>
          <a:lstStyle/>
          <a:p>
            <a:r>
              <a:rPr lang="en-GB" sz="2800">
                <a:latin typeface="Arial" panose="020B0604020202020204" pitchFamily="34" charset="0"/>
                <a:cs typeface="Arial" panose="020B0604020202020204" pitchFamily="34" charset="0"/>
              </a:rPr>
              <a:t>Alcohol-specific deaths in the South East: 2021 registrations</a:t>
            </a:r>
          </a:p>
        </p:txBody>
      </p:sp>
      <p:sp>
        <p:nvSpPr>
          <p:cNvPr id="7" name="Content Placeholder 6">
            <a:extLst>
              <a:ext uri="{FF2B5EF4-FFF2-40B4-BE49-F238E27FC236}">
                <a16:creationId xmlns:a16="http://schemas.microsoft.com/office/drawing/2014/main" id="{B45199DD-EC17-4660-B97D-D0A24B0C8A59}"/>
              </a:ext>
            </a:extLst>
          </p:cNvPr>
          <p:cNvSpPr>
            <a:spLocks noGrp="1"/>
          </p:cNvSpPr>
          <p:nvPr>
            <p:ph idx="1"/>
          </p:nvPr>
        </p:nvSpPr>
        <p:spPr>
          <a:xfrm>
            <a:off x="8372819" y="1886386"/>
            <a:ext cx="3264068" cy="2861884"/>
          </a:xfrm>
        </p:spPr>
        <p:txBody>
          <a:bodyPr>
            <a:noAutofit/>
          </a:bodyPr>
          <a:lstStyle/>
          <a:p>
            <a:pPr marL="0" indent="0">
              <a:lnSpc>
                <a:spcPct val="107000"/>
              </a:lnSpc>
              <a:spcAft>
                <a:spcPts val="800"/>
              </a:spcAft>
              <a:buNone/>
            </a:pPr>
            <a:r>
              <a:rPr lang="en-GB" sz="1600" b="0">
                <a:latin typeface="Arial" panose="020B0604020202020204" pitchFamily="34" charset="0"/>
                <a:cs typeface="Times New Roman" panose="02020603050405020304" pitchFamily="18" charset="0"/>
              </a:rPr>
              <a:t>The graph shows the trend in age standardised alcohol specific death rates registered between 2001 and 2021. In the South East, the rate of alcohol-specific deaths in 2021 (11.6 deaths per 100,000 people) is a statistically significant increase of 26.1%, compared to deaths registered in 2019 (9.2 deaths per 100,000 people) </a:t>
            </a:r>
            <a:endParaRPr lang="en-GB" sz="1600" b="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FBA4DBA-EB80-49B3-86DF-616C9CCB3B30}"/>
              </a:ext>
            </a:extLst>
          </p:cNvPr>
          <p:cNvPicPr>
            <a:picLocks noChangeAspect="1"/>
          </p:cNvPicPr>
          <p:nvPr/>
        </p:nvPicPr>
        <p:blipFill>
          <a:blip r:embed="rId3"/>
          <a:stretch>
            <a:fillRect/>
          </a:stretch>
        </p:blipFill>
        <p:spPr>
          <a:xfrm>
            <a:off x="651267" y="2276530"/>
            <a:ext cx="6982740" cy="3354019"/>
          </a:xfrm>
          <a:prstGeom prst="rect">
            <a:avLst/>
          </a:prstGeom>
        </p:spPr>
      </p:pic>
      <p:pic>
        <p:nvPicPr>
          <p:cNvPr id="10" name="Picture 9">
            <a:extLst>
              <a:ext uri="{FF2B5EF4-FFF2-40B4-BE49-F238E27FC236}">
                <a16:creationId xmlns:a16="http://schemas.microsoft.com/office/drawing/2014/main" id="{165698C4-B998-4F3E-86A2-232B3F601BC6}"/>
              </a:ext>
            </a:extLst>
          </p:cNvPr>
          <p:cNvPicPr>
            <a:picLocks noChangeAspect="1"/>
          </p:cNvPicPr>
          <p:nvPr/>
        </p:nvPicPr>
        <p:blipFill>
          <a:blip r:embed="rId4"/>
          <a:stretch>
            <a:fillRect/>
          </a:stretch>
        </p:blipFill>
        <p:spPr>
          <a:xfrm>
            <a:off x="767774" y="1886386"/>
            <a:ext cx="3264068" cy="234962"/>
          </a:xfrm>
          <a:prstGeom prst="rect">
            <a:avLst/>
          </a:prstGeom>
        </p:spPr>
      </p:pic>
      <p:sp>
        <p:nvSpPr>
          <p:cNvPr id="12" name="Content Placeholder 6">
            <a:extLst>
              <a:ext uri="{FF2B5EF4-FFF2-40B4-BE49-F238E27FC236}">
                <a16:creationId xmlns:a16="http://schemas.microsoft.com/office/drawing/2014/main" id="{AF2B1F90-F156-421A-97C3-71E80C778F1D}"/>
              </a:ext>
            </a:extLst>
          </p:cNvPr>
          <p:cNvSpPr txBox="1">
            <a:spLocks/>
          </p:cNvSpPr>
          <p:nvPr/>
        </p:nvSpPr>
        <p:spPr>
          <a:xfrm>
            <a:off x="651267" y="1110417"/>
            <a:ext cx="6652086" cy="573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GB" sz="1600" b="1">
                <a:latin typeface="Arial" panose="020B0604020202020204" pitchFamily="34" charset="0"/>
                <a:ea typeface="Calibri" panose="020F0502020204030204" pitchFamily="34" charset="0"/>
                <a:cs typeface="Times New Roman" panose="02020603050405020304" pitchFamily="18" charset="0"/>
              </a:rPr>
              <a:t>Age-standardised alcohol-specific death rates for deaths registered between 2001 and 2021</a:t>
            </a:r>
            <a:endParaRPr lang="en-GB" sz="16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6FA43AE-5224-4A3D-9874-BD3677553ECD}"/>
              </a:ext>
            </a:extLst>
          </p:cNvPr>
          <p:cNvSpPr txBox="1"/>
          <p:nvPr/>
        </p:nvSpPr>
        <p:spPr>
          <a:xfrm>
            <a:off x="6686307" y="5946276"/>
            <a:ext cx="5505693" cy="27699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hlinkClick r:id="rId5"/>
              </a:rPr>
              <a:t>Source: OHS – alcohol specific deaths in the UK: registered in 2021</a:t>
            </a:r>
            <a:endParaRPr lang="en-GB" sz="1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2BB460A-5027-48CE-1095-3903A5725916}"/>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2052313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45CE-8C2E-7553-4B23-EC403FF18A38}"/>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6FB94AF0-BF72-A39D-A2F3-B8E74D6FFECF}"/>
              </a:ext>
            </a:extLst>
          </p:cNvPr>
          <p:cNvSpPr txBox="1"/>
          <p:nvPr/>
        </p:nvSpPr>
        <p:spPr>
          <a:xfrm>
            <a:off x="365760" y="3429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Alcohol-related mortality</a:t>
            </a:r>
          </a:p>
        </p:txBody>
      </p:sp>
      <p:pic>
        <p:nvPicPr>
          <p:cNvPr id="5" name="Picture 4">
            <a:extLst>
              <a:ext uri="{FF2B5EF4-FFF2-40B4-BE49-F238E27FC236}">
                <a16:creationId xmlns:a16="http://schemas.microsoft.com/office/drawing/2014/main" id="{FFB325AB-7EAF-D331-6536-A31C343C4B26}"/>
              </a:ext>
            </a:extLst>
          </p:cNvPr>
          <p:cNvPicPr>
            <a:picLocks/>
          </p:cNvPicPr>
          <p:nvPr/>
        </p:nvPicPr>
        <p:blipFill rotWithShape="1">
          <a:blip r:embed="rId3">
            <a:extLst>
              <a:ext uri="{28A0092B-C50C-407E-A947-70E740481C1C}">
                <a14:useLocalDpi xmlns:a14="http://schemas.microsoft.com/office/drawing/2010/main" val="0"/>
              </a:ext>
            </a:extLst>
          </a:blip>
          <a:srcRect b="14783"/>
          <a:stretch/>
        </p:blipFill>
        <p:spPr>
          <a:xfrm>
            <a:off x="182880" y="670212"/>
            <a:ext cx="11826240" cy="5517577"/>
          </a:xfrm>
          <a:prstGeom prst="rect">
            <a:avLst/>
          </a:prstGeom>
        </p:spPr>
      </p:pic>
      <p:sp>
        <p:nvSpPr>
          <p:cNvPr id="4" name="TextBox 3">
            <a:extLst>
              <a:ext uri="{FF2B5EF4-FFF2-40B4-BE49-F238E27FC236}">
                <a16:creationId xmlns:a16="http://schemas.microsoft.com/office/drawing/2014/main" id="{7C814941-E82C-7150-F297-E0DEDBB185E3}"/>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93500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EE2C-2F6D-E1A6-0F75-80BB5DDB82BE}"/>
              </a:ext>
            </a:extLst>
          </p:cNvPr>
          <p:cNvSpPr>
            <a:spLocks noGrp="1"/>
          </p:cNvSpPr>
          <p:nvPr>
            <p:ph type="title"/>
          </p:nvPr>
        </p:nvSpPr>
        <p:spPr>
          <a:xfrm>
            <a:off x="831850" y="2149042"/>
            <a:ext cx="10515600" cy="590931"/>
          </a:xfrm>
        </p:spPr>
        <p:txBody>
          <a:bodyPr/>
          <a:lstStyle/>
          <a:p>
            <a:r>
              <a:rPr lang="en-GB"/>
              <a:t>Homelessness and Rough Sleeping</a:t>
            </a:r>
          </a:p>
        </p:txBody>
      </p:sp>
      <p:sp>
        <p:nvSpPr>
          <p:cNvPr id="3" name="TextBox 2">
            <a:extLst>
              <a:ext uri="{FF2B5EF4-FFF2-40B4-BE49-F238E27FC236}">
                <a16:creationId xmlns:a16="http://schemas.microsoft.com/office/drawing/2014/main" id="{EA71CFB9-AB50-0CA7-8A41-176F0B240CCE}"/>
              </a:ext>
            </a:extLst>
          </p:cNvPr>
          <p:cNvSpPr txBox="1"/>
          <p:nvPr/>
        </p:nvSpPr>
        <p:spPr>
          <a:xfrm>
            <a:off x="9601200" y="6390278"/>
            <a:ext cx="2185214" cy="369332"/>
          </a:xfrm>
          <a:prstGeom prst="rect">
            <a:avLst/>
          </a:prstGeom>
          <a:noFill/>
        </p:spPr>
        <p:txBody>
          <a:bodyPr wrap="none" rtlCol="0">
            <a:spAutoFit/>
          </a:bodyPr>
          <a:lstStyle/>
          <a:p>
            <a:r>
              <a:rPr lang="en-GB" dirty="0">
                <a:hlinkClick r:id="rId2" action="ppaction://hlinksldjump"/>
              </a:rPr>
              <a:t>Return to Contents</a:t>
            </a:r>
            <a:endParaRPr lang="en-GB" dirty="0"/>
          </a:p>
        </p:txBody>
      </p:sp>
    </p:spTree>
    <p:extLst>
      <p:ext uri="{BB962C8B-B14F-4D97-AF65-F5344CB8AC3E}">
        <p14:creationId xmlns:p14="http://schemas.microsoft.com/office/powerpoint/2010/main" val="382491206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3AE1-7E98-9A24-6A9D-FFA881B583BA}"/>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81C82961-9197-D152-3ED9-656552A466C3}"/>
              </a:ext>
            </a:extLst>
          </p:cNvPr>
          <p:cNvSpPr txBox="1"/>
          <p:nvPr/>
        </p:nvSpPr>
        <p:spPr>
          <a:xfrm>
            <a:off x="365760" y="3429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Potential years of life lost (PYLL) due to alcohol-related conditions</a:t>
            </a:r>
          </a:p>
        </p:txBody>
      </p:sp>
      <p:pic>
        <p:nvPicPr>
          <p:cNvPr id="5" name="Picture 4">
            <a:extLst>
              <a:ext uri="{FF2B5EF4-FFF2-40B4-BE49-F238E27FC236}">
                <a16:creationId xmlns:a16="http://schemas.microsoft.com/office/drawing/2014/main" id="{D170C186-7500-F64D-C314-A9178A28FB5B}"/>
              </a:ext>
            </a:extLst>
          </p:cNvPr>
          <p:cNvPicPr>
            <a:picLocks/>
          </p:cNvPicPr>
          <p:nvPr/>
        </p:nvPicPr>
        <p:blipFill rotWithShape="1">
          <a:blip r:embed="rId3">
            <a:extLst>
              <a:ext uri="{28A0092B-C50C-407E-A947-70E740481C1C}">
                <a14:useLocalDpi xmlns:a14="http://schemas.microsoft.com/office/drawing/2010/main" val="0"/>
              </a:ext>
            </a:extLst>
          </a:blip>
          <a:srcRect b="24643"/>
          <a:stretch/>
        </p:blipFill>
        <p:spPr>
          <a:xfrm>
            <a:off x="182880" y="1072889"/>
            <a:ext cx="11826240" cy="4813561"/>
          </a:xfrm>
          <a:prstGeom prst="rect">
            <a:avLst/>
          </a:prstGeom>
        </p:spPr>
      </p:pic>
      <p:sp>
        <p:nvSpPr>
          <p:cNvPr id="4" name="TextBox 3">
            <a:extLst>
              <a:ext uri="{FF2B5EF4-FFF2-40B4-BE49-F238E27FC236}">
                <a16:creationId xmlns:a16="http://schemas.microsoft.com/office/drawing/2014/main" id="{2A4FBBD5-4534-C26D-F45E-49A1497EEA82}"/>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0384349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C90-EE29-A35B-BF85-349049A918A5}"/>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C7F5E48A-D264-CDE9-FB05-4834CC2342D8}"/>
              </a:ext>
            </a:extLst>
          </p:cNvPr>
          <p:cNvSpPr txBox="1"/>
          <p:nvPr/>
        </p:nvSpPr>
        <p:spPr>
          <a:xfrm>
            <a:off x="365760" y="3429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Potential years of life lost (PYLL) due to alcohol-related conditions</a:t>
            </a:r>
          </a:p>
        </p:txBody>
      </p:sp>
      <p:pic>
        <p:nvPicPr>
          <p:cNvPr id="5" name="Picture 4">
            <a:extLst>
              <a:ext uri="{FF2B5EF4-FFF2-40B4-BE49-F238E27FC236}">
                <a16:creationId xmlns:a16="http://schemas.microsoft.com/office/drawing/2014/main" id="{63A05988-C52B-114D-24F4-EAFACB7BFDFE}"/>
              </a:ext>
            </a:extLst>
          </p:cNvPr>
          <p:cNvPicPr>
            <a:picLocks/>
          </p:cNvPicPr>
          <p:nvPr/>
        </p:nvPicPr>
        <p:blipFill rotWithShape="1">
          <a:blip r:embed="rId3">
            <a:extLst>
              <a:ext uri="{28A0092B-C50C-407E-A947-70E740481C1C}">
                <a14:useLocalDpi xmlns:a14="http://schemas.microsoft.com/office/drawing/2010/main" val="0"/>
              </a:ext>
            </a:extLst>
          </a:blip>
          <a:srcRect b="24643"/>
          <a:stretch/>
        </p:blipFill>
        <p:spPr>
          <a:xfrm>
            <a:off x="182880" y="1072889"/>
            <a:ext cx="11826240" cy="4756411"/>
          </a:xfrm>
          <a:prstGeom prst="rect">
            <a:avLst/>
          </a:prstGeom>
        </p:spPr>
      </p:pic>
      <p:sp>
        <p:nvSpPr>
          <p:cNvPr id="4" name="TextBox 3">
            <a:extLst>
              <a:ext uri="{FF2B5EF4-FFF2-40B4-BE49-F238E27FC236}">
                <a16:creationId xmlns:a16="http://schemas.microsoft.com/office/drawing/2014/main" id="{CF28AA1D-F8FE-3363-A3AC-A5E19E9AD2F9}"/>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40160043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3613-E930-4473-E6CE-58A3BDE3E0DB}"/>
              </a:ext>
            </a:extLst>
          </p:cNvPr>
          <p:cNvSpPr>
            <a:spLocks noGrp="1"/>
          </p:cNvSpPr>
          <p:nvPr>
            <p:ph type="title"/>
          </p:nvPr>
        </p:nvSpPr>
        <p:spPr/>
        <p:txBody>
          <a:bodyPr>
            <a:normAutofit/>
          </a:bodyPr>
          <a:lstStyle/>
          <a:p>
            <a:r>
              <a:rPr lang="en-GB"/>
              <a:t>Drug and alcohol dependence: Guidance and Resources</a:t>
            </a:r>
          </a:p>
        </p:txBody>
      </p:sp>
      <p:sp>
        <p:nvSpPr>
          <p:cNvPr id="3" name="Content Placeholder 2">
            <a:extLst>
              <a:ext uri="{FF2B5EF4-FFF2-40B4-BE49-F238E27FC236}">
                <a16:creationId xmlns:a16="http://schemas.microsoft.com/office/drawing/2014/main" id="{CC9B7FCD-F252-4189-6BA9-9E8BB3DC2551}"/>
              </a:ext>
            </a:extLst>
          </p:cNvPr>
          <p:cNvSpPr>
            <a:spLocks noGrp="1"/>
          </p:cNvSpPr>
          <p:nvPr>
            <p:ph idx="1"/>
          </p:nvPr>
        </p:nvSpPr>
        <p:spPr>
          <a:xfrm>
            <a:off x="359999" y="1460320"/>
            <a:ext cx="11446163" cy="4351338"/>
          </a:xfrm>
        </p:spPr>
        <p:txBody>
          <a:bodyPr>
            <a:normAutofit/>
          </a:bodyPr>
          <a:lstStyle/>
          <a:p>
            <a:pPr marL="285750" indent="-285750">
              <a:lnSpc>
                <a:spcPct val="150000"/>
              </a:lnSpc>
              <a:buFont typeface="Arial" panose="020B0604020202020204" pitchFamily="34" charset="0"/>
              <a:buChar char="•"/>
            </a:pPr>
            <a:r>
              <a:rPr lang="en-GB" sz="1600" b="0">
                <a:effectLst/>
                <a:ea typeface="Calibri" panose="020F0502020204030204" pitchFamily="34" charset="0"/>
                <a:hlinkClick r:id="rId2"/>
              </a:rPr>
              <a:t>Drugs strategy guidance for local delivery partners</a:t>
            </a:r>
            <a:endParaRPr lang="en-GB" sz="1600" b="0">
              <a:effectLst/>
              <a:ea typeface="Calibri" panose="020F0502020204030204" pitchFamily="34" charset="0"/>
            </a:endParaRPr>
          </a:p>
          <a:p>
            <a:pPr marL="285750" indent="-285750">
              <a:lnSpc>
                <a:spcPct val="150000"/>
              </a:lnSpc>
              <a:buFont typeface="Arial" panose="020B0604020202020204" pitchFamily="34" charset="0"/>
              <a:buChar char="•"/>
            </a:pPr>
            <a:r>
              <a:rPr lang="en-GB" sz="1600" b="0">
                <a:effectLst/>
                <a:ea typeface="Calibri" panose="020F0502020204030204" pitchFamily="34" charset="0"/>
                <a:hlinkClick r:id="rId3"/>
              </a:rPr>
              <a:t>Alcohol and drugs evidence reviews and inquiries</a:t>
            </a:r>
            <a:endParaRPr lang="en-GB" sz="1600" b="0">
              <a:effectLst/>
              <a:ea typeface="Calibri" panose="020F0502020204030204" pitchFamily="34" charset="0"/>
            </a:endParaRPr>
          </a:p>
          <a:p>
            <a:pPr marL="285750" indent="-285750">
              <a:lnSpc>
                <a:spcPct val="150000"/>
              </a:lnSpc>
              <a:buFont typeface="Arial" panose="020B0604020202020204" pitchFamily="34" charset="0"/>
              <a:buChar char="•"/>
            </a:pPr>
            <a:r>
              <a:rPr lang="en-GB" sz="1600" b="0">
                <a:effectLst/>
                <a:ea typeface="Calibri" panose="020F0502020204030204" pitchFamily="34" charset="0"/>
              </a:rPr>
              <a:t> </a:t>
            </a:r>
            <a:r>
              <a:rPr lang="en-GB" sz="1600" b="0">
                <a:effectLst/>
                <a:ea typeface="Calibri" panose="020F0502020204030204" pitchFamily="34" charset="0"/>
                <a:hlinkClick r:id="rId4"/>
              </a:rPr>
              <a:t>Alcohol and drug misuse prevention and treatment guidance</a:t>
            </a:r>
            <a:endParaRPr lang="en-GB" sz="1600" b="0">
              <a:ea typeface="Calibri" panose="020F0502020204030204" pitchFamily="34" charset="0"/>
            </a:endParaRPr>
          </a:p>
          <a:p>
            <a:pPr marL="285750" indent="-285750">
              <a:lnSpc>
                <a:spcPct val="150000"/>
              </a:lnSpc>
              <a:buFont typeface="Arial" panose="020B0604020202020204" pitchFamily="34" charset="0"/>
              <a:buChar char="•"/>
            </a:pPr>
            <a:r>
              <a:rPr lang="en-GB" sz="1600" b="0">
                <a:effectLst/>
                <a:ea typeface="Calibri" panose="020F0502020204030204" pitchFamily="34" charset="0"/>
                <a:hlinkClick r:id="rId5"/>
              </a:rPr>
              <a:t>Opiate and crack cocaine use: prevalence estimates</a:t>
            </a:r>
            <a:endParaRPr lang="en-GB" sz="1600" b="0">
              <a:ea typeface="Calibri" panose="020F0502020204030204" pitchFamily="34" charset="0"/>
            </a:endParaRPr>
          </a:p>
          <a:p>
            <a:pPr marL="285750" indent="-285750">
              <a:lnSpc>
                <a:spcPct val="150000"/>
              </a:lnSpc>
              <a:buFont typeface="Arial" panose="020B0604020202020204" pitchFamily="34" charset="0"/>
              <a:buChar char="•"/>
            </a:pPr>
            <a:r>
              <a:rPr lang="en-GB" sz="1600" b="0">
                <a:effectLst/>
                <a:ea typeface="Calibri" panose="020F0502020204030204" pitchFamily="34" charset="0"/>
                <a:hlinkClick r:id="rId6"/>
              </a:rPr>
              <a:t>Local alcohol profiles for England</a:t>
            </a:r>
            <a:endParaRPr lang="en-GB" sz="1600" b="0">
              <a:ea typeface="Calibri" panose="020F0502020204030204" pitchFamily="34" charset="0"/>
            </a:endParaRPr>
          </a:p>
          <a:p>
            <a:pPr marL="285750" indent="-285750">
              <a:lnSpc>
                <a:spcPct val="150000"/>
              </a:lnSpc>
              <a:buFont typeface="Arial" panose="020B0604020202020204" pitchFamily="34" charset="0"/>
              <a:buChar char="•"/>
            </a:pPr>
            <a:r>
              <a:rPr lang="en-GB" sz="1600" b="0">
                <a:effectLst/>
                <a:ea typeface="Calibri" panose="020F0502020204030204" pitchFamily="34" charset="0"/>
                <a:hlinkClick r:id="rId7"/>
              </a:rPr>
              <a:t>National Drug Treatment Monitoring System (NDTMS) </a:t>
            </a:r>
            <a:endParaRPr lang="en-GB" sz="1600" b="0">
              <a:effectLst/>
              <a:ea typeface="Calibri" panose="020F0502020204030204" pitchFamily="34" charset="0"/>
            </a:endParaRPr>
          </a:p>
          <a:p>
            <a:pPr marL="285750" indent="-285750">
              <a:lnSpc>
                <a:spcPct val="150000"/>
              </a:lnSpc>
              <a:buFont typeface="Arial" panose="020B0604020202020204" pitchFamily="34" charset="0"/>
              <a:buChar char="•"/>
            </a:pPr>
            <a:r>
              <a:rPr lang="en-GB" sz="1600" b="0">
                <a:hlinkClick r:id="rId8"/>
              </a:rPr>
              <a:t>Local Authority data visualisation tool on Hospital admissions related to Drug misuse – England 2019/20</a:t>
            </a:r>
            <a:endParaRPr lang="en-GB" sz="1600" b="0"/>
          </a:p>
        </p:txBody>
      </p:sp>
      <p:sp>
        <p:nvSpPr>
          <p:cNvPr id="4" name="TextBox 3">
            <a:extLst>
              <a:ext uri="{FF2B5EF4-FFF2-40B4-BE49-F238E27FC236}">
                <a16:creationId xmlns:a16="http://schemas.microsoft.com/office/drawing/2014/main" id="{964CA9E6-FEAC-DB25-284F-12B6D7A10515}"/>
              </a:ext>
            </a:extLst>
          </p:cNvPr>
          <p:cNvSpPr txBox="1"/>
          <p:nvPr/>
        </p:nvSpPr>
        <p:spPr>
          <a:xfrm>
            <a:off x="9601200" y="6390278"/>
            <a:ext cx="2185214" cy="369332"/>
          </a:xfrm>
          <a:prstGeom prst="rect">
            <a:avLst/>
          </a:prstGeom>
          <a:noFill/>
        </p:spPr>
        <p:txBody>
          <a:bodyPr wrap="none" rtlCol="0">
            <a:spAutoFit/>
          </a:bodyPr>
          <a:lstStyle/>
          <a:p>
            <a:r>
              <a:rPr lang="en-GB">
                <a:hlinkClick r:id="rId9" action="ppaction://hlinksldjump"/>
              </a:rPr>
              <a:t>Return to Contents</a:t>
            </a:r>
            <a:endParaRPr lang="en-GB"/>
          </a:p>
        </p:txBody>
      </p:sp>
    </p:spTree>
    <p:extLst>
      <p:ext uri="{BB962C8B-B14F-4D97-AF65-F5344CB8AC3E}">
        <p14:creationId xmlns:p14="http://schemas.microsoft.com/office/powerpoint/2010/main" val="37910923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5A91B-7329-5FC3-62C6-AB20C8A03FA8}"/>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354CA770-EE03-DE04-6CD7-3BE27A1F2D68}"/>
              </a:ext>
            </a:extLst>
          </p:cNvPr>
          <p:cNvSpPr txBox="1"/>
          <p:nvPr/>
        </p:nvSpPr>
        <p:spPr>
          <a:xfrm>
            <a:off x="365760" y="3429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Metadata</a:t>
            </a:r>
          </a:p>
        </p:txBody>
      </p:sp>
      <p:sp>
        <p:nvSpPr>
          <p:cNvPr id="4" name="TextBox 3">
            <a:extLst>
              <a:ext uri="{FF2B5EF4-FFF2-40B4-BE49-F238E27FC236}">
                <a16:creationId xmlns:a16="http://schemas.microsoft.com/office/drawing/2014/main" id="{01151124-DE22-4B3E-FFA3-43A85F51880A}"/>
              </a:ext>
            </a:extLst>
          </p:cNvPr>
          <p:cNvSpPr txBox="1"/>
          <p:nvPr/>
        </p:nvSpPr>
        <p:spPr>
          <a:xfrm>
            <a:off x="360000" y="627765"/>
            <a:ext cx="11582400" cy="7294305"/>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800" b="0" i="0" u="none" strike="noStrike">
                <a:solidFill>
                  <a:srgbClr val="000000"/>
                </a:solidFill>
                <a:effectLst/>
                <a:latin typeface="Arial" panose="020B0604020202020204" pitchFamily="34" charset="0"/>
              </a:rPr>
              <a:t>ICB estimates for NHS Buckinghamshire, Oxfordshire and Berkshire West Integrated Care Board (E54000044) were built using the following geographies: West Berkshire (E06000037), Reading (E06000038), Wokingham (E06000041), Buckinghamshire UA (E06000060), Oxfordshire (E10000025).</a:t>
            </a:r>
          </a:p>
          <a:p>
            <a:endParaRPr lang="en-GB" sz="1800" b="0" i="0" u="none" strike="noStrike">
              <a:solidFill>
                <a:srgbClr val="000000"/>
              </a:solidFill>
              <a:effectLst/>
              <a:latin typeface="Arial" panose="020B0604020202020204" pitchFamily="34" charset="0"/>
            </a:endParaRPr>
          </a:p>
          <a:p>
            <a:r>
              <a:rPr lang="en-GB" sz="1800" b="0" i="0" u="none" strike="noStrike">
                <a:solidFill>
                  <a:srgbClr val="000000"/>
                </a:solidFill>
                <a:effectLst/>
                <a:latin typeface="Arial" panose="020B0604020202020204" pitchFamily="34" charset="0"/>
              </a:rPr>
              <a:t>ICB estimates for NHS Frimley Integrated Care Board (E54000034) were built using the following geographies: Bracknell Forest (E06000036), Slough (E06000039), Windsor and Maidenhead (E06000040), Hampshire (E10000014), Surrey (E10000030).</a:t>
            </a:r>
          </a:p>
          <a:p>
            <a:endParaRPr lang="en-GB" sz="1800" b="0" i="0" u="none" strike="noStrike">
              <a:solidFill>
                <a:srgbClr val="000000"/>
              </a:solidFill>
              <a:effectLst/>
              <a:latin typeface="Arial" panose="020B0604020202020204" pitchFamily="34" charset="0"/>
            </a:endParaRPr>
          </a:p>
          <a:p>
            <a:r>
              <a:rPr lang="en-GB" sz="1800" b="0" i="0" u="none" strike="noStrike">
                <a:solidFill>
                  <a:srgbClr val="000000"/>
                </a:solidFill>
                <a:effectLst/>
                <a:latin typeface="Arial" panose="020B0604020202020204" pitchFamily="34" charset="0"/>
              </a:rPr>
              <a:t>ICB estimates for NHS Hampshire and Isle of Wight Integrated Care Board (E54000042) were built using the following geographies: Portsmouth (E06000044), Southampton (E06000045), Isle of Wight (E06000046), Hampshire (E10000014).</a:t>
            </a:r>
          </a:p>
          <a:p>
            <a:endParaRPr lang="en-GB">
              <a:solidFill>
                <a:srgbClr val="000000"/>
              </a:solidFill>
              <a:latin typeface="Arial" panose="020B0604020202020204" pitchFamily="34" charset="0"/>
            </a:endParaRPr>
          </a:p>
          <a:p>
            <a:r>
              <a:rPr lang="en-GB" sz="1800" b="0" i="0" u="none" strike="noStrike">
                <a:solidFill>
                  <a:srgbClr val="000000"/>
                </a:solidFill>
                <a:effectLst/>
                <a:latin typeface="Arial" panose="020B0604020202020204" pitchFamily="34" charset="0"/>
              </a:rPr>
              <a:t>ICB estimates for NHS Kent and Medway Integrated Care Board (E54000032) were built using the following geographies: Medway (E06000035), Kent (E10000016).</a:t>
            </a:r>
            <a:endParaRPr lang="en-GB">
              <a:solidFill>
                <a:srgbClr val="000000"/>
              </a:solidFill>
              <a:latin typeface="Arial" panose="020B0604020202020204" pitchFamily="34" charset="0"/>
            </a:endParaRPr>
          </a:p>
          <a:p>
            <a:endParaRPr lang="en-GB" sz="1800" b="0" i="0" u="none" strike="noStrike">
              <a:solidFill>
                <a:srgbClr val="000000"/>
              </a:solidFill>
              <a:effectLst/>
              <a:latin typeface="Arial" panose="020B0604020202020204" pitchFamily="34" charset="0"/>
            </a:endParaRPr>
          </a:p>
          <a:p>
            <a:r>
              <a:rPr lang="en-GB" sz="1800" b="0" i="0" u="none" strike="noStrike">
                <a:solidFill>
                  <a:srgbClr val="000000"/>
                </a:solidFill>
                <a:effectLst/>
                <a:latin typeface="Arial" panose="020B0604020202020204" pitchFamily="34" charset="0"/>
              </a:rPr>
              <a:t>ICB estimates for NHS Surrey Heartlands Integrated Care Board (E54000052) were built using the following geographies: Surrey (E10000030), West Sussex (E10000032).</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ICB estimates for NHS Sussex Integrated Care Board (E54000053) were built using the following geographies: Brighton and Hove (E06000043), East Sussex (E10000011), West Sussex (E10000032).</a:t>
            </a:r>
          </a:p>
          <a:p>
            <a:r>
              <a:rPr lang="en-GB">
                <a:solidFill>
                  <a:srgbClr val="000000"/>
                </a:solidFill>
                <a:latin typeface="Arial" panose="020B0604020202020204" pitchFamily="34" charset="0"/>
              </a:rPr>
              <a:t>
</a:t>
            </a:r>
          </a:p>
        </p:txBody>
      </p:sp>
    </p:spTree>
    <p:extLst>
      <p:ext uri="{BB962C8B-B14F-4D97-AF65-F5344CB8AC3E}">
        <p14:creationId xmlns:p14="http://schemas.microsoft.com/office/powerpoint/2010/main" val="2416154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A3A3C4-AC21-BA38-4761-B7E3BDDAB47B}"/>
              </a:ext>
            </a:extLst>
          </p:cNvPr>
          <p:cNvSpPr>
            <a:spLocks noGrp="1"/>
          </p:cNvSpPr>
          <p:nvPr>
            <p:ph type="title"/>
          </p:nvPr>
        </p:nvSpPr>
        <p:spPr/>
        <p:txBody>
          <a:bodyPr/>
          <a:lstStyle/>
          <a:p>
            <a:r>
              <a:rPr lang="en-GB"/>
              <a:t>Homelessness and Rough Sleeping: Contents</a:t>
            </a:r>
          </a:p>
        </p:txBody>
      </p:sp>
      <p:sp>
        <p:nvSpPr>
          <p:cNvPr id="5" name="Content Placeholder 4">
            <a:extLst>
              <a:ext uri="{FF2B5EF4-FFF2-40B4-BE49-F238E27FC236}">
                <a16:creationId xmlns:a16="http://schemas.microsoft.com/office/drawing/2014/main" id="{897C5667-FD0F-9A22-CFB2-E3F4DEC152EB}"/>
              </a:ext>
            </a:extLst>
          </p:cNvPr>
          <p:cNvSpPr>
            <a:spLocks noGrp="1"/>
          </p:cNvSpPr>
          <p:nvPr>
            <p:ph idx="1"/>
          </p:nvPr>
        </p:nvSpPr>
        <p:spPr>
          <a:xfrm>
            <a:off x="359999" y="1042914"/>
            <a:ext cx="11446163" cy="5185439"/>
          </a:xfrm>
        </p:spPr>
        <p:txBody>
          <a:bodyPr>
            <a:noAutofit/>
          </a:bodyPr>
          <a:lstStyle/>
          <a:p>
            <a:pPr marL="342900" indent="-342900">
              <a:buFont typeface="Arial" panose="020B0604020202020204" pitchFamily="34" charset="0"/>
              <a:buChar char="•"/>
            </a:pPr>
            <a:r>
              <a:rPr lang="en-GB" sz="1600" b="0">
                <a:hlinkClick r:id="rId2" action="ppaction://hlinksldjump"/>
              </a:rPr>
              <a:t>Homelessness definitions</a:t>
            </a:r>
            <a:endParaRPr lang="en-GB" sz="1600" b="0"/>
          </a:p>
          <a:p>
            <a:pPr marL="342900" indent="-342900">
              <a:buFont typeface="Arial" panose="020B0604020202020204" pitchFamily="34" charset="0"/>
              <a:buChar char="•"/>
            </a:pPr>
            <a:r>
              <a:rPr lang="en-GB" sz="1600" b="0">
                <a:hlinkClick r:id="rId3" action="ppaction://hlinksldjump"/>
              </a:rPr>
              <a:t>Homelessness and Rough Sleeping Key messages</a:t>
            </a:r>
            <a:endParaRPr lang="en-GB" sz="1600" b="0"/>
          </a:p>
          <a:p>
            <a:pPr marL="342900" indent="-342900">
              <a:buFont typeface="Arial" panose="020B0604020202020204" pitchFamily="34" charset="0"/>
              <a:buChar char="•"/>
            </a:pPr>
            <a:r>
              <a:rPr lang="en-GB" sz="1600" b="0">
                <a:hlinkClick r:id="rId4" action="ppaction://hlinksldjump"/>
              </a:rPr>
              <a:t>NICE Guidance 214: Integrated health and social care for people experiencing homelessness</a:t>
            </a:r>
            <a:endParaRPr lang="en-GB" sz="1600" b="0"/>
          </a:p>
          <a:p>
            <a:pPr marL="342900" indent="-342900">
              <a:buFont typeface="Arial" panose="020B0604020202020204" pitchFamily="34" charset="0"/>
              <a:buChar char="•"/>
            </a:pPr>
            <a:r>
              <a:rPr lang="en-GB" sz="1600" b="0">
                <a:hlinkClick r:id="rId5" action="ppaction://hlinksldjump"/>
              </a:rPr>
              <a:t>Duty to refer</a:t>
            </a:r>
            <a:endParaRPr lang="en-GB" sz="1600" b="0"/>
          </a:p>
          <a:p>
            <a:pPr marL="342900" indent="-342900">
              <a:buFont typeface="Arial" panose="020B0604020202020204" pitchFamily="34" charset="0"/>
              <a:buChar char="•"/>
            </a:pPr>
            <a:r>
              <a:rPr lang="en-GB" sz="1600" b="0">
                <a:hlinkClick r:id="rId6" action="ppaction://hlinksldjump"/>
              </a:rPr>
              <a:t>Health outcomes for people experiencing homelessness</a:t>
            </a:r>
            <a:endParaRPr lang="en-GB" sz="1600" b="0"/>
          </a:p>
          <a:p>
            <a:pPr marL="342900" indent="-342900">
              <a:buFont typeface="Arial" panose="020B0604020202020204" pitchFamily="34" charset="0"/>
              <a:buChar char="•"/>
            </a:pPr>
            <a:r>
              <a:rPr lang="en-GB" sz="1600" b="0">
                <a:hlinkClick r:id="rId7" action="ppaction://hlinksldjump"/>
              </a:rPr>
              <a:t>Rough sleeping snapshot in England: Autumn 2022</a:t>
            </a:r>
            <a:endParaRPr lang="en-GB" sz="1600" b="0"/>
          </a:p>
          <a:p>
            <a:pPr marL="342900" indent="-342900">
              <a:buFont typeface="Arial" panose="020B0604020202020204" pitchFamily="34" charset="0"/>
              <a:buChar char="•"/>
            </a:pPr>
            <a:r>
              <a:rPr lang="en-GB" sz="1600" b="0">
                <a:hlinkClick r:id="rId8" action="ppaction://hlinksldjump"/>
              </a:rPr>
              <a:t>The Rough Sleeping Data Framework</a:t>
            </a:r>
            <a:endParaRPr lang="en-GB" sz="1600" b="0"/>
          </a:p>
          <a:p>
            <a:pPr marL="342900" indent="-342900">
              <a:buFont typeface="Arial" panose="020B0604020202020204" pitchFamily="34" charset="0"/>
              <a:buChar char="•"/>
            </a:pPr>
            <a:r>
              <a:rPr lang="en-GB" sz="1600" b="0">
                <a:hlinkClick r:id="rId9" action="ppaction://hlinksldjump"/>
              </a:rPr>
              <a:t>Adult Safeguarding Reviews</a:t>
            </a:r>
            <a:endParaRPr lang="en-GB" sz="1600" b="0"/>
          </a:p>
          <a:p>
            <a:pPr marL="342900" indent="-342900">
              <a:buFont typeface="Arial" panose="020B0604020202020204" pitchFamily="34" charset="0"/>
              <a:buChar char="•"/>
            </a:pPr>
            <a:r>
              <a:rPr lang="en-GB" sz="1600" b="0">
                <a:hlinkClick r:id="rId10" action="ppaction://hlinksldjump"/>
              </a:rPr>
              <a:t>Experimental data analysis: Homelessness and Hospital admissions in the South East </a:t>
            </a:r>
            <a:endParaRPr lang="en-GB" sz="1600" b="0"/>
          </a:p>
          <a:p>
            <a:pPr marL="342900" indent="-342900">
              <a:buFont typeface="Arial" panose="020B0604020202020204" pitchFamily="34" charset="0"/>
              <a:buChar char="•"/>
            </a:pPr>
            <a:r>
              <a:rPr lang="en-GB" sz="1600" b="0">
                <a:hlinkClick r:id="rId11" action="ppaction://hlinksldjump"/>
              </a:rPr>
              <a:t>Homelessness - Households owed a relief duty under the Homelessness Reduction Act</a:t>
            </a:r>
            <a:endParaRPr lang="en-GB" sz="1600" b="0"/>
          </a:p>
          <a:p>
            <a:pPr marL="342900" indent="-342900">
              <a:buFont typeface="Arial" panose="020B0604020202020204" pitchFamily="34" charset="0"/>
              <a:buChar char="•"/>
            </a:pPr>
            <a:r>
              <a:rPr lang="en-GB" sz="1600" b="0">
                <a:hlinkClick r:id="rId12" action="ppaction://hlinksldjump"/>
              </a:rPr>
              <a:t>Homelessness - Temporary Accommodation </a:t>
            </a:r>
            <a:endParaRPr lang="en-GB" sz="1600" b="0"/>
          </a:p>
          <a:p>
            <a:pPr marL="342900" indent="-342900">
              <a:buFont typeface="Arial" panose="020B0604020202020204" pitchFamily="34" charset="0"/>
              <a:buChar char="•"/>
            </a:pPr>
            <a:r>
              <a:rPr lang="en-GB" sz="1600" b="0">
                <a:hlinkClick r:id="rId13" action="ppaction://hlinksldjump"/>
              </a:rPr>
              <a:t>Homelessness – Mental Health</a:t>
            </a:r>
            <a:endParaRPr lang="en-GB" sz="1600" b="0"/>
          </a:p>
          <a:p>
            <a:pPr marL="342900" indent="-342900">
              <a:buFont typeface="Arial" panose="020B0604020202020204" pitchFamily="34" charset="0"/>
              <a:buChar char="•"/>
            </a:pPr>
            <a:r>
              <a:rPr lang="en-GB" sz="1600" b="0">
                <a:hlinkClick r:id="rId14" action="ppaction://hlinksldjump"/>
              </a:rPr>
              <a:t>Homelessness – Deaths</a:t>
            </a:r>
            <a:endParaRPr lang="en-GB" sz="1600" b="0"/>
          </a:p>
          <a:p>
            <a:pPr marL="342900" indent="-342900">
              <a:buFont typeface="Arial" panose="020B0604020202020204" pitchFamily="34" charset="0"/>
              <a:buChar char="•"/>
            </a:pPr>
            <a:r>
              <a:rPr lang="en-GB" sz="1600" b="0">
                <a:hlinkClick r:id="rId15" action="ppaction://hlinksldjump"/>
              </a:rPr>
              <a:t>Homelessness Resources/Organisations</a:t>
            </a:r>
            <a:endParaRPr lang="en-GB" sz="1600" b="0"/>
          </a:p>
          <a:p>
            <a:pPr marL="342900" indent="-342900">
              <a:buFont typeface="Arial" panose="020B0604020202020204" pitchFamily="34" charset="0"/>
              <a:buChar char="•"/>
            </a:pPr>
            <a:endParaRPr lang="en-GB" sz="1600" b="0"/>
          </a:p>
          <a:p>
            <a:pPr marL="342900" indent="-342900">
              <a:buFont typeface="Arial" panose="020B0604020202020204" pitchFamily="34" charset="0"/>
              <a:buChar char="•"/>
            </a:pPr>
            <a:endParaRPr lang="en-GB" sz="1600"/>
          </a:p>
        </p:txBody>
      </p:sp>
      <p:sp>
        <p:nvSpPr>
          <p:cNvPr id="2" name="TextBox 1">
            <a:extLst>
              <a:ext uri="{FF2B5EF4-FFF2-40B4-BE49-F238E27FC236}">
                <a16:creationId xmlns:a16="http://schemas.microsoft.com/office/drawing/2014/main" id="{1A5397AD-92B9-B15C-3941-404E60C215AF}"/>
              </a:ext>
            </a:extLst>
          </p:cNvPr>
          <p:cNvSpPr txBox="1"/>
          <p:nvPr/>
        </p:nvSpPr>
        <p:spPr>
          <a:xfrm>
            <a:off x="9601200" y="6390278"/>
            <a:ext cx="2185214" cy="369332"/>
          </a:xfrm>
          <a:prstGeom prst="rect">
            <a:avLst/>
          </a:prstGeom>
          <a:noFill/>
        </p:spPr>
        <p:txBody>
          <a:bodyPr wrap="none" rtlCol="0">
            <a:spAutoFit/>
          </a:bodyPr>
          <a:lstStyle/>
          <a:p>
            <a:r>
              <a:rPr lang="en-GB">
                <a:hlinkClick r:id="rId16" action="ppaction://hlinksldjump"/>
              </a:rPr>
              <a:t>Return to Contents</a:t>
            </a:r>
            <a:endParaRPr lang="en-GB"/>
          </a:p>
        </p:txBody>
      </p:sp>
    </p:spTree>
    <p:extLst>
      <p:ext uri="{BB962C8B-B14F-4D97-AF65-F5344CB8AC3E}">
        <p14:creationId xmlns:p14="http://schemas.microsoft.com/office/powerpoint/2010/main" val="2829988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D6BCF0-75D6-C092-572B-8AAF2B7B3EF9}"/>
              </a:ext>
            </a:extLst>
          </p:cNvPr>
          <p:cNvSpPr>
            <a:spLocks noGrp="1"/>
          </p:cNvSpPr>
          <p:nvPr>
            <p:ph type="title"/>
          </p:nvPr>
        </p:nvSpPr>
        <p:spPr/>
        <p:txBody>
          <a:bodyPr>
            <a:normAutofit/>
          </a:bodyPr>
          <a:lstStyle/>
          <a:p>
            <a:r>
              <a:rPr lang="en-GB" sz="2800"/>
              <a:t>Homelessness definitions</a:t>
            </a:r>
            <a:endParaRPr lang="en-GB" sz="2800">
              <a:cs typeface="Arial"/>
            </a:endParaRPr>
          </a:p>
        </p:txBody>
      </p:sp>
      <p:sp>
        <p:nvSpPr>
          <p:cNvPr id="5" name="Content Placeholder 4">
            <a:extLst>
              <a:ext uri="{FF2B5EF4-FFF2-40B4-BE49-F238E27FC236}">
                <a16:creationId xmlns:a16="http://schemas.microsoft.com/office/drawing/2014/main" id="{44984844-9D40-9613-0360-433F32DF5774}"/>
              </a:ext>
            </a:extLst>
          </p:cNvPr>
          <p:cNvSpPr>
            <a:spLocks noGrp="1"/>
          </p:cNvSpPr>
          <p:nvPr>
            <p:ph idx="1"/>
          </p:nvPr>
        </p:nvSpPr>
        <p:spPr>
          <a:xfrm>
            <a:off x="359999" y="1191424"/>
            <a:ext cx="11446163" cy="4351338"/>
          </a:xfrm>
        </p:spPr>
        <p:txBody>
          <a:bodyPr vert="horz" lIns="91440" tIns="45720" rIns="91440" bIns="45720" rtlCol="0" anchor="t">
            <a:noAutofit/>
          </a:bodyPr>
          <a:lstStyle/>
          <a:p>
            <a:r>
              <a:rPr lang="en-GB" sz="1800"/>
              <a:t>Homelessness: </a:t>
            </a:r>
            <a:r>
              <a:rPr lang="en-GB" sz="1800" b="0"/>
              <a:t>a household that has no home in the UK or anywhere else in the world available and reasonable to occupy (legal definition). This includes:</a:t>
            </a:r>
          </a:p>
          <a:p>
            <a:pPr marL="342900" indent="-342900">
              <a:buFont typeface="Arial" panose="020B0604020202020204" pitchFamily="34" charset="0"/>
              <a:buChar char="•"/>
            </a:pPr>
            <a:r>
              <a:rPr lang="en-GB" sz="1800"/>
              <a:t>Rooflessness</a:t>
            </a:r>
            <a:r>
              <a:rPr lang="en-GB" sz="1800" b="0"/>
              <a:t>: without a shelter of any kind, sleeping rough</a:t>
            </a:r>
            <a:endParaRPr lang="en-GB" sz="1800" b="0">
              <a:cs typeface="Arial"/>
            </a:endParaRPr>
          </a:p>
          <a:p>
            <a:pPr marL="342900" indent="-342900">
              <a:buFont typeface="Arial" panose="020B0604020202020204" pitchFamily="34" charset="0"/>
              <a:buChar char="•"/>
            </a:pPr>
            <a:r>
              <a:rPr lang="en-GB" sz="1800"/>
              <a:t>Houselessness</a:t>
            </a:r>
            <a:r>
              <a:rPr lang="en-GB" sz="1800" b="0"/>
              <a:t>: with a place to sleep, but temporary in institutions or a shelter</a:t>
            </a:r>
            <a:endParaRPr lang="en-GB" sz="1800" b="0">
              <a:cs typeface="Arial"/>
            </a:endParaRPr>
          </a:p>
          <a:p>
            <a:pPr marL="342900" indent="-342900">
              <a:buFont typeface="Arial" panose="020B0604020202020204" pitchFamily="34" charset="0"/>
              <a:buChar char="•"/>
            </a:pPr>
            <a:r>
              <a:rPr lang="en-GB" sz="1800"/>
              <a:t>Living in insecure housing</a:t>
            </a:r>
            <a:r>
              <a:rPr lang="en-GB" sz="1800" b="0"/>
              <a:t>: threatened with severe exclusion due to insecure tenancies, eviction, domestic violence, or staying with family and friends (“sofa-surfing”)</a:t>
            </a:r>
            <a:endParaRPr lang="en-GB" sz="1800" b="0">
              <a:cs typeface="Arial"/>
            </a:endParaRPr>
          </a:p>
          <a:p>
            <a:pPr marL="342900" indent="-342900">
              <a:buFont typeface="Arial" panose="020B0604020202020204" pitchFamily="34" charset="0"/>
              <a:buChar char="•"/>
            </a:pPr>
            <a:r>
              <a:rPr lang="en-GB" sz="1800"/>
              <a:t>Living in inadequate housing</a:t>
            </a:r>
            <a:r>
              <a:rPr lang="en-GB" sz="1800" b="0"/>
              <a:t>: in caravans on illegal campsites, in unfit housing, in extreme overcrowding. </a:t>
            </a:r>
            <a:endParaRPr lang="en-GB" sz="1800" b="0">
              <a:cs typeface="Arial"/>
            </a:endParaRPr>
          </a:p>
          <a:p>
            <a:pPr marL="342900" indent="-342900">
              <a:buFont typeface="Arial" panose="020B0604020202020204" pitchFamily="34" charset="0"/>
              <a:buChar char="•"/>
            </a:pPr>
            <a:endParaRPr lang="en-GB" sz="1800" b="0"/>
          </a:p>
          <a:p>
            <a:r>
              <a:rPr lang="en-GB" sz="1800"/>
              <a:t>Temporary Accommodation</a:t>
            </a:r>
            <a:r>
              <a:rPr lang="en-GB" sz="1800" b="0"/>
              <a:t>: Households might be placed in temporary accommodation pending the completion of inquiries into an application, or they might spend time waiting in temporary accommodation after an application is accepted, until suitable secure accommodation becomes available. </a:t>
            </a:r>
            <a:endParaRPr lang="en-GB" sz="1800" b="0">
              <a:cs typeface="Arial"/>
            </a:endParaRPr>
          </a:p>
        </p:txBody>
      </p:sp>
      <p:sp>
        <p:nvSpPr>
          <p:cNvPr id="2" name="TextBox 1">
            <a:extLst>
              <a:ext uri="{FF2B5EF4-FFF2-40B4-BE49-F238E27FC236}">
                <a16:creationId xmlns:a16="http://schemas.microsoft.com/office/drawing/2014/main" id="{512A9448-C918-D8B7-E960-C7743A72C1D9}"/>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1026596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7B9B-10C5-610D-8B4B-E464EF999FDF}"/>
              </a:ext>
            </a:extLst>
          </p:cNvPr>
          <p:cNvSpPr>
            <a:spLocks noGrp="1"/>
          </p:cNvSpPr>
          <p:nvPr>
            <p:ph type="title"/>
          </p:nvPr>
        </p:nvSpPr>
        <p:spPr/>
        <p:txBody>
          <a:bodyPr/>
          <a:lstStyle/>
          <a:p>
            <a:r>
              <a:rPr lang="en-GB">
                <a:cs typeface="Arial"/>
              </a:rPr>
              <a:t>Homelessness and Rough Sleeping: Key messages</a:t>
            </a:r>
            <a:endParaRPr lang="en-GB"/>
          </a:p>
        </p:txBody>
      </p:sp>
      <p:sp>
        <p:nvSpPr>
          <p:cNvPr id="3" name="Content Placeholder 2">
            <a:extLst>
              <a:ext uri="{FF2B5EF4-FFF2-40B4-BE49-F238E27FC236}">
                <a16:creationId xmlns:a16="http://schemas.microsoft.com/office/drawing/2014/main" id="{E6542435-0BFE-2E4F-1C17-614C23761EF1}"/>
              </a:ext>
            </a:extLst>
          </p:cNvPr>
          <p:cNvSpPr>
            <a:spLocks noGrp="1"/>
          </p:cNvSpPr>
          <p:nvPr>
            <p:ph idx="1"/>
          </p:nvPr>
        </p:nvSpPr>
        <p:spPr>
          <a:xfrm>
            <a:off x="359999" y="1332420"/>
            <a:ext cx="11446163" cy="4351338"/>
          </a:xfrm>
        </p:spPr>
        <p:txBody>
          <a:bodyPr vert="horz" lIns="91440" tIns="45720" rIns="91440" bIns="45720" rtlCol="0" anchor="t">
            <a:noAutofit/>
          </a:bodyPr>
          <a:lstStyle/>
          <a:p>
            <a:pPr marL="285750" indent="-285750">
              <a:lnSpc>
                <a:spcPct val="150000"/>
              </a:lnSpc>
              <a:buFont typeface="Wingdings" panose="020B0604020202020204" pitchFamily="34" charset="0"/>
              <a:buChar char="q"/>
            </a:pPr>
            <a:r>
              <a:rPr lang="en-GB" sz="1600" b="0">
                <a:ea typeface="+mn-lt"/>
                <a:cs typeface="+mn-lt"/>
              </a:rPr>
              <a:t>Homelessness is more than rough sleeping.  It includes people living in sheds, garages and other unconventional buildings; sofa surfing; hostels and unsuitable temporary accommodation, such as B&amp;Bs. It places people at a high risk of social exclusion, exacerbating or resulting in poor health, limiting education and personal development and may also contribute to people being excluded from general service provision or more specialist support services.</a:t>
            </a:r>
          </a:p>
          <a:p>
            <a:pPr>
              <a:lnSpc>
                <a:spcPct val="150000"/>
              </a:lnSpc>
            </a:pPr>
            <a:endParaRPr lang="en-GB" sz="1600" b="0">
              <a:ea typeface="+mn-lt"/>
              <a:cs typeface="+mn-lt"/>
            </a:endParaRPr>
          </a:p>
          <a:p>
            <a:pPr marL="285750" indent="-285750">
              <a:lnSpc>
                <a:spcPct val="150000"/>
              </a:lnSpc>
              <a:buFont typeface="Wingdings" panose="020B0604020202020204" pitchFamily="34" charset="0"/>
              <a:buChar char="q"/>
            </a:pPr>
            <a:r>
              <a:rPr lang="en-GB" sz="1600" b="0">
                <a:ea typeface="+mn-lt"/>
                <a:cs typeface="+mn-lt"/>
              </a:rPr>
              <a:t>People experiencing homelessness have far worse health and social care outcomes than the general population. The average age of death for people experiencing homelessness is 43 for women and 45 for men.</a:t>
            </a:r>
            <a:endParaRPr lang="en-GB" sz="1600" b="0">
              <a:cs typeface="Arial"/>
            </a:endParaRPr>
          </a:p>
          <a:p>
            <a:pPr marL="285750" indent="-285750">
              <a:lnSpc>
                <a:spcPct val="150000"/>
              </a:lnSpc>
              <a:buFont typeface="Wingdings" panose="020B0604020202020204" pitchFamily="34" charset="0"/>
              <a:buChar char="q"/>
            </a:pPr>
            <a:endParaRPr lang="en-GB" sz="1600" b="0"/>
          </a:p>
          <a:p>
            <a:pPr marL="285750" indent="-285750">
              <a:lnSpc>
                <a:spcPct val="150000"/>
              </a:lnSpc>
              <a:buFont typeface="Wingdings" panose="020B0604020202020204" pitchFamily="34" charset="0"/>
              <a:buChar char="q"/>
            </a:pPr>
            <a:r>
              <a:rPr lang="en-US" sz="1600" b="0"/>
              <a:t>The costs of homelessness to society are significant. NICE </a:t>
            </a:r>
            <a:r>
              <a:rPr lang="en-US" sz="1600" b="0">
                <a:hlinkClick r:id="rId2">
                  <a:extLst>
                    <a:ext uri="{A12FA001-AC4F-418D-AE19-62706E023703}">
                      <ahyp:hlinkClr xmlns:ahyp="http://schemas.microsoft.com/office/drawing/2018/hyperlinkcolor" val="tx"/>
                    </a:ext>
                  </a:extLst>
                </a:hlinkClick>
              </a:rPr>
              <a:t>guidance</a:t>
            </a:r>
            <a:r>
              <a:rPr lang="en-US" sz="1600" b="0"/>
              <a:t> suggests most interventions that address homelessness are likely to be cost effective or even cost saving from the wider public sector perspective.</a:t>
            </a:r>
            <a:br>
              <a:rPr lang="en-US" sz="1600"/>
            </a:br>
            <a:endParaRPr lang="en-US" sz="1600">
              <a:cs typeface="Arial" panose="020B0604020202020204"/>
            </a:endParaRPr>
          </a:p>
        </p:txBody>
      </p:sp>
      <p:sp>
        <p:nvSpPr>
          <p:cNvPr id="4" name="TextBox 3">
            <a:extLst>
              <a:ext uri="{FF2B5EF4-FFF2-40B4-BE49-F238E27FC236}">
                <a16:creationId xmlns:a16="http://schemas.microsoft.com/office/drawing/2014/main" id="{F7EFE5CB-E076-B15A-3629-4CC3D4AE1C0B}"/>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1660537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37173-2240-BA28-7A81-5E2AA042B166}"/>
              </a:ext>
            </a:extLst>
          </p:cNvPr>
          <p:cNvSpPr>
            <a:spLocks noGrp="1"/>
          </p:cNvSpPr>
          <p:nvPr>
            <p:ph type="title"/>
          </p:nvPr>
        </p:nvSpPr>
        <p:spPr/>
        <p:txBody>
          <a:bodyPr>
            <a:normAutofit fontScale="90000"/>
          </a:bodyPr>
          <a:lstStyle/>
          <a:p>
            <a:r>
              <a:rPr lang="en-GB">
                <a:cs typeface="Arial"/>
              </a:rPr>
              <a:t>NICE Guidance 214: </a:t>
            </a:r>
            <a:r>
              <a:rPr lang="en-GB">
                <a:solidFill>
                  <a:srgbClr val="0E0E0E"/>
                </a:solidFill>
              </a:rPr>
              <a:t>Integrated health and social care for people experiencing homelessness</a:t>
            </a:r>
            <a:endParaRPr lang="en-GB">
              <a:cs typeface="Arial"/>
            </a:endParaRPr>
          </a:p>
          <a:p>
            <a:endParaRPr lang="en-GB">
              <a:cs typeface="Arial"/>
            </a:endParaRPr>
          </a:p>
        </p:txBody>
      </p:sp>
      <p:sp>
        <p:nvSpPr>
          <p:cNvPr id="3" name="Content Placeholder 2">
            <a:extLst>
              <a:ext uri="{FF2B5EF4-FFF2-40B4-BE49-F238E27FC236}">
                <a16:creationId xmlns:a16="http://schemas.microsoft.com/office/drawing/2014/main" id="{F1038734-18CD-E3AF-E8B6-4F82F19C4D42}"/>
              </a:ext>
            </a:extLst>
          </p:cNvPr>
          <p:cNvSpPr>
            <a:spLocks noGrp="1"/>
          </p:cNvSpPr>
          <p:nvPr>
            <p:ph idx="1"/>
          </p:nvPr>
        </p:nvSpPr>
        <p:spPr>
          <a:xfrm>
            <a:off x="527125" y="1586922"/>
            <a:ext cx="7487322" cy="4536953"/>
          </a:xfrm>
        </p:spPr>
        <p:txBody>
          <a:bodyPr vert="horz" lIns="91440" tIns="45720" rIns="91440" bIns="45720" rtlCol="0" anchor="t">
            <a:normAutofit/>
          </a:bodyPr>
          <a:lstStyle/>
          <a:p>
            <a:r>
              <a:rPr lang="en-GB" sz="1600" b="0">
                <a:solidFill>
                  <a:srgbClr val="0E0E0E"/>
                </a:solidFill>
                <a:ea typeface="+mn-lt"/>
                <a:cs typeface="+mn-lt"/>
              </a:rPr>
              <a:t>Research has shown that people affected by homelessness often experience poor healthcare and social care.  Mainstream services are largely not geared to provide accessible and trauma informed care for those experiencing rough sleeping and homelessness.  The National Institute for Health and Care Excellence (NICE) and the Centre for Homelessness Impact (CHI) have developed new </a:t>
            </a:r>
            <a:r>
              <a:rPr lang="en-GB" sz="1600" b="0">
                <a:solidFill>
                  <a:srgbClr val="0E0E0E"/>
                </a:solidFill>
                <a:ea typeface="+mn-lt"/>
                <a:cs typeface="+mn-lt"/>
                <a:hlinkClick r:id="rId2"/>
              </a:rPr>
              <a:t>guidance which covers providing integrated health and social care services for people experiencing homelessness</a:t>
            </a:r>
            <a:r>
              <a:rPr lang="en-GB" sz="1600" b="0">
                <a:solidFill>
                  <a:srgbClr val="0E0E0E"/>
                </a:solidFill>
                <a:ea typeface="+mn-lt"/>
                <a:cs typeface="+mn-lt"/>
              </a:rPr>
              <a:t>. It aims to improve access to and engagement with health and social care, and ensure care is coordinated across different services.</a:t>
            </a:r>
          </a:p>
          <a:p>
            <a:endParaRPr lang="en-GB" sz="1600" b="0">
              <a:solidFill>
                <a:srgbClr val="0E0E0E"/>
              </a:solidFill>
              <a:ea typeface="+mn-lt"/>
              <a:cs typeface="+mn-lt"/>
            </a:endParaRPr>
          </a:p>
          <a:p>
            <a:r>
              <a:rPr lang="en-GB" sz="1600" b="0">
                <a:solidFill>
                  <a:srgbClr val="0E0E0E"/>
                </a:solidFill>
                <a:cs typeface="Arial"/>
              </a:rPr>
              <a:t>A step by step </a:t>
            </a:r>
            <a:r>
              <a:rPr lang="en-GB" sz="1600" b="0">
                <a:solidFill>
                  <a:srgbClr val="0E0E0E"/>
                </a:solidFill>
                <a:cs typeface="Arial"/>
                <a:hlinkClick r:id="rId3"/>
              </a:rPr>
              <a:t>implementation manual</a:t>
            </a:r>
            <a:r>
              <a:rPr lang="en-GB" sz="1600" b="0">
                <a:solidFill>
                  <a:srgbClr val="0E0E0E"/>
                </a:solidFill>
                <a:cs typeface="Arial"/>
              </a:rPr>
              <a:t> is available which highlights the main recommendations, presents the evidence base and provides practical suggestions and checklists. </a:t>
            </a:r>
          </a:p>
          <a:p>
            <a:endParaRPr lang="en-GB" sz="1600" b="0">
              <a:solidFill>
                <a:srgbClr val="0E0E0E"/>
              </a:solidFill>
              <a:cs typeface="Arial"/>
            </a:endParaRPr>
          </a:p>
          <a:p>
            <a:r>
              <a:rPr lang="en-GB" sz="1600" b="0">
                <a:solidFill>
                  <a:srgbClr val="0E0E0E"/>
                </a:solidFill>
                <a:cs typeface="Arial"/>
              </a:rPr>
              <a:t>A series of short awareness films are being developed by CHI for the front line workforce in health, social care, and for commissioners and managers.</a:t>
            </a:r>
          </a:p>
          <a:p>
            <a:endParaRPr lang="en-GB" sz="1600" b="0">
              <a:solidFill>
                <a:srgbClr val="0E0E0E"/>
              </a:solidFill>
              <a:cs typeface="Arial"/>
            </a:endParaRPr>
          </a:p>
        </p:txBody>
      </p:sp>
      <p:pic>
        <p:nvPicPr>
          <p:cNvPr id="4" name="Picture 3" descr="A close-up of a sign&#10;&#10;Description automatically generated">
            <a:extLst>
              <a:ext uri="{FF2B5EF4-FFF2-40B4-BE49-F238E27FC236}">
                <a16:creationId xmlns:a16="http://schemas.microsoft.com/office/drawing/2014/main" id="{6977C537-7FCB-C0CB-7563-F984809E8355}"/>
              </a:ext>
            </a:extLst>
          </p:cNvPr>
          <p:cNvPicPr>
            <a:picLocks noChangeAspect="1"/>
          </p:cNvPicPr>
          <p:nvPr/>
        </p:nvPicPr>
        <p:blipFill>
          <a:blip r:embed="rId4"/>
          <a:stretch>
            <a:fillRect/>
          </a:stretch>
        </p:blipFill>
        <p:spPr>
          <a:xfrm>
            <a:off x="8466267" y="1330181"/>
            <a:ext cx="2993511" cy="473859"/>
          </a:xfrm>
          <a:prstGeom prst="rect">
            <a:avLst/>
          </a:prstGeom>
        </p:spPr>
      </p:pic>
      <p:pic>
        <p:nvPicPr>
          <p:cNvPr id="5" name="Picture 4" descr="Front cover of NICE guidance 214">
            <a:extLst>
              <a:ext uri="{FF2B5EF4-FFF2-40B4-BE49-F238E27FC236}">
                <a16:creationId xmlns:a16="http://schemas.microsoft.com/office/drawing/2014/main" id="{37AB244D-7306-DA74-565E-31B8918DBE0C}"/>
              </a:ext>
            </a:extLst>
          </p:cNvPr>
          <p:cNvPicPr>
            <a:picLocks noChangeAspect="1"/>
          </p:cNvPicPr>
          <p:nvPr/>
        </p:nvPicPr>
        <p:blipFill>
          <a:blip r:embed="rId5"/>
          <a:stretch>
            <a:fillRect/>
          </a:stretch>
        </p:blipFill>
        <p:spPr>
          <a:xfrm>
            <a:off x="8466268" y="1804040"/>
            <a:ext cx="2993511" cy="4164500"/>
          </a:xfrm>
          <a:prstGeom prst="rect">
            <a:avLst/>
          </a:prstGeom>
        </p:spPr>
      </p:pic>
      <p:sp>
        <p:nvSpPr>
          <p:cNvPr id="6" name="TextBox 5">
            <a:extLst>
              <a:ext uri="{FF2B5EF4-FFF2-40B4-BE49-F238E27FC236}">
                <a16:creationId xmlns:a16="http://schemas.microsoft.com/office/drawing/2014/main" id="{9BF66D8C-11CC-0009-3756-A6B183F856F7}"/>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2538077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28ED-E47A-59D3-8F9F-EB851ED426A9}"/>
              </a:ext>
            </a:extLst>
          </p:cNvPr>
          <p:cNvSpPr>
            <a:spLocks noGrp="1"/>
          </p:cNvSpPr>
          <p:nvPr>
            <p:ph type="title"/>
          </p:nvPr>
        </p:nvSpPr>
        <p:spPr/>
        <p:txBody>
          <a:bodyPr/>
          <a:lstStyle/>
          <a:p>
            <a:r>
              <a:rPr lang="en-GB"/>
              <a:t>How to use the </a:t>
            </a:r>
            <a:r>
              <a:rPr lang="en-GB" err="1"/>
              <a:t>datapack</a:t>
            </a:r>
            <a:endParaRPr lang="en-GB"/>
          </a:p>
        </p:txBody>
      </p:sp>
      <p:sp>
        <p:nvSpPr>
          <p:cNvPr id="3" name="Content Placeholder 2">
            <a:extLst>
              <a:ext uri="{FF2B5EF4-FFF2-40B4-BE49-F238E27FC236}">
                <a16:creationId xmlns:a16="http://schemas.microsoft.com/office/drawing/2014/main" id="{016F2271-3EFB-28D1-3BFD-76BB85EB1B05}"/>
              </a:ext>
            </a:extLst>
          </p:cNvPr>
          <p:cNvSpPr>
            <a:spLocks noGrp="1"/>
          </p:cNvSpPr>
          <p:nvPr>
            <p:ph idx="1"/>
          </p:nvPr>
        </p:nvSpPr>
        <p:spPr>
          <a:xfrm>
            <a:off x="359999" y="1297459"/>
            <a:ext cx="11446163" cy="4838646"/>
          </a:xfrm>
        </p:spPr>
        <p:txBody>
          <a:bodyPr vert="horz" lIns="91440" tIns="45720" rIns="91440" bIns="45720" rtlCol="0" anchor="t">
            <a:normAutofit/>
          </a:bodyPr>
          <a:lstStyle/>
          <a:p>
            <a:r>
              <a:rPr lang="en-GB" sz="1600" b="0"/>
              <a:t>This </a:t>
            </a:r>
            <a:r>
              <a:rPr lang="en-GB" sz="1600" b="0" err="1"/>
              <a:t>datapack</a:t>
            </a:r>
            <a:r>
              <a:rPr lang="en-GB" sz="1600" b="0"/>
              <a:t> is intended to provide a one-off summary of available data and evidence for inclusion health groups in the South East at an ICB level. It was developed to complement the </a:t>
            </a:r>
            <a:r>
              <a:rPr lang="en-GB" sz="1600" b="0">
                <a:solidFill>
                  <a:schemeClr val="accent2"/>
                </a:solidFill>
                <a:hlinkClick r:id="rId2" action="ppaction://hlinksldjump">
                  <a:extLst>
                    <a:ext uri="{A12FA001-AC4F-418D-AE19-62706E023703}">
                      <ahyp:hlinkClr xmlns:ahyp="http://schemas.microsoft.com/office/drawing/2018/hyperlinkcolor" val="tx"/>
                    </a:ext>
                  </a:extLst>
                </a:hlinkClick>
              </a:rPr>
              <a:t>Spotlight tool</a:t>
            </a:r>
            <a:r>
              <a:rPr lang="en-GB" sz="1600" b="0"/>
              <a:t>, which includes mainly national level data and where new data is currently being added.</a:t>
            </a:r>
          </a:p>
          <a:p>
            <a:r>
              <a:rPr lang="en-GB" sz="1600" b="0"/>
              <a:t>It presents an initial overview to support systems to understand need in their area and provide a resource including data and summaries that can be taken out and used as required, as well as be further developed by local Systems.</a:t>
            </a:r>
            <a:endParaRPr lang="en-GB" sz="1600" b="0">
              <a:cs typeface="Arial"/>
            </a:endParaRPr>
          </a:p>
          <a:p>
            <a:r>
              <a:rPr lang="en-GB" sz="1600" b="0"/>
              <a:t>For each inclusion health group, the key messages for systems are presented, followed by an overview of health issues and available data. The end of each section includes links to further resources and organisations.</a:t>
            </a:r>
            <a:endParaRPr lang="en-GB" sz="1600" b="0">
              <a:cs typeface="Arial" panose="020B0604020202020204"/>
            </a:endParaRPr>
          </a:p>
          <a:p>
            <a:r>
              <a:rPr lang="en-GB" sz="1600" b="0"/>
              <a:t>Each slide includes a link back to the main contents page for ease of navigation and the contents page for each section includes links to key slides. </a:t>
            </a:r>
            <a:endParaRPr lang="en-GB" sz="1600" b="0">
              <a:cs typeface="Arial" panose="020B0604020202020204"/>
            </a:endParaRPr>
          </a:p>
          <a:p>
            <a:r>
              <a:rPr lang="en-GB" sz="1600" b="0"/>
              <a:t>For each summary, there are links to websites in the text with references to published papers included in the notes section. </a:t>
            </a:r>
            <a:endParaRPr lang="en-GB" sz="1600" b="0">
              <a:cs typeface="Arial"/>
            </a:endParaRPr>
          </a:p>
          <a:p>
            <a:r>
              <a:rPr lang="en-GB" sz="1600" b="0"/>
              <a:t>For data slides, </a:t>
            </a:r>
            <a:r>
              <a:rPr lang="en-GB" sz="1600" b="0" u="sng"/>
              <a:t>notes and further information is included in the notes section of each slide</a:t>
            </a:r>
            <a:r>
              <a:rPr lang="en-GB" sz="1600" b="0"/>
              <a:t>. </a:t>
            </a:r>
            <a:endParaRPr lang="en-GB" sz="1600" b="0">
              <a:cs typeface="Arial" panose="020B0604020202020204"/>
            </a:endParaRPr>
          </a:p>
          <a:p>
            <a:r>
              <a:rPr lang="en-GB" sz="1600" b="0">
                <a:cs typeface="Arial" panose="020B0604020202020204"/>
              </a:rPr>
              <a:t>It is recommended that the </a:t>
            </a:r>
            <a:r>
              <a:rPr lang="en-GB" sz="1600" b="0" err="1">
                <a:cs typeface="Arial" panose="020B0604020202020204"/>
              </a:rPr>
              <a:t>datapack</a:t>
            </a:r>
            <a:r>
              <a:rPr lang="en-GB" sz="1600" b="0">
                <a:cs typeface="Arial" panose="020B0604020202020204"/>
              </a:rPr>
              <a:t> is used in conjunction with the newly published </a:t>
            </a:r>
            <a:r>
              <a:rPr lang="en-GB" sz="1600" b="0">
                <a:cs typeface="Arial" panose="020B0604020202020204"/>
                <a:hlinkClick r:id="rId3"/>
              </a:rPr>
              <a:t>National Framework for NHS Action on Inclusion Health.</a:t>
            </a:r>
            <a:r>
              <a:rPr lang="en-GB" sz="1600" b="0">
                <a:cs typeface="Arial" panose="020B0604020202020204"/>
              </a:rPr>
              <a:t> </a:t>
            </a:r>
          </a:p>
          <a:p>
            <a:endParaRPr lang="en-GB" sz="1600" b="0">
              <a:cs typeface="Arial" panose="020B0604020202020204"/>
            </a:endParaRPr>
          </a:p>
          <a:p>
            <a:r>
              <a:rPr lang="en-GB" sz="1600" b="0">
                <a:cs typeface="Arial" panose="020B0604020202020204"/>
              </a:rPr>
              <a:t>If you have any feedback on this </a:t>
            </a:r>
            <a:r>
              <a:rPr lang="en-GB" sz="1600" b="0" err="1">
                <a:cs typeface="Arial" panose="020B0604020202020204"/>
              </a:rPr>
              <a:t>datapack</a:t>
            </a:r>
            <a:r>
              <a:rPr lang="en-GB" sz="1600" b="0">
                <a:cs typeface="Arial" panose="020B0604020202020204"/>
              </a:rPr>
              <a:t>, please contact: </a:t>
            </a:r>
            <a:r>
              <a:rPr lang="en-GB" sz="1600" b="0">
                <a:cs typeface="Arial" panose="020B0604020202020204"/>
                <a:hlinkClick r:id="rId4"/>
              </a:rPr>
              <a:t>OHIDSEBST@dhsc.gov.uk</a:t>
            </a:r>
            <a:r>
              <a:rPr lang="en-GB" sz="1600" b="0">
                <a:cs typeface="Arial" panose="020B0604020202020204"/>
              </a:rPr>
              <a:t> </a:t>
            </a:r>
          </a:p>
          <a:p>
            <a:endParaRPr lang="en-GB" sz="1600" b="0"/>
          </a:p>
          <a:p>
            <a:endParaRPr lang="en-GB" sz="1600" b="0"/>
          </a:p>
          <a:p>
            <a:endParaRPr lang="en-GB" sz="1600" b="0"/>
          </a:p>
          <a:p>
            <a:endParaRPr lang="en-GB" sz="1600" b="0">
              <a:cs typeface="Arial" panose="020B0604020202020204"/>
            </a:endParaRPr>
          </a:p>
        </p:txBody>
      </p:sp>
    </p:spTree>
    <p:extLst>
      <p:ext uri="{BB962C8B-B14F-4D97-AF65-F5344CB8AC3E}">
        <p14:creationId xmlns:p14="http://schemas.microsoft.com/office/powerpoint/2010/main" val="3092409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EF14-E8FE-329C-1F75-80F297419129}"/>
              </a:ext>
            </a:extLst>
          </p:cNvPr>
          <p:cNvSpPr>
            <a:spLocks noGrp="1"/>
          </p:cNvSpPr>
          <p:nvPr>
            <p:ph type="title"/>
          </p:nvPr>
        </p:nvSpPr>
        <p:spPr/>
        <p:txBody>
          <a:bodyPr/>
          <a:lstStyle/>
          <a:p>
            <a:r>
              <a:rPr lang="en-GB">
                <a:cs typeface="Arial"/>
              </a:rPr>
              <a:t>Duty to refer</a:t>
            </a:r>
            <a:endParaRPr lang="en-GB"/>
          </a:p>
        </p:txBody>
      </p:sp>
      <p:sp>
        <p:nvSpPr>
          <p:cNvPr id="3" name="Content Placeholder 2">
            <a:extLst>
              <a:ext uri="{FF2B5EF4-FFF2-40B4-BE49-F238E27FC236}">
                <a16:creationId xmlns:a16="http://schemas.microsoft.com/office/drawing/2014/main" id="{E6B0E847-C7B2-0A69-5C40-D46AC4F883F9}"/>
              </a:ext>
            </a:extLst>
          </p:cNvPr>
          <p:cNvSpPr>
            <a:spLocks noGrp="1"/>
          </p:cNvSpPr>
          <p:nvPr>
            <p:ph idx="1"/>
          </p:nvPr>
        </p:nvSpPr>
        <p:spPr>
          <a:xfrm>
            <a:off x="462579" y="1204839"/>
            <a:ext cx="11166437" cy="4943774"/>
          </a:xfrm>
        </p:spPr>
        <p:txBody>
          <a:bodyPr vert="horz" lIns="91440" tIns="45720" rIns="91440" bIns="45720" rtlCol="0" anchor="t">
            <a:normAutofit/>
          </a:bodyPr>
          <a:lstStyle/>
          <a:p>
            <a:r>
              <a:rPr lang="en-GB" sz="1600" b="0">
                <a:ea typeface="+mn-lt"/>
                <a:cs typeface="+mn-lt"/>
              </a:rPr>
              <a:t>The </a:t>
            </a:r>
            <a:r>
              <a:rPr lang="en-GB" sz="1600" b="0">
                <a:solidFill>
                  <a:srgbClr val="0070C0"/>
                </a:solidFill>
                <a:ea typeface="+mn-lt"/>
                <a:cs typeface="+mn-lt"/>
                <a:hlinkClick r:id="rId2">
                  <a:extLst>
                    <a:ext uri="{A12FA001-AC4F-418D-AE19-62706E023703}">
                      <ahyp:hlinkClr xmlns:ahyp="http://schemas.microsoft.com/office/drawing/2018/hyperlinkcolor" val="tx"/>
                    </a:ext>
                  </a:extLst>
                </a:hlinkClick>
              </a:rPr>
              <a:t>Homelessness Reduction Act 2017</a:t>
            </a:r>
            <a:r>
              <a:rPr lang="en-GB" sz="1600" b="0">
                <a:solidFill>
                  <a:srgbClr val="0070C0"/>
                </a:solidFill>
                <a:ea typeface="+mn-lt"/>
                <a:cs typeface="+mn-lt"/>
              </a:rPr>
              <a:t> </a:t>
            </a:r>
            <a:r>
              <a:rPr lang="en-GB" sz="1600" b="0">
                <a:ea typeface="+mn-lt"/>
                <a:cs typeface="+mn-lt"/>
              </a:rPr>
              <a:t>(HRA) places a statutory duty on Hospital Trusts, NHS walk-in centres and Accident and Emergency departments.  They are required to refer (with consent) any patient who is homeless, or at risk of homelessness in the next 56 days. Referrals without consent may be made to safeguard children or vulnerable adults, in accordance with safeguarding procedures. For patients, this means they can recover in appropriate accommodation and can access health and social care services for ongoing support. For hospitals, it is the chance to break the cycle of costly repeat admissions.    </a:t>
            </a:r>
            <a:endParaRPr lang="en-GB" sz="1600">
              <a:cs typeface="Arial"/>
            </a:endParaRPr>
          </a:p>
          <a:p>
            <a:r>
              <a:rPr lang="en-GB" sz="1600" b="0">
                <a:ea typeface="+mn-lt"/>
                <a:cs typeface="+mn-lt"/>
              </a:rPr>
              <a:t>Homelessness may include patients residing in hostels or unsuitable accommodation, people in insecure accommodation or people sleeping rough. Helpful </a:t>
            </a:r>
            <a:r>
              <a:rPr lang="en-GB" sz="1600" b="0">
                <a:solidFill>
                  <a:srgbClr val="0070C0"/>
                </a:solidFill>
                <a:ea typeface="+mn-lt"/>
                <a:cs typeface="+mn-lt"/>
              </a:rPr>
              <a:t>g</a:t>
            </a:r>
            <a:r>
              <a:rPr lang="en-GB" sz="1600" b="0">
                <a:solidFill>
                  <a:srgbClr val="0070C0"/>
                </a:solidFill>
                <a:ea typeface="+mn-lt"/>
                <a:cs typeface="+mn-lt"/>
                <a:hlinkClick r:id="rId3">
                  <a:extLst>
                    <a:ext uri="{A12FA001-AC4F-418D-AE19-62706E023703}">
                      <ahyp:hlinkClr xmlns:ahyp="http://schemas.microsoft.com/office/drawing/2018/hyperlinkcolor" val="tx"/>
                    </a:ext>
                  </a:extLst>
                </a:hlinkClick>
              </a:rPr>
              <a:t>uidance</a:t>
            </a:r>
            <a:r>
              <a:rPr lang="en-GB" sz="1600" b="0">
                <a:ea typeface="+mn-lt"/>
                <a:cs typeface="+mn-lt"/>
              </a:rPr>
              <a:t> is available.</a:t>
            </a:r>
          </a:p>
          <a:p>
            <a:r>
              <a:rPr lang="en-GB" sz="1600" b="0">
                <a:ea typeface="+mn-lt"/>
                <a:cs typeface="+mn-lt"/>
              </a:rPr>
              <a:t>The Faculty for Homeless and Inclusion Health has produced  </a:t>
            </a:r>
            <a:r>
              <a:rPr lang="en-GB" sz="1600" b="0">
                <a:solidFill>
                  <a:srgbClr val="0070C0"/>
                </a:solidFill>
                <a:ea typeface="+mn-lt"/>
                <a:cs typeface="+mn-lt"/>
                <a:hlinkClick r:id="rId4">
                  <a:extLst>
                    <a:ext uri="{A12FA001-AC4F-418D-AE19-62706E023703}">
                      <ahyp:hlinkClr xmlns:ahyp="http://schemas.microsoft.com/office/drawing/2018/hyperlinkcolor" val="tx"/>
                    </a:ext>
                  </a:extLst>
                </a:hlinkClick>
              </a:rPr>
              <a:t>Standards For Commissioners and Service Providers</a:t>
            </a:r>
            <a:r>
              <a:rPr lang="en-GB" sz="1600" b="0">
                <a:solidFill>
                  <a:srgbClr val="0070C0"/>
                </a:solidFill>
                <a:ea typeface="+mn-lt"/>
                <a:cs typeface="+mn-lt"/>
              </a:rPr>
              <a:t> </a:t>
            </a:r>
            <a:r>
              <a:rPr lang="en-GB" sz="1600" b="0">
                <a:ea typeface="+mn-lt"/>
                <a:cs typeface="+mn-lt"/>
              </a:rPr>
              <a:t>and offers advice and best practice in the care of excluded patients.</a:t>
            </a:r>
          </a:p>
          <a:p>
            <a:r>
              <a:rPr lang="en-GB" sz="1600" b="0">
                <a:solidFill>
                  <a:srgbClr val="0070C0"/>
                </a:solidFill>
                <a:ea typeface="+mn-lt"/>
                <a:cs typeface="+mn-lt"/>
                <a:hlinkClick r:id="rId5">
                  <a:extLst>
                    <a:ext uri="{A12FA001-AC4F-418D-AE19-62706E023703}">
                      <ahyp:hlinkClr xmlns:ahyp="http://schemas.microsoft.com/office/drawing/2018/hyperlinkcolor" val="tx"/>
                    </a:ext>
                  </a:extLst>
                </a:hlinkClick>
              </a:rPr>
              <a:t>Royal College of Physicians guidance</a:t>
            </a:r>
            <a:r>
              <a:rPr lang="en-GB" sz="1600" b="0">
                <a:ea typeface="+mn-lt"/>
                <a:cs typeface="+mn-lt"/>
              </a:rPr>
              <a:t> advises that hospitals supporting 30 or more homeless patients each year develop specific responses, and those supporting more than 200 homeless patients per year consider developing a Pathway homeless hospital team</a:t>
            </a:r>
            <a:r>
              <a:rPr lang="en-GB" sz="1600" b="0">
                <a:solidFill>
                  <a:srgbClr val="0070C0"/>
                </a:solidFill>
                <a:ea typeface="+mn-lt"/>
                <a:cs typeface="+mn-lt"/>
              </a:rPr>
              <a:t> </a:t>
            </a:r>
            <a:r>
              <a:rPr lang="en-GB" sz="1600" b="0">
                <a:ea typeface="+mn-lt"/>
                <a:cs typeface="+mn-lt"/>
              </a:rPr>
              <a:t>to ensure timely discharge and reduced readmission. Contact </a:t>
            </a:r>
            <a:r>
              <a:rPr lang="en-GB" sz="1600" b="0">
                <a:ea typeface="+mn-lt"/>
                <a:cs typeface="+mn-lt"/>
                <a:hlinkClick r:id="rId6">
                  <a:extLst>
                    <a:ext uri="{A12FA001-AC4F-418D-AE19-62706E023703}">
                      <ahyp:hlinkClr xmlns:ahyp="http://schemas.microsoft.com/office/drawing/2018/hyperlinkcolor" val="tx"/>
                    </a:ext>
                  </a:extLst>
                </a:hlinkClick>
              </a:rPr>
              <a:t>Pathway for advice</a:t>
            </a:r>
            <a:r>
              <a:rPr lang="en-GB" sz="1600" b="0">
                <a:ea typeface="+mn-lt"/>
                <a:cs typeface="+mn-lt"/>
              </a:rPr>
              <a:t> on developing a team.</a:t>
            </a:r>
            <a:endParaRPr lang="en-GB" sz="1600"/>
          </a:p>
          <a:p>
            <a:r>
              <a:rPr lang="en-GB" sz="1600" b="0">
                <a:cs typeface="Arial"/>
              </a:rPr>
              <a:t>A new report from Crisis and Pathway, </a:t>
            </a:r>
            <a:r>
              <a:rPr lang="en-GB" sz="1600" b="0">
                <a:solidFill>
                  <a:srgbClr val="0070C0"/>
                </a:solidFill>
                <a:cs typeface="Arial"/>
                <a:hlinkClick r:id="rId7">
                  <a:extLst>
                    <a:ext uri="{A12FA001-AC4F-418D-AE19-62706E023703}">
                      <ahyp:hlinkClr xmlns:ahyp="http://schemas.microsoft.com/office/drawing/2018/hyperlinkcolor" val="tx"/>
                    </a:ext>
                  </a:extLst>
                </a:hlinkClick>
              </a:rPr>
              <a:t>Beyond the Ward – Exploring the Duty to Refer in Hospital Settings</a:t>
            </a:r>
            <a:r>
              <a:rPr lang="en-GB" sz="1600" b="0">
                <a:cs typeface="Arial"/>
              </a:rPr>
              <a:t>,  highlights examples of good practice where the integration of services across organisations have been developed.</a:t>
            </a:r>
            <a:endParaRPr lang="en-GB" sz="1600" b="0">
              <a:ea typeface="+mn-lt"/>
              <a:cs typeface="+mn-lt"/>
            </a:endParaRPr>
          </a:p>
          <a:p>
            <a:endParaRPr lang="en-GB" sz="1600">
              <a:cs typeface="Arial"/>
            </a:endParaRPr>
          </a:p>
        </p:txBody>
      </p:sp>
      <p:sp>
        <p:nvSpPr>
          <p:cNvPr id="4" name="TextBox 3">
            <a:extLst>
              <a:ext uri="{FF2B5EF4-FFF2-40B4-BE49-F238E27FC236}">
                <a16:creationId xmlns:a16="http://schemas.microsoft.com/office/drawing/2014/main" id="{A2D69FE7-13D9-4A28-9FDD-BCFB45B48F9D}"/>
              </a:ext>
            </a:extLst>
          </p:cNvPr>
          <p:cNvSpPr txBox="1"/>
          <p:nvPr/>
        </p:nvSpPr>
        <p:spPr>
          <a:xfrm>
            <a:off x="9601200" y="6390278"/>
            <a:ext cx="2185214" cy="369332"/>
          </a:xfrm>
          <a:prstGeom prst="rect">
            <a:avLst/>
          </a:prstGeom>
          <a:noFill/>
        </p:spPr>
        <p:txBody>
          <a:bodyPr wrap="none" rtlCol="0">
            <a:spAutoFit/>
          </a:bodyPr>
          <a:lstStyle/>
          <a:p>
            <a:r>
              <a:rPr lang="en-GB">
                <a:hlinkClick r:id="rId8" action="ppaction://hlinksldjump"/>
              </a:rPr>
              <a:t>Return to Contents</a:t>
            </a:r>
            <a:endParaRPr lang="en-GB"/>
          </a:p>
        </p:txBody>
      </p:sp>
    </p:spTree>
    <p:extLst>
      <p:ext uri="{BB962C8B-B14F-4D97-AF65-F5344CB8AC3E}">
        <p14:creationId xmlns:p14="http://schemas.microsoft.com/office/powerpoint/2010/main" val="3148138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A6CE-7CD4-D9D5-1461-42B2B899536F}"/>
              </a:ext>
            </a:extLst>
          </p:cNvPr>
          <p:cNvSpPr>
            <a:spLocks noGrp="1"/>
          </p:cNvSpPr>
          <p:nvPr>
            <p:ph type="title"/>
          </p:nvPr>
        </p:nvSpPr>
        <p:spPr/>
        <p:txBody>
          <a:bodyPr>
            <a:normAutofit fontScale="90000"/>
          </a:bodyPr>
          <a:lstStyle/>
          <a:p>
            <a:r>
              <a:rPr lang="en-GB"/>
              <a:t>Health outcomes for people experiencing homelessness 1/2</a:t>
            </a:r>
          </a:p>
        </p:txBody>
      </p:sp>
      <p:sp>
        <p:nvSpPr>
          <p:cNvPr id="3" name="Content Placeholder 2">
            <a:extLst>
              <a:ext uri="{FF2B5EF4-FFF2-40B4-BE49-F238E27FC236}">
                <a16:creationId xmlns:a16="http://schemas.microsoft.com/office/drawing/2014/main" id="{DB6746C8-242D-CBC0-196A-FE471EB1756B}"/>
              </a:ext>
            </a:extLst>
          </p:cNvPr>
          <p:cNvSpPr>
            <a:spLocks noGrp="1"/>
          </p:cNvSpPr>
          <p:nvPr>
            <p:ph idx="1"/>
          </p:nvPr>
        </p:nvSpPr>
        <p:spPr>
          <a:xfrm>
            <a:off x="359999" y="1107183"/>
            <a:ext cx="11446163" cy="5584772"/>
          </a:xfrm>
        </p:spPr>
        <p:txBody>
          <a:bodyPr vert="horz" lIns="91440" tIns="45720" rIns="91440" bIns="45720" rtlCol="0" anchor="t">
            <a:noAutofit/>
          </a:bodyPr>
          <a:lstStyle/>
          <a:p>
            <a:r>
              <a:rPr lang="en-GB" sz="1600" b="0" dirty="0">
                <a:cs typeface="Arial"/>
              </a:rPr>
              <a:t>The latest national official figures show a 26% increase in rough sleeping and the highest rates of people living in temporary accommodation on record.</a:t>
            </a:r>
            <a:r>
              <a:rPr lang="en-GB" sz="1600" b="0" baseline="30000" dirty="0">
                <a:cs typeface="Arial"/>
              </a:rPr>
              <a:t>1 </a:t>
            </a:r>
            <a:endParaRPr lang="en-US" sz="1600" dirty="0">
              <a:cs typeface="Arial"/>
            </a:endParaRPr>
          </a:p>
          <a:p>
            <a:r>
              <a:rPr lang="en-GB" sz="1600" b="0" dirty="0">
                <a:cs typeface="Arial"/>
              </a:rPr>
              <a:t>Homelessness is associated with poor health outcomes, with mortality risks of three to six times higher than for the general population</a:t>
            </a:r>
            <a:r>
              <a:rPr lang="en-GB" sz="1600" b="0" baseline="30000" dirty="0">
                <a:cs typeface="Arial"/>
              </a:rPr>
              <a:t>2,3</a:t>
            </a:r>
            <a:r>
              <a:rPr lang="en-GB" sz="1600" b="0" dirty="0">
                <a:cs typeface="Arial"/>
              </a:rPr>
              <a:t>.  People experiencing homelessness have substantially increased risk of death due to respiratory and cardiovascular diseases</a:t>
            </a:r>
            <a:r>
              <a:rPr lang="en-GB" sz="1600" b="0" baseline="30000" dirty="0">
                <a:cs typeface="Arial"/>
              </a:rPr>
              <a:t>4</a:t>
            </a:r>
            <a:r>
              <a:rPr lang="en-GB" sz="1600" b="0" dirty="0">
                <a:cs typeface="Arial"/>
              </a:rPr>
              <a:t>. Some studies have shown the increased risk of mortality is also present for those sofa surfing and squatting</a:t>
            </a:r>
            <a:r>
              <a:rPr lang="en-GB" sz="1600" b="0" baseline="30000" dirty="0">
                <a:cs typeface="Arial"/>
              </a:rPr>
              <a:t>5</a:t>
            </a:r>
            <a:r>
              <a:rPr lang="en-GB" sz="1600" b="0" dirty="0">
                <a:cs typeface="Arial"/>
              </a:rPr>
              <a:t>.  Studies excluding these more prevalent forms of homelessness, and use of low-cost hotels, may have underestimated their impact on mortality. </a:t>
            </a:r>
          </a:p>
          <a:p>
            <a:r>
              <a:rPr lang="en-GB" sz="1600" b="0" dirty="0">
                <a:ea typeface="+mn-lt"/>
                <a:cs typeface="+mn-lt"/>
              </a:rPr>
              <a:t>There are few studies of morbidity among homeless people. Most research has focused on infections and mental health problems and found high relative and absolute prevalence</a:t>
            </a:r>
            <a:r>
              <a:rPr lang="en-GB" sz="1600" b="0" baseline="30000" dirty="0">
                <a:ea typeface="+mn-lt"/>
                <a:cs typeface="+mn-lt"/>
              </a:rPr>
              <a:t>4</a:t>
            </a:r>
            <a:r>
              <a:rPr lang="en-GB" sz="1600" b="0" dirty="0">
                <a:ea typeface="+mn-lt"/>
                <a:cs typeface="+mn-lt"/>
              </a:rPr>
              <a:t>. Those studies which have looked at broader outcomes have found that respiratory diseases, dental problems, headaches and skin diseases are also more common among homeless people than the general population.</a:t>
            </a:r>
          </a:p>
          <a:p>
            <a:endParaRPr lang="en-GB" sz="600" b="0" dirty="0">
              <a:ea typeface="+mn-lt"/>
              <a:cs typeface="+mn-lt"/>
            </a:endParaRPr>
          </a:p>
          <a:p>
            <a:r>
              <a:rPr lang="en-GB" sz="1600" b="0" dirty="0">
                <a:cs typeface="Arial"/>
              </a:rPr>
              <a:t>Increasingly, frailty and premature aging is being seen in the homeless population. R</a:t>
            </a:r>
            <a:r>
              <a:rPr lang="en-GB" sz="1600" b="0" dirty="0">
                <a:solidFill>
                  <a:srgbClr val="000000"/>
                </a:solidFill>
                <a:ea typeface="+mn-lt"/>
                <a:cs typeface="+mn-lt"/>
              </a:rPr>
              <a:t>esearch by Pathway, the Marie Curie Palliative Care Research Department and Institute of Epidemiology &amp; Health Care at UCL, involved the first exploration of premature aging among people experiencing homelessness in the UK. Although the average age of participants was 56 years (range 38-74), the levels of frailty were comparable to 89-year-olds in the general population. Conditions usually associated with old age were common, with more than half experiencing falls, visual impairment, low grip strength, and mobility impairment.  Cognitive impairment was also found to be prevalent but under recognised and rarely diagnosed. In addition, all participants had more than one long-term health condition, with an average of 7 long-term conditions identified per person. This is greater by far than even the oldest people in the general population</a:t>
            </a:r>
            <a:r>
              <a:rPr lang="en-GB" sz="1600" b="0" baseline="30000" dirty="0">
                <a:solidFill>
                  <a:srgbClr val="000000"/>
                </a:solidFill>
                <a:ea typeface="+mn-lt"/>
                <a:cs typeface="+mn-lt"/>
              </a:rPr>
              <a:t>6</a:t>
            </a:r>
            <a:r>
              <a:rPr lang="en-GB" sz="1600" b="0" dirty="0">
                <a:solidFill>
                  <a:srgbClr val="000000"/>
                </a:solidFill>
                <a:ea typeface="+mn-lt"/>
                <a:cs typeface="+mn-lt"/>
              </a:rPr>
              <a:t>.</a:t>
            </a:r>
          </a:p>
          <a:p>
            <a:endParaRPr lang="en-GB" sz="1600" b="0" dirty="0">
              <a:ea typeface="+mn-lt"/>
              <a:cs typeface="+mn-lt"/>
            </a:endParaRPr>
          </a:p>
        </p:txBody>
      </p:sp>
      <p:sp>
        <p:nvSpPr>
          <p:cNvPr id="4" name="TextBox 3">
            <a:extLst>
              <a:ext uri="{FF2B5EF4-FFF2-40B4-BE49-F238E27FC236}">
                <a16:creationId xmlns:a16="http://schemas.microsoft.com/office/drawing/2014/main" id="{1B5881D8-7D3C-28E0-3067-7810054BB010}"/>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1580957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A4BB-5FFD-849F-2BF3-1E0D9D6E6A36}"/>
              </a:ext>
            </a:extLst>
          </p:cNvPr>
          <p:cNvSpPr>
            <a:spLocks noGrp="1"/>
          </p:cNvSpPr>
          <p:nvPr>
            <p:ph type="title"/>
          </p:nvPr>
        </p:nvSpPr>
        <p:spPr>
          <a:xfrm>
            <a:off x="337588" y="222196"/>
            <a:ext cx="11446163" cy="586301"/>
          </a:xfrm>
        </p:spPr>
        <p:txBody>
          <a:bodyPr>
            <a:normAutofit fontScale="90000"/>
          </a:bodyPr>
          <a:lstStyle/>
          <a:p>
            <a:r>
              <a:rPr lang="en-GB">
                <a:cs typeface="Arial"/>
              </a:rPr>
              <a:t>Health outcomes for people experiencing homelessness 2/2</a:t>
            </a:r>
            <a:endParaRPr lang="en-US"/>
          </a:p>
        </p:txBody>
      </p:sp>
      <p:sp>
        <p:nvSpPr>
          <p:cNvPr id="3" name="Content Placeholder 2">
            <a:extLst>
              <a:ext uri="{FF2B5EF4-FFF2-40B4-BE49-F238E27FC236}">
                <a16:creationId xmlns:a16="http://schemas.microsoft.com/office/drawing/2014/main" id="{FB1555F3-0FB0-FBFF-E848-2E1A9C781726}"/>
              </a:ext>
            </a:extLst>
          </p:cNvPr>
          <p:cNvSpPr>
            <a:spLocks noGrp="1"/>
          </p:cNvSpPr>
          <p:nvPr>
            <p:ph idx="1"/>
          </p:nvPr>
        </p:nvSpPr>
        <p:spPr>
          <a:xfrm>
            <a:off x="337588" y="876255"/>
            <a:ext cx="11516824" cy="5267370"/>
          </a:xfrm>
        </p:spPr>
        <p:txBody>
          <a:bodyPr vert="horz" lIns="91440" tIns="45720" rIns="91440" bIns="45720" rtlCol="0" anchor="t">
            <a:noAutofit/>
          </a:bodyPr>
          <a:lstStyle/>
          <a:p>
            <a:r>
              <a:rPr lang="en-GB" sz="1600" b="0">
                <a:cs typeface="Arial"/>
              </a:rPr>
              <a:t>In 2022, Homeless Link published </a:t>
            </a:r>
            <a:r>
              <a:rPr lang="en-GB" sz="1600" b="0">
                <a:ea typeface="+mn-lt"/>
                <a:cs typeface="+mn-lt"/>
                <a:hlinkClick r:id="rId3"/>
              </a:rPr>
              <a:t>The Unhealthy State of Homelessness</a:t>
            </a:r>
            <a:r>
              <a:rPr lang="en-GB" sz="1600" b="0">
                <a:ea typeface="+mn-lt"/>
                <a:cs typeface="+mn-lt"/>
              </a:rPr>
              <a:t>.  The findings from 31 Homeless Health Needs Audits (HHNAs), representing 2,776 individuals showed:</a:t>
            </a:r>
            <a:endParaRPr lang="en-US">
              <a:cs typeface="Arial" panose="020B0604020202020204"/>
            </a:endParaRPr>
          </a:p>
          <a:p>
            <a:pPr marL="285750" indent="-285750">
              <a:buFont typeface="Arial"/>
              <a:buChar char="•"/>
            </a:pPr>
            <a:r>
              <a:rPr lang="en-GB" sz="1600" b="0">
                <a:ea typeface="+mn-lt"/>
                <a:cs typeface="+mn-lt"/>
              </a:rPr>
              <a:t>People experiencing homelessness suffer from worse physical and mental health than the general population and on many measures, the situation has worsened since the first HHNA in 2014.</a:t>
            </a:r>
            <a:endParaRPr lang="en-GB" sz="1600">
              <a:cs typeface="Arial"/>
            </a:endParaRPr>
          </a:p>
          <a:p>
            <a:pPr marL="285750" indent="-285750">
              <a:buFont typeface="Arial"/>
              <a:buChar char="•"/>
            </a:pPr>
            <a:r>
              <a:rPr lang="en-GB" sz="1600" b="0">
                <a:ea typeface="+mn-lt"/>
                <a:cs typeface="+mn-lt"/>
              </a:rPr>
              <a:t>Nutrition presents a big challenge with a third of respondents reporting that on average, they eat only one meal a day.</a:t>
            </a:r>
            <a:endParaRPr lang="en-GB" sz="1600" b="0">
              <a:cs typeface="Arial"/>
            </a:endParaRPr>
          </a:p>
          <a:p>
            <a:pPr marL="285750" indent="-285750">
              <a:buFont typeface="Arial"/>
              <a:buChar char="•"/>
            </a:pPr>
            <a:r>
              <a:rPr lang="en-GB" sz="1600" b="0">
                <a:cs typeface="Arial"/>
              </a:rPr>
              <a:t>76% (378) of respondents reported that they smoke cigarettes, cigars or a pipe, compared to 13.8% of adults in the general population who are either ‘occasional’ or ‘regular’ smokers.</a:t>
            </a:r>
          </a:p>
          <a:p>
            <a:pPr marL="285750" indent="-285750">
              <a:buFont typeface="Arial"/>
              <a:buChar char="•"/>
            </a:pPr>
            <a:r>
              <a:rPr lang="en-GB" sz="1600" b="0">
                <a:ea typeface="+mn-lt"/>
                <a:cs typeface="+mn-lt"/>
              </a:rPr>
              <a:t>Between 2018–2021, 63% of respondents reported they had a long term illness, disability or infirmity.</a:t>
            </a:r>
            <a:endParaRPr lang="en-GB" sz="1600">
              <a:cs typeface="Arial"/>
            </a:endParaRPr>
          </a:p>
          <a:p>
            <a:pPr marL="285750" indent="-285750">
              <a:buFont typeface="Arial"/>
              <a:buChar char="•"/>
            </a:pPr>
            <a:r>
              <a:rPr lang="en-GB" sz="1600" b="0">
                <a:ea typeface="+mn-lt"/>
                <a:cs typeface="+mn-lt"/>
              </a:rPr>
              <a:t>The number of people with a mental health diagnosis has increased substantially from 45% in 2014 to 82% in 2018–2021.</a:t>
            </a:r>
            <a:endParaRPr lang="en-GB" sz="1600">
              <a:cs typeface="Arial"/>
            </a:endParaRPr>
          </a:p>
          <a:p>
            <a:pPr marL="285750" indent="-285750">
              <a:buFont typeface="Arial"/>
              <a:buChar char="•"/>
            </a:pPr>
            <a:r>
              <a:rPr lang="en-GB" sz="1600" b="0">
                <a:ea typeface="+mn-lt"/>
                <a:cs typeface="+mn-lt"/>
              </a:rPr>
              <a:t>45% of respondents reported they are self-medicating with drugs or alcohol to help them cope with their mental health.</a:t>
            </a:r>
            <a:endParaRPr lang="en-GB" sz="1600">
              <a:cs typeface="Arial"/>
            </a:endParaRPr>
          </a:p>
          <a:p>
            <a:pPr marL="285750" indent="-285750">
              <a:buFont typeface="Arial"/>
              <a:buChar char="•"/>
            </a:pPr>
            <a:r>
              <a:rPr lang="en-GB" sz="1600" b="0">
                <a:ea typeface="+mn-lt"/>
                <a:cs typeface="+mn-lt"/>
              </a:rPr>
              <a:t>Barriers in accessing needed support for physical and mental health means people experiencing homelessness are over reliant on emergency health care services, with 48% of respondents having used A&amp;E services in the last year: three times more than the general population.</a:t>
            </a:r>
            <a:endParaRPr lang="en-GB" sz="1600">
              <a:cs typeface="Arial"/>
            </a:endParaRPr>
          </a:p>
          <a:p>
            <a:pPr marL="285750" indent="-285750">
              <a:buFont typeface="Arial"/>
              <a:buChar char="•"/>
            </a:pPr>
            <a:r>
              <a:rPr lang="en-GB" sz="1600" b="0">
                <a:ea typeface="+mn-lt"/>
                <a:cs typeface="+mn-lt"/>
              </a:rPr>
              <a:t>Between 2018 - 2021 a total of 38% of respondents had been admitted to hospital in the 12 months before participating in a Homeless Health Needs Audit. The most common reason for hospital admission related to a physical health condition (37%), and 28% related to either a mental health condition or self-harm or attempted suicide.</a:t>
            </a:r>
            <a:endParaRPr lang="en-GB" sz="1600">
              <a:cs typeface="Arial"/>
            </a:endParaRPr>
          </a:p>
          <a:p>
            <a:pPr marL="285750" indent="-285750">
              <a:buFont typeface="Arial"/>
              <a:buChar char="•"/>
            </a:pPr>
            <a:r>
              <a:rPr lang="en-GB" sz="1600" b="0">
                <a:ea typeface="+mn-lt"/>
                <a:cs typeface="+mn-lt"/>
              </a:rPr>
              <a:t>For those who had been admitted to hospital nearly a quarter (24%) had been discharged to the streets.</a:t>
            </a:r>
            <a:endParaRPr lang="en-GB" sz="1600">
              <a:cs typeface="Arial"/>
            </a:endParaRPr>
          </a:p>
          <a:p>
            <a:pPr marL="285750" indent="-285750">
              <a:buFont typeface="Arial"/>
              <a:buChar char="•"/>
            </a:pPr>
            <a:endParaRPr lang="en-GB" sz="1600" b="0">
              <a:cs typeface="Arial"/>
            </a:endParaRPr>
          </a:p>
          <a:p>
            <a:endParaRPr lang="en-GB" sz="1800" b="0">
              <a:cs typeface="Arial"/>
            </a:endParaRPr>
          </a:p>
        </p:txBody>
      </p:sp>
      <p:sp>
        <p:nvSpPr>
          <p:cNvPr id="4" name="TextBox 3">
            <a:extLst>
              <a:ext uri="{FF2B5EF4-FFF2-40B4-BE49-F238E27FC236}">
                <a16:creationId xmlns:a16="http://schemas.microsoft.com/office/drawing/2014/main" id="{829F4EB9-DC23-268C-274D-E5193AF40127}"/>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961986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4F25-35F3-8CD0-666C-C43B520A1CCF}"/>
              </a:ext>
            </a:extLst>
          </p:cNvPr>
          <p:cNvSpPr>
            <a:spLocks noGrp="1"/>
          </p:cNvSpPr>
          <p:nvPr>
            <p:ph type="title"/>
          </p:nvPr>
        </p:nvSpPr>
        <p:spPr>
          <a:xfrm>
            <a:off x="349417" y="287733"/>
            <a:ext cx="11339949" cy="452432"/>
          </a:xfrm>
        </p:spPr>
        <p:txBody>
          <a:bodyPr/>
          <a:lstStyle/>
          <a:p>
            <a:pPr algn="just"/>
            <a:r>
              <a:rPr lang="en-GB" sz="2600">
                <a:ea typeface="+mj-lt"/>
                <a:cs typeface="+mj-lt"/>
              </a:rPr>
              <a:t>Prevalence of long-term conditions by deprivation and homelessness </a:t>
            </a:r>
            <a:endParaRPr lang="en-GB" sz="2600">
              <a:cs typeface="Arial" panose="020B0604020202020204"/>
            </a:endParaRPr>
          </a:p>
        </p:txBody>
      </p:sp>
      <p:sp>
        <p:nvSpPr>
          <p:cNvPr id="4" name="TextBox 3">
            <a:extLst>
              <a:ext uri="{FF2B5EF4-FFF2-40B4-BE49-F238E27FC236}">
                <a16:creationId xmlns:a16="http://schemas.microsoft.com/office/drawing/2014/main" id="{A1E45A46-1FE1-D73F-9EDB-FE9AC56324CE}"/>
              </a:ext>
            </a:extLst>
          </p:cNvPr>
          <p:cNvSpPr txBox="1"/>
          <p:nvPr/>
        </p:nvSpPr>
        <p:spPr>
          <a:xfrm>
            <a:off x="9066981" y="54126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5" name="TextBox 4">
            <a:extLst>
              <a:ext uri="{FF2B5EF4-FFF2-40B4-BE49-F238E27FC236}">
                <a16:creationId xmlns:a16="http://schemas.microsoft.com/office/drawing/2014/main" id="{F166F1C3-F52A-FDBC-F0F6-B3D6C6053F10}"/>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
        <p:nvSpPr>
          <p:cNvPr id="6" name="TextBox 5">
            <a:extLst>
              <a:ext uri="{FF2B5EF4-FFF2-40B4-BE49-F238E27FC236}">
                <a16:creationId xmlns:a16="http://schemas.microsoft.com/office/drawing/2014/main" id="{C1D03ED1-18EF-B6B1-BA41-94C234BDCFEC}"/>
              </a:ext>
            </a:extLst>
          </p:cNvPr>
          <p:cNvSpPr txBox="1"/>
          <p:nvPr/>
        </p:nvSpPr>
        <p:spPr>
          <a:xfrm>
            <a:off x="360652" y="790952"/>
            <a:ext cx="5176588"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cs typeface="Arial"/>
              </a:rPr>
              <a:t>Research has found that homeless people report substantially worse health than those in stable accommodation and are three times more likely to report a chronic disease</a:t>
            </a:r>
            <a:r>
              <a:rPr lang="en-GB" sz="1600" baseline="30000">
                <a:cs typeface="Arial"/>
              </a:rPr>
              <a:t>1</a:t>
            </a:r>
            <a:r>
              <a:rPr lang="en-GB" sz="1600">
                <a:cs typeface="Arial"/>
              </a:rPr>
              <a:t>.  </a:t>
            </a:r>
          </a:p>
          <a:p>
            <a:endParaRPr lang="en-GB" sz="1600">
              <a:cs typeface="Arial"/>
            </a:endParaRPr>
          </a:p>
          <a:p>
            <a:r>
              <a:rPr lang="en-GB" sz="1600">
                <a:cs typeface="Arial"/>
              </a:rPr>
              <a:t>The chart opposite demonstrate prevalence and prevalence ratios of different long-term conditions compared to deprivation and homelessness </a:t>
            </a:r>
            <a:r>
              <a:rPr lang="en-GB" sz="1600">
                <a:ea typeface="+mn-lt"/>
                <a:cs typeface="+mn-lt"/>
              </a:rPr>
              <a:t>in homeless and housed people in London and Birmingham</a:t>
            </a:r>
            <a:r>
              <a:rPr lang="en-GB" sz="1600" baseline="30000">
                <a:ea typeface="+mn-lt"/>
                <a:cs typeface="+mn-lt"/>
              </a:rPr>
              <a:t>1</a:t>
            </a:r>
            <a:r>
              <a:rPr lang="en-GB" sz="1600">
                <a:cs typeface="Arial"/>
              </a:rPr>
              <a:t>.</a:t>
            </a:r>
          </a:p>
          <a:p>
            <a:endParaRPr lang="en-GB" sz="1600">
              <a:cs typeface="Arial"/>
            </a:endParaRPr>
          </a:p>
          <a:p>
            <a:r>
              <a:rPr lang="en-GB" sz="1600">
                <a:cs typeface="Arial"/>
              </a:rPr>
              <a:t>When comparing some of the health conditions, that are identified in CORE 20+5, across deprivation quintiles (blue), there is a "slope" in health outcomes, but factor in homelessness (red) and the inequalities are significantly greater for conditions such as Chronic Obstructive Pulmonary Disease (COPD), Cardiovascular Disease (CVD), asthma and epilepsy. </a:t>
            </a:r>
          </a:p>
          <a:p>
            <a:endParaRPr lang="en-GB" sz="1600">
              <a:cs typeface="Arial"/>
            </a:endParaRPr>
          </a:p>
          <a:p>
            <a:r>
              <a:rPr lang="en-GB" sz="1600">
                <a:cs typeface="Arial"/>
              </a:rPr>
              <a:t>The same study also found that homeless people report worse quality of life and are more than twice as likely to report problems with anxiety</a:t>
            </a:r>
            <a:r>
              <a:rPr lang="en-GB" sz="1600" baseline="30000">
                <a:cs typeface="Arial"/>
              </a:rPr>
              <a:t>1</a:t>
            </a:r>
            <a:r>
              <a:rPr lang="en-GB" sz="1600">
                <a:cs typeface="Arial"/>
              </a:rPr>
              <a:t>. </a:t>
            </a:r>
            <a:endParaRPr lang="en-GB">
              <a:cs typeface="Arial"/>
            </a:endParaRPr>
          </a:p>
        </p:txBody>
      </p:sp>
      <p:pic>
        <p:nvPicPr>
          <p:cNvPr id="7" name="Picture 6">
            <a:extLst>
              <a:ext uri="{FF2B5EF4-FFF2-40B4-BE49-F238E27FC236}">
                <a16:creationId xmlns:a16="http://schemas.microsoft.com/office/drawing/2014/main" id="{FBF6D2AB-B428-8537-A808-8D134B10AE5E}"/>
              </a:ext>
            </a:extLst>
          </p:cNvPr>
          <p:cNvPicPr>
            <a:picLocks noChangeAspect="1"/>
          </p:cNvPicPr>
          <p:nvPr/>
        </p:nvPicPr>
        <p:blipFill>
          <a:blip r:embed="rId4"/>
          <a:stretch>
            <a:fillRect/>
          </a:stretch>
        </p:blipFill>
        <p:spPr>
          <a:xfrm>
            <a:off x="5861713" y="1355734"/>
            <a:ext cx="5829782" cy="4705976"/>
          </a:xfrm>
          <a:prstGeom prst="rect">
            <a:avLst/>
          </a:prstGeom>
        </p:spPr>
      </p:pic>
    </p:spTree>
    <p:extLst>
      <p:ext uri="{BB962C8B-B14F-4D97-AF65-F5344CB8AC3E}">
        <p14:creationId xmlns:p14="http://schemas.microsoft.com/office/powerpoint/2010/main" val="2780077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34B4B-285A-2F75-685F-B4D32F8E8E9F}"/>
              </a:ext>
            </a:extLst>
          </p:cNvPr>
          <p:cNvSpPr>
            <a:spLocks noGrp="1"/>
          </p:cNvSpPr>
          <p:nvPr>
            <p:ph type="title"/>
          </p:nvPr>
        </p:nvSpPr>
        <p:spPr/>
        <p:txBody>
          <a:bodyPr/>
          <a:lstStyle/>
          <a:p>
            <a:r>
              <a:rPr lang="en-GB">
                <a:cs typeface="Arial"/>
              </a:rPr>
              <a:t>A person who is homeless is:</a:t>
            </a:r>
            <a:endParaRPr lang="en-GB"/>
          </a:p>
        </p:txBody>
      </p:sp>
      <p:pic>
        <p:nvPicPr>
          <p:cNvPr id="11" name="Content Placeholder 10" descr="Ambulance with solid fill">
            <a:extLst>
              <a:ext uri="{FF2B5EF4-FFF2-40B4-BE49-F238E27FC236}">
                <a16:creationId xmlns:a16="http://schemas.microsoft.com/office/drawing/2014/main" id="{5A8F85E5-C0D5-23CA-8194-9D4EDC2FDBAE}"/>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591248" y="3620456"/>
            <a:ext cx="1612900" cy="1623483"/>
          </a:xfrm>
        </p:spPr>
      </p:pic>
      <p:sp>
        <p:nvSpPr>
          <p:cNvPr id="4" name="Rectangle: Rounded Corners 3">
            <a:extLst>
              <a:ext uri="{FF2B5EF4-FFF2-40B4-BE49-F238E27FC236}">
                <a16:creationId xmlns:a16="http://schemas.microsoft.com/office/drawing/2014/main" id="{E7784533-42AF-98C1-3528-DB8489FDABE8}"/>
              </a:ext>
            </a:extLst>
          </p:cNvPr>
          <p:cNvSpPr/>
          <p:nvPr/>
        </p:nvSpPr>
        <p:spPr>
          <a:xfrm>
            <a:off x="484336" y="1136578"/>
            <a:ext cx="1634539" cy="15769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cs typeface="Arial"/>
              </a:rPr>
              <a:t>34X more likely to have tuberculosis</a:t>
            </a:r>
            <a:endParaRPr lang="en-GB"/>
          </a:p>
        </p:txBody>
      </p:sp>
      <p:sp>
        <p:nvSpPr>
          <p:cNvPr id="5" name="Rectangle: Rounded Corners 4">
            <a:extLst>
              <a:ext uri="{FF2B5EF4-FFF2-40B4-BE49-F238E27FC236}">
                <a16:creationId xmlns:a16="http://schemas.microsoft.com/office/drawing/2014/main" id="{72242563-C099-6E5F-BA38-56E3D756B3D8}"/>
              </a:ext>
            </a:extLst>
          </p:cNvPr>
          <p:cNvSpPr/>
          <p:nvPr/>
        </p:nvSpPr>
        <p:spPr>
          <a:xfrm>
            <a:off x="2368065" y="1126002"/>
            <a:ext cx="1672166" cy="15769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Arial"/>
              </a:rPr>
              <a:t>50X more likely to have  </a:t>
            </a:r>
          </a:p>
          <a:p>
            <a:pPr algn="ctr"/>
            <a:r>
              <a:rPr lang="en-GB">
                <a:cs typeface="Arial"/>
              </a:rPr>
              <a:t>Hepatitis C</a:t>
            </a:r>
            <a:endParaRPr lang="en-GB"/>
          </a:p>
        </p:txBody>
      </p:sp>
      <p:sp>
        <p:nvSpPr>
          <p:cNvPr id="6" name="Rectangle: Rounded Corners 5">
            <a:extLst>
              <a:ext uri="{FF2B5EF4-FFF2-40B4-BE49-F238E27FC236}">
                <a16:creationId xmlns:a16="http://schemas.microsoft.com/office/drawing/2014/main" id="{A14F407A-757E-9EDF-DB1E-368DCDF65162}"/>
              </a:ext>
            </a:extLst>
          </p:cNvPr>
          <p:cNvSpPr/>
          <p:nvPr/>
        </p:nvSpPr>
        <p:spPr>
          <a:xfrm>
            <a:off x="6210777" y="1141051"/>
            <a:ext cx="1654175" cy="15874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Arial"/>
              </a:rPr>
              <a:t>6X more likely to have heart disease</a:t>
            </a:r>
            <a:endParaRPr lang="en-GB"/>
          </a:p>
        </p:txBody>
      </p:sp>
      <p:sp>
        <p:nvSpPr>
          <p:cNvPr id="7" name="Rectangle: Rounded Corners 6">
            <a:extLst>
              <a:ext uri="{FF2B5EF4-FFF2-40B4-BE49-F238E27FC236}">
                <a16:creationId xmlns:a16="http://schemas.microsoft.com/office/drawing/2014/main" id="{F965E3A9-84D0-A69A-120B-5CC6DC835DC3}"/>
              </a:ext>
            </a:extLst>
          </p:cNvPr>
          <p:cNvSpPr/>
          <p:nvPr/>
        </p:nvSpPr>
        <p:spPr>
          <a:xfrm>
            <a:off x="8114142" y="1133996"/>
            <a:ext cx="1672166" cy="15874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Arial"/>
              </a:rPr>
              <a:t>5x more likely to have a stroke</a:t>
            </a:r>
            <a:endParaRPr lang="en-GB"/>
          </a:p>
        </p:txBody>
      </p:sp>
      <p:sp>
        <p:nvSpPr>
          <p:cNvPr id="8" name="Rectangle: Rounded Corners 7">
            <a:extLst>
              <a:ext uri="{FF2B5EF4-FFF2-40B4-BE49-F238E27FC236}">
                <a16:creationId xmlns:a16="http://schemas.microsoft.com/office/drawing/2014/main" id="{3FCA125F-6C2A-B8C7-AA69-C97513CA82A0}"/>
              </a:ext>
            </a:extLst>
          </p:cNvPr>
          <p:cNvSpPr/>
          <p:nvPr/>
        </p:nvSpPr>
        <p:spPr>
          <a:xfrm>
            <a:off x="4289421" y="1126002"/>
            <a:ext cx="1672166" cy="16014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Arial"/>
              </a:rPr>
              <a:t>12X more likely to have epilepsy</a:t>
            </a:r>
            <a:endParaRPr lang="en-GB"/>
          </a:p>
        </p:txBody>
      </p:sp>
      <p:sp>
        <p:nvSpPr>
          <p:cNvPr id="9" name="Rectangle: Rounded Corners 8">
            <a:extLst>
              <a:ext uri="{FF2B5EF4-FFF2-40B4-BE49-F238E27FC236}">
                <a16:creationId xmlns:a16="http://schemas.microsoft.com/office/drawing/2014/main" id="{D2C0C2B5-F86E-11F6-30B2-8A3115F62D5D}"/>
              </a:ext>
            </a:extLst>
          </p:cNvPr>
          <p:cNvSpPr/>
          <p:nvPr/>
        </p:nvSpPr>
        <p:spPr>
          <a:xfrm>
            <a:off x="10035499" y="1152882"/>
            <a:ext cx="1672165" cy="15927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cs typeface="Arial"/>
              </a:rPr>
              <a:t>2.5x more likely to have asthma</a:t>
            </a:r>
            <a:endParaRPr lang="en-GB"/>
          </a:p>
        </p:txBody>
      </p:sp>
      <p:sp>
        <p:nvSpPr>
          <p:cNvPr id="10" name="TextBox 9">
            <a:extLst>
              <a:ext uri="{FF2B5EF4-FFF2-40B4-BE49-F238E27FC236}">
                <a16:creationId xmlns:a16="http://schemas.microsoft.com/office/drawing/2014/main" id="{6A1EFFA9-5019-6E13-7E12-B128E9D784DF}"/>
              </a:ext>
            </a:extLst>
          </p:cNvPr>
          <p:cNvSpPr txBox="1"/>
          <p:nvPr/>
        </p:nvSpPr>
        <p:spPr>
          <a:xfrm>
            <a:off x="354542" y="2980431"/>
            <a:ext cx="112310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cs typeface="Arial"/>
              </a:rPr>
              <a:t>People who are homeless </a:t>
            </a:r>
            <a:r>
              <a:rPr lang="en-GB" sz="2400" b="1">
                <a:cs typeface="Arial"/>
              </a:rPr>
              <a:t>(compared with the general population)</a:t>
            </a:r>
            <a:r>
              <a:rPr lang="en-GB" sz="3200" b="1">
                <a:cs typeface="Arial"/>
              </a:rPr>
              <a:t>:</a:t>
            </a:r>
            <a:endParaRPr lang="en-GB" sz="3200" b="1"/>
          </a:p>
        </p:txBody>
      </p:sp>
      <p:sp>
        <p:nvSpPr>
          <p:cNvPr id="12" name="TextBox 11">
            <a:extLst>
              <a:ext uri="{FF2B5EF4-FFF2-40B4-BE49-F238E27FC236}">
                <a16:creationId xmlns:a16="http://schemas.microsoft.com/office/drawing/2014/main" id="{B650C3D5-A3FB-AA5F-E7DD-0C79D28DADC1}"/>
              </a:ext>
            </a:extLst>
          </p:cNvPr>
          <p:cNvSpPr txBox="1"/>
          <p:nvPr/>
        </p:nvSpPr>
        <p:spPr>
          <a:xfrm>
            <a:off x="1026098" y="5102885"/>
            <a:ext cx="2743200" cy="365760"/>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cs typeface="Arial"/>
              </a:rPr>
              <a:t>Attend A&amp;E 6x as often</a:t>
            </a:r>
            <a:endParaRPr lang="en-GB">
              <a:solidFill>
                <a:schemeClr val="bg1"/>
              </a:solidFill>
            </a:endParaRPr>
          </a:p>
        </p:txBody>
      </p:sp>
      <p:pic>
        <p:nvPicPr>
          <p:cNvPr id="13" name="Graphic 12" descr="Hospital with solid fill">
            <a:extLst>
              <a:ext uri="{FF2B5EF4-FFF2-40B4-BE49-F238E27FC236}">
                <a16:creationId xmlns:a16="http://schemas.microsoft.com/office/drawing/2014/main" id="{98EEDB19-51D0-D5BC-2557-3FC87CF3E4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5381" y="3620456"/>
            <a:ext cx="1295400" cy="1284816"/>
          </a:xfrm>
          <a:prstGeom prst="rect">
            <a:avLst/>
          </a:prstGeom>
        </p:spPr>
      </p:pic>
      <p:sp>
        <p:nvSpPr>
          <p:cNvPr id="15" name="TextBox 14">
            <a:extLst>
              <a:ext uri="{FF2B5EF4-FFF2-40B4-BE49-F238E27FC236}">
                <a16:creationId xmlns:a16="http://schemas.microsoft.com/office/drawing/2014/main" id="{99F3A430-B3FC-AF4C-806E-8B058049A3D8}"/>
              </a:ext>
            </a:extLst>
          </p:cNvPr>
          <p:cNvSpPr txBox="1"/>
          <p:nvPr/>
        </p:nvSpPr>
        <p:spPr>
          <a:xfrm>
            <a:off x="4757208" y="4968875"/>
            <a:ext cx="2743200"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chemeClr val="bg1"/>
                </a:solidFill>
                <a:cs typeface="Arial"/>
              </a:rPr>
              <a:t>Are admitted to hospital 4X as often</a:t>
            </a:r>
            <a:endParaRPr lang="en-GB">
              <a:solidFill>
                <a:schemeClr val="bg1"/>
              </a:solidFill>
            </a:endParaRPr>
          </a:p>
        </p:txBody>
      </p:sp>
      <p:pic>
        <p:nvPicPr>
          <p:cNvPr id="16" name="Graphic 15" descr="Sleep with solid fill">
            <a:extLst>
              <a:ext uri="{FF2B5EF4-FFF2-40B4-BE49-F238E27FC236}">
                <a16:creationId xmlns:a16="http://schemas.microsoft.com/office/drawing/2014/main" id="{21BC7353-552E-E141-4371-472F613B61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68603" y="3977792"/>
            <a:ext cx="914400" cy="914400"/>
          </a:xfrm>
          <a:prstGeom prst="rect">
            <a:avLst/>
          </a:prstGeom>
        </p:spPr>
      </p:pic>
      <p:sp>
        <p:nvSpPr>
          <p:cNvPr id="17" name="TextBox 16">
            <a:extLst>
              <a:ext uri="{FF2B5EF4-FFF2-40B4-BE49-F238E27FC236}">
                <a16:creationId xmlns:a16="http://schemas.microsoft.com/office/drawing/2014/main" id="{AE08F3C5-4054-093B-CEA8-1040355FBF00}"/>
              </a:ext>
            </a:extLst>
          </p:cNvPr>
          <p:cNvSpPr txBox="1"/>
          <p:nvPr/>
        </p:nvSpPr>
        <p:spPr>
          <a:xfrm>
            <a:off x="8705886" y="5102885"/>
            <a:ext cx="2296655" cy="369332"/>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cs typeface="Arial"/>
              </a:rPr>
              <a:t>Stay 3X as long</a:t>
            </a:r>
            <a:r>
              <a:rPr lang="en-GB">
                <a:cs typeface="Arial"/>
              </a:rPr>
              <a:t> </a:t>
            </a:r>
            <a:endParaRPr lang="en-GB"/>
          </a:p>
        </p:txBody>
      </p:sp>
      <p:sp>
        <p:nvSpPr>
          <p:cNvPr id="19" name="TextBox 18">
            <a:extLst>
              <a:ext uri="{FF2B5EF4-FFF2-40B4-BE49-F238E27FC236}">
                <a16:creationId xmlns:a16="http://schemas.microsoft.com/office/drawing/2014/main" id="{DE5E1E51-5000-DAAE-1AF6-A453A5B5643A}"/>
              </a:ext>
            </a:extLst>
          </p:cNvPr>
          <p:cNvSpPr txBox="1"/>
          <p:nvPr/>
        </p:nvSpPr>
        <p:spPr>
          <a:xfrm>
            <a:off x="8985250" y="5889625"/>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a:cs typeface="Arial" panose="020B0604020202020204"/>
              </a:rPr>
              <a:t>Taken from </a:t>
            </a:r>
            <a:r>
              <a:rPr lang="en-GB">
                <a:cs typeface="Arial" panose="020B0604020202020204"/>
                <a:hlinkClick r:id="rId8"/>
              </a:rPr>
              <a:t>Pathway</a:t>
            </a:r>
            <a:endParaRPr lang="en-GB">
              <a:cs typeface="Arial" panose="020B0604020202020204"/>
            </a:endParaRPr>
          </a:p>
        </p:txBody>
      </p:sp>
      <p:sp>
        <p:nvSpPr>
          <p:cNvPr id="3" name="TextBox 2">
            <a:extLst>
              <a:ext uri="{FF2B5EF4-FFF2-40B4-BE49-F238E27FC236}">
                <a16:creationId xmlns:a16="http://schemas.microsoft.com/office/drawing/2014/main" id="{C3B85CBA-C69B-4BCA-A783-10089A12BEE8}"/>
              </a:ext>
            </a:extLst>
          </p:cNvPr>
          <p:cNvSpPr txBox="1"/>
          <p:nvPr/>
        </p:nvSpPr>
        <p:spPr>
          <a:xfrm>
            <a:off x="9601200" y="6390278"/>
            <a:ext cx="2185214" cy="369332"/>
          </a:xfrm>
          <a:prstGeom prst="rect">
            <a:avLst/>
          </a:prstGeom>
          <a:noFill/>
        </p:spPr>
        <p:txBody>
          <a:bodyPr wrap="none" rtlCol="0">
            <a:spAutoFit/>
          </a:bodyPr>
          <a:lstStyle/>
          <a:p>
            <a:r>
              <a:rPr lang="en-GB">
                <a:hlinkClick r:id="rId9" action="ppaction://hlinksldjump"/>
              </a:rPr>
              <a:t>Return to Contents</a:t>
            </a:r>
            <a:endParaRPr lang="en-GB"/>
          </a:p>
        </p:txBody>
      </p:sp>
    </p:spTree>
    <p:extLst>
      <p:ext uri="{BB962C8B-B14F-4D97-AF65-F5344CB8AC3E}">
        <p14:creationId xmlns:p14="http://schemas.microsoft.com/office/powerpoint/2010/main" val="1197647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AF95-EF71-FF4A-12AD-185D3B148B41}"/>
              </a:ext>
            </a:extLst>
          </p:cNvPr>
          <p:cNvSpPr>
            <a:spLocks noGrp="1"/>
          </p:cNvSpPr>
          <p:nvPr>
            <p:ph type="title"/>
          </p:nvPr>
        </p:nvSpPr>
        <p:spPr/>
        <p:txBody>
          <a:bodyPr>
            <a:normAutofit/>
          </a:bodyPr>
          <a:lstStyle/>
          <a:p>
            <a:pPr algn="just"/>
            <a:r>
              <a:rPr lang="en-GB" sz="2800">
                <a:solidFill>
                  <a:srgbClr val="0B0C0C"/>
                </a:solidFill>
                <a:cs typeface="Arial"/>
              </a:rPr>
              <a:t>Rough Sleeping Snapshot in England: Autumn 2022</a:t>
            </a:r>
            <a:endParaRPr lang="en-GB" sz="2800" b="0">
              <a:solidFill>
                <a:srgbClr val="0B0C0C"/>
              </a:solidFill>
              <a:cs typeface="Arial"/>
            </a:endParaRPr>
          </a:p>
          <a:p>
            <a:endParaRPr lang="en-GB">
              <a:cs typeface="Arial"/>
            </a:endParaRPr>
          </a:p>
        </p:txBody>
      </p:sp>
      <p:sp>
        <p:nvSpPr>
          <p:cNvPr id="7" name="TextBox 6">
            <a:extLst>
              <a:ext uri="{FF2B5EF4-FFF2-40B4-BE49-F238E27FC236}">
                <a16:creationId xmlns:a16="http://schemas.microsoft.com/office/drawing/2014/main" id="{5292B3A6-9176-1BF3-8FB2-EE60117CB984}"/>
              </a:ext>
            </a:extLst>
          </p:cNvPr>
          <p:cNvSpPr txBox="1"/>
          <p:nvPr/>
        </p:nvSpPr>
        <p:spPr>
          <a:xfrm>
            <a:off x="517358" y="5248019"/>
            <a:ext cx="53839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cs typeface="Arial"/>
              </a:rPr>
              <a:t>The South East has the second highest proportion of people sleeping rough on a single night, almost 20%, with only London having a higher proportion.</a:t>
            </a:r>
            <a:endParaRPr lang="en-GB" sz="1600"/>
          </a:p>
        </p:txBody>
      </p:sp>
      <p:sp>
        <p:nvSpPr>
          <p:cNvPr id="8" name="TextBox 7">
            <a:extLst>
              <a:ext uri="{FF2B5EF4-FFF2-40B4-BE49-F238E27FC236}">
                <a16:creationId xmlns:a16="http://schemas.microsoft.com/office/drawing/2014/main" id="{48FC2D37-713B-26EA-CDD4-F307D98CB9B8}"/>
              </a:ext>
            </a:extLst>
          </p:cNvPr>
          <p:cNvSpPr txBox="1"/>
          <p:nvPr/>
        </p:nvSpPr>
        <p:spPr>
          <a:xfrm>
            <a:off x="6290677" y="5248019"/>
            <a:ext cx="52873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cs typeface="Arial"/>
              </a:rPr>
              <a:t>In the South East, Brighton and Hove had the highest number of people sleeping rough, following by Reading and then Hastings.  </a:t>
            </a:r>
            <a:endParaRPr lang="en-GB" sz="1600"/>
          </a:p>
        </p:txBody>
      </p:sp>
      <p:sp>
        <p:nvSpPr>
          <p:cNvPr id="3" name="TextBox 2">
            <a:extLst>
              <a:ext uri="{FF2B5EF4-FFF2-40B4-BE49-F238E27FC236}">
                <a16:creationId xmlns:a16="http://schemas.microsoft.com/office/drawing/2014/main" id="{1C7E0ED5-DE20-5914-F65F-2B8FBA1596DD}"/>
              </a:ext>
            </a:extLst>
          </p:cNvPr>
          <p:cNvSpPr txBox="1"/>
          <p:nvPr/>
        </p:nvSpPr>
        <p:spPr>
          <a:xfrm>
            <a:off x="385837" y="1071372"/>
            <a:ext cx="11481375" cy="1077218"/>
          </a:xfrm>
          <a:prstGeom prst="rect">
            <a:avLst/>
          </a:prstGeom>
          <a:noFill/>
        </p:spPr>
        <p:txBody>
          <a:bodyPr wrap="square" rtlCol="0">
            <a:spAutoFit/>
          </a:bodyPr>
          <a:lstStyle/>
          <a:p>
            <a:r>
              <a:rPr lang="en-GB" sz="1600"/>
              <a:t>The number of people sleeping rough in England, on a single night in autumn 2022 was estimated to be 3,069 which was the first increase in four years. This number is lower than in 2019, before the Covid-19 pandemic, but is higher than 2010 when the snapshot was first introduced. In the South East, there was an estimated 572 people sleeping rough on a single night. Data by local authority area can be found on the </a:t>
            </a:r>
            <a:r>
              <a:rPr lang="en-GB" sz="1600">
                <a:hlinkClick r:id="rId3"/>
              </a:rPr>
              <a:t>interactive map.  </a:t>
            </a:r>
            <a:endParaRPr lang="en-GB" sz="1600"/>
          </a:p>
        </p:txBody>
      </p:sp>
      <p:pic>
        <p:nvPicPr>
          <p:cNvPr id="9" name="Picture 8">
            <a:extLst>
              <a:ext uri="{FF2B5EF4-FFF2-40B4-BE49-F238E27FC236}">
                <a16:creationId xmlns:a16="http://schemas.microsoft.com/office/drawing/2014/main" id="{F1639EAA-C48D-B0CB-6FC9-0559B98C9F4A}"/>
              </a:ext>
            </a:extLst>
          </p:cNvPr>
          <p:cNvPicPr>
            <a:picLocks noChangeAspect="1"/>
          </p:cNvPicPr>
          <p:nvPr/>
        </p:nvPicPr>
        <p:blipFill>
          <a:blip r:embed="rId4"/>
          <a:stretch>
            <a:fillRect/>
          </a:stretch>
        </p:blipFill>
        <p:spPr>
          <a:xfrm>
            <a:off x="517358" y="2353738"/>
            <a:ext cx="5251072" cy="2857915"/>
          </a:xfrm>
          <a:prstGeom prst="rect">
            <a:avLst/>
          </a:prstGeom>
        </p:spPr>
      </p:pic>
      <p:pic>
        <p:nvPicPr>
          <p:cNvPr id="13" name="Picture 12">
            <a:extLst>
              <a:ext uri="{FF2B5EF4-FFF2-40B4-BE49-F238E27FC236}">
                <a16:creationId xmlns:a16="http://schemas.microsoft.com/office/drawing/2014/main" id="{3B49D149-9F8C-44D3-CC9F-369446B0B212}"/>
              </a:ext>
            </a:extLst>
          </p:cNvPr>
          <p:cNvPicPr>
            <a:picLocks noChangeAspect="1"/>
          </p:cNvPicPr>
          <p:nvPr/>
        </p:nvPicPr>
        <p:blipFill>
          <a:blip r:embed="rId5"/>
          <a:stretch>
            <a:fillRect/>
          </a:stretch>
        </p:blipFill>
        <p:spPr>
          <a:xfrm>
            <a:off x="6126524" y="2353738"/>
            <a:ext cx="5287387" cy="2894281"/>
          </a:xfrm>
          <a:prstGeom prst="rect">
            <a:avLst/>
          </a:prstGeom>
        </p:spPr>
      </p:pic>
      <p:sp>
        <p:nvSpPr>
          <p:cNvPr id="14" name="TextBox 13">
            <a:extLst>
              <a:ext uri="{FF2B5EF4-FFF2-40B4-BE49-F238E27FC236}">
                <a16:creationId xmlns:a16="http://schemas.microsoft.com/office/drawing/2014/main" id="{F5E68853-2F7F-372F-8671-96F196350259}"/>
              </a:ext>
            </a:extLst>
          </p:cNvPr>
          <p:cNvSpPr txBox="1"/>
          <p:nvPr/>
        </p:nvSpPr>
        <p:spPr>
          <a:xfrm>
            <a:off x="8278586" y="6043869"/>
            <a:ext cx="3688830" cy="246221"/>
          </a:xfrm>
          <a:prstGeom prst="rect">
            <a:avLst/>
          </a:prstGeom>
          <a:noFill/>
        </p:spPr>
        <p:txBody>
          <a:bodyPr wrap="none" rtlCol="0">
            <a:spAutoFit/>
          </a:bodyPr>
          <a:lstStyle/>
          <a:p>
            <a:r>
              <a:rPr lang="en-GB" sz="1000"/>
              <a:t>Source: Department for Levelling Up, Housing &amp; Communities</a:t>
            </a:r>
          </a:p>
        </p:txBody>
      </p:sp>
      <p:sp>
        <p:nvSpPr>
          <p:cNvPr id="15" name="TextBox 14">
            <a:extLst>
              <a:ext uri="{FF2B5EF4-FFF2-40B4-BE49-F238E27FC236}">
                <a16:creationId xmlns:a16="http://schemas.microsoft.com/office/drawing/2014/main" id="{50400861-1B85-7FD2-0C9B-BEF0BC0A1C7A}"/>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2227628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8EAC-F5A2-21C1-9B47-83A48F7BC5EA}"/>
              </a:ext>
            </a:extLst>
          </p:cNvPr>
          <p:cNvSpPr>
            <a:spLocks noGrp="1"/>
          </p:cNvSpPr>
          <p:nvPr>
            <p:ph type="title"/>
          </p:nvPr>
        </p:nvSpPr>
        <p:spPr/>
        <p:txBody>
          <a:bodyPr>
            <a:normAutofit fontScale="90000"/>
          </a:bodyPr>
          <a:lstStyle/>
          <a:p>
            <a:r>
              <a:rPr lang="en-GB" sz="2800">
                <a:solidFill>
                  <a:srgbClr val="0B0C0C"/>
                </a:solidFill>
                <a:cs typeface="Arial"/>
              </a:rPr>
              <a:t>Number of people sleeping rough in the South East on a single night in autumn 2022</a:t>
            </a:r>
            <a:endParaRPr lang="en-US"/>
          </a:p>
        </p:txBody>
      </p:sp>
      <p:sp>
        <p:nvSpPr>
          <p:cNvPr id="5" name="TextBox 1">
            <a:extLst>
              <a:ext uri="{FF2B5EF4-FFF2-40B4-BE49-F238E27FC236}">
                <a16:creationId xmlns:a16="http://schemas.microsoft.com/office/drawing/2014/main" id="{3C833225-B559-FA06-B366-309F94F80281}"/>
              </a:ext>
            </a:extLst>
          </p:cNvPr>
          <p:cNvSpPr txBox="1"/>
          <p:nvPr/>
        </p:nvSpPr>
        <p:spPr>
          <a:xfrm>
            <a:off x="620865" y="5474122"/>
            <a:ext cx="1061208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This map demonstrates the spread of rough sleeping across the South East, as measured by the </a:t>
            </a:r>
            <a:r>
              <a:rPr lang="en-US" sz="1600">
                <a:hlinkClick r:id="rId2"/>
              </a:rPr>
              <a:t>rough sleeping snapshot in autumn 2022</a:t>
            </a:r>
            <a:r>
              <a:rPr lang="en-US" sz="1600"/>
              <a:t>, along with the breakdown by age, gender and nationality. </a:t>
            </a:r>
          </a:p>
        </p:txBody>
      </p:sp>
      <p:sp>
        <p:nvSpPr>
          <p:cNvPr id="3" name="TextBox 2">
            <a:extLst>
              <a:ext uri="{FF2B5EF4-FFF2-40B4-BE49-F238E27FC236}">
                <a16:creationId xmlns:a16="http://schemas.microsoft.com/office/drawing/2014/main" id="{79905AC1-846F-4935-A52C-4045CF09B662}"/>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pic>
        <p:nvPicPr>
          <p:cNvPr id="7" name="Picture 6">
            <a:extLst>
              <a:ext uri="{FF2B5EF4-FFF2-40B4-BE49-F238E27FC236}">
                <a16:creationId xmlns:a16="http://schemas.microsoft.com/office/drawing/2014/main" id="{22E9F547-FB9C-87ED-1EEA-ED23D4AE1478}"/>
              </a:ext>
            </a:extLst>
          </p:cNvPr>
          <p:cNvPicPr>
            <a:picLocks noChangeAspect="1"/>
          </p:cNvPicPr>
          <p:nvPr/>
        </p:nvPicPr>
        <p:blipFill>
          <a:blip r:embed="rId4"/>
          <a:stretch>
            <a:fillRect/>
          </a:stretch>
        </p:blipFill>
        <p:spPr>
          <a:xfrm>
            <a:off x="7759092" y="1066663"/>
            <a:ext cx="3219615" cy="4159464"/>
          </a:xfrm>
          <a:prstGeom prst="rect">
            <a:avLst/>
          </a:prstGeom>
        </p:spPr>
      </p:pic>
      <p:pic>
        <p:nvPicPr>
          <p:cNvPr id="11" name="Picture 10">
            <a:extLst>
              <a:ext uri="{FF2B5EF4-FFF2-40B4-BE49-F238E27FC236}">
                <a16:creationId xmlns:a16="http://schemas.microsoft.com/office/drawing/2014/main" id="{CCDE0C23-1610-5C41-A500-7B808C638773}"/>
              </a:ext>
            </a:extLst>
          </p:cNvPr>
          <p:cNvPicPr>
            <a:picLocks noChangeAspect="1"/>
          </p:cNvPicPr>
          <p:nvPr/>
        </p:nvPicPr>
        <p:blipFill>
          <a:blip r:embed="rId5"/>
          <a:stretch>
            <a:fillRect/>
          </a:stretch>
        </p:blipFill>
        <p:spPr>
          <a:xfrm>
            <a:off x="950495" y="1306699"/>
            <a:ext cx="5773034" cy="4151058"/>
          </a:xfrm>
          <a:prstGeom prst="rect">
            <a:avLst/>
          </a:prstGeom>
        </p:spPr>
      </p:pic>
      <p:pic>
        <p:nvPicPr>
          <p:cNvPr id="15" name="Picture 14">
            <a:extLst>
              <a:ext uri="{FF2B5EF4-FFF2-40B4-BE49-F238E27FC236}">
                <a16:creationId xmlns:a16="http://schemas.microsoft.com/office/drawing/2014/main" id="{D90D53BF-7D36-A6E9-A68A-0B990575B17F}"/>
              </a:ext>
            </a:extLst>
          </p:cNvPr>
          <p:cNvPicPr>
            <a:picLocks noChangeAspect="1"/>
          </p:cNvPicPr>
          <p:nvPr/>
        </p:nvPicPr>
        <p:blipFill>
          <a:blip r:embed="rId6"/>
          <a:stretch>
            <a:fillRect/>
          </a:stretch>
        </p:blipFill>
        <p:spPr>
          <a:xfrm>
            <a:off x="4328161" y="1474690"/>
            <a:ext cx="1225613" cy="539778"/>
          </a:xfrm>
          <a:prstGeom prst="rect">
            <a:avLst/>
          </a:prstGeom>
        </p:spPr>
      </p:pic>
      <p:sp>
        <p:nvSpPr>
          <p:cNvPr id="16" name="TextBox 15">
            <a:extLst>
              <a:ext uri="{FF2B5EF4-FFF2-40B4-BE49-F238E27FC236}">
                <a16:creationId xmlns:a16="http://schemas.microsoft.com/office/drawing/2014/main" id="{527581F7-7524-73A9-E300-7F3964CC964F}"/>
              </a:ext>
            </a:extLst>
          </p:cNvPr>
          <p:cNvSpPr txBox="1"/>
          <p:nvPr/>
        </p:nvSpPr>
        <p:spPr>
          <a:xfrm>
            <a:off x="8278586" y="6043869"/>
            <a:ext cx="3688830" cy="246221"/>
          </a:xfrm>
          <a:prstGeom prst="rect">
            <a:avLst/>
          </a:prstGeom>
          <a:noFill/>
        </p:spPr>
        <p:txBody>
          <a:bodyPr wrap="none" rtlCol="0">
            <a:spAutoFit/>
          </a:bodyPr>
          <a:lstStyle/>
          <a:p>
            <a:r>
              <a:rPr lang="en-GB" sz="1000"/>
              <a:t>Source: Department for Levelling Up, Housing &amp; Communities</a:t>
            </a:r>
          </a:p>
        </p:txBody>
      </p:sp>
    </p:spTree>
    <p:extLst>
      <p:ext uri="{BB962C8B-B14F-4D97-AF65-F5344CB8AC3E}">
        <p14:creationId xmlns:p14="http://schemas.microsoft.com/office/powerpoint/2010/main" val="1607510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29DA-966E-4BB2-2D43-D5008AD71139}"/>
              </a:ext>
            </a:extLst>
          </p:cNvPr>
          <p:cNvSpPr>
            <a:spLocks noGrp="1"/>
          </p:cNvSpPr>
          <p:nvPr>
            <p:ph type="title"/>
          </p:nvPr>
        </p:nvSpPr>
        <p:spPr>
          <a:xfrm>
            <a:off x="360000" y="360000"/>
            <a:ext cx="11446163" cy="544875"/>
          </a:xfrm>
        </p:spPr>
        <p:txBody>
          <a:bodyPr anchor="b">
            <a:normAutofit/>
          </a:bodyPr>
          <a:lstStyle/>
          <a:p>
            <a:r>
              <a:rPr lang="en-GB" sz="2800"/>
              <a:t>The Rough Sleeping Data Framework</a:t>
            </a:r>
          </a:p>
        </p:txBody>
      </p:sp>
      <p:sp>
        <p:nvSpPr>
          <p:cNvPr id="3" name="Content Placeholder 2">
            <a:extLst>
              <a:ext uri="{FF2B5EF4-FFF2-40B4-BE49-F238E27FC236}">
                <a16:creationId xmlns:a16="http://schemas.microsoft.com/office/drawing/2014/main" id="{074F6CE9-E3D1-E66A-BC5B-5560F724A865}"/>
              </a:ext>
            </a:extLst>
          </p:cNvPr>
          <p:cNvSpPr>
            <a:spLocks noGrp="1"/>
          </p:cNvSpPr>
          <p:nvPr>
            <p:ph idx="1"/>
          </p:nvPr>
        </p:nvSpPr>
        <p:spPr>
          <a:xfrm>
            <a:off x="364765" y="1065428"/>
            <a:ext cx="4862422" cy="5324485"/>
          </a:xfrm>
        </p:spPr>
        <p:txBody>
          <a:bodyPr vert="horz" lIns="91440" tIns="45720" rIns="91440" bIns="45720" rtlCol="0" anchor="t">
            <a:normAutofit/>
          </a:bodyPr>
          <a:lstStyle/>
          <a:p>
            <a:r>
              <a:rPr lang="en-GB" sz="1600" b="0"/>
              <a:t>The new </a:t>
            </a:r>
            <a:r>
              <a:rPr lang="en-GB" sz="1600" b="0">
                <a:hlinkClick r:id="rId2"/>
              </a:rPr>
              <a:t>Rough Sleeping Data Framework </a:t>
            </a:r>
            <a:r>
              <a:rPr lang="en-GB" sz="1600" b="0"/>
              <a:t>was launched in 2023 to help local authorities to identify and address the specific needs of their local areas.</a:t>
            </a:r>
          </a:p>
          <a:p>
            <a:r>
              <a:rPr lang="en-GB" sz="1600" b="0"/>
              <a:t>The framework was created collaboratively by the Centre for Homelessness Impact (CHI) and the Department for Levelling Up, Housing and Communities (DLUHC) to provide a new national data-led approach to measure progress towards ending rough sleeping.</a:t>
            </a:r>
            <a:endParaRPr lang="en-GB" sz="1600" b="0">
              <a:cs typeface="Arial"/>
            </a:endParaRPr>
          </a:p>
          <a:p>
            <a:r>
              <a:rPr lang="en-GB" sz="1600" b="0"/>
              <a:t>The Framework consists of five core indicators (see picture) enabling every local area to understand what is needed, to track the progress they are making and to be held accountable locally. Nationally, DLUHC is using the data to support cross-government work and better understand local challenges. </a:t>
            </a:r>
          </a:p>
          <a:p>
            <a:r>
              <a:rPr lang="en-GB" sz="1600" b="0"/>
              <a:t>The </a:t>
            </a:r>
            <a:r>
              <a:rPr lang="en-GB" sz="1600" b="0">
                <a:hlinkClick r:id="rId3"/>
              </a:rPr>
              <a:t>Ending Rough Sleeping Data Framework Dashboard </a:t>
            </a:r>
            <a:r>
              <a:rPr lang="en-GB" sz="1600" b="0"/>
              <a:t>includes the first round of framework data, published in November 2023. </a:t>
            </a:r>
          </a:p>
          <a:p>
            <a:endParaRPr lang="en-GB" sz="1600" b="0">
              <a:cs typeface="Arial"/>
            </a:endParaRPr>
          </a:p>
        </p:txBody>
      </p:sp>
      <p:pic>
        <p:nvPicPr>
          <p:cNvPr id="4" name="Picture 3" descr="A chart with red squares&#10;&#10;Description automatically generated">
            <a:extLst>
              <a:ext uri="{FF2B5EF4-FFF2-40B4-BE49-F238E27FC236}">
                <a16:creationId xmlns:a16="http://schemas.microsoft.com/office/drawing/2014/main" id="{EBADC1FE-6A28-6E34-8F77-0EDD81B51F39}"/>
              </a:ext>
            </a:extLst>
          </p:cNvPr>
          <p:cNvPicPr>
            <a:picLocks noChangeAspect="1"/>
          </p:cNvPicPr>
          <p:nvPr/>
        </p:nvPicPr>
        <p:blipFill>
          <a:blip r:embed="rId4"/>
          <a:stretch>
            <a:fillRect/>
          </a:stretch>
        </p:blipFill>
        <p:spPr>
          <a:xfrm>
            <a:off x="5566444" y="1063823"/>
            <a:ext cx="6172200" cy="3302127"/>
          </a:xfrm>
          <a:prstGeom prst="rect">
            <a:avLst/>
          </a:prstGeom>
          <a:noFill/>
        </p:spPr>
      </p:pic>
      <p:sp>
        <p:nvSpPr>
          <p:cNvPr id="5" name="TextBox 4">
            <a:extLst>
              <a:ext uri="{FF2B5EF4-FFF2-40B4-BE49-F238E27FC236}">
                <a16:creationId xmlns:a16="http://schemas.microsoft.com/office/drawing/2014/main" id="{AF11961D-1F4A-3D21-CB5B-0974278346A1}"/>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
        <p:nvSpPr>
          <p:cNvPr id="7" name="TextBox 6">
            <a:extLst>
              <a:ext uri="{FF2B5EF4-FFF2-40B4-BE49-F238E27FC236}">
                <a16:creationId xmlns:a16="http://schemas.microsoft.com/office/drawing/2014/main" id="{90FEA780-C4A3-F692-BEE9-A1BC7824DF3B}"/>
              </a:ext>
            </a:extLst>
          </p:cNvPr>
          <p:cNvSpPr txBox="1"/>
          <p:nvPr/>
        </p:nvSpPr>
        <p:spPr>
          <a:xfrm>
            <a:off x="5564628" y="4665611"/>
            <a:ext cx="61788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cs typeface="Arial"/>
              </a:rPr>
              <a:t>The </a:t>
            </a:r>
            <a:r>
              <a:rPr lang="en-GB" sz="1600" u="sng">
                <a:solidFill>
                  <a:schemeClr val="accent2"/>
                </a:solidFill>
                <a:cs typeface="Arial"/>
                <a:hlinkClick r:id="rId6">
                  <a:extLst>
                    <a:ext uri="{A12FA001-AC4F-418D-AE19-62706E023703}">
                      <ahyp:hlinkClr xmlns:ahyp="http://schemas.microsoft.com/office/drawing/2018/hyperlinkcolor" val="tx"/>
                    </a:ext>
                  </a:extLst>
                </a:hlinkClick>
              </a:rPr>
              <a:t>single night count</a:t>
            </a:r>
            <a:r>
              <a:rPr lang="en-GB" sz="1600">
                <a:solidFill>
                  <a:schemeClr val="accent2"/>
                </a:solidFill>
                <a:cs typeface="Arial"/>
              </a:rPr>
              <a:t> </a:t>
            </a:r>
            <a:r>
              <a:rPr lang="en-GB" sz="1600">
                <a:cs typeface="Arial"/>
              </a:rPr>
              <a:t>reflects trends but does not capture the complexity of rough sleeping and homelessness, which the Framework seeks to address. </a:t>
            </a:r>
          </a:p>
          <a:p>
            <a:endParaRPr lang="en-GB" sz="1600">
              <a:cs typeface="Arial"/>
            </a:endParaRPr>
          </a:p>
          <a:p>
            <a:r>
              <a:rPr lang="en-GB" sz="1600">
                <a:cs typeface="Arial"/>
              </a:rPr>
              <a:t>A </a:t>
            </a:r>
            <a:r>
              <a:rPr lang="en-GB" sz="1600">
                <a:cs typeface="Arial"/>
                <a:hlinkClick r:id="rId7"/>
              </a:rPr>
              <a:t>guide on how to use the</a:t>
            </a:r>
            <a:r>
              <a:rPr lang="en-GB" sz="1600">
                <a:cs typeface="Arial"/>
              </a:rPr>
              <a:t> </a:t>
            </a:r>
            <a:r>
              <a:rPr lang="en-GB" sz="1600">
                <a:cs typeface="Arial"/>
                <a:hlinkClick r:id="rId7"/>
              </a:rPr>
              <a:t>Framework</a:t>
            </a:r>
            <a:r>
              <a:rPr lang="en-GB" sz="1600">
                <a:cs typeface="Arial"/>
              </a:rPr>
              <a:t> is available.</a:t>
            </a:r>
            <a:endParaRPr lang="en-US" sz="1600"/>
          </a:p>
        </p:txBody>
      </p:sp>
    </p:spTree>
    <p:extLst>
      <p:ext uri="{BB962C8B-B14F-4D97-AF65-F5344CB8AC3E}">
        <p14:creationId xmlns:p14="http://schemas.microsoft.com/office/powerpoint/2010/main" val="179529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4847-3232-D98A-339B-59044631D9A5}"/>
              </a:ext>
            </a:extLst>
          </p:cNvPr>
          <p:cNvSpPr>
            <a:spLocks noGrp="1"/>
          </p:cNvSpPr>
          <p:nvPr>
            <p:ph type="title"/>
          </p:nvPr>
        </p:nvSpPr>
        <p:spPr/>
        <p:txBody>
          <a:bodyPr/>
          <a:lstStyle/>
          <a:p>
            <a:r>
              <a:rPr lang="en-GB">
                <a:cs typeface="Arial"/>
              </a:rPr>
              <a:t>Adult Safeguarding Reviews</a:t>
            </a:r>
            <a:endParaRPr lang="en-GB"/>
          </a:p>
        </p:txBody>
      </p:sp>
      <p:sp>
        <p:nvSpPr>
          <p:cNvPr id="3" name="Content Placeholder 2">
            <a:extLst>
              <a:ext uri="{FF2B5EF4-FFF2-40B4-BE49-F238E27FC236}">
                <a16:creationId xmlns:a16="http://schemas.microsoft.com/office/drawing/2014/main" id="{5D2EA3CF-2701-7E4D-36C8-7005AB7D9D1D}"/>
              </a:ext>
            </a:extLst>
          </p:cNvPr>
          <p:cNvSpPr>
            <a:spLocks noGrp="1"/>
          </p:cNvSpPr>
          <p:nvPr>
            <p:ph idx="1"/>
          </p:nvPr>
        </p:nvSpPr>
        <p:spPr>
          <a:xfrm>
            <a:off x="360000" y="1153342"/>
            <a:ext cx="11278626" cy="5344658"/>
          </a:xfrm>
        </p:spPr>
        <p:txBody>
          <a:bodyPr vert="horz" lIns="91440" tIns="45720" rIns="91440" bIns="45720" rtlCol="0" anchor="t">
            <a:normAutofit/>
          </a:bodyPr>
          <a:lstStyle/>
          <a:p>
            <a:pPr>
              <a:lnSpc>
                <a:spcPct val="100000"/>
              </a:lnSpc>
            </a:pPr>
            <a:r>
              <a:rPr lang="en-GB" sz="1600" b="0">
                <a:ea typeface="+mn-lt"/>
                <a:cs typeface="+mn-lt"/>
              </a:rPr>
              <a:t>Rough sleeping and multiple disadvantage is a safeguarding issue. The government's </a:t>
            </a:r>
            <a:r>
              <a:rPr lang="en-GB" sz="1600" b="0">
                <a:ea typeface="+mn-lt"/>
                <a:cs typeface="+mn-lt"/>
                <a:hlinkClick r:id="rId3"/>
              </a:rPr>
              <a:t>Rough Sleeping Strategy </a:t>
            </a:r>
            <a:r>
              <a:rPr lang="en-GB" sz="1600" b="0">
                <a:ea typeface="+mn-lt"/>
                <a:cs typeface="+mn-lt"/>
              </a:rPr>
              <a:t>highlights </a:t>
            </a:r>
            <a:r>
              <a:rPr lang="en-GB" sz="1600" b="0">
                <a:ea typeface="+mn-lt"/>
                <a:cs typeface="+mn-lt"/>
                <a:hlinkClick r:id="rId4"/>
              </a:rPr>
              <a:t>The Care Act 2014 </a:t>
            </a:r>
            <a:r>
              <a:rPr lang="en-GB" sz="1600" b="0">
                <a:ea typeface="+mn-lt"/>
                <a:cs typeface="+mn-lt"/>
              </a:rPr>
              <a:t>and the responsibility of local authorities and partners to provide assurance that local safeguarding arrangements  are acting to help and protect adults with care and support needs who they suspect are at risk of abuse or neglect (including self-neglect).</a:t>
            </a:r>
          </a:p>
          <a:p>
            <a:pPr>
              <a:lnSpc>
                <a:spcPct val="100000"/>
              </a:lnSpc>
            </a:pPr>
            <a:endParaRPr lang="en-GB" sz="400" b="0">
              <a:ea typeface="+mn-lt"/>
              <a:cs typeface="+mn-lt"/>
            </a:endParaRPr>
          </a:p>
          <a:p>
            <a:pPr>
              <a:lnSpc>
                <a:spcPct val="100000"/>
              </a:lnSpc>
            </a:pPr>
            <a:r>
              <a:rPr lang="en-GB" sz="1600" b="0">
                <a:ea typeface="+mn-lt"/>
                <a:cs typeface="+mn-lt"/>
              </a:rPr>
              <a:t>In line with the recommendations of the National Institute for Health and Care Excellence (NICE) guidelines, both DLUHC and DHSC strongly recommend that every Safeguarding Adult Board(SAB) has a named member advocating for people sleeping rough, whom experience the most severe disadvantage and multiple and complex needs. Safeguarding Adult Boards should also ensure, in their partnerships with housing teams, that there is clear accountability for people sleeping rough. </a:t>
            </a:r>
          </a:p>
          <a:p>
            <a:endParaRPr lang="en-GB" sz="400" b="0">
              <a:ea typeface="+mn-lt"/>
              <a:cs typeface="+mn-lt"/>
            </a:endParaRPr>
          </a:p>
          <a:p>
            <a:r>
              <a:rPr lang="en-GB" sz="1600" b="0">
                <a:ea typeface="+mn-lt"/>
                <a:cs typeface="+mn-lt"/>
              </a:rPr>
              <a:t>SABs have an absolute duty to conduct a SAR where an adult with care and support needs has died as a result of abuse and/or neglect, including self-neglect, whether known or suspected, and there is concern that partner agencies could have worked more effectively to protect the person. There is a comparable absolute duty where the person has experienced serious abuse and/or neglect but survived. In these circumstances a review is mandatory. </a:t>
            </a:r>
          </a:p>
          <a:p>
            <a:endParaRPr lang="en-GB" sz="400" b="0">
              <a:ea typeface="+mn-lt"/>
              <a:cs typeface="+mn-lt"/>
            </a:endParaRPr>
          </a:p>
          <a:p>
            <a:r>
              <a:rPr lang="en-GB" sz="1600" b="0">
                <a:ea typeface="+mn-lt"/>
                <a:cs typeface="+mn-lt"/>
              </a:rPr>
              <a:t>Twenty-five cases in the first national analysis of SARs in England (</a:t>
            </a:r>
            <a:r>
              <a:rPr lang="en-GB" sz="1600" b="0">
                <a:ea typeface="+mn-lt"/>
                <a:cs typeface="+mn-lt"/>
                <a:hlinkClick r:id="rId5"/>
              </a:rPr>
              <a:t>Learning from Safeguarding Adult Reviews, 2021</a:t>
            </a:r>
            <a:r>
              <a:rPr lang="en-GB" sz="1600" b="0">
                <a:ea typeface="+mn-lt"/>
                <a:cs typeface="+mn-lt"/>
              </a:rPr>
              <a:t>) involved individuals who were or had experienced homelessness. This represented 11% of the sample. An earlier thematic review contained 14 reviews where homelessness was a factor</a:t>
            </a:r>
            <a:r>
              <a:rPr lang="en-GB" sz="1600" b="0" baseline="30000">
                <a:ea typeface="+mn-lt"/>
                <a:cs typeface="+mn-lt"/>
              </a:rPr>
              <a:t>1</a:t>
            </a:r>
            <a:r>
              <a:rPr lang="en-GB" sz="1600" b="0">
                <a:ea typeface="+mn-lt"/>
                <a:cs typeface="+mn-lt"/>
              </a:rPr>
              <a:t>.</a:t>
            </a:r>
            <a:endParaRPr lang="en-GB" sz="1600">
              <a:cs typeface="Arial"/>
            </a:endParaRPr>
          </a:p>
        </p:txBody>
      </p:sp>
      <p:sp>
        <p:nvSpPr>
          <p:cNvPr id="4" name="TextBox 3">
            <a:extLst>
              <a:ext uri="{FF2B5EF4-FFF2-40B4-BE49-F238E27FC236}">
                <a16:creationId xmlns:a16="http://schemas.microsoft.com/office/drawing/2014/main" id="{2F19FEDF-D572-D4B9-BB1A-721727849B1F}"/>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796992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E4CB5-6BF9-84F6-E062-D89DCAC9B2B0}"/>
              </a:ext>
            </a:extLst>
          </p:cNvPr>
          <p:cNvSpPr>
            <a:spLocks noGrp="1"/>
          </p:cNvSpPr>
          <p:nvPr>
            <p:ph type="title"/>
          </p:nvPr>
        </p:nvSpPr>
        <p:spPr>
          <a:xfrm>
            <a:off x="338833" y="117913"/>
            <a:ext cx="11446163" cy="844839"/>
          </a:xfrm>
        </p:spPr>
        <p:txBody>
          <a:bodyPr>
            <a:normAutofit fontScale="90000"/>
          </a:bodyPr>
          <a:lstStyle/>
          <a:p>
            <a:r>
              <a:rPr lang="en-GB"/>
              <a:t>Experimental data analysis: Homelessness and Hospital admissions in the South East 1/2</a:t>
            </a:r>
            <a:endParaRPr lang="en-GB">
              <a:cs typeface="Arial"/>
            </a:endParaRPr>
          </a:p>
        </p:txBody>
      </p:sp>
      <p:sp>
        <p:nvSpPr>
          <p:cNvPr id="3" name="Content Placeholder 2">
            <a:extLst>
              <a:ext uri="{FF2B5EF4-FFF2-40B4-BE49-F238E27FC236}">
                <a16:creationId xmlns:a16="http://schemas.microsoft.com/office/drawing/2014/main" id="{46174C4B-F755-C0D5-AF0A-C280F5051933}"/>
              </a:ext>
            </a:extLst>
          </p:cNvPr>
          <p:cNvSpPr>
            <a:spLocks noGrp="1"/>
          </p:cNvSpPr>
          <p:nvPr>
            <p:ph idx="1"/>
          </p:nvPr>
        </p:nvSpPr>
        <p:spPr>
          <a:xfrm>
            <a:off x="340251" y="962752"/>
            <a:ext cx="11446163" cy="5163510"/>
          </a:xfrm>
        </p:spPr>
        <p:txBody>
          <a:bodyP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0"/>
              <a:t>People experiencing homelessness are less likely to access both preventative and primary healthcare, with studies showing that homeless patients use hospital services at a higher rate than those who are not homeless</a:t>
            </a:r>
            <a:r>
              <a:rPr lang="en-GB" sz="1600" b="0" baseline="30000"/>
              <a:t>1,2</a:t>
            </a:r>
            <a:r>
              <a:rPr lang="en-GB" sz="1600" b="0"/>
              <a:t>. In view of this, experimental data analysis was undertaken by OHID SE to identify numbers of hospital admissions for people experiencing homelessness at an ICB level in the South East. In addition, the reasons for admission were also explored.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600" b="0"/>
          </a:p>
          <a:p>
            <a:pPr marL="0" marR="0" lvl="0" indent="0" defTabSz="914400" rtl="0" eaLnBrk="1" fontAlgn="auto" latinLnBrk="0" hangingPunct="1">
              <a:lnSpc>
                <a:spcPct val="100000"/>
              </a:lnSpc>
              <a:spcBef>
                <a:spcPts val="0"/>
              </a:spcBef>
              <a:spcAft>
                <a:spcPts val="0"/>
              </a:spcAft>
              <a:buClrTx/>
              <a:buSzTx/>
              <a:buFontTx/>
              <a:buNone/>
              <a:tabLst/>
              <a:defRPr/>
            </a:pPr>
            <a:r>
              <a:rPr lang="en-GB" sz="1600" b="0"/>
              <a:t>This data has been calculated using Hospital Episode Statistics (HES) available through UKHSA’s Data Lake. HES contains details about inpatient admissions, outpatient appointments and Accident and Emergency attendances at NHS hospitals in England. It is a record based system that covers all NHS Trusts in England, and covers all medical specialities and: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a:t>NHS patients treated in NHS Trusts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a:t>NHS patients treated in private hospitals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a:t>Private patients treated in NHS hospitals</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600" b="0"/>
          </a:p>
          <a:p>
            <a:pPr marL="0" marR="0" lvl="0" indent="0" defTabSz="914400" rtl="0" eaLnBrk="1" fontAlgn="auto" latinLnBrk="0" hangingPunct="1">
              <a:lnSpc>
                <a:spcPct val="100000"/>
              </a:lnSpc>
              <a:spcBef>
                <a:spcPts val="0"/>
              </a:spcBef>
              <a:spcAft>
                <a:spcPts val="0"/>
              </a:spcAft>
              <a:buClrTx/>
              <a:buSzTx/>
              <a:buFontTx/>
              <a:buNone/>
              <a:tabLst/>
              <a:defRPr/>
            </a:pPr>
            <a:r>
              <a:rPr lang="en-GB" sz="1600" b="1"/>
              <a:t>Definition of admission for a homeless person used in this analysis</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b="0"/>
              <a:t>The analysis contained in this section covers inpatient admissions for homeless people/people of no fixed abode in NHS Trusts in the South East.  There is no current agreed methodology within OHID for identifying admissions for homeless people and so the approach taken in this analysis is therefore experimental.</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600" b="0"/>
          </a:p>
          <a:p>
            <a:pPr marL="0" marR="0" lvl="0" indent="0" defTabSz="914400" rtl="0" eaLnBrk="1" fontAlgn="auto" latinLnBrk="0" hangingPunct="1">
              <a:lnSpc>
                <a:spcPct val="100000"/>
              </a:lnSpc>
              <a:spcBef>
                <a:spcPts val="0"/>
              </a:spcBef>
              <a:spcAft>
                <a:spcPts val="0"/>
              </a:spcAft>
              <a:buClrTx/>
              <a:buSzTx/>
              <a:buFontTx/>
              <a:buNone/>
              <a:tabLst/>
              <a:defRPr/>
            </a:pPr>
            <a:r>
              <a:rPr lang="en-GB" sz="1600" b="0"/>
              <a:t>An admission episode for a homeless person is defined is an episode with an ICD-10 code of homelessness, Z59.0, in the secondary diagnosis position.  An admission episode for a person of no fixed abode is defined as an episode where the current local authority district of residence of the patient is “No fixed abode” (RESLADST_ONS = “U”).  Hereinafter, an admission that meets either of these definitions is referred to as an admission for a homeless person.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600" b="0"/>
          </a:p>
        </p:txBody>
      </p:sp>
      <p:sp>
        <p:nvSpPr>
          <p:cNvPr id="4" name="TextBox 3">
            <a:extLst>
              <a:ext uri="{FF2B5EF4-FFF2-40B4-BE49-F238E27FC236}">
                <a16:creationId xmlns:a16="http://schemas.microsoft.com/office/drawing/2014/main" id="{4F2D4811-F5E3-7646-4570-C44684FC2E22}"/>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4289680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124D-44D8-CFC7-9629-64484FAD2EB3}"/>
              </a:ext>
            </a:extLst>
          </p:cNvPr>
          <p:cNvSpPr>
            <a:spLocks noGrp="1"/>
          </p:cNvSpPr>
          <p:nvPr>
            <p:ph type="title"/>
          </p:nvPr>
        </p:nvSpPr>
        <p:spPr/>
        <p:txBody>
          <a:bodyPr/>
          <a:lstStyle/>
          <a:p>
            <a:r>
              <a:rPr lang="en-GB">
                <a:cs typeface="Arial"/>
              </a:rPr>
              <a:t>Reflections on data</a:t>
            </a:r>
            <a:endParaRPr lang="en-GB"/>
          </a:p>
        </p:txBody>
      </p:sp>
      <p:sp>
        <p:nvSpPr>
          <p:cNvPr id="3" name="Content Placeholder 2">
            <a:extLst>
              <a:ext uri="{FF2B5EF4-FFF2-40B4-BE49-F238E27FC236}">
                <a16:creationId xmlns:a16="http://schemas.microsoft.com/office/drawing/2014/main" id="{D0629D74-1188-9948-7B20-8B8BED318752}"/>
              </a:ext>
            </a:extLst>
          </p:cNvPr>
          <p:cNvSpPr>
            <a:spLocks noGrp="1"/>
          </p:cNvSpPr>
          <p:nvPr>
            <p:ph idx="1"/>
          </p:nvPr>
        </p:nvSpPr>
        <p:spPr>
          <a:xfrm>
            <a:off x="359999" y="1165325"/>
            <a:ext cx="11446163" cy="4924189"/>
          </a:xfrm>
        </p:spPr>
        <p:txBody>
          <a:bodyPr vert="horz" lIns="91440" tIns="45720" rIns="91440" bIns="45720" rtlCol="0" anchor="t">
            <a:normAutofit/>
          </a:bodyPr>
          <a:lstStyle/>
          <a:p>
            <a:r>
              <a:rPr lang="en-GB" sz="1600" b="0">
                <a:cs typeface="Arial"/>
              </a:rPr>
              <a:t>The purpose of this resource is to provide systems with local data relating to inclusion health groups in their area. One of the challenges for these populations is that they are often not represented in routinely collected data. </a:t>
            </a:r>
            <a:endParaRPr lang="en-US" sz="1600">
              <a:cs typeface="Arial"/>
            </a:endParaRPr>
          </a:p>
          <a:p>
            <a:r>
              <a:rPr lang="en-GB" sz="1600" b="0">
                <a:cs typeface="Arial"/>
              </a:rPr>
              <a:t>This makes it difficult for local integrated care systems to both fully understand the health need of their inclusion health populations, but also to evaluate the outcomes and impact of interventions. </a:t>
            </a:r>
            <a:endParaRPr lang="en-US" sz="1600">
              <a:cs typeface="Arial"/>
            </a:endParaRPr>
          </a:p>
          <a:p>
            <a:r>
              <a:rPr lang="en-GB" sz="1600" b="0">
                <a:cs typeface="Arial"/>
              </a:rPr>
              <a:t>While the Spotlight tool provides an overview on inclusion health groups at a national level, the aim of this resource is to understand what data exists at a local level, which will potentially also be captured by Spotlight in the future.  </a:t>
            </a:r>
            <a:endParaRPr lang="en-GB" sz="1600"/>
          </a:p>
          <a:p>
            <a:r>
              <a:rPr lang="en-GB" sz="1600" b="0">
                <a:cs typeface="Arial"/>
              </a:rPr>
              <a:t>Data sources for this </a:t>
            </a:r>
            <a:r>
              <a:rPr lang="en-GB" sz="1600" b="0" err="1">
                <a:cs typeface="Arial"/>
              </a:rPr>
              <a:t>datapack</a:t>
            </a:r>
            <a:r>
              <a:rPr lang="en-GB" sz="1600" b="0">
                <a:cs typeface="Arial"/>
              </a:rPr>
              <a:t> include publicly available data from the Office for National Statistics (ONS), </a:t>
            </a:r>
            <a:r>
              <a:rPr lang="en-GB" sz="1600" b="0">
                <a:solidFill>
                  <a:schemeClr val="accent2"/>
                </a:solidFill>
                <a:cs typeface="Arial"/>
                <a:hlinkClick r:id="rId2">
                  <a:extLst>
                    <a:ext uri="{A12FA001-AC4F-418D-AE19-62706E023703}">
                      <ahyp:hlinkClr xmlns:ahyp="http://schemas.microsoft.com/office/drawing/2018/hyperlinkcolor" val="tx"/>
                    </a:ext>
                  </a:extLst>
                </a:hlinkClick>
              </a:rPr>
              <a:t>OHID Fingertips</a:t>
            </a:r>
            <a:r>
              <a:rPr lang="en-GB" sz="1600" b="0">
                <a:cs typeface="Arial"/>
              </a:rPr>
              <a:t>, Local Government data, data from the Home Office, Department for Levelling up, Housing and Communities (DLUHC) and experimental analysis using Hospital Episode Statistics. </a:t>
            </a:r>
          </a:p>
          <a:p>
            <a:r>
              <a:rPr lang="en-GB" sz="1600" b="0">
                <a:cs typeface="Arial"/>
              </a:rPr>
              <a:t>Further sources explored included screening and immunisations data, health and justice data, police data as well as other sources. A recurrent theme was that data was often not available broken down by inclusion health groups, particularly for preventative interventions, or data was either not collected in a robust manner, or not publicly available.  </a:t>
            </a:r>
            <a:endParaRPr lang="en-GB"/>
          </a:p>
          <a:p>
            <a:r>
              <a:rPr lang="en-GB" sz="1600" b="0">
                <a:cs typeface="Arial"/>
              </a:rPr>
              <a:t>Therefore, we know that data outlined in this </a:t>
            </a:r>
            <a:r>
              <a:rPr lang="en-GB" sz="1600" b="0" err="1">
                <a:cs typeface="Arial"/>
              </a:rPr>
              <a:t>datapack</a:t>
            </a:r>
            <a:r>
              <a:rPr lang="en-GB" sz="1600" b="0">
                <a:cs typeface="Arial"/>
              </a:rPr>
              <a:t> will often be an under-representation of the need or impact for these populations. </a:t>
            </a:r>
          </a:p>
          <a:p>
            <a:r>
              <a:rPr lang="en-GB" sz="1600" b="0">
                <a:cs typeface="Arial"/>
              </a:rPr>
              <a:t>Acknowledging and outlining the challenges in compiling data at an ICS level for this resource is hoped to encourage local systems to review their data collection processes and to look beyond routinely available data, working creatively with all residents and groups to seek wider sources of information.</a:t>
            </a:r>
            <a:endParaRPr lang="en-GB" sz="1600">
              <a:cs typeface="Arial"/>
            </a:endParaRPr>
          </a:p>
        </p:txBody>
      </p:sp>
      <p:sp>
        <p:nvSpPr>
          <p:cNvPr id="4" name="TextBox 3">
            <a:extLst>
              <a:ext uri="{FF2B5EF4-FFF2-40B4-BE49-F238E27FC236}">
                <a16:creationId xmlns:a16="http://schemas.microsoft.com/office/drawing/2014/main" id="{8031819A-5DE1-578A-4A3A-3218D3099CB4}"/>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2782830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D93A17-52B9-2F00-735B-F0677CE5B7C2}"/>
              </a:ext>
            </a:extLst>
          </p:cNvPr>
          <p:cNvSpPr>
            <a:spLocks noGrp="1"/>
          </p:cNvSpPr>
          <p:nvPr>
            <p:ph idx="1"/>
          </p:nvPr>
        </p:nvSpPr>
        <p:spPr>
          <a:xfrm>
            <a:off x="360363" y="1143235"/>
            <a:ext cx="11575839" cy="5201445"/>
          </a:xfrm>
        </p:spPr>
        <p:txBody>
          <a:bodyP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a:t>Attributing an admission to an ICB</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b="0"/>
              <a:t>Episodes were counted towards an ICB by treatment area according to where the NHS Trust is situated.  Please note that this represents a departure from the usual approach to allocating episodes to place, which uses the patient’s usual place of residence via the Lower Layer Super Output Area (LSOA).  This approach is precluded for admissions for homeless people because of the large proportion of missing LSOA values for these admissions. Counts for ICB are aggregated to form the counts for NHS South East. Counts between 1 and 7 have been suppressed and all other counts are rounded to the nearest 5.</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600"/>
          </a:p>
          <a:p>
            <a:pPr marL="0" marR="0" lvl="0" indent="0" defTabSz="914400" rtl="0" eaLnBrk="1" fontAlgn="auto" latinLnBrk="0" hangingPunct="1">
              <a:lnSpc>
                <a:spcPct val="100000"/>
              </a:lnSpc>
              <a:spcBef>
                <a:spcPts val="0"/>
              </a:spcBef>
              <a:spcAft>
                <a:spcPts val="0"/>
              </a:spcAft>
              <a:buClrTx/>
              <a:buSzTx/>
              <a:buFontTx/>
              <a:buNone/>
              <a:tabLst/>
              <a:defRPr/>
            </a:pPr>
            <a:r>
              <a:rPr lang="en-GB" sz="1600" b="1"/>
              <a:t>Analysis of data for 2022/23</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b="0"/>
              <a:t>In order to provide a recent view of admissions for homeless people, this analysis includes admissions data for 2022/23, which has been generated from monthly HES data for 2022/23.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800" b="0"/>
          </a:p>
          <a:p>
            <a:pPr marL="0" marR="0" lvl="0" indent="0" defTabSz="914400" rtl="0" eaLnBrk="1" fontAlgn="auto" latinLnBrk="0" hangingPunct="1">
              <a:lnSpc>
                <a:spcPct val="100000"/>
              </a:lnSpc>
              <a:spcBef>
                <a:spcPts val="0"/>
              </a:spcBef>
              <a:spcAft>
                <a:spcPts val="0"/>
              </a:spcAft>
              <a:buClrTx/>
              <a:buSzTx/>
              <a:buFontTx/>
              <a:buNone/>
              <a:tabLst/>
              <a:defRPr/>
            </a:pPr>
            <a:r>
              <a:rPr lang="en-GB" sz="1600" b="0"/>
              <a:t>It should be noted that no HES data was available for Frimley Health NHS Foundation Trust from mid-June 2022 to March 2023.  As this Trust is situated within the NHS Frimley ICB boundary, this will have impacted on counts for this ICB as well as the counts for South East.</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600" b="0"/>
          </a:p>
          <a:p>
            <a:pPr marL="0" marR="0" lvl="0" indent="0" defTabSz="914400" rtl="0" eaLnBrk="1" fontAlgn="auto" latinLnBrk="0" hangingPunct="1">
              <a:lnSpc>
                <a:spcPct val="100000"/>
              </a:lnSpc>
              <a:spcBef>
                <a:spcPts val="0"/>
              </a:spcBef>
              <a:spcAft>
                <a:spcPts val="0"/>
              </a:spcAft>
              <a:buClrTx/>
              <a:buSzTx/>
              <a:buFontTx/>
              <a:buNone/>
              <a:tabLst/>
              <a:defRPr/>
            </a:pPr>
            <a:r>
              <a:rPr lang="en-GB" sz="1600" b="1"/>
              <a:t>Additional points to note</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b="0"/>
              <a:t>This analysis is based on finished admission episodes.  An examination of the data has found that for some episodes, the ICD-10 code of homelessness, Z59.0, is not present on the admission episode but is present on subsequent episodes within the spell.  These episodes will therefore not be included in this analysis, leading to the potential of undercounting.  Work is underway to quantify the number of subsequent episodes that contain the Z59.0 code where it is not present in the admission episode. The footnotes attached to each analysis provide additional caveats to aid interpretation.</a:t>
            </a:r>
          </a:p>
          <a:p>
            <a:endParaRPr lang="en-GB" sz="1600"/>
          </a:p>
        </p:txBody>
      </p:sp>
      <p:sp>
        <p:nvSpPr>
          <p:cNvPr id="4" name="Title 1">
            <a:extLst>
              <a:ext uri="{FF2B5EF4-FFF2-40B4-BE49-F238E27FC236}">
                <a16:creationId xmlns:a16="http://schemas.microsoft.com/office/drawing/2014/main" id="{3C5D8592-419C-1A0F-65EF-60A60EDBE1A1}"/>
              </a:ext>
            </a:extLst>
          </p:cNvPr>
          <p:cNvSpPr>
            <a:spLocks noGrp="1"/>
          </p:cNvSpPr>
          <p:nvPr>
            <p:ph type="title"/>
          </p:nvPr>
        </p:nvSpPr>
        <p:spPr>
          <a:xfrm>
            <a:off x="360363" y="224174"/>
            <a:ext cx="11445875" cy="844550"/>
          </a:xfrm>
        </p:spPr>
        <p:txBody>
          <a:bodyPr>
            <a:normAutofit fontScale="90000"/>
          </a:bodyPr>
          <a:lstStyle/>
          <a:p>
            <a:r>
              <a:rPr lang="en-GB"/>
              <a:t>Experimental data analysis: Homelessness and Hospital admissions in the South East 2/2</a:t>
            </a:r>
            <a:endParaRPr lang="en-GB">
              <a:cs typeface="Arial"/>
            </a:endParaRPr>
          </a:p>
        </p:txBody>
      </p:sp>
      <p:sp>
        <p:nvSpPr>
          <p:cNvPr id="2" name="TextBox 1">
            <a:extLst>
              <a:ext uri="{FF2B5EF4-FFF2-40B4-BE49-F238E27FC236}">
                <a16:creationId xmlns:a16="http://schemas.microsoft.com/office/drawing/2014/main" id="{9A1F6E96-6C9C-8AA5-6EFE-FDF81D724BE8}"/>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2300354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544B-F4F7-25CE-A7F6-21832D92694E}"/>
              </a:ext>
            </a:extLst>
          </p:cNvPr>
          <p:cNvSpPr>
            <a:spLocks noGrp="1"/>
          </p:cNvSpPr>
          <p:nvPr>
            <p:ph type="title"/>
          </p:nvPr>
        </p:nvSpPr>
        <p:spPr>
          <a:xfrm>
            <a:off x="548640" y="457200"/>
            <a:ext cx="11043285" cy="685800"/>
          </a:xfrm>
        </p:spPr>
        <p:txBody>
          <a:bodyPr anchor="b">
            <a:noAutofit/>
          </a:bodyPr>
          <a:lstStyle/>
          <a:p>
            <a:r>
              <a:rPr lang="en-GB" sz="2600"/>
              <a:t>Admissions for homeless people, directly standardised rate per 100,000 population: South East and NHS ICBs 2018/19 to 2022/23</a:t>
            </a:r>
          </a:p>
        </p:txBody>
      </p:sp>
      <p:pic>
        <p:nvPicPr>
          <p:cNvPr id="4" name="Picture 3" descr="A graph of blue and white bars&#10;&#10;Description automatically generated">
            <a:extLst>
              <a:ext uri="{FF2B5EF4-FFF2-40B4-BE49-F238E27FC236}">
                <a16:creationId xmlns:a16="http://schemas.microsoft.com/office/drawing/2014/main" id="{0A7D333F-56DB-CA5D-CC09-B28F7FD3D70A}"/>
              </a:ext>
            </a:extLst>
          </p:cNvPr>
          <p:cNvPicPr>
            <a:picLocks noChangeAspect="1"/>
          </p:cNvPicPr>
          <p:nvPr/>
        </p:nvPicPr>
        <p:blipFill rotWithShape="1">
          <a:blip r:embed="rId3">
            <a:extLst>
              <a:ext uri="{28A0092B-C50C-407E-A947-70E740481C1C}">
                <a14:useLocalDpi xmlns:a14="http://schemas.microsoft.com/office/drawing/2010/main" val="0"/>
              </a:ext>
            </a:extLst>
          </a:blip>
          <a:srcRect l="-8" t="5732" r="-108" b="9249"/>
          <a:stretch/>
        </p:blipFill>
        <p:spPr>
          <a:xfrm>
            <a:off x="4038600" y="1268360"/>
            <a:ext cx="7849146" cy="4999090"/>
          </a:xfrm>
          <a:prstGeom prst="rect">
            <a:avLst/>
          </a:prstGeom>
          <a:noFill/>
        </p:spPr>
      </p:pic>
      <p:sp>
        <p:nvSpPr>
          <p:cNvPr id="12" name="Text Placeholder 3">
            <a:extLst>
              <a:ext uri="{FF2B5EF4-FFF2-40B4-BE49-F238E27FC236}">
                <a16:creationId xmlns:a16="http://schemas.microsoft.com/office/drawing/2014/main" id="{1F51D615-2113-9E44-F693-DAA6AC2AAC75}"/>
              </a:ext>
            </a:extLst>
          </p:cNvPr>
          <p:cNvSpPr>
            <a:spLocks noGrp="1"/>
          </p:cNvSpPr>
          <p:nvPr>
            <p:ph type="body" sz="half" idx="2"/>
          </p:nvPr>
        </p:nvSpPr>
        <p:spPr>
          <a:xfrm>
            <a:off x="548640" y="1524000"/>
            <a:ext cx="3442335" cy="4344988"/>
          </a:xfrm>
        </p:spPr>
        <p:txBody>
          <a:bodyPr vert="horz" lIns="91440" tIns="45720" rIns="91440" bIns="45720" rtlCol="0" anchor="t">
            <a:normAutofit/>
          </a:bodyPr>
          <a:lstStyle/>
          <a:p>
            <a:r>
              <a:rPr lang="en-US" b="0"/>
              <a:t>This graph demonstrates the trend in those identified as homeless among hospital admissions, for both the South East and each individual ICB from 2018/19 to 2022/23. There are some limitations to the data as described in the notes. </a:t>
            </a:r>
          </a:p>
          <a:p>
            <a:endParaRPr lang="en-US" b="0"/>
          </a:p>
          <a:p>
            <a:r>
              <a:rPr lang="en-US" b="0"/>
              <a:t>Most ICB areas showed a decline in rates of homeless people being admitted to hospital from 2020/21 to 2021/22, although numbers appear to be increasing again in the most recent data. Kent &amp; Medway and Sussex ICBs had the highest rate of admissions for homeless people in 2019/20, compared to the other ICBs in the South East.  </a:t>
            </a:r>
            <a:endParaRPr lang="en-US" b="0">
              <a:cs typeface="Arial"/>
            </a:endParaRPr>
          </a:p>
        </p:txBody>
      </p:sp>
      <p:sp>
        <p:nvSpPr>
          <p:cNvPr id="3" name="TextBox 2">
            <a:extLst>
              <a:ext uri="{FF2B5EF4-FFF2-40B4-BE49-F238E27FC236}">
                <a16:creationId xmlns:a16="http://schemas.microsoft.com/office/drawing/2014/main" id="{F4BD19DD-5FF6-2F9F-FDFA-1C98AB57F4ED}"/>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251862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5049F2-75FD-DF04-43B7-29774BF6F97F}"/>
              </a:ext>
            </a:extLst>
          </p:cNvPr>
          <p:cNvSpPr>
            <a:spLocks noGrp="1"/>
          </p:cNvSpPr>
          <p:nvPr>
            <p:ph type="title"/>
          </p:nvPr>
        </p:nvSpPr>
        <p:spPr>
          <a:xfrm>
            <a:off x="360000" y="360000"/>
            <a:ext cx="11444072" cy="812530"/>
          </a:xfrm>
        </p:spPr>
        <p:txBody>
          <a:bodyPr/>
          <a:lstStyle/>
          <a:p>
            <a:r>
              <a:rPr lang="en-US" sz="2600"/>
              <a:t>Hospital admissions: Number of people identified as homeless - South East 2018/19 – 2020/23</a:t>
            </a:r>
          </a:p>
        </p:txBody>
      </p:sp>
      <p:sp>
        <p:nvSpPr>
          <p:cNvPr id="12" name="Content Placeholder 2">
            <a:extLst>
              <a:ext uri="{FF2B5EF4-FFF2-40B4-BE49-F238E27FC236}">
                <a16:creationId xmlns:a16="http://schemas.microsoft.com/office/drawing/2014/main" id="{2EAED863-335A-DCD3-96A3-21210D4E23DD}"/>
              </a:ext>
            </a:extLst>
          </p:cNvPr>
          <p:cNvSpPr>
            <a:spLocks noGrp="1"/>
          </p:cNvSpPr>
          <p:nvPr>
            <p:ph sz="half" idx="1"/>
          </p:nvPr>
        </p:nvSpPr>
        <p:spPr>
          <a:xfrm>
            <a:off x="360000" y="1335225"/>
            <a:ext cx="4459650" cy="4711418"/>
          </a:xfrm>
        </p:spPr>
        <p:txBody>
          <a:bodyPr>
            <a:noAutofit/>
          </a:bodyPr>
          <a:lstStyle/>
          <a:p>
            <a:r>
              <a:rPr lang="en-US" sz="1600" b="0"/>
              <a:t>The number of people identified as homeless among those admitted to hospital in the South East between 2018/19 and 2020/23 is demonstrated in this chart. The highest number was in 2019/20, when 3520 people admitted to hospital were identified as being homeless. </a:t>
            </a:r>
          </a:p>
          <a:p>
            <a:r>
              <a:rPr lang="en-US" sz="1600" b="0"/>
              <a:t>The number reduced to 2490 in 2020/21, which may in part be due to the Covid-19 pandemic and the national </a:t>
            </a:r>
            <a:r>
              <a:rPr lang="en-US" sz="1600" b="0">
                <a:hlinkClick r:id="rId3"/>
              </a:rPr>
              <a:t>“Everyone In” </a:t>
            </a:r>
            <a:r>
              <a:rPr lang="en-US" sz="1600" b="0"/>
              <a:t>initiative which aimed to support those experiencing homelessness and accommodate them, ensuring that as few as people as possible returned to life on the streets. </a:t>
            </a:r>
          </a:p>
          <a:p>
            <a:r>
              <a:rPr lang="en-US" sz="1600" b="0"/>
              <a:t>Numbers were at their lowest in 2021/22 with 2145 people admitted to hospital in the South East being identified as homeless. </a:t>
            </a:r>
          </a:p>
          <a:p>
            <a:r>
              <a:rPr lang="en-US" sz="1600" b="0"/>
              <a:t>Of note, no admissions data was available for Frimley NHS Foundation Trust from mid-June 2022 to March 2023, which will impact numbers for the South East. </a:t>
            </a:r>
          </a:p>
        </p:txBody>
      </p:sp>
      <p:pic>
        <p:nvPicPr>
          <p:cNvPr id="5" name="Content Placeholder 4" descr="A graph of a bar graph&#10;&#10;Description automatically generated with medium confidence">
            <a:extLst>
              <a:ext uri="{FF2B5EF4-FFF2-40B4-BE49-F238E27FC236}">
                <a16:creationId xmlns:a16="http://schemas.microsoft.com/office/drawing/2014/main" id="{116D26A0-96E8-8877-1B4E-F5616382CD8F}"/>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4752" b="7166"/>
          <a:stretch/>
        </p:blipFill>
        <p:spPr>
          <a:xfrm>
            <a:off x="4819650" y="1338728"/>
            <a:ext cx="6984422" cy="4711417"/>
          </a:xfrm>
          <a:noFill/>
        </p:spPr>
      </p:pic>
      <p:sp>
        <p:nvSpPr>
          <p:cNvPr id="6" name="TextBox 5">
            <a:extLst>
              <a:ext uri="{FF2B5EF4-FFF2-40B4-BE49-F238E27FC236}">
                <a16:creationId xmlns:a16="http://schemas.microsoft.com/office/drawing/2014/main" id="{D475518F-8386-CD08-EBFB-1F44C9EA65A5}"/>
              </a:ext>
            </a:extLst>
          </p:cNvPr>
          <p:cNvSpPr txBox="1"/>
          <p:nvPr/>
        </p:nvSpPr>
        <p:spPr>
          <a:xfrm>
            <a:off x="7616620" y="6050145"/>
            <a:ext cx="3964547" cy="215444"/>
          </a:xfrm>
          <a:prstGeom prst="rect">
            <a:avLst/>
          </a:prstGeom>
          <a:noFill/>
        </p:spPr>
        <p:txBody>
          <a:bodyPr wrap="none" rtlCol="0">
            <a:spAutoFit/>
          </a:bodyPr>
          <a:lstStyle/>
          <a:p>
            <a:r>
              <a:rPr lang="en-GB" sz="800"/>
              <a:t>Source: Hospital Episode Statistics Admitted Patient Care (APC) Copyright © 2023</a:t>
            </a:r>
          </a:p>
        </p:txBody>
      </p:sp>
      <p:sp>
        <p:nvSpPr>
          <p:cNvPr id="7" name="TextBox 6">
            <a:extLst>
              <a:ext uri="{FF2B5EF4-FFF2-40B4-BE49-F238E27FC236}">
                <a16:creationId xmlns:a16="http://schemas.microsoft.com/office/drawing/2014/main" id="{8DBF9E1F-2821-FCAE-5404-6365E654B9B5}"/>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Tree>
    <p:extLst>
      <p:ext uri="{BB962C8B-B14F-4D97-AF65-F5344CB8AC3E}">
        <p14:creationId xmlns:p14="http://schemas.microsoft.com/office/powerpoint/2010/main" val="694587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EFB701-6760-89C2-D4A8-99AB10141981}"/>
              </a:ext>
            </a:extLst>
          </p:cNvPr>
          <p:cNvSpPr>
            <a:spLocks noGrp="1"/>
          </p:cNvSpPr>
          <p:nvPr>
            <p:ph type="title"/>
          </p:nvPr>
        </p:nvSpPr>
        <p:spPr>
          <a:xfrm>
            <a:off x="360000" y="360000"/>
            <a:ext cx="11444072" cy="867930"/>
          </a:xfrm>
        </p:spPr>
        <p:txBody>
          <a:bodyPr/>
          <a:lstStyle/>
          <a:p>
            <a:r>
              <a:rPr lang="en-US" sz="2800"/>
              <a:t>Hospital admissions - number of people identified as homeless: NHS Frimley ICB 2018/19 – 2022/23</a:t>
            </a:r>
          </a:p>
        </p:txBody>
      </p:sp>
      <p:pic>
        <p:nvPicPr>
          <p:cNvPr id="5" name="Content Placeholder 4" descr="A graph of a bar&#10;&#10;Description automatically generated with medium confidence">
            <a:extLst>
              <a:ext uri="{FF2B5EF4-FFF2-40B4-BE49-F238E27FC236}">
                <a16:creationId xmlns:a16="http://schemas.microsoft.com/office/drawing/2014/main" id="{3B1A374F-FE32-1565-4E5E-CECD0F091FE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4346" b="7760"/>
          <a:stretch/>
        </p:blipFill>
        <p:spPr>
          <a:xfrm>
            <a:off x="4656980" y="1327029"/>
            <a:ext cx="7147093" cy="4711418"/>
          </a:xfrm>
          <a:noFill/>
        </p:spPr>
      </p:pic>
      <p:sp>
        <p:nvSpPr>
          <p:cNvPr id="6" name="TextBox 5">
            <a:extLst>
              <a:ext uri="{FF2B5EF4-FFF2-40B4-BE49-F238E27FC236}">
                <a16:creationId xmlns:a16="http://schemas.microsoft.com/office/drawing/2014/main" id="{C5DFA27B-AD94-B0E0-4CB1-4AE3DFD054EA}"/>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
        <p:nvSpPr>
          <p:cNvPr id="8" name="TextBox 7">
            <a:extLst>
              <a:ext uri="{FF2B5EF4-FFF2-40B4-BE49-F238E27FC236}">
                <a16:creationId xmlns:a16="http://schemas.microsoft.com/office/drawing/2014/main" id="{2B97C72F-2185-9D37-7CFA-86E8275DB9D8}"/>
              </a:ext>
            </a:extLst>
          </p:cNvPr>
          <p:cNvSpPr txBox="1"/>
          <p:nvPr/>
        </p:nvSpPr>
        <p:spPr>
          <a:xfrm>
            <a:off x="7616620" y="6050145"/>
            <a:ext cx="3964547" cy="215444"/>
          </a:xfrm>
          <a:prstGeom prst="rect">
            <a:avLst/>
          </a:prstGeom>
          <a:noFill/>
        </p:spPr>
        <p:txBody>
          <a:bodyPr wrap="none" rtlCol="0">
            <a:spAutoFit/>
          </a:bodyPr>
          <a:lstStyle/>
          <a:p>
            <a:r>
              <a:rPr lang="en-GB" sz="800"/>
              <a:t>Source: Hospital Episode Statistics Admitted Patient Care (APC) Copyright © 2023</a:t>
            </a:r>
          </a:p>
        </p:txBody>
      </p:sp>
      <p:sp>
        <p:nvSpPr>
          <p:cNvPr id="2" name="Content Placeholder 1">
            <a:extLst>
              <a:ext uri="{FF2B5EF4-FFF2-40B4-BE49-F238E27FC236}">
                <a16:creationId xmlns:a16="http://schemas.microsoft.com/office/drawing/2014/main" id="{C1F5D235-E5D1-A65C-F868-4C136C38E915}"/>
              </a:ext>
            </a:extLst>
          </p:cNvPr>
          <p:cNvSpPr txBox="1">
            <a:spLocks noGrp="1"/>
          </p:cNvSpPr>
          <p:nvPr>
            <p:ph sz="half" idx="1"/>
          </p:nvPr>
        </p:nvSpPr>
        <p:spPr>
          <a:xfrm>
            <a:off x="360363" y="1439863"/>
            <a:ext cx="4344987" cy="4610493"/>
          </a:xfrm>
          <a:prstGeom prst="rect">
            <a:avLst/>
          </a:prstGeom>
          <a:noFill/>
        </p:spPr>
        <p:txBody>
          <a:bodyPr wrap="square" rtlCol="0">
            <a:spAutoFit/>
          </a:bodyPr>
          <a:lstStyle/>
          <a:p>
            <a:r>
              <a:rPr lang="en-GB" sz="1600" b="0"/>
              <a:t>Numbers of people admitted to hospital who were identified as homeless across Frimley ICB has steadily reduced since 2018/19. However, no admissions data was available for Frimley NHS Foundation Trust from June 2022 – March 2023 which will have impacted numbers over this time. </a:t>
            </a:r>
            <a:endParaRPr lang="en-GB" sz="800" b="0"/>
          </a:p>
          <a:p>
            <a:r>
              <a:rPr lang="en-GB" sz="1600" b="0"/>
              <a:t>Although relatively small numbers, people experiencing homelessness are likely to have complex physical and mental health issues – often either undiagnosed, or under-treated. The higher use of the Emergency Department represents a high cost and resource intense environment. </a:t>
            </a:r>
            <a:endParaRPr lang="en-GB" sz="800" b="0"/>
          </a:p>
          <a:p>
            <a:r>
              <a:rPr lang="en-GB" sz="1600" b="0"/>
              <a:t>In addition, these numbers are likely to be an underestimate due to the methodology challenges and data at an ICB level will mask inequalities seen across the system and at a Place level. </a:t>
            </a:r>
          </a:p>
        </p:txBody>
      </p:sp>
    </p:spTree>
    <p:extLst>
      <p:ext uri="{BB962C8B-B14F-4D97-AF65-F5344CB8AC3E}">
        <p14:creationId xmlns:p14="http://schemas.microsoft.com/office/powerpoint/2010/main" val="3527400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7C28BC-7FE6-CC40-6F21-53F01C476F14}"/>
              </a:ext>
            </a:extLst>
          </p:cNvPr>
          <p:cNvSpPr>
            <a:spLocks noGrp="1"/>
          </p:cNvSpPr>
          <p:nvPr>
            <p:ph type="title"/>
          </p:nvPr>
        </p:nvSpPr>
        <p:spPr>
          <a:xfrm>
            <a:off x="460444" y="219906"/>
            <a:ext cx="4216332" cy="1222513"/>
          </a:xfrm>
        </p:spPr>
        <p:txBody>
          <a:bodyPr anchor="b">
            <a:noAutofit/>
          </a:bodyPr>
          <a:lstStyle/>
          <a:p>
            <a:r>
              <a:rPr lang="en-GB" sz="2600"/>
              <a:t>Homeless Admissions profile in the South East: 2022/23</a:t>
            </a:r>
          </a:p>
        </p:txBody>
      </p:sp>
      <p:pic>
        <p:nvPicPr>
          <p:cNvPr id="7" name="Picture 6" descr="A blue and black lines&#10;&#10;Description automatically generated">
            <a:extLst>
              <a:ext uri="{FF2B5EF4-FFF2-40B4-BE49-F238E27FC236}">
                <a16:creationId xmlns:a16="http://schemas.microsoft.com/office/drawing/2014/main" id="{DDA2BB15-D541-8846-3101-B49CCC175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859" y="457200"/>
            <a:ext cx="6959532" cy="5706821"/>
          </a:xfrm>
          <a:prstGeom prst="rect">
            <a:avLst/>
          </a:prstGeom>
          <a:noFill/>
        </p:spPr>
      </p:pic>
      <p:sp>
        <p:nvSpPr>
          <p:cNvPr id="12" name="Text Placeholder 3">
            <a:extLst>
              <a:ext uri="{FF2B5EF4-FFF2-40B4-BE49-F238E27FC236}">
                <a16:creationId xmlns:a16="http://schemas.microsoft.com/office/drawing/2014/main" id="{02276F57-F443-B514-B9C2-E7A544DA17F5}"/>
              </a:ext>
            </a:extLst>
          </p:cNvPr>
          <p:cNvSpPr>
            <a:spLocks noGrp="1"/>
          </p:cNvSpPr>
          <p:nvPr>
            <p:ph type="body" sz="half" idx="2"/>
          </p:nvPr>
        </p:nvSpPr>
        <p:spPr>
          <a:xfrm>
            <a:off x="460444" y="1442419"/>
            <a:ext cx="4311582" cy="4721602"/>
          </a:xfrm>
        </p:spPr>
        <p:txBody>
          <a:bodyPr>
            <a:noAutofit/>
          </a:bodyPr>
          <a:lstStyle/>
          <a:p>
            <a:r>
              <a:rPr lang="en-US" b="0"/>
              <a:t>This population pyramid demonstrates the percentage of hospital admissions among those identified as homeless, by age and gender.  </a:t>
            </a:r>
          </a:p>
          <a:p>
            <a:r>
              <a:rPr lang="en-US" b="0"/>
              <a:t>Across the South East in 2022/23, most of those identified as homeless population were men with the highest percentage of being in the 35–39 age group. For females, the highest percentage of admissions across the 25–39 age range. </a:t>
            </a:r>
          </a:p>
          <a:p>
            <a:r>
              <a:rPr lang="en-US" b="0">
                <a:solidFill>
                  <a:schemeClr val="accent2"/>
                </a:solidFill>
                <a:hlinkClick r:id="rId4">
                  <a:extLst>
                    <a:ext uri="{A12FA001-AC4F-418D-AE19-62706E023703}">
                      <ahyp:hlinkClr xmlns:ahyp="http://schemas.microsoft.com/office/drawing/2018/hyperlinkcolor" val="tx"/>
                    </a:ext>
                  </a:extLst>
                </a:hlinkClick>
              </a:rPr>
              <a:t>Data from the Office of National Statistics </a:t>
            </a:r>
            <a:r>
              <a:rPr lang="en-US" b="0"/>
              <a:t>has previously identified that 8 out of 10 people sleeping rough are male. However, homelessness encompasses more than rough sleeping. Although this pyramid gives a snapshot of those admitted to hospital and identified as homeless by age and gender, it does not enable us to describe who within the homeless population may be at a higher risk of admission.  </a:t>
            </a:r>
          </a:p>
        </p:txBody>
      </p:sp>
      <p:sp>
        <p:nvSpPr>
          <p:cNvPr id="2" name="TextBox 1">
            <a:extLst>
              <a:ext uri="{FF2B5EF4-FFF2-40B4-BE49-F238E27FC236}">
                <a16:creationId xmlns:a16="http://schemas.microsoft.com/office/drawing/2014/main" id="{F9C8C20F-FA93-C9DD-AECC-7A78B69A52A9}"/>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Tree>
    <p:extLst>
      <p:ext uri="{BB962C8B-B14F-4D97-AF65-F5344CB8AC3E}">
        <p14:creationId xmlns:p14="http://schemas.microsoft.com/office/powerpoint/2010/main" val="455527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08E45A-B30E-0A39-FB7A-BC3D7B67B5A6}"/>
              </a:ext>
            </a:extLst>
          </p:cNvPr>
          <p:cNvSpPr>
            <a:spLocks noGrp="1"/>
          </p:cNvSpPr>
          <p:nvPr>
            <p:ph type="title"/>
          </p:nvPr>
        </p:nvSpPr>
        <p:spPr>
          <a:xfrm>
            <a:off x="408428" y="457200"/>
            <a:ext cx="4363598" cy="1600200"/>
          </a:xfrm>
        </p:spPr>
        <p:txBody>
          <a:bodyPr anchor="b">
            <a:normAutofit/>
          </a:bodyPr>
          <a:lstStyle/>
          <a:p>
            <a:r>
              <a:rPr lang="en-GB" sz="2600"/>
              <a:t>Homeless admissions: Reason for admission  in the South East by count and percentage (2022/23)</a:t>
            </a:r>
          </a:p>
        </p:txBody>
      </p:sp>
      <p:pic>
        <p:nvPicPr>
          <p:cNvPr id="5" name="Picture 4" descr="A screenshot of a medical form&#10;&#10;Description automatically generated">
            <a:extLst>
              <a:ext uri="{FF2B5EF4-FFF2-40B4-BE49-F238E27FC236}">
                <a16:creationId xmlns:a16="http://schemas.microsoft.com/office/drawing/2014/main" id="{2E6A1DD8-6F72-E702-1638-E8A7EB0D5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912" y="359923"/>
            <a:ext cx="7172662" cy="5719864"/>
          </a:xfrm>
          <a:prstGeom prst="rect">
            <a:avLst/>
          </a:prstGeom>
          <a:noFill/>
        </p:spPr>
      </p:pic>
      <p:sp>
        <p:nvSpPr>
          <p:cNvPr id="10" name="Text Placeholder 3">
            <a:extLst>
              <a:ext uri="{FF2B5EF4-FFF2-40B4-BE49-F238E27FC236}">
                <a16:creationId xmlns:a16="http://schemas.microsoft.com/office/drawing/2014/main" id="{8765B0B0-B324-002B-F40A-06B94F329B05}"/>
              </a:ext>
            </a:extLst>
          </p:cNvPr>
          <p:cNvSpPr>
            <a:spLocks noGrp="1"/>
          </p:cNvSpPr>
          <p:nvPr>
            <p:ph type="body" sz="half" idx="2"/>
          </p:nvPr>
        </p:nvSpPr>
        <p:spPr>
          <a:xfrm>
            <a:off x="408427" y="2193589"/>
            <a:ext cx="3932237" cy="3811588"/>
          </a:xfrm>
        </p:spPr>
        <p:txBody>
          <a:bodyPr>
            <a:noAutofit/>
          </a:bodyPr>
          <a:lstStyle/>
          <a:p>
            <a:r>
              <a:rPr lang="en-US" b="0"/>
              <a:t>The table outlines the primary cause for admission among those identified as homeless in the South East in 2022/23. </a:t>
            </a:r>
          </a:p>
          <a:p>
            <a:r>
              <a:rPr lang="en-US" b="0"/>
              <a:t>The most common reason for admission was due to mental and </a:t>
            </a:r>
            <a:r>
              <a:rPr lang="en-US" b="0" err="1"/>
              <a:t>behavioural</a:t>
            </a:r>
            <a:r>
              <a:rPr lang="en-US" b="0"/>
              <a:t> disorders (21.7%), followed by “not elsewhere classified” (20.2%) and “injury, poisoning and certain other consequences of external causes” (18.1% of admissions). </a:t>
            </a:r>
          </a:p>
          <a:p>
            <a:r>
              <a:rPr lang="en-US" b="0"/>
              <a:t>Admissions in this table are only classified on the basis of their primary diagnosis code and it is acknowledged that patients may have a number of co-occurring medical conditions, which are not reflected in this analysis. </a:t>
            </a:r>
          </a:p>
        </p:txBody>
      </p:sp>
      <p:sp>
        <p:nvSpPr>
          <p:cNvPr id="2" name="TextBox 1">
            <a:extLst>
              <a:ext uri="{FF2B5EF4-FFF2-40B4-BE49-F238E27FC236}">
                <a16:creationId xmlns:a16="http://schemas.microsoft.com/office/drawing/2014/main" id="{AA1B9074-42B9-E909-E9FA-1ED70FC8E30A}"/>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084645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2445-BDF6-5964-6B7B-FD14BCC058F1}"/>
              </a:ext>
            </a:extLst>
          </p:cNvPr>
          <p:cNvSpPr>
            <a:spLocks noGrp="1"/>
          </p:cNvSpPr>
          <p:nvPr>
            <p:ph type="title"/>
          </p:nvPr>
        </p:nvSpPr>
        <p:spPr>
          <a:xfrm>
            <a:off x="360000" y="360000"/>
            <a:ext cx="11444072" cy="978729"/>
          </a:xfrm>
        </p:spPr>
        <p:txBody>
          <a:bodyPr/>
          <a:lstStyle/>
          <a:p>
            <a:r>
              <a:rPr lang="en-GB"/>
              <a:t>Reasons for admission: Homeless admissions compared to South East resident admissions 2022/23 (all ages)</a:t>
            </a:r>
          </a:p>
        </p:txBody>
      </p:sp>
      <p:graphicFrame>
        <p:nvGraphicFramePr>
          <p:cNvPr id="5" name="Content Placeholder 4">
            <a:extLst>
              <a:ext uri="{FF2B5EF4-FFF2-40B4-BE49-F238E27FC236}">
                <a16:creationId xmlns:a16="http://schemas.microsoft.com/office/drawing/2014/main" id="{58EA17C7-C3F2-05E0-9A5F-E8CF3942FA66}"/>
              </a:ext>
            </a:extLst>
          </p:cNvPr>
          <p:cNvGraphicFramePr>
            <a:graphicFrameLocks noGrp="1"/>
          </p:cNvGraphicFramePr>
          <p:nvPr>
            <p:ph sz="half" idx="1"/>
            <p:extLst>
              <p:ext uri="{D42A27DB-BD31-4B8C-83A1-F6EECF244321}">
                <p14:modId xmlns:p14="http://schemas.microsoft.com/office/powerpoint/2010/main" val="3917025686"/>
              </p:ext>
            </p:extLst>
          </p:nvPr>
        </p:nvGraphicFramePr>
        <p:xfrm>
          <a:off x="896645" y="1516568"/>
          <a:ext cx="10090008" cy="1754951"/>
        </p:xfrm>
        <a:graphic>
          <a:graphicData uri="http://schemas.openxmlformats.org/drawingml/2006/table">
            <a:tbl>
              <a:tblPr/>
              <a:tblGrid>
                <a:gridCol w="7178124">
                  <a:extLst>
                    <a:ext uri="{9D8B030D-6E8A-4147-A177-3AD203B41FA5}">
                      <a16:colId xmlns:a16="http://schemas.microsoft.com/office/drawing/2014/main" val="3859039754"/>
                    </a:ext>
                  </a:extLst>
                </a:gridCol>
                <a:gridCol w="532071">
                  <a:extLst>
                    <a:ext uri="{9D8B030D-6E8A-4147-A177-3AD203B41FA5}">
                      <a16:colId xmlns:a16="http://schemas.microsoft.com/office/drawing/2014/main" val="684252121"/>
                    </a:ext>
                  </a:extLst>
                </a:gridCol>
                <a:gridCol w="843258">
                  <a:extLst>
                    <a:ext uri="{9D8B030D-6E8A-4147-A177-3AD203B41FA5}">
                      <a16:colId xmlns:a16="http://schemas.microsoft.com/office/drawing/2014/main" val="502607260"/>
                    </a:ext>
                  </a:extLst>
                </a:gridCol>
                <a:gridCol w="152229">
                  <a:extLst>
                    <a:ext uri="{9D8B030D-6E8A-4147-A177-3AD203B41FA5}">
                      <a16:colId xmlns:a16="http://schemas.microsoft.com/office/drawing/2014/main" val="4220590372"/>
                    </a:ext>
                  </a:extLst>
                </a:gridCol>
                <a:gridCol w="837257">
                  <a:extLst>
                    <a:ext uri="{9D8B030D-6E8A-4147-A177-3AD203B41FA5}">
                      <a16:colId xmlns:a16="http://schemas.microsoft.com/office/drawing/2014/main" val="2096938202"/>
                    </a:ext>
                  </a:extLst>
                </a:gridCol>
                <a:gridCol w="547069">
                  <a:extLst>
                    <a:ext uri="{9D8B030D-6E8A-4147-A177-3AD203B41FA5}">
                      <a16:colId xmlns:a16="http://schemas.microsoft.com/office/drawing/2014/main" val="3567910226"/>
                    </a:ext>
                  </a:extLst>
                </a:gridCol>
              </a:tblGrid>
              <a:tr h="490656">
                <a:tc>
                  <a:txBody>
                    <a:bodyPr/>
                    <a:lstStyle/>
                    <a:p>
                      <a:pPr algn="l" fontAlgn="b"/>
                      <a:r>
                        <a:rPr lang="en-GB" sz="1400" b="1" i="0" u="none" strike="noStrike">
                          <a:solidFill>
                            <a:srgbClr val="000000"/>
                          </a:solidFill>
                          <a:effectLst/>
                          <a:latin typeface="+mj-lt"/>
                        </a:rPr>
                        <a:t>Table 1: ordered by SE homeless admissions</a:t>
                      </a:r>
                    </a:p>
                  </a:txBody>
                  <a:tcPr marL="3924" marR="3924" marT="3924" marB="0" anchor="b">
                    <a:lnL>
                      <a:noFill/>
                    </a:lnL>
                    <a:lnR>
                      <a:noFill/>
                    </a:lnR>
                    <a:lnT>
                      <a:noFill/>
                    </a:lnT>
                    <a:lnB>
                      <a:noFill/>
                    </a:lnB>
                  </a:tcPr>
                </a:tc>
                <a:tc gridSpan="2">
                  <a:txBody>
                    <a:bodyPr/>
                    <a:lstStyle/>
                    <a:p>
                      <a:pPr algn="ctr" fontAlgn="b"/>
                      <a:r>
                        <a:rPr lang="en-GB" sz="1400" b="1" i="0" u="none" strike="noStrike">
                          <a:solidFill>
                            <a:srgbClr val="000000"/>
                          </a:solidFill>
                          <a:effectLst/>
                          <a:latin typeface="+mj-lt"/>
                        </a:rPr>
                        <a:t>SE homeless admissions</a:t>
                      </a: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endParaRPr lang="en-GB" sz="1400" b="1" i="0" u="none" strike="noStrike">
                        <a:solidFill>
                          <a:srgbClr val="000000"/>
                        </a:solidFill>
                        <a:effectLst/>
                        <a:latin typeface="+mj-lt"/>
                      </a:endParaRPr>
                    </a:p>
                  </a:txBody>
                  <a:tcPr marL="3924" marR="3924" marT="3924" marB="0" anchor="b">
                    <a:lnL>
                      <a:noFill/>
                    </a:lnL>
                    <a:lnR>
                      <a:noFill/>
                    </a:lnR>
                    <a:lnT>
                      <a:noFill/>
                    </a:lnT>
                    <a:lnB>
                      <a:noFill/>
                    </a:lnB>
                  </a:tcPr>
                </a:tc>
                <a:tc gridSpan="2">
                  <a:txBody>
                    <a:bodyPr/>
                    <a:lstStyle/>
                    <a:p>
                      <a:pPr algn="ctr" fontAlgn="b"/>
                      <a:r>
                        <a:rPr lang="en-GB" sz="1400" b="1" i="0" u="none" strike="noStrike">
                          <a:solidFill>
                            <a:srgbClr val="000000"/>
                          </a:solidFill>
                          <a:effectLst/>
                          <a:latin typeface="+mj-lt"/>
                        </a:rPr>
                        <a:t>SE resident admissions</a:t>
                      </a: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753257340"/>
                  </a:ext>
                </a:extLst>
              </a:tr>
              <a:tr h="252859">
                <a:tc>
                  <a:txBody>
                    <a:bodyPr/>
                    <a:lstStyle/>
                    <a:p>
                      <a:pPr algn="l" fontAlgn="b"/>
                      <a:r>
                        <a:rPr lang="en-GB" sz="1400" b="0" i="0" u="none" strike="noStrike">
                          <a:solidFill>
                            <a:srgbClr val="000000"/>
                          </a:solidFill>
                          <a:effectLst/>
                          <a:latin typeface="+mj-lt"/>
                        </a:rPr>
                        <a:t>ICD-10 chapter</a:t>
                      </a: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mj-lt"/>
                        </a:rPr>
                        <a:t>Count</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mj-lt"/>
                        </a:rPr>
                        <a:t>%</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mj-lt"/>
                        </a:rPr>
                        <a:t> </a:t>
                      </a: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mj-lt"/>
                        </a:rPr>
                        <a:t>Count</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mj-lt"/>
                        </a:rPr>
                        <a:t>%</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598826"/>
                  </a:ext>
                </a:extLst>
              </a:tr>
              <a:tr h="252859">
                <a:tc>
                  <a:txBody>
                    <a:bodyPr/>
                    <a:lstStyle/>
                    <a:p>
                      <a:pPr algn="l" fontAlgn="b"/>
                      <a:r>
                        <a:rPr lang="en-GB" sz="1400" b="0" i="0" u="none" strike="noStrike">
                          <a:solidFill>
                            <a:srgbClr val="000000"/>
                          </a:solidFill>
                          <a:effectLst/>
                          <a:latin typeface="+mj-lt"/>
                        </a:rPr>
                        <a:t>Mental and behavioural disorders</a:t>
                      </a:r>
                    </a:p>
                  </a:txBody>
                  <a:tcPr marL="3924" marR="3924" marT="39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400" b="0" i="0" u="none" strike="noStrike">
                          <a:solidFill>
                            <a:srgbClr val="000000"/>
                          </a:solidFill>
                          <a:effectLst/>
                          <a:latin typeface="+mj-lt"/>
                        </a:rPr>
                        <a:t>520</a:t>
                      </a:r>
                    </a:p>
                  </a:txBody>
                  <a:tcPr marL="3924" marR="3924" marT="39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400" b="1" i="0" u="none" strike="noStrike">
                          <a:solidFill>
                            <a:srgbClr val="000000"/>
                          </a:solidFill>
                          <a:effectLst/>
                          <a:latin typeface="+mj-lt"/>
                        </a:rPr>
                        <a:t>21.7</a:t>
                      </a:r>
                    </a:p>
                  </a:txBody>
                  <a:tcPr marL="3924" marR="3924" marT="39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400" b="0" i="0" u="none" strike="noStrike">
                        <a:solidFill>
                          <a:srgbClr val="000000"/>
                        </a:solidFill>
                        <a:effectLst/>
                        <a:latin typeface="+mj-lt"/>
                      </a:endParaRPr>
                    </a:p>
                  </a:txBody>
                  <a:tcPr marL="3924" marR="3924" marT="39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400" b="0" i="0" u="none" strike="noStrike">
                          <a:solidFill>
                            <a:srgbClr val="000000"/>
                          </a:solidFill>
                          <a:effectLst/>
                          <a:latin typeface="+mj-lt"/>
                        </a:rPr>
                        <a:t>16,215</a:t>
                      </a:r>
                    </a:p>
                  </a:txBody>
                  <a:tcPr marL="3924" marR="3924" marT="39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GB" sz="1400" b="1" i="0" u="none" strike="noStrike">
                          <a:solidFill>
                            <a:srgbClr val="000000"/>
                          </a:solidFill>
                          <a:effectLst/>
                          <a:latin typeface="+mj-lt"/>
                        </a:rPr>
                        <a:t>0.9</a:t>
                      </a:r>
                    </a:p>
                  </a:txBody>
                  <a:tcPr marL="3924" marR="3924" marT="3924"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64065125"/>
                  </a:ext>
                </a:extLst>
              </a:tr>
              <a:tr h="252859">
                <a:tc>
                  <a:txBody>
                    <a:bodyPr/>
                    <a:lstStyle/>
                    <a:p>
                      <a:pPr algn="l" fontAlgn="b"/>
                      <a:r>
                        <a:rPr lang="en-GB" sz="1400" b="0" i="0" u="none" strike="noStrike">
                          <a:solidFill>
                            <a:srgbClr val="000000"/>
                          </a:solidFill>
                          <a:effectLst/>
                          <a:latin typeface="+mj-lt"/>
                        </a:rPr>
                        <a:t>Symptoms, signs and abnormal clinical and laboratory findings, not elsewhere classified</a:t>
                      </a:r>
                    </a:p>
                  </a:txBody>
                  <a:tcPr marL="3924" marR="3924" marT="3924" marB="0" anchor="b">
                    <a:lnL>
                      <a:noFill/>
                    </a:lnL>
                    <a:lnR>
                      <a:noFill/>
                    </a:lnR>
                    <a:lnT>
                      <a:noFill/>
                    </a:lnT>
                    <a:lnB>
                      <a:noFill/>
                    </a:lnB>
                  </a:tcPr>
                </a:tc>
                <a:tc>
                  <a:txBody>
                    <a:bodyPr/>
                    <a:lstStyle/>
                    <a:p>
                      <a:pPr algn="ctr" fontAlgn="b"/>
                      <a:r>
                        <a:rPr lang="en-GB" sz="1400" b="0" i="0" u="none" strike="noStrike">
                          <a:solidFill>
                            <a:srgbClr val="000000"/>
                          </a:solidFill>
                          <a:effectLst/>
                          <a:latin typeface="+mj-lt"/>
                        </a:rPr>
                        <a:t>485</a:t>
                      </a:r>
                    </a:p>
                  </a:txBody>
                  <a:tcPr marL="3924" marR="3924" marT="3924" marB="0" anchor="b">
                    <a:lnL>
                      <a:noFill/>
                    </a:lnL>
                    <a:lnR>
                      <a:noFill/>
                    </a:lnR>
                    <a:lnT>
                      <a:noFill/>
                    </a:lnT>
                    <a:lnB>
                      <a:noFill/>
                    </a:lnB>
                  </a:tcPr>
                </a:tc>
                <a:tc>
                  <a:txBody>
                    <a:bodyPr/>
                    <a:lstStyle/>
                    <a:p>
                      <a:pPr algn="ctr" fontAlgn="b"/>
                      <a:r>
                        <a:rPr lang="en-GB" sz="1400" b="1" i="0" u="none" strike="noStrike">
                          <a:solidFill>
                            <a:srgbClr val="000000"/>
                          </a:solidFill>
                          <a:effectLst/>
                          <a:latin typeface="+mj-lt"/>
                        </a:rPr>
                        <a:t>20.2</a:t>
                      </a:r>
                    </a:p>
                  </a:txBody>
                  <a:tcPr marL="3924" marR="3924" marT="3924" marB="0" anchor="b">
                    <a:lnL>
                      <a:noFill/>
                    </a:lnL>
                    <a:lnR>
                      <a:noFill/>
                    </a:lnR>
                    <a:lnT>
                      <a:noFill/>
                    </a:lnT>
                    <a:lnB>
                      <a:noFill/>
                    </a:lnB>
                  </a:tcPr>
                </a:tc>
                <a:tc>
                  <a:txBody>
                    <a:bodyPr/>
                    <a:lstStyle/>
                    <a:p>
                      <a:pPr algn="ctr" fontAlgn="b"/>
                      <a:endParaRPr lang="en-GB" sz="1400" b="0" i="0" u="none" strike="noStrike">
                        <a:solidFill>
                          <a:srgbClr val="000000"/>
                        </a:solidFill>
                        <a:effectLst/>
                        <a:latin typeface="+mj-lt"/>
                      </a:endParaRPr>
                    </a:p>
                  </a:txBody>
                  <a:tcPr marL="3924" marR="3924" marT="3924" marB="0" anchor="b">
                    <a:lnL>
                      <a:noFill/>
                    </a:lnL>
                    <a:lnR>
                      <a:noFill/>
                    </a:lnR>
                    <a:lnT>
                      <a:noFill/>
                    </a:lnT>
                    <a:lnB>
                      <a:noFill/>
                    </a:lnB>
                  </a:tcPr>
                </a:tc>
                <a:tc>
                  <a:txBody>
                    <a:bodyPr/>
                    <a:lstStyle/>
                    <a:p>
                      <a:pPr algn="ctr" fontAlgn="b"/>
                      <a:r>
                        <a:rPr lang="en-GB" sz="1400" b="0" i="0" u="none" strike="noStrike">
                          <a:solidFill>
                            <a:srgbClr val="000000"/>
                          </a:solidFill>
                          <a:effectLst/>
                          <a:latin typeface="+mj-lt"/>
                        </a:rPr>
                        <a:t>253,520</a:t>
                      </a:r>
                    </a:p>
                  </a:txBody>
                  <a:tcPr marL="3924" marR="3924" marT="3924" marB="0" anchor="b">
                    <a:lnL>
                      <a:noFill/>
                    </a:lnL>
                    <a:lnR>
                      <a:noFill/>
                    </a:lnR>
                    <a:lnT>
                      <a:noFill/>
                    </a:lnT>
                    <a:lnB>
                      <a:noFill/>
                    </a:lnB>
                  </a:tcPr>
                </a:tc>
                <a:tc>
                  <a:txBody>
                    <a:bodyPr/>
                    <a:lstStyle/>
                    <a:p>
                      <a:pPr algn="ctr" fontAlgn="b"/>
                      <a:r>
                        <a:rPr lang="en-GB" sz="1400" b="1" i="0" u="none" strike="noStrike">
                          <a:solidFill>
                            <a:srgbClr val="000000"/>
                          </a:solidFill>
                          <a:effectLst/>
                          <a:latin typeface="+mj-lt"/>
                        </a:rPr>
                        <a:t>13.3</a:t>
                      </a:r>
                    </a:p>
                  </a:txBody>
                  <a:tcPr marL="3924" marR="3924" marT="3924" marB="0" anchor="b">
                    <a:lnL>
                      <a:noFill/>
                    </a:lnL>
                    <a:lnR>
                      <a:noFill/>
                    </a:lnR>
                    <a:lnT>
                      <a:noFill/>
                    </a:lnT>
                    <a:lnB>
                      <a:noFill/>
                    </a:lnB>
                  </a:tcPr>
                </a:tc>
                <a:extLst>
                  <a:ext uri="{0D108BD9-81ED-4DB2-BD59-A6C34878D82A}">
                    <a16:rowId xmlns:a16="http://schemas.microsoft.com/office/drawing/2014/main" val="1921152629"/>
                  </a:ext>
                </a:extLst>
              </a:tr>
              <a:tr h="252859">
                <a:tc>
                  <a:txBody>
                    <a:bodyPr/>
                    <a:lstStyle/>
                    <a:p>
                      <a:pPr algn="l" fontAlgn="b"/>
                      <a:r>
                        <a:rPr lang="en-GB" sz="1400" b="0" i="0" u="none" strike="noStrike">
                          <a:solidFill>
                            <a:srgbClr val="000000"/>
                          </a:solidFill>
                          <a:effectLst/>
                          <a:latin typeface="+mj-lt"/>
                        </a:rPr>
                        <a:t>Injury, poisoning and certain other consequences of external causes</a:t>
                      </a: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mj-lt"/>
                        </a:rPr>
                        <a:t>435</a:t>
                      </a: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mj-lt"/>
                        </a:rPr>
                        <a:t>18.1</a:t>
                      </a: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GB" sz="1400" b="0" i="0" u="none" strike="noStrike">
                        <a:solidFill>
                          <a:srgbClr val="000000"/>
                        </a:solidFill>
                        <a:effectLst/>
                        <a:latin typeface="+mj-lt"/>
                      </a:endParaRP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mj-lt"/>
                        </a:rPr>
                        <a:t>126,455</a:t>
                      </a: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mj-lt"/>
                        </a:rPr>
                        <a:t>6.6</a:t>
                      </a:r>
                    </a:p>
                  </a:txBody>
                  <a:tcPr marL="3924" marR="3924" marT="392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5175394"/>
                  </a:ext>
                </a:extLst>
              </a:tr>
              <a:tr h="252859">
                <a:tc>
                  <a:txBody>
                    <a:bodyPr/>
                    <a:lstStyle/>
                    <a:p>
                      <a:pPr algn="l" fontAlgn="b"/>
                      <a:r>
                        <a:rPr lang="en-GB" sz="1400" b="0" i="0" u="none" strike="noStrike">
                          <a:solidFill>
                            <a:srgbClr val="000000"/>
                          </a:solidFill>
                          <a:effectLst/>
                          <a:latin typeface="+mj-lt"/>
                        </a:rPr>
                        <a:t>Total</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mj-lt"/>
                        </a:rPr>
                        <a:t>2,400</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mj-lt"/>
                        </a:rPr>
                        <a:t>100</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mj-lt"/>
                        </a:rPr>
                        <a:t> </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mj-lt"/>
                        </a:rPr>
                        <a:t>1,902,625</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mj-lt"/>
                        </a:rPr>
                        <a:t>100</a:t>
                      </a:r>
                    </a:p>
                  </a:txBody>
                  <a:tcPr marL="3924" marR="3924" marT="39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26463"/>
                  </a:ext>
                </a:extLst>
              </a:tr>
            </a:tbl>
          </a:graphicData>
        </a:graphic>
      </p:graphicFrame>
      <p:sp>
        <p:nvSpPr>
          <p:cNvPr id="3" name="TextBox 2">
            <a:extLst>
              <a:ext uri="{FF2B5EF4-FFF2-40B4-BE49-F238E27FC236}">
                <a16:creationId xmlns:a16="http://schemas.microsoft.com/office/drawing/2014/main" id="{EAB9A96F-6E30-BFBE-73EF-E2FBD03A6460}"/>
              </a:ext>
            </a:extLst>
          </p:cNvPr>
          <p:cNvSpPr txBox="1"/>
          <p:nvPr/>
        </p:nvSpPr>
        <p:spPr>
          <a:xfrm>
            <a:off x="568036" y="3429000"/>
            <a:ext cx="11055927" cy="2554545"/>
          </a:xfrm>
          <a:prstGeom prst="rect">
            <a:avLst/>
          </a:prstGeom>
          <a:noFill/>
        </p:spPr>
        <p:txBody>
          <a:bodyPr wrap="square" rtlCol="0">
            <a:spAutoFit/>
          </a:bodyPr>
          <a:lstStyle/>
          <a:p>
            <a:r>
              <a:rPr lang="en-GB" sz="1600"/>
              <a:t>For those admitted to hospital in the South East, who were identified as being homeless, the most common cause of admission was mental and behavioural disorders. This accounted for 21.7% of admissions, compared to 0.9% of admissions among the overall South East resident population in 2022/23. </a:t>
            </a:r>
          </a:p>
          <a:p>
            <a:endParaRPr lang="en-GB" sz="1600"/>
          </a:p>
          <a:p>
            <a:r>
              <a:rPr lang="en-GB" sz="1600"/>
              <a:t>This ICD code can be broken down further and for those experiencing homelessness, the most common cause of admission within the mental and behavioural disorders chapter, was due to alcohol – which accounted for 10.2% of total admissions for this population group. However, alcohol only accounted for 0.2% of admissions for the overall South East resident population. This was followed by “symptoms and signs involving emotional state (5.5% of admissions) which contributed to the “symptoms, signs and abnormal clinical and laboratory findings not elsewhere classified” chapter. In comparison, this only accounted for 0.2% of admissions for the overall South East resident population.  </a:t>
            </a:r>
          </a:p>
        </p:txBody>
      </p:sp>
      <p:sp>
        <p:nvSpPr>
          <p:cNvPr id="4" name="TextBox 3">
            <a:extLst>
              <a:ext uri="{FF2B5EF4-FFF2-40B4-BE49-F238E27FC236}">
                <a16:creationId xmlns:a16="http://schemas.microsoft.com/office/drawing/2014/main" id="{8926CC3B-87E8-3A10-5DFB-2466EBDB22F5}"/>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3538764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DC2F-758E-CB42-FA75-450B66A47699}"/>
              </a:ext>
            </a:extLst>
          </p:cNvPr>
          <p:cNvSpPr>
            <a:spLocks noGrp="1"/>
          </p:cNvSpPr>
          <p:nvPr>
            <p:ph type="title"/>
          </p:nvPr>
        </p:nvSpPr>
        <p:spPr/>
        <p:txBody>
          <a:bodyPr/>
          <a:lstStyle/>
          <a:p>
            <a:r>
              <a:rPr lang="en-GB"/>
              <a:t> </a:t>
            </a:r>
          </a:p>
        </p:txBody>
      </p:sp>
      <p:sp>
        <p:nvSpPr>
          <p:cNvPr id="4" name="Content Placeholder 3">
            <a:extLst>
              <a:ext uri="{FF2B5EF4-FFF2-40B4-BE49-F238E27FC236}">
                <a16:creationId xmlns:a16="http://schemas.microsoft.com/office/drawing/2014/main" id="{DAB3D34D-AD02-B4A7-EFEE-EE5865B6EBDD}"/>
              </a:ext>
            </a:extLst>
          </p:cNvPr>
          <p:cNvSpPr>
            <a:spLocks noGrp="1"/>
          </p:cNvSpPr>
          <p:nvPr>
            <p:ph idx="1"/>
          </p:nvPr>
        </p:nvSpPr>
        <p:spPr>
          <a:xfrm>
            <a:off x="385837" y="997520"/>
            <a:ext cx="11178635" cy="5153596"/>
          </a:xfrm>
        </p:spPr>
        <p:txBody>
          <a:bodyPr vert="horz" lIns="91440" tIns="45720" rIns="91440" bIns="45720" rtlCol="0" anchor="t">
            <a:normAutofit/>
          </a:bodyPr>
          <a:lstStyle/>
          <a:p>
            <a:pPr>
              <a:spcAft>
                <a:spcPts val="0"/>
              </a:spcAft>
            </a:pPr>
            <a:r>
              <a:rPr lang="en-GB" sz="1600" b="0"/>
              <a:t>Under section 189B of the 1996 Homelessness Reduction Act, the </a:t>
            </a:r>
            <a:r>
              <a:rPr lang="en-GB" sz="1600" b="0">
                <a:solidFill>
                  <a:schemeClr val="accent2"/>
                </a:solidFill>
                <a:hlinkClick r:id="rId2">
                  <a:extLst>
                    <a:ext uri="{A12FA001-AC4F-418D-AE19-62706E023703}">
                      <ahyp:hlinkClr xmlns:ahyp="http://schemas.microsoft.com/office/drawing/2018/hyperlinkcolor" val="tx"/>
                    </a:ext>
                  </a:extLst>
                </a:hlinkClick>
              </a:rPr>
              <a:t>“Relief duty”</a:t>
            </a:r>
            <a:r>
              <a:rPr lang="en-GB" sz="1600" b="0">
                <a:solidFill>
                  <a:schemeClr val="accent2"/>
                </a:solidFill>
              </a:rPr>
              <a:t> </a:t>
            </a:r>
            <a:r>
              <a:rPr lang="en-GB" sz="1600" b="0"/>
              <a:t>requires housing authorities to help people who are homeless to secure accommodation. The duty applies when the housing authority is satisfied that the applicant is both homeless and eligible for assistance and requires an authority to “take reasonable steps to help the applicant to secure suitable accommodation with a reasonable prospect that it will be available for their occupation for at least six months”. </a:t>
            </a:r>
            <a:endParaRPr lang="en-GB" sz="1600" b="0">
              <a:cs typeface="Arial"/>
            </a:endParaRPr>
          </a:p>
          <a:p>
            <a:pPr>
              <a:spcAft>
                <a:spcPts val="0"/>
              </a:spcAft>
            </a:pPr>
            <a:endParaRPr lang="en-GB" sz="1600" b="0">
              <a:cs typeface="Arial"/>
            </a:endParaRPr>
          </a:p>
          <a:p>
            <a:pPr>
              <a:spcAft>
                <a:spcPts val="0"/>
              </a:spcAft>
            </a:pPr>
            <a:r>
              <a:rPr lang="en-GB" sz="1600" b="0"/>
              <a:t>The charts on the following slides look at the scale of the issue of homelessness by capturing the number of households owed a relief duty under the Homelessness Reduction Act as crude rate.</a:t>
            </a:r>
            <a:endParaRPr lang="en-GB" sz="1600" b="0">
              <a:cs typeface="Arial"/>
            </a:endParaRPr>
          </a:p>
          <a:p>
            <a:pPr>
              <a:spcAft>
                <a:spcPts val="0"/>
              </a:spcAft>
            </a:pPr>
            <a:endParaRPr lang="en-GB" sz="1600" b="0">
              <a:cs typeface="Arial"/>
            </a:endParaRPr>
          </a:p>
          <a:p>
            <a:pPr>
              <a:spcAft>
                <a:spcPts val="0"/>
              </a:spcAft>
            </a:pPr>
            <a:r>
              <a:rPr lang="en-GB" sz="1600" b="0"/>
              <a:t>Rates are shown per 1,000 households. For example, on the following slide, the South East has a value of 4.7, this implies that in the South East, 4.7 households out of 1,000 households are owed a relief duty. </a:t>
            </a:r>
            <a:endParaRPr lang="en-GB" sz="1600" b="0">
              <a:cs typeface="Arial"/>
            </a:endParaRPr>
          </a:p>
          <a:p>
            <a:pPr>
              <a:spcAft>
                <a:spcPts val="0"/>
              </a:spcAft>
            </a:pPr>
            <a:endParaRPr lang="en-GB" sz="1600" b="0">
              <a:cs typeface="Arial"/>
            </a:endParaRPr>
          </a:p>
          <a:p>
            <a:pPr>
              <a:spcAft>
                <a:spcPts val="0"/>
              </a:spcAft>
            </a:pPr>
            <a:r>
              <a:rPr lang="en-GB" sz="1600" b="0"/>
              <a:t>The data is broken down at a local authority level; where no figure is shown for a local authority this implies that the source data for that local authority is missing. </a:t>
            </a:r>
            <a:endParaRPr lang="en-GB" sz="1600" b="0">
              <a:cs typeface="Arial"/>
            </a:endParaRPr>
          </a:p>
          <a:p>
            <a:pPr>
              <a:spcAft>
                <a:spcPts val="0"/>
              </a:spcAft>
            </a:pPr>
            <a:endParaRPr lang="en-GB" sz="1600" b="0">
              <a:cs typeface="Arial"/>
            </a:endParaRPr>
          </a:p>
          <a:p>
            <a:pPr>
              <a:spcAft>
                <a:spcPts val="0"/>
              </a:spcAft>
            </a:pPr>
            <a:r>
              <a:rPr lang="en-GB" sz="1600" b="0"/>
              <a:t>ICB values have been calculated from local authority figures using the PHE aggregations method where possible. The data for any LA, which is only partly in an ICB, is for the whole LA and not for the part within the ICB. The proportion for the ICB (where available) is aggregated from the data for each LA which has been weighted for the part of the population within the ICB.  In cases where a local authority value is missing, the ICB value cannot be calculated. Confidence intervals for ICBs cannot be calculated where local authority geographies used to build up to the ICB geography are overlapping (further details are outlined in the </a:t>
            </a:r>
            <a:r>
              <a:rPr lang="en-GB" sz="1600" b="0" u="sng">
                <a:solidFill>
                  <a:srgbClr val="2E3191"/>
                </a:solidFill>
                <a:hlinkClick r:id="rId3"/>
              </a:rPr>
              <a:t>Technical Guidance </a:t>
            </a:r>
            <a:r>
              <a:rPr lang="en-GB" sz="1600" b="0"/>
              <a:t>for the aggregation method).</a:t>
            </a:r>
            <a:endParaRPr lang="en-GB" sz="1600" b="0">
              <a:cs typeface="Arial"/>
            </a:endParaRPr>
          </a:p>
          <a:p>
            <a:pPr>
              <a:spcAft>
                <a:spcPts val="0"/>
              </a:spcAft>
            </a:pPr>
            <a:endParaRPr lang="en-GB" sz="1600" b="0">
              <a:cs typeface="Arial"/>
            </a:endParaRPr>
          </a:p>
          <a:p>
            <a:pPr>
              <a:spcAft>
                <a:spcPts val="0"/>
              </a:spcAft>
            </a:pPr>
            <a:r>
              <a:rPr lang="en-GB" sz="1600" b="0"/>
              <a:t>Full details on numerator and denominator definitions are provided in the notes on each slide.</a:t>
            </a:r>
            <a:endParaRPr lang="en-GB" sz="1600" b="0">
              <a:cs typeface="Arial"/>
            </a:endParaRPr>
          </a:p>
        </p:txBody>
      </p:sp>
      <p:sp>
        <p:nvSpPr>
          <p:cNvPr id="3" name="TextBox 2">
            <a:extLst>
              <a:ext uri="{FF2B5EF4-FFF2-40B4-BE49-F238E27FC236}">
                <a16:creationId xmlns:a16="http://schemas.microsoft.com/office/drawing/2014/main" id="{BEE46EB3-540F-43BA-00CB-CA87722747F7}"/>
              </a:ext>
            </a:extLst>
          </p:cNvPr>
          <p:cNvSpPr txBox="1"/>
          <p:nvPr/>
        </p:nvSpPr>
        <p:spPr>
          <a:xfrm>
            <a:off x="365760" y="267514"/>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Homelessness – Households Owed a Relief Duty</a:t>
            </a:r>
          </a:p>
        </p:txBody>
      </p:sp>
      <p:sp>
        <p:nvSpPr>
          <p:cNvPr id="5" name="TextBox 4">
            <a:extLst>
              <a:ext uri="{FF2B5EF4-FFF2-40B4-BE49-F238E27FC236}">
                <a16:creationId xmlns:a16="http://schemas.microsoft.com/office/drawing/2014/main" id="{FC63A1B1-B751-1E2A-C62B-75CC14D3BFA0}"/>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938002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7E11-E59A-CC95-C128-DD1DCAA6023D}"/>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10924A89-AA50-7144-2F6A-9499B620CA30}"/>
              </a:ext>
            </a:extLst>
          </p:cNvPr>
          <p:cNvSpPr txBox="1"/>
          <p:nvPr/>
        </p:nvSpPr>
        <p:spPr>
          <a:xfrm>
            <a:off x="365760" y="34290"/>
            <a:ext cx="11582400" cy="954107"/>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Households owed a relief duty under the Homelessness Reduction Act - NHS Frimley ICB</a:t>
            </a:r>
          </a:p>
        </p:txBody>
      </p:sp>
      <p:pic>
        <p:nvPicPr>
          <p:cNvPr id="5" name="Picture 4">
            <a:extLst>
              <a:ext uri="{FF2B5EF4-FFF2-40B4-BE49-F238E27FC236}">
                <a16:creationId xmlns:a16="http://schemas.microsoft.com/office/drawing/2014/main" id="{EB523888-A89A-1B44-10E9-7191174CC1A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F80A8B41-4685-865D-E269-8BA6F343A9F5}"/>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602891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F9AB-5348-5FB0-52E3-793F97317F32}"/>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B76D25C5-85D5-669D-A82E-9D84B058BE2B}"/>
              </a:ext>
            </a:extLst>
          </p:cNvPr>
          <p:cNvSpPr txBox="1"/>
          <p:nvPr/>
        </p:nvSpPr>
        <p:spPr>
          <a:xfrm>
            <a:off x="365760" y="34290"/>
            <a:ext cx="11582400" cy="954107"/>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Households with dependents owed a relief duty under the Homelessness Reduction Act - NHS Frimley ICB</a:t>
            </a:r>
          </a:p>
        </p:txBody>
      </p:sp>
      <p:pic>
        <p:nvPicPr>
          <p:cNvPr id="5" name="Picture 4">
            <a:extLst>
              <a:ext uri="{FF2B5EF4-FFF2-40B4-BE49-F238E27FC236}">
                <a16:creationId xmlns:a16="http://schemas.microsoft.com/office/drawing/2014/main" id="{1F3E2123-8680-4B9D-262C-19E8C896B3B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61068D25-0828-7EE9-353F-09CC3316B220}"/>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66393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AC8DD-6B14-4DA6-4962-8F52D0B1BEF0}"/>
              </a:ext>
            </a:extLst>
          </p:cNvPr>
          <p:cNvSpPr>
            <a:spLocks noGrp="1"/>
          </p:cNvSpPr>
          <p:nvPr>
            <p:ph type="title"/>
          </p:nvPr>
        </p:nvSpPr>
        <p:spPr>
          <a:xfrm>
            <a:off x="478338" y="327726"/>
            <a:ext cx="11446163" cy="844839"/>
          </a:xfrm>
        </p:spPr>
        <p:txBody>
          <a:bodyPr/>
          <a:lstStyle/>
          <a:p>
            <a:r>
              <a:rPr lang="en-GB"/>
              <a:t>Contents</a:t>
            </a:r>
          </a:p>
        </p:txBody>
      </p:sp>
      <p:sp>
        <p:nvSpPr>
          <p:cNvPr id="3" name="Content Placeholder 2">
            <a:extLst>
              <a:ext uri="{FF2B5EF4-FFF2-40B4-BE49-F238E27FC236}">
                <a16:creationId xmlns:a16="http://schemas.microsoft.com/office/drawing/2014/main" id="{6DE47F14-ABC2-A311-D273-A5359593F034}"/>
              </a:ext>
            </a:extLst>
          </p:cNvPr>
          <p:cNvSpPr>
            <a:spLocks noGrp="1"/>
          </p:cNvSpPr>
          <p:nvPr>
            <p:ph idx="1"/>
          </p:nvPr>
        </p:nvSpPr>
        <p:spPr>
          <a:xfrm>
            <a:off x="424547" y="968272"/>
            <a:ext cx="8289149" cy="5260406"/>
          </a:xfrm>
        </p:spPr>
        <p:txBody>
          <a:bodyPr vert="horz" lIns="91440" tIns="45720" rIns="91440" bIns="45720" rtlCol="0" anchor="t">
            <a:noAutofit/>
          </a:bodyPr>
          <a:lstStyle/>
          <a:p>
            <a:pPr marL="342900" indent="-342900">
              <a:buFont typeface="Wingdings" panose="05000000000000000000" pitchFamily="2" charset="2"/>
              <a:buChar char="Ø"/>
            </a:pPr>
            <a:r>
              <a:rPr lang="en-GB" sz="1600" b="0" dirty="0">
                <a:solidFill>
                  <a:schemeClr val="accent2"/>
                </a:solidFill>
                <a:hlinkClick r:id="rId3" action="ppaction://hlinksldjump">
                  <a:extLst>
                    <a:ext uri="{A12FA001-AC4F-418D-AE19-62706E023703}">
                      <ahyp:hlinkClr xmlns:ahyp="http://schemas.microsoft.com/office/drawing/2018/hyperlinkcolor" val="tx"/>
                    </a:ext>
                  </a:extLst>
                </a:hlinkClick>
              </a:rPr>
              <a:t>Overview</a:t>
            </a:r>
            <a:endParaRPr lang="en-GB" sz="1600" b="0" dirty="0">
              <a:solidFill>
                <a:schemeClr val="accent2"/>
              </a:solidFill>
            </a:endParaRPr>
          </a:p>
          <a:p>
            <a:pPr marL="342900" indent="-342900">
              <a:buFont typeface="Wingdings" panose="05000000000000000000" pitchFamily="2" charset="2"/>
              <a:buChar char="Ø"/>
            </a:pPr>
            <a:r>
              <a:rPr lang="en-GB" sz="1600" b="0" dirty="0">
                <a:solidFill>
                  <a:schemeClr val="accent2"/>
                </a:solidFill>
                <a:hlinkClick r:id="rId4" action="ppaction://hlinksldjump">
                  <a:extLst>
                    <a:ext uri="{A12FA001-AC4F-418D-AE19-62706E023703}">
                      <ahyp:hlinkClr xmlns:ahyp="http://schemas.microsoft.com/office/drawing/2018/hyperlinkcolor" val="tx"/>
                    </a:ext>
                  </a:extLst>
                </a:hlinkClick>
              </a:rPr>
              <a:t>The statutory duties placed on public bodies</a:t>
            </a:r>
            <a:endParaRPr lang="en-GB" sz="1600" b="0" dirty="0">
              <a:solidFill>
                <a:schemeClr val="accent2"/>
              </a:solidFill>
            </a:endParaRPr>
          </a:p>
          <a:p>
            <a:pPr marL="342900" indent="-342900">
              <a:buFont typeface="Wingdings" panose="05000000000000000000" pitchFamily="2" charset="2"/>
              <a:buChar char="Ø"/>
            </a:pPr>
            <a:r>
              <a:rPr lang="en-GB" sz="1600" b="0" dirty="0">
                <a:solidFill>
                  <a:schemeClr val="accent2"/>
                </a:solidFill>
                <a:hlinkClick r:id="rId5" action="ppaction://hlinksldjump">
                  <a:extLst>
                    <a:ext uri="{A12FA001-AC4F-418D-AE19-62706E023703}">
                      <ahyp:hlinkClr xmlns:ahyp="http://schemas.microsoft.com/office/drawing/2018/hyperlinkcolor" val="tx"/>
                    </a:ext>
                  </a:extLst>
                </a:hlinkClick>
              </a:rPr>
              <a:t>SPOTLIGHT: Improving Health Outcomes</a:t>
            </a:r>
            <a:endParaRPr lang="en-GB" sz="1600" b="0" dirty="0">
              <a:solidFill>
                <a:schemeClr val="accent2"/>
              </a:solidFill>
            </a:endParaRPr>
          </a:p>
          <a:p>
            <a:pPr marL="342900" indent="-342900">
              <a:buFont typeface="Wingdings" panose="05000000000000000000" pitchFamily="2" charset="2"/>
              <a:buChar char="Ø"/>
            </a:pPr>
            <a:r>
              <a:rPr lang="en-GB" sz="1600" b="0" dirty="0">
                <a:solidFill>
                  <a:srgbClr val="0063BE"/>
                </a:solidFill>
                <a:hlinkClick r:id="rId6" action="ppaction://hlinksldjump">
                  <a:extLst>
                    <a:ext uri="{A12FA001-AC4F-418D-AE19-62706E023703}">
                      <ahyp:hlinkClr xmlns:ahyp="http://schemas.microsoft.com/office/drawing/2018/hyperlinkcolor" val="tx"/>
                    </a:ext>
                  </a:extLst>
                </a:hlinkClick>
              </a:rPr>
              <a:t>Kings </a:t>
            </a:r>
            <a:r>
              <a:rPr lang="en-GB" sz="1600" b="0" dirty="0">
                <a:solidFill>
                  <a:schemeClr val="accent2"/>
                </a:solidFill>
                <a:hlinkClick r:id="rId6" action="ppaction://hlinksldjump">
                  <a:extLst>
                    <a:ext uri="{A12FA001-AC4F-418D-AE19-62706E023703}">
                      <ahyp:hlinkClr xmlns:ahyp="http://schemas.microsoft.com/office/drawing/2018/hyperlinkcolor" val="tx"/>
                    </a:ext>
                  </a:extLst>
                </a:hlinkClick>
              </a:rPr>
              <a:t>Fund: Pockets of excellence</a:t>
            </a:r>
            <a:endParaRPr lang="en-GB" sz="1600" b="0" dirty="0">
              <a:solidFill>
                <a:schemeClr val="accent2"/>
              </a:solidFill>
            </a:endParaRPr>
          </a:p>
          <a:p>
            <a:pPr marL="342900" indent="-342900">
              <a:buFont typeface="Wingdings" panose="05000000000000000000" pitchFamily="2" charset="2"/>
              <a:buChar char="Ø"/>
            </a:pPr>
            <a:r>
              <a:rPr lang="en-GB" sz="1600" b="0" dirty="0">
                <a:solidFill>
                  <a:schemeClr val="accent2"/>
                </a:solidFill>
                <a:hlinkClick r:id="rId7" action="ppaction://hlinksldjump">
                  <a:extLst>
                    <a:ext uri="{A12FA001-AC4F-418D-AE19-62706E023703}">
                      <ahyp:hlinkClr xmlns:ahyp="http://schemas.microsoft.com/office/drawing/2018/hyperlinkcolor" val="tx"/>
                    </a:ext>
                  </a:extLst>
                </a:hlinkClick>
              </a:rPr>
              <a:t>National Framework for NHS action on Inclusion Health</a:t>
            </a:r>
            <a:endParaRPr lang="en-GB" sz="1600" b="0" dirty="0">
              <a:solidFill>
                <a:schemeClr val="accent2"/>
              </a:solidFill>
            </a:endParaRPr>
          </a:p>
          <a:p>
            <a:pPr marL="342900" indent="-342900">
              <a:buFont typeface="Wingdings" panose="05000000000000000000" pitchFamily="2" charset="2"/>
              <a:buChar char="Ø"/>
            </a:pPr>
            <a:r>
              <a:rPr lang="en-GB" sz="1600" b="0" dirty="0">
                <a:solidFill>
                  <a:srgbClr val="0063BE"/>
                </a:solidFill>
                <a:hlinkClick r:id="rId8" action="ppaction://hlinksldjump">
                  <a:extLst>
                    <a:ext uri="{A12FA001-AC4F-418D-AE19-62706E023703}">
                      <ahyp:hlinkClr xmlns:ahyp="http://schemas.microsoft.com/office/drawing/2018/hyperlinkcolor" val="tx"/>
                    </a:ext>
                  </a:extLst>
                </a:hlinkClick>
              </a:rPr>
              <a:t>Reducing healthcare inequalities: Core </a:t>
            </a:r>
            <a:r>
              <a:rPr lang="en-GB" sz="1600" b="0" dirty="0">
                <a:solidFill>
                  <a:schemeClr val="accent2"/>
                </a:solidFill>
                <a:hlinkClick r:id="rId8" action="ppaction://hlinksldjump">
                  <a:extLst>
                    <a:ext uri="{A12FA001-AC4F-418D-AE19-62706E023703}">
                      <ahyp:hlinkClr xmlns:ahyp="http://schemas.microsoft.com/office/drawing/2018/hyperlinkcolor" val="tx"/>
                    </a:ext>
                  </a:extLst>
                </a:hlinkClick>
              </a:rPr>
              <a:t>20+5</a:t>
            </a:r>
            <a:endParaRPr lang="en-GB" sz="1600" b="0" dirty="0">
              <a:solidFill>
                <a:schemeClr val="accent2"/>
              </a:solidFill>
            </a:endParaRPr>
          </a:p>
          <a:p>
            <a:pPr marL="342900" indent="-342900">
              <a:buFont typeface="Wingdings" panose="05000000000000000000" pitchFamily="2" charset="2"/>
              <a:buChar char="Ø"/>
            </a:pPr>
            <a:r>
              <a:rPr lang="en-GB" sz="1600" b="0" dirty="0">
                <a:solidFill>
                  <a:srgbClr val="0063BE"/>
                </a:solidFill>
                <a:cs typeface="Arial"/>
                <a:hlinkClick r:id="rId9" action="ppaction://hlinksldjump">
                  <a:extLst>
                    <a:ext uri="{A12FA001-AC4F-418D-AE19-62706E023703}">
                      <ahyp:hlinkClr xmlns:ahyp="http://schemas.microsoft.com/office/drawing/2018/hyperlinkcolor" val="tx"/>
                    </a:ext>
                  </a:extLst>
                </a:hlinkClick>
              </a:rPr>
              <a:t>NHS Frimley ICB </a:t>
            </a:r>
            <a:r>
              <a:rPr lang="en-GB" sz="1600" b="0" dirty="0">
                <a:solidFill>
                  <a:schemeClr val="accent2"/>
                </a:solidFill>
                <a:cs typeface="Arial"/>
                <a:hlinkClick r:id="rId9" action="ppaction://hlinksldjump">
                  <a:extLst>
                    <a:ext uri="{A12FA001-AC4F-418D-AE19-62706E023703}">
                      <ahyp:hlinkClr xmlns:ahyp="http://schemas.microsoft.com/office/drawing/2018/hyperlinkcolor" val="tx"/>
                    </a:ext>
                  </a:extLst>
                </a:hlinkClick>
              </a:rPr>
              <a:t>Boundaries</a:t>
            </a:r>
            <a:r>
              <a:rPr lang="en-GB" sz="1600" b="0" dirty="0">
                <a:solidFill>
                  <a:schemeClr val="accent2"/>
                </a:solidFill>
                <a:cs typeface="Arial"/>
              </a:rPr>
              <a:t> </a:t>
            </a:r>
            <a:endParaRPr lang="en-GB" sz="1600" b="0" dirty="0">
              <a:solidFill>
                <a:srgbClr val="0063BE"/>
              </a:solidFill>
              <a:highlight>
                <a:srgbClr val="FFFF00"/>
              </a:highlight>
              <a:hlinkClick r:id="rId10" action="ppaction://hlinksldjump">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Ø"/>
            </a:pPr>
            <a:r>
              <a:rPr lang="en-GB" sz="1600" b="0" dirty="0">
                <a:solidFill>
                  <a:schemeClr val="accent2"/>
                </a:solidFill>
                <a:hlinkClick r:id="rId10" action="ppaction://hlinksldjump">
                  <a:extLst>
                    <a:ext uri="{A12FA001-AC4F-418D-AE19-62706E023703}">
                      <ahyp:hlinkClr xmlns:ahyp="http://schemas.microsoft.com/office/drawing/2018/hyperlinkcolor" val="tx"/>
                    </a:ext>
                  </a:extLst>
                </a:hlinkClick>
              </a:rPr>
              <a:t>Homelessness and Rough Sleeping</a:t>
            </a:r>
            <a:endParaRPr lang="en-GB" sz="1600" b="0" dirty="0">
              <a:solidFill>
                <a:schemeClr val="accent2"/>
              </a:solidFill>
            </a:endParaRPr>
          </a:p>
          <a:p>
            <a:pPr marL="342900" indent="-342900">
              <a:buFont typeface="Wingdings" panose="05000000000000000000" pitchFamily="2" charset="2"/>
              <a:buChar char="Ø"/>
            </a:pPr>
            <a:r>
              <a:rPr lang="en-GB" sz="1600" b="0" dirty="0">
                <a:solidFill>
                  <a:schemeClr val="accent2"/>
                </a:solidFill>
                <a:hlinkClick r:id="rId11" action="ppaction://hlinksldjump">
                  <a:extLst>
                    <a:ext uri="{A12FA001-AC4F-418D-AE19-62706E023703}">
                      <ahyp:hlinkClr xmlns:ahyp="http://schemas.microsoft.com/office/drawing/2018/hyperlinkcolor" val="tx"/>
                    </a:ext>
                  </a:extLst>
                </a:hlinkClick>
              </a:rPr>
              <a:t>Gypsy Roma Travellers</a:t>
            </a:r>
            <a:endParaRPr lang="en-GB" sz="1600" b="0" dirty="0">
              <a:solidFill>
                <a:schemeClr val="accent2"/>
              </a:solidFill>
            </a:endParaRPr>
          </a:p>
          <a:p>
            <a:pPr marL="342900" indent="-342900">
              <a:buFont typeface="Wingdings" panose="05000000000000000000" pitchFamily="2" charset="2"/>
              <a:buChar char="Ø"/>
            </a:pPr>
            <a:r>
              <a:rPr lang="en-GB" sz="1600" b="0" dirty="0">
                <a:solidFill>
                  <a:schemeClr val="accent2"/>
                </a:solidFill>
                <a:hlinkClick r:id="rId12" action="ppaction://hlinksldjump">
                  <a:extLst>
                    <a:ext uri="{A12FA001-AC4F-418D-AE19-62706E023703}">
                      <ahyp:hlinkClr xmlns:ahyp="http://schemas.microsoft.com/office/drawing/2018/hyperlinkcolor" val="tx"/>
                    </a:ext>
                  </a:extLst>
                </a:hlinkClick>
              </a:rPr>
              <a:t>Sex workers</a:t>
            </a:r>
            <a:endParaRPr lang="en-GB" sz="1600" b="0" dirty="0">
              <a:solidFill>
                <a:schemeClr val="accent2"/>
              </a:solidFill>
            </a:endParaRPr>
          </a:p>
          <a:p>
            <a:pPr marL="342900" indent="-342900">
              <a:buFont typeface="Wingdings" panose="05000000000000000000" pitchFamily="2" charset="2"/>
              <a:buChar char="Ø"/>
            </a:pPr>
            <a:r>
              <a:rPr lang="en-GB" sz="1600" b="0" dirty="0">
                <a:solidFill>
                  <a:schemeClr val="accent2"/>
                </a:solidFill>
                <a:hlinkClick r:id="rId13" action="ppaction://hlinksldjump">
                  <a:extLst>
                    <a:ext uri="{A12FA001-AC4F-418D-AE19-62706E023703}">
                      <ahyp:hlinkClr xmlns:ahyp="http://schemas.microsoft.com/office/drawing/2018/hyperlinkcolor" val="tx"/>
                    </a:ext>
                  </a:extLst>
                </a:hlinkClick>
              </a:rPr>
              <a:t>Vulnerable migrants</a:t>
            </a:r>
            <a:endParaRPr lang="en-GB" sz="1600" b="0" dirty="0">
              <a:solidFill>
                <a:schemeClr val="accent2"/>
              </a:solidFill>
            </a:endParaRPr>
          </a:p>
          <a:p>
            <a:pPr marL="342900" indent="-342900">
              <a:buFont typeface="Wingdings" panose="05000000000000000000" pitchFamily="2" charset="2"/>
              <a:buChar char="Ø"/>
            </a:pPr>
            <a:r>
              <a:rPr lang="en-GB" sz="1600" b="0" dirty="0">
                <a:solidFill>
                  <a:schemeClr val="accent2"/>
                </a:solidFill>
                <a:hlinkClick r:id="rId14" action="ppaction://hlinksldjump">
                  <a:extLst>
                    <a:ext uri="{A12FA001-AC4F-418D-AE19-62706E023703}">
                      <ahyp:hlinkClr xmlns:ahyp="http://schemas.microsoft.com/office/drawing/2018/hyperlinkcolor" val="tx"/>
                    </a:ext>
                  </a:extLst>
                </a:hlinkClick>
              </a:rPr>
              <a:t>Victims of modern slavery</a:t>
            </a:r>
            <a:endParaRPr lang="en-GB" sz="1600" b="0" dirty="0">
              <a:solidFill>
                <a:schemeClr val="accent2"/>
              </a:solidFill>
            </a:endParaRPr>
          </a:p>
          <a:p>
            <a:pPr marL="342900" indent="-342900">
              <a:buFont typeface="Wingdings" panose="05000000000000000000" pitchFamily="2" charset="2"/>
              <a:buChar char="Ø"/>
            </a:pPr>
            <a:r>
              <a:rPr lang="en-GB" sz="1600" b="0">
                <a:solidFill>
                  <a:schemeClr val="accent2"/>
                </a:solidFill>
                <a:hlinkClick r:id="rId15" action="ppaction://hlinksldjump">
                  <a:extLst>
                    <a:ext uri="{A12FA001-AC4F-418D-AE19-62706E023703}">
                      <ahyp:hlinkClr xmlns:ahyp="http://schemas.microsoft.com/office/drawing/2018/hyperlinkcolor" val="tx"/>
                    </a:ext>
                  </a:extLst>
                </a:hlinkClick>
              </a:rPr>
              <a:t>Prisons and those in contact with the criminal justice system</a:t>
            </a:r>
            <a:endParaRPr lang="en-GB" sz="1600" b="0">
              <a:solidFill>
                <a:schemeClr val="accent2"/>
              </a:solidFill>
            </a:endParaRPr>
          </a:p>
          <a:p>
            <a:pPr marL="342900" indent="-342900">
              <a:buFont typeface="Wingdings" panose="05000000000000000000" pitchFamily="2" charset="2"/>
              <a:buChar char="Ø"/>
            </a:pPr>
            <a:r>
              <a:rPr lang="en-GB" sz="1600" b="0" dirty="0">
                <a:solidFill>
                  <a:schemeClr val="accent2"/>
                </a:solidFill>
                <a:hlinkClick r:id="rId16" action="ppaction://hlinksldjump">
                  <a:extLst>
                    <a:ext uri="{A12FA001-AC4F-418D-AE19-62706E023703}">
                      <ahyp:hlinkClr xmlns:ahyp="http://schemas.microsoft.com/office/drawing/2018/hyperlinkcolor" val="tx"/>
                    </a:ext>
                  </a:extLst>
                </a:hlinkClick>
              </a:rPr>
              <a:t>People with drug and alcohol dependence</a:t>
            </a:r>
            <a:endParaRPr lang="en-GB" sz="1600" b="0" dirty="0">
              <a:solidFill>
                <a:schemeClr val="accent2"/>
              </a:solidFill>
            </a:endParaRPr>
          </a:p>
          <a:p>
            <a:endParaRPr lang="en-GB" sz="1600" b="0" dirty="0">
              <a:solidFill>
                <a:schemeClr val="accent2"/>
              </a:solidFill>
            </a:endParaRPr>
          </a:p>
          <a:p>
            <a:pPr marL="342900" lvl="1" indent="-342900">
              <a:buFont typeface="Arial" panose="020B0604020202020204" pitchFamily="34" charset="0"/>
              <a:buChar char="•"/>
            </a:pPr>
            <a:endParaRPr lang="en-GB" b="0" dirty="0">
              <a:solidFill>
                <a:schemeClr val="accent2"/>
              </a:solidFill>
            </a:endParaRPr>
          </a:p>
          <a:p>
            <a:endParaRPr lang="en-GB" sz="1600" b="0" dirty="0">
              <a:solidFill>
                <a:schemeClr val="accent2"/>
              </a:solidFill>
            </a:endParaRPr>
          </a:p>
        </p:txBody>
      </p:sp>
    </p:spTree>
    <p:extLst>
      <p:ext uri="{BB962C8B-B14F-4D97-AF65-F5344CB8AC3E}">
        <p14:creationId xmlns:p14="http://schemas.microsoft.com/office/powerpoint/2010/main" val="1573822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EE2C-2F6D-E1A6-0F75-80BB5DDB82BE}"/>
              </a:ext>
            </a:extLst>
          </p:cNvPr>
          <p:cNvSpPr>
            <a:spLocks noGrp="1"/>
          </p:cNvSpPr>
          <p:nvPr>
            <p:ph type="title"/>
          </p:nvPr>
        </p:nvSpPr>
        <p:spPr/>
        <p:txBody>
          <a:bodyPr/>
          <a:lstStyle/>
          <a:p>
            <a:r>
              <a:rPr lang="en-GB"/>
              <a:t>Homelessness – Temporary Accommodation</a:t>
            </a:r>
          </a:p>
        </p:txBody>
      </p:sp>
      <p:sp>
        <p:nvSpPr>
          <p:cNvPr id="3" name="TextBox 2">
            <a:extLst>
              <a:ext uri="{FF2B5EF4-FFF2-40B4-BE49-F238E27FC236}">
                <a16:creationId xmlns:a16="http://schemas.microsoft.com/office/drawing/2014/main" id="{1AA41E3D-0F5E-5E59-F329-D67A05D77A68}"/>
              </a:ext>
            </a:extLst>
          </p:cNvPr>
          <p:cNvSpPr txBox="1"/>
          <p:nvPr/>
        </p:nvSpPr>
        <p:spPr>
          <a:xfrm>
            <a:off x="9601200" y="6390278"/>
            <a:ext cx="2185214" cy="369332"/>
          </a:xfrm>
          <a:prstGeom prst="rect">
            <a:avLst/>
          </a:prstGeom>
          <a:noFill/>
        </p:spPr>
        <p:txBody>
          <a:bodyPr wrap="none" rtlCol="0">
            <a:spAutoFit/>
          </a:bodyPr>
          <a:lstStyle/>
          <a:p>
            <a:r>
              <a:rPr lang="en-GB" dirty="0">
                <a:hlinkClick r:id="rId2" action="ppaction://hlinksldjump"/>
              </a:rPr>
              <a:t>Return to Contents</a:t>
            </a:r>
            <a:endParaRPr lang="en-GB" dirty="0"/>
          </a:p>
        </p:txBody>
      </p:sp>
    </p:spTree>
    <p:extLst>
      <p:ext uri="{BB962C8B-B14F-4D97-AF65-F5344CB8AC3E}">
        <p14:creationId xmlns:p14="http://schemas.microsoft.com/office/powerpoint/2010/main" val="2695641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9114F70-F967-2754-38F9-C74875E90BDD}"/>
              </a:ext>
            </a:extLst>
          </p:cNvPr>
          <p:cNvSpPr>
            <a:spLocks noGrp="1"/>
          </p:cNvSpPr>
          <p:nvPr>
            <p:ph type="title"/>
          </p:nvPr>
        </p:nvSpPr>
        <p:spPr>
          <a:xfrm>
            <a:off x="535336" y="313953"/>
            <a:ext cx="11251078" cy="480131"/>
          </a:xfrm>
        </p:spPr>
        <p:txBody>
          <a:bodyPr vert="horz" wrap="square" lIns="91440" tIns="45720" rIns="91440" bIns="45720" rtlCol="0" anchor="t" anchorCtr="0">
            <a:spAutoFit/>
          </a:bodyPr>
          <a:lstStyle/>
          <a:p>
            <a:r>
              <a:rPr lang="en-US" sz="2800">
                <a:cs typeface="Arial"/>
              </a:rPr>
              <a:t>Households in emergency temporary accommodation in England </a:t>
            </a:r>
            <a:endParaRPr lang="en-US" sz="2800"/>
          </a:p>
        </p:txBody>
      </p:sp>
      <p:sp>
        <p:nvSpPr>
          <p:cNvPr id="12" name="Text Placeholder 3">
            <a:extLst>
              <a:ext uri="{FF2B5EF4-FFF2-40B4-BE49-F238E27FC236}">
                <a16:creationId xmlns:a16="http://schemas.microsoft.com/office/drawing/2014/main" id="{EDAA91D1-7AD5-28DB-B922-18818CA55865}"/>
              </a:ext>
            </a:extLst>
          </p:cNvPr>
          <p:cNvSpPr>
            <a:spLocks noGrp="1"/>
          </p:cNvSpPr>
          <p:nvPr>
            <p:ph type="body" sz="half" idx="2"/>
          </p:nvPr>
        </p:nvSpPr>
        <p:spPr>
          <a:xfrm>
            <a:off x="377681" y="1064080"/>
            <a:ext cx="5471233" cy="5125453"/>
          </a:xfrm>
        </p:spPr>
        <p:txBody>
          <a:bodyPr vert="horz" lIns="91440" tIns="45720" rIns="91440" bIns="45720" rtlCol="0" anchor="t">
            <a:noAutofit/>
          </a:bodyPr>
          <a:lstStyle/>
          <a:p>
            <a:r>
              <a:rPr lang="en-GB" b="0" dirty="0">
                <a:cs typeface="Arial"/>
              </a:rPr>
              <a:t>Temporary accommodation (TA) is a broad term given to the housing which local authorities provide for people who are deemed as being in priority need (mostly families with children, pregnant women, or people with disabilities) and eligible (dependent on immigration status), when the authority does not have anywhere suitable straight away. It can include B&amp;Bs, hostels, hotels, private rented houses or flats, and council or housing association properties. </a:t>
            </a:r>
          </a:p>
          <a:p>
            <a:r>
              <a:rPr lang="en-US" b="0" dirty="0">
                <a:cs typeface="Arial"/>
              </a:rPr>
              <a:t>The c</a:t>
            </a:r>
            <a:r>
              <a:rPr lang="en-US" b="0" dirty="0">
                <a:ea typeface="+mn-lt"/>
                <a:cs typeface="+mn-lt"/>
              </a:rPr>
              <a:t>hart shows the number of households that have been placed in temporary accommodation in England since 2002 – people who have been classed by their local authority as being, or becoming, homeless and in need. The overall number of households in temporary accommodation has risen by 95% since 2011 (</a:t>
            </a:r>
            <a:r>
              <a:rPr lang="en-US" b="0" dirty="0">
                <a:solidFill>
                  <a:schemeClr val="accent2"/>
                </a:solidFill>
                <a:ea typeface="+mn-lt"/>
                <a:cs typeface="+mn-lt"/>
                <a:hlinkClick r:id="rId3">
                  <a:extLst>
                    <a:ext uri="{A12FA001-AC4F-418D-AE19-62706E023703}">
                      <ahyp:hlinkClr xmlns:ahyp="http://schemas.microsoft.com/office/drawing/2018/hyperlinkcolor" val="tx"/>
                    </a:ext>
                  </a:extLst>
                </a:hlinkClick>
              </a:rPr>
              <a:t>The Health Foundation</a:t>
            </a:r>
            <a:r>
              <a:rPr lang="en-US" b="0" dirty="0">
                <a:ea typeface="+mn-lt"/>
                <a:cs typeface="+mn-lt"/>
              </a:rPr>
              <a:t>). </a:t>
            </a:r>
          </a:p>
          <a:p>
            <a:r>
              <a:rPr lang="en-GB" sz="1600" b="0" dirty="0">
                <a:ea typeface="+mn-lt"/>
                <a:cs typeface="+mn-lt"/>
              </a:rPr>
              <a:t>On 31 March 2023, 104,510 households were in temporary accommodation, up 10.0% from the same period in 2022. The most common length of time for households with children to be in temporary accommodation was for 2 to 5 years accounting for 26.3% of households with children</a:t>
            </a:r>
            <a:r>
              <a:rPr lang="en-GB" b="0" dirty="0">
                <a:ea typeface="+mn-lt"/>
                <a:cs typeface="+mn-lt"/>
              </a:rPr>
              <a:t> (</a:t>
            </a:r>
            <a:r>
              <a:rPr lang="en-GB" b="0" dirty="0">
                <a:ea typeface="+mn-lt"/>
                <a:cs typeface="+mn-lt"/>
                <a:hlinkClick r:id="rId4"/>
              </a:rPr>
              <a:t>Statutory homelessness in England 2022-2023</a:t>
            </a:r>
            <a:r>
              <a:rPr lang="en-GB" b="0" dirty="0">
                <a:ea typeface="+mn-lt"/>
                <a:cs typeface="+mn-lt"/>
              </a:rPr>
              <a:t>). </a:t>
            </a:r>
            <a:endParaRPr lang="en-US" dirty="0"/>
          </a:p>
          <a:p>
            <a:endParaRPr lang="en-US" dirty="0"/>
          </a:p>
          <a:p>
            <a:endParaRPr lang="en-US" dirty="0">
              <a:cs typeface="Arial"/>
            </a:endParaRPr>
          </a:p>
        </p:txBody>
      </p:sp>
      <p:sp>
        <p:nvSpPr>
          <p:cNvPr id="6" name="TextBox 5">
            <a:extLst>
              <a:ext uri="{FF2B5EF4-FFF2-40B4-BE49-F238E27FC236}">
                <a16:creationId xmlns:a16="http://schemas.microsoft.com/office/drawing/2014/main" id="{BB754FE4-2816-8F2C-96B5-97D7B544476D}"/>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pic>
        <p:nvPicPr>
          <p:cNvPr id="4" name="Picture 3" descr="A graph showing the number of individuals in emergency temporary accommodation has been reduced&#10;&#10;Description automatically generated">
            <a:extLst>
              <a:ext uri="{FF2B5EF4-FFF2-40B4-BE49-F238E27FC236}">
                <a16:creationId xmlns:a16="http://schemas.microsoft.com/office/drawing/2014/main" id="{543CD6E2-4EE2-4C9E-AB5B-50ACEAE7DE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8914" y="1456811"/>
            <a:ext cx="6247836" cy="3981464"/>
          </a:xfrm>
          <a:prstGeom prst="rect">
            <a:avLst/>
          </a:prstGeom>
        </p:spPr>
      </p:pic>
    </p:spTree>
    <p:extLst>
      <p:ext uri="{BB962C8B-B14F-4D97-AF65-F5344CB8AC3E}">
        <p14:creationId xmlns:p14="http://schemas.microsoft.com/office/powerpoint/2010/main" val="1861860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4B57E-8C4F-A613-5394-9829DCEA32A5}"/>
              </a:ext>
            </a:extLst>
          </p:cNvPr>
          <p:cNvSpPr>
            <a:spLocks noGrp="1"/>
          </p:cNvSpPr>
          <p:nvPr>
            <p:ph type="title"/>
          </p:nvPr>
        </p:nvSpPr>
        <p:spPr/>
        <p:txBody>
          <a:bodyPr/>
          <a:lstStyle/>
          <a:p>
            <a:r>
              <a:rPr lang="en-GB"/>
              <a:t>Health Impacts of Temporary Accommodation </a:t>
            </a:r>
          </a:p>
        </p:txBody>
      </p:sp>
      <p:sp>
        <p:nvSpPr>
          <p:cNvPr id="3" name="Content Placeholder 2">
            <a:extLst>
              <a:ext uri="{FF2B5EF4-FFF2-40B4-BE49-F238E27FC236}">
                <a16:creationId xmlns:a16="http://schemas.microsoft.com/office/drawing/2014/main" id="{59CBC757-6BA9-7CE0-0BFF-B272137B19A2}"/>
              </a:ext>
            </a:extLst>
          </p:cNvPr>
          <p:cNvSpPr>
            <a:spLocks noGrp="1"/>
          </p:cNvSpPr>
          <p:nvPr>
            <p:ph idx="1"/>
          </p:nvPr>
        </p:nvSpPr>
        <p:spPr>
          <a:xfrm>
            <a:off x="359999" y="1204839"/>
            <a:ext cx="11446163" cy="4351338"/>
          </a:xfrm>
        </p:spPr>
        <p:txBody>
          <a:bodyPr>
            <a:noAutofit/>
          </a:bodyPr>
          <a:lstStyle/>
          <a:p>
            <a:pPr>
              <a:lnSpc>
                <a:spcPct val="90000"/>
              </a:lnSpc>
              <a:spcAft>
                <a:spcPts val="1200"/>
              </a:spcAft>
            </a:pPr>
            <a:r>
              <a:rPr lang="en-GB" sz="1600" b="0" u="sng" kern="1200">
                <a:solidFill>
                  <a:srgbClr val="6C50AF"/>
                </a:solidFill>
                <a:effectLst/>
                <a:ea typeface="Arial" panose="020B0604020202020204" pitchFamily="34" charset="0"/>
                <a:hlinkClick r:id="rId3"/>
              </a:rPr>
              <a:t>Data from Shelter in 2022</a:t>
            </a:r>
            <a:r>
              <a:rPr lang="en-GB" sz="1600" b="0" kern="1200">
                <a:solidFill>
                  <a:srgbClr val="404040"/>
                </a:solidFill>
                <a:effectLst/>
                <a:ea typeface="Arial" panose="020B0604020202020204" pitchFamily="34" charset="0"/>
              </a:rPr>
              <a:t> revealed two-thirds of families living in Temporary accommodation have been there for more than 12 months (more than four-fifths for those in London). Two in three people report temporary accommodation as having a negative impact on their physical or mental health with 71% reporting that their stress or anxiety had worsened because of their living situation (</a:t>
            </a:r>
            <a:r>
              <a:rPr lang="en-GB" sz="1600" b="0" u="sng" kern="1200">
                <a:solidFill>
                  <a:srgbClr val="404040"/>
                </a:solidFill>
                <a:effectLst/>
                <a:ea typeface="Arial" panose="020B0604020202020204" pitchFamily="34" charset="0"/>
                <a:hlinkClick r:id="rId4"/>
              </a:rPr>
              <a:t>Shelter</a:t>
            </a:r>
            <a:r>
              <a:rPr lang="en-GB" sz="1600" b="0" kern="1200">
                <a:solidFill>
                  <a:srgbClr val="404040"/>
                </a:solidFill>
                <a:effectLst/>
                <a:ea typeface="Arial" panose="020B0604020202020204" pitchFamily="34" charset="0"/>
              </a:rPr>
              <a:t>). A significant proportion of people in temporary accommodation have physical health problems but, like other types of homelessness, they often experience barriers to accessing health services, particularly primary and preventative healthcare.  </a:t>
            </a:r>
            <a:endParaRPr lang="en-GB" sz="1600" b="0">
              <a:effectLst/>
              <a:ea typeface="Times New Roman" panose="02020603050405020304" pitchFamily="18" charset="0"/>
            </a:endParaRPr>
          </a:p>
          <a:p>
            <a:pPr>
              <a:lnSpc>
                <a:spcPct val="90000"/>
              </a:lnSpc>
              <a:spcAft>
                <a:spcPts val="1200"/>
              </a:spcAft>
            </a:pPr>
            <a:r>
              <a:rPr lang="en-GB" sz="1600" b="0" kern="1200">
                <a:solidFill>
                  <a:srgbClr val="2A2A2A"/>
                </a:solidFill>
                <a:effectLst/>
                <a:ea typeface="Arial" panose="020B0604020202020204" pitchFamily="34" charset="0"/>
              </a:rPr>
              <a:t>Growing up in temporary accommodation can have a profound effect on the health outcomes of children and young people</a:t>
            </a:r>
            <a:r>
              <a:rPr lang="en-GB" sz="1600" b="0" kern="1200" baseline="30000">
                <a:solidFill>
                  <a:srgbClr val="2A2A2A"/>
                </a:solidFill>
                <a:effectLst/>
                <a:ea typeface="Arial" panose="020B0604020202020204" pitchFamily="34" charset="0"/>
              </a:rPr>
              <a:t>1</a:t>
            </a:r>
            <a:r>
              <a:rPr lang="en-GB" sz="1600" b="0" kern="1200">
                <a:solidFill>
                  <a:srgbClr val="2A2A2A"/>
                </a:solidFill>
                <a:effectLst/>
                <a:ea typeface="Arial" panose="020B0604020202020204" pitchFamily="34" charset="0"/>
              </a:rPr>
              <a:t>, in particular those under the age of five years</a:t>
            </a:r>
            <a:r>
              <a:rPr lang="en-GB" sz="1600" b="0" kern="1200" baseline="30000">
                <a:solidFill>
                  <a:srgbClr val="2A2A2A"/>
                </a:solidFill>
                <a:effectLst/>
                <a:ea typeface="Arial" panose="020B0604020202020204" pitchFamily="34" charset="0"/>
              </a:rPr>
              <a:t>2</a:t>
            </a:r>
            <a:r>
              <a:rPr lang="en-GB" sz="1600" b="0" kern="1200">
                <a:solidFill>
                  <a:srgbClr val="2A2A2A"/>
                </a:solidFill>
                <a:effectLst/>
                <a:ea typeface="Arial" panose="020B0604020202020204" pitchFamily="34" charset="0"/>
              </a:rPr>
              <a:t>.  It can affect their life chances by limiting access to universal healthcare, e.g. immunisation; disrupting education; and loss of social and family support if the family is placed "out of area". One evidence review found children who have been in temporary accommodation for more than a year are over three times more likely to demonstrate mental health problems such as anxiety and depression than non-homeless children. They were also at greater risk of infections and accidents</a:t>
            </a:r>
            <a:r>
              <a:rPr lang="en-GB" sz="1600" b="0" kern="1200" baseline="30000">
                <a:solidFill>
                  <a:srgbClr val="2A2A2A"/>
                </a:solidFill>
                <a:effectLst/>
                <a:ea typeface="Arial" panose="020B0604020202020204" pitchFamily="34" charset="0"/>
              </a:rPr>
              <a:t>3</a:t>
            </a:r>
            <a:r>
              <a:rPr lang="en-GB" sz="1600" b="0" kern="1200">
                <a:solidFill>
                  <a:srgbClr val="2A2A2A"/>
                </a:solidFill>
                <a:effectLst/>
                <a:ea typeface="Arial" panose="020B0604020202020204" pitchFamily="34" charset="0"/>
              </a:rPr>
              <a:t>. </a:t>
            </a:r>
            <a:endParaRPr lang="en-GB" sz="1600" b="0">
              <a:effectLst/>
              <a:ea typeface="Times New Roman" panose="02020603050405020304" pitchFamily="18" charset="0"/>
            </a:endParaRPr>
          </a:p>
          <a:p>
            <a:pPr>
              <a:lnSpc>
                <a:spcPct val="90000"/>
              </a:lnSpc>
              <a:spcAft>
                <a:spcPts val="1200"/>
              </a:spcAft>
            </a:pPr>
            <a:r>
              <a:rPr lang="en-GB" sz="1600" b="0" kern="1200">
                <a:solidFill>
                  <a:srgbClr val="2A2A2A"/>
                </a:solidFill>
                <a:effectLst/>
                <a:ea typeface="Times New Roman" panose="02020603050405020304" pitchFamily="18" charset="0"/>
                <a:cs typeface="Arial" panose="020B0604020202020204" pitchFamily="34" charset="0"/>
              </a:rPr>
              <a:t>A</a:t>
            </a:r>
            <a:r>
              <a:rPr lang="en-GB" sz="1600" b="0" kern="1200">
                <a:solidFill>
                  <a:srgbClr val="2A2A2A"/>
                </a:solidFill>
                <a:effectLst/>
                <a:ea typeface="Times New Roman" panose="02020603050405020304" pitchFamily="18" charset="0"/>
              </a:rPr>
              <a:t> 2023 </a:t>
            </a:r>
            <a:r>
              <a:rPr lang="en-GB" sz="1600" b="0" u="sng" kern="1200">
                <a:solidFill>
                  <a:srgbClr val="2A2A2A"/>
                </a:solidFill>
                <a:effectLst/>
                <a:ea typeface="Times New Roman" panose="02020603050405020304" pitchFamily="18" charset="0"/>
                <a:cs typeface="Arial" panose="020B0604020202020204" pitchFamily="34" charset="0"/>
                <a:hlinkClick r:id="rId5"/>
              </a:rPr>
              <a:t>report by the All Party Parliamentary Group for Households in Temporary Accommodation</a:t>
            </a:r>
            <a:r>
              <a:rPr lang="en-GB" sz="1600" b="0" kern="1200">
                <a:solidFill>
                  <a:srgbClr val="2A2A2A"/>
                </a:solidFill>
                <a:effectLst/>
                <a:ea typeface="Times New Roman" panose="02020603050405020304" pitchFamily="18" charset="0"/>
                <a:cs typeface="Arial" panose="020B0604020202020204" pitchFamily="34" charset="0"/>
              </a:rPr>
              <a:t>, </a:t>
            </a:r>
            <a:r>
              <a:rPr lang="en-GB" sz="1600" b="0">
                <a:solidFill>
                  <a:srgbClr val="2A2A2A"/>
                </a:solidFill>
                <a:ea typeface="Times New Roman" panose="02020603050405020304" pitchFamily="18" charset="0"/>
                <a:cs typeface="Arial" panose="020B0604020202020204" pitchFamily="34" charset="0"/>
              </a:rPr>
              <a:t>reviewed c</a:t>
            </a:r>
            <a:r>
              <a:rPr lang="en-GB" sz="1600" b="0" kern="1200">
                <a:solidFill>
                  <a:srgbClr val="2A2A2A"/>
                </a:solidFill>
                <a:effectLst/>
                <a:ea typeface="Times New Roman" panose="02020603050405020304" pitchFamily="18" charset="0"/>
                <a:cs typeface="Arial" panose="020B0604020202020204" pitchFamily="34" charset="0"/>
              </a:rPr>
              <a:t>hild deaths in the National Child Mortality Database reported between 1 April 2019 and</a:t>
            </a:r>
            <a:r>
              <a:rPr lang="en-GB" sz="1600" b="0" kern="1200">
                <a:solidFill>
                  <a:srgbClr val="2A2A2A"/>
                </a:solidFill>
                <a:effectLst/>
                <a:ea typeface="Times New Roman" panose="02020603050405020304" pitchFamily="18" charset="0"/>
              </a:rPr>
              <a:t> </a:t>
            </a:r>
            <a:r>
              <a:rPr lang="en-GB" sz="1600" b="0" kern="1200">
                <a:solidFill>
                  <a:srgbClr val="2A2A2A"/>
                </a:solidFill>
                <a:effectLst/>
                <a:ea typeface="Times New Roman" panose="02020603050405020304" pitchFamily="18" charset="0"/>
                <a:cs typeface="Arial" panose="020B0604020202020204" pitchFamily="34" charset="0"/>
              </a:rPr>
              <a:t>31 March 2022. They found there were at least 200 individual records where homelessness or living in temporary accommodation were recorded as present in the child</a:t>
            </a:r>
            <a:r>
              <a:rPr lang="en-GB" sz="1600" b="0" kern="1200">
                <a:solidFill>
                  <a:srgbClr val="2A2A2A"/>
                </a:solidFill>
                <a:effectLst/>
                <a:ea typeface="Times New Roman" panose="02020603050405020304" pitchFamily="18" charset="0"/>
              </a:rPr>
              <a:t>’</a:t>
            </a:r>
            <a:r>
              <a:rPr lang="en-GB" sz="1600" b="0" kern="1200">
                <a:solidFill>
                  <a:srgbClr val="2A2A2A"/>
                </a:solidFill>
                <a:effectLst/>
                <a:ea typeface="Times New Roman" panose="02020603050405020304" pitchFamily="18" charset="0"/>
                <a:cs typeface="Arial" panose="020B0604020202020204" pitchFamily="34" charset="0"/>
              </a:rPr>
              <a:t>s mother, child,</a:t>
            </a:r>
            <a:r>
              <a:rPr lang="en-GB" sz="1600" b="0" kern="1200">
                <a:solidFill>
                  <a:srgbClr val="2A2A2A"/>
                </a:solidFill>
                <a:effectLst/>
                <a:ea typeface="Times New Roman" panose="02020603050405020304" pitchFamily="18" charset="0"/>
              </a:rPr>
              <a:t> </a:t>
            </a:r>
            <a:r>
              <a:rPr lang="en-GB" sz="1600" b="0" kern="1200">
                <a:solidFill>
                  <a:srgbClr val="2A2A2A"/>
                </a:solidFill>
                <a:effectLst/>
                <a:ea typeface="Times New Roman" panose="02020603050405020304" pitchFamily="18" charset="0"/>
                <a:cs typeface="Arial" panose="020B0604020202020204" pitchFamily="34" charset="0"/>
              </a:rPr>
              <a:t>or child</a:t>
            </a:r>
            <a:r>
              <a:rPr lang="en-GB" sz="1600" b="0" kern="1200">
                <a:solidFill>
                  <a:srgbClr val="2A2A2A"/>
                </a:solidFill>
                <a:effectLst/>
                <a:ea typeface="Times New Roman" panose="02020603050405020304" pitchFamily="18" charset="0"/>
              </a:rPr>
              <a:t>’</a:t>
            </a:r>
            <a:r>
              <a:rPr lang="en-GB" sz="1600" b="0" kern="1200">
                <a:solidFill>
                  <a:srgbClr val="2A2A2A"/>
                </a:solidFill>
                <a:effectLst/>
                <a:ea typeface="Times New Roman" panose="02020603050405020304" pitchFamily="18" charset="0"/>
                <a:cs typeface="Arial" panose="020B0604020202020204" pitchFamily="34" charset="0"/>
              </a:rPr>
              <a:t>s family life at some stage. In the finalised case</a:t>
            </a:r>
            <a:r>
              <a:rPr lang="en-GB" sz="1600" b="0" kern="1200">
                <a:solidFill>
                  <a:srgbClr val="2A2A2A"/>
                </a:solidFill>
                <a:effectLst/>
                <a:ea typeface="Times New Roman" panose="02020603050405020304" pitchFamily="18" charset="0"/>
              </a:rPr>
              <a:t> </a:t>
            </a:r>
            <a:r>
              <a:rPr lang="en-GB" sz="1600" b="0" kern="1200">
                <a:solidFill>
                  <a:srgbClr val="2A2A2A"/>
                </a:solidFill>
                <a:effectLst/>
                <a:ea typeface="Times New Roman" panose="02020603050405020304" pitchFamily="18" charset="0"/>
                <a:cs typeface="Arial" panose="020B0604020202020204" pitchFamily="34" charset="0"/>
              </a:rPr>
              <a:t>reviews, 34 cases had homelessness and temporary accommodation recorded by the independent child death overview panel as factors that may have contributed to the child</a:t>
            </a:r>
            <a:r>
              <a:rPr lang="en-GB" sz="1600" b="0" kern="1200">
                <a:solidFill>
                  <a:srgbClr val="2A2A2A"/>
                </a:solidFill>
                <a:effectLst/>
                <a:ea typeface="Times New Roman" panose="02020603050405020304" pitchFamily="18" charset="0"/>
              </a:rPr>
              <a:t>’</a:t>
            </a:r>
            <a:r>
              <a:rPr lang="en-GB" sz="1600" b="0" kern="1200">
                <a:solidFill>
                  <a:srgbClr val="2A2A2A"/>
                </a:solidFill>
                <a:effectLst/>
                <a:ea typeface="Times New Roman" panose="02020603050405020304" pitchFamily="18" charset="0"/>
                <a:cs typeface="Arial" panose="020B0604020202020204" pitchFamily="34" charset="0"/>
              </a:rPr>
              <a:t>s vulnerability, ill</a:t>
            </a:r>
            <a:r>
              <a:rPr lang="en-GB" sz="1600" b="0" kern="1200">
                <a:solidFill>
                  <a:srgbClr val="2A2A2A"/>
                </a:solidFill>
                <a:effectLst/>
                <a:ea typeface="Times New Roman" panose="02020603050405020304" pitchFamily="18" charset="0"/>
              </a:rPr>
              <a:t> </a:t>
            </a:r>
            <a:r>
              <a:rPr lang="en-GB" sz="1600" b="0" kern="1200">
                <a:solidFill>
                  <a:srgbClr val="2A2A2A"/>
                </a:solidFill>
                <a:effectLst/>
                <a:ea typeface="Times New Roman" panose="02020603050405020304" pitchFamily="18" charset="0"/>
                <a:cs typeface="Arial" panose="020B0604020202020204" pitchFamily="34" charset="0"/>
              </a:rPr>
              <a:t>health or death. In a further 39 child death reviews, overcrowding, threats/enforcement of evictions, and extended family</a:t>
            </a:r>
            <a:r>
              <a:rPr lang="en-GB" sz="1600" b="0" kern="1200">
                <a:solidFill>
                  <a:srgbClr val="2A2A2A"/>
                </a:solidFill>
                <a:effectLst/>
                <a:ea typeface="Times New Roman" panose="02020603050405020304" pitchFamily="18" charset="0"/>
              </a:rPr>
              <a:t> </a:t>
            </a:r>
            <a:r>
              <a:rPr lang="en-GB" sz="1600" b="0" kern="1200">
                <a:solidFill>
                  <a:srgbClr val="2A2A2A"/>
                </a:solidFill>
                <a:effectLst/>
                <a:ea typeface="Times New Roman" panose="02020603050405020304" pitchFamily="18" charset="0"/>
                <a:cs typeface="Arial" panose="020B0604020202020204" pitchFamily="34" charset="0"/>
              </a:rPr>
              <a:t>accommodation were recorded as factors that may have contributed to the child</a:t>
            </a:r>
            <a:r>
              <a:rPr lang="en-GB" sz="1600" b="0" kern="1200">
                <a:solidFill>
                  <a:srgbClr val="2A2A2A"/>
                </a:solidFill>
                <a:effectLst/>
                <a:ea typeface="Times New Roman" panose="02020603050405020304" pitchFamily="18" charset="0"/>
              </a:rPr>
              <a:t>’</a:t>
            </a:r>
            <a:r>
              <a:rPr lang="en-GB" sz="1600" b="0" kern="1200">
                <a:solidFill>
                  <a:srgbClr val="2A2A2A"/>
                </a:solidFill>
                <a:effectLst/>
                <a:ea typeface="Times New Roman" panose="02020603050405020304" pitchFamily="18" charset="0"/>
                <a:cs typeface="Arial" panose="020B0604020202020204" pitchFamily="34" charset="0"/>
              </a:rPr>
              <a:t>s vulnerability, ill health or death. Most of the</a:t>
            </a:r>
            <a:r>
              <a:rPr lang="en-GB" sz="1600" b="0" kern="1200">
                <a:solidFill>
                  <a:srgbClr val="2A2A2A"/>
                </a:solidFill>
                <a:effectLst/>
                <a:ea typeface="Times New Roman" panose="02020603050405020304" pitchFamily="18" charset="0"/>
              </a:rPr>
              <a:t> </a:t>
            </a:r>
            <a:r>
              <a:rPr lang="en-GB" sz="1600" b="0" kern="1200">
                <a:solidFill>
                  <a:srgbClr val="2A2A2A"/>
                </a:solidFill>
                <a:effectLst/>
                <a:ea typeface="Times New Roman" panose="02020603050405020304" pitchFamily="18" charset="0"/>
                <a:cs typeface="Arial" panose="020B0604020202020204" pitchFamily="34" charset="0"/>
              </a:rPr>
              <a:t>children were under the age of 1 year.</a:t>
            </a:r>
            <a:endParaRPr lang="en-GB" sz="1600" b="0">
              <a:effectLst/>
              <a:ea typeface="Times New Roman" panose="02020603050405020304" pitchFamily="18" charset="0"/>
            </a:endParaRPr>
          </a:p>
          <a:p>
            <a:endParaRPr lang="en-GB" sz="1600" b="0"/>
          </a:p>
        </p:txBody>
      </p:sp>
      <p:sp>
        <p:nvSpPr>
          <p:cNvPr id="4" name="TextBox 3">
            <a:extLst>
              <a:ext uri="{FF2B5EF4-FFF2-40B4-BE49-F238E27FC236}">
                <a16:creationId xmlns:a16="http://schemas.microsoft.com/office/drawing/2014/main" id="{7C26E25E-6151-242D-2972-B76870C7ADDB}"/>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824872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DC2F-758E-CB42-FA75-450B66A47699}"/>
              </a:ext>
            </a:extLst>
          </p:cNvPr>
          <p:cNvSpPr>
            <a:spLocks noGrp="1"/>
          </p:cNvSpPr>
          <p:nvPr>
            <p:ph type="title"/>
          </p:nvPr>
        </p:nvSpPr>
        <p:spPr/>
        <p:txBody>
          <a:bodyPr/>
          <a:lstStyle/>
          <a:p>
            <a:r>
              <a:rPr lang="en-GB"/>
              <a:t> </a:t>
            </a:r>
          </a:p>
        </p:txBody>
      </p:sp>
      <p:sp>
        <p:nvSpPr>
          <p:cNvPr id="4" name="Content Placeholder 3">
            <a:extLst>
              <a:ext uri="{FF2B5EF4-FFF2-40B4-BE49-F238E27FC236}">
                <a16:creationId xmlns:a16="http://schemas.microsoft.com/office/drawing/2014/main" id="{DAB3D34D-AD02-B4A7-EFEE-EE5865B6EBDD}"/>
              </a:ext>
            </a:extLst>
          </p:cNvPr>
          <p:cNvSpPr>
            <a:spLocks noGrp="1"/>
          </p:cNvSpPr>
          <p:nvPr>
            <p:ph idx="1"/>
          </p:nvPr>
        </p:nvSpPr>
        <p:spPr>
          <a:xfrm>
            <a:off x="372918" y="1424013"/>
            <a:ext cx="11446163" cy="4043887"/>
          </a:xfrm>
        </p:spPr>
        <p:txBody>
          <a:bodyPr vert="horz" lIns="91440" tIns="45720" rIns="91440" bIns="45720" rtlCol="0" anchor="t">
            <a:normAutofit/>
          </a:bodyPr>
          <a:lstStyle/>
          <a:p>
            <a:pPr>
              <a:spcAft>
                <a:spcPts val="0"/>
              </a:spcAft>
            </a:pPr>
            <a:r>
              <a:rPr lang="en-GB" sz="1600" b="0"/>
              <a:t>The charts on the following slides look at scale of the issue of homelessness by capturing the number of households in temporary accommodation as of June 30</a:t>
            </a:r>
            <a:r>
              <a:rPr lang="en-GB" sz="1600" b="0" baseline="30000"/>
              <a:t>th</a:t>
            </a:r>
            <a:r>
              <a:rPr lang="en-GB" sz="1600" b="0"/>
              <a:t> 2022. </a:t>
            </a:r>
          </a:p>
          <a:p>
            <a:pPr>
              <a:spcAft>
                <a:spcPts val="0"/>
              </a:spcAft>
            </a:pPr>
            <a:endParaRPr lang="en-GB" sz="1600" b="0"/>
          </a:p>
          <a:p>
            <a:pPr>
              <a:spcAft>
                <a:spcPts val="0"/>
              </a:spcAft>
            </a:pPr>
            <a:r>
              <a:rPr lang="en-GB" sz="1600" b="0"/>
              <a:t>Rates are shown per 1,000 households. For example, on the following slide, the South East has a value of 2.9, this implies that in the South East, 2.9 households out of 1,000 households are owed a relief duty. </a:t>
            </a:r>
            <a:endParaRPr lang="en-GB" sz="1600" b="0">
              <a:cs typeface="Arial"/>
            </a:endParaRPr>
          </a:p>
          <a:p>
            <a:pPr>
              <a:spcAft>
                <a:spcPts val="0"/>
              </a:spcAft>
            </a:pPr>
            <a:endParaRPr lang="en-GB" sz="1600" b="0"/>
          </a:p>
          <a:p>
            <a:pPr>
              <a:spcAft>
                <a:spcPts val="0"/>
              </a:spcAft>
            </a:pPr>
            <a:r>
              <a:rPr lang="en-GB" sz="1600" b="0"/>
              <a:t>The data is broken down at a local authority level; where no figure is shown for a local authority this implies that the source data for that local authority is missing. </a:t>
            </a:r>
            <a:endParaRPr lang="en-GB" sz="1600" b="0">
              <a:cs typeface="Arial"/>
            </a:endParaRPr>
          </a:p>
          <a:p>
            <a:pPr>
              <a:spcAft>
                <a:spcPts val="0"/>
              </a:spcAft>
            </a:pPr>
            <a:endParaRPr lang="en-GB" sz="1600" b="0"/>
          </a:p>
          <a:p>
            <a:pPr>
              <a:spcAft>
                <a:spcPts val="0"/>
              </a:spcAft>
            </a:pPr>
            <a:r>
              <a:rPr lang="en-GB" sz="1600" b="0"/>
              <a:t>ICB values have been calculated from local authority figures using the PHE aggregations method where possible. The data for any LA, which is only partly in an ICB, is for the whole LA and not for the part within the ICB. The proportion for the ICB (where available) is aggregated from the data for each LA which has been weighted for the part of the population within the ICB.  In cases where a local authority value is missing, the ICB value cannot be calculated. Confidence intervals for ICBs cannot be calculated where local authority geographies used to build up to the ICB geography are overlapping (further details are outlined in the </a:t>
            </a:r>
            <a:r>
              <a:rPr lang="en-GB" sz="1600" b="0" u="sng">
                <a:solidFill>
                  <a:srgbClr val="2E3191"/>
                </a:solidFill>
                <a:hlinkClick r:id="rId2"/>
              </a:rPr>
              <a:t>Technical Guidance </a:t>
            </a:r>
            <a:r>
              <a:rPr lang="en-GB" sz="1600" b="0"/>
              <a:t>for the aggregation method).</a:t>
            </a:r>
            <a:endParaRPr lang="en-GB" sz="1600" b="0">
              <a:cs typeface="Arial"/>
            </a:endParaRPr>
          </a:p>
          <a:p>
            <a:pPr>
              <a:spcAft>
                <a:spcPts val="0"/>
              </a:spcAft>
            </a:pPr>
            <a:endParaRPr lang="en-GB" sz="1600" b="0"/>
          </a:p>
          <a:p>
            <a:pPr>
              <a:spcAft>
                <a:spcPts val="0"/>
              </a:spcAft>
            </a:pPr>
            <a:r>
              <a:rPr lang="en-GB" sz="1600" b="0"/>
              <a:t>Full details on numerator and denominator definitions are provided in the notes on each slide.</a:t>
            </a:r>
            <a:endParaRPr lang="en-GB" sz="1600" b="0">
              <a:cs typeface="Arial"/>
            </a:endParaRPr>
          </a:p>
          <a:p>
            <a:pPr>
              <a:spcAft>
                <a:spcPts val="0"/>
              </a:spcAft>
            </a:pPr>
            <a:endParaRPr lang="en-GB" sz="1600" b="0"/>
          </a:p>
        </p:txBody>
      </p:sp>
      <p:sp>
        <p:nvSpPr>
          <p:cNvPr id="3" name="TextBox 2">
            <a:extLst>
              <a:ext uri="{FF2B5EF4-FFF2-40B4-BE49-F238E27FC236}">
                <a16:creationId xmlns:a16="http://schemas.microsoft.com/office/drawing/2014/main" id="{BEE46EB3-540F-43BA-00CB-CA87722747F7}"/>
              </a:ext>
            </a:extLst>
          </p:cNvPr>
          <p:cNvSpPr txBox="1"/>
          <p:nvPr/>
        </p:nvSpPr>
        <p:spPr>
          <a:xfrm>
            <a:off x="360000" y="501635"/>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Homelessness – Households in Temporary Accommodation </a:t>
            </a:r>
          </a:p>
        </p:txBody>
      </p:sp>
      <p:sp>
        <p:nvSpPr>
          <p:cNvPr id="5" name="TextBox 4">
            <a:extLst>
              <a:ext uri="{FF2B5EF4-FFF2-40B4-BE49-F238E27FC236}">
                <a16:creationId xmlns:a16="http://schemas.microsoft.com/office/drawing/2014/main" id="{185981CD-56AD-45CE-9B38-A46EC7BE4A22}"/>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1356944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BD11-E574-BF9D-011F-DFBB04C8037A}"/>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A3DE83ED-E127-7A53-2717-59D6A7FD876E}"/>
              </a:ext>
            </a:extLst>
          </p:cNvPr>
          <p:cNvSpPr txBox="1"/>
          <p:nvPr/>
        </p:nvSpPr>
        <p:spPr>
          <a:xfrm>
            <a:off x="365760" y="3429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Households in temporary accommodation - NHS Frimley ICB</a:t>
            </a:r>
          </a:p>
        </p:txBody>
      </p:sp>
      <p:pic>
        <p:nvPicPr>
          <p:cNvPr id="5" name="Picture 4">
            <a:extLst>
              <a:ext uri="{FF2B5EF4-FFF2-40B4-BE49-F238E27FC236}">
                <a16:creationId xmlns:a16="http://schemas.microsoft.com/office/drawing/2014/main" id="{B3647971-13A9-644B-5FA6-428A3759005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8A177264-BA7F-AC0B-0AB2-D0B8ED001AC1}"/>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3506379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42FE-0B81-374A-0FED-68AC59D3F977}"/>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40995454-DE8D-73D8-2B05-B5B9A27F8855}"/>
              </a:ext>
            </a:extLst>
          </p:cNvPr>
          <p:cNvSpPr txBox="1"/>
          <p:nvPr/>
        </p:nvSpPr>
        <p:spPr>
          <a:xfrm>
            <a:off x="365760" y="34290"/>
            <a:ext cx="11582400" cy="954107"/>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Households with dependents in temporary accommodation - NHS Frimley ICB</a:t>
            </a:r>
          </a:p>
        </p:txBody>
      </p:sp>
      <p:pic>
        <p:nvPicPr>
          <p:cNvPr id="5" name="Picture 4">
            <a:extLst>
              <a:ext uri="{FF2B5EF4-FFF2-40B4-BE49-F238E27FC236}">
                <a16:creationId xmlns:a16="http://schemas.microsoft.com/office/drawing/2014/main" id="{5298A829-C1D9-D13E-14A0-FED54DDAB7D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10DF0EA4-0B4C-C874-FE45-140976958858}"/>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3214600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EE2C-2F6D-E1A6-0F75-80BB5DDB82BE}"/>
              </a:ext>
            </a:extLst>
          </p:cNvPr>
          <p:cNvSpPr>
            <a:spLocks noGrp="1"/>
          </p:cNvSpPr>
          <p:nvPr>
            <p:ph type="title"/>
          </p:nvPr>
        </p:nvSpPr>
        <p:spPr/>
        <p:txBody>
          <a:bodyPr/>
          <a:lstStyle/>
          <a:p>
            <a:r>
              <a:rPr lang="en-GB" dirty="0"/>
              <a:t>Homelessness – mental health</a:t>
            </a:r>
          </a:p>
        </p:txBody>
      </p:sp>
      <p:sp>
        <p:nvSpPr>
          <p:cNvPr id="3" name="TextBox 2">
            <a:extLst>
              <a:ext uri="{FF2B5EF4-FFF2-40B4-BE49-F238E27FC236}">
                <a16:creationId xmlns:a16="http://schemas.microsoft.com/office/drawing/2014/main" id="{3C87CDDA-FCF3-685E-578F-2B27E9E0175F}"/>
              </a:ext>
            </a:extLst>
          </p:cNvPr>
          <p:cNvSpPr txBox="1"/>
          <p:nvPr/>
        </p:nvSpPr>
        <p:spPr>
          <a:xfrm>
            <a:off x="9601200" y="6390278"/>
            <a:ext cx="2185214" cy="369332"/>
          </a:xfrm>
          <a:prstGeom prst="rect">
            <a:avLst/>
          </a:prstGeom>
          <a:noFill/>
        </p:spPr>
        <p:txBody>
          <a:bodyPr wrap="none" rtlCol="0">
            <a:spAutoFit/>
          </a:bodyPr>
          <a:lstStyle/>
          <a:p>
            <a:r>
              <a:rPr lang="en-GB" dirty="0">
                <a:hlinkClick r:id="rId2" action="ppaction://hlinksldjump"/>
              </a:rPr>
              <a:t>Return to Contents</a:t>
            </a:r>
            <a:endParaRPr lang="en-GB" dirty="0"/>
          </a:p>
        </p:txBody>
      </p:sp>
    </p:spTree>
    <p:extLst>
      <p:ext uri="{BB962C8B-B14F-4D97-AF65-F5344CB8AC3E}">
        <p14:creationId xmlns:p14="http://schemas.microsoft.com/office/powerpoint/2010/main" val="519217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DC2F-758E-CB42-FA75-450B66A47699}"/>
              </a:ext>
            </a:extLst>
          </p:cNvPr>
          <p:cNvSpPr>
            <a:spLocks noGrp="1"/>
          </p:cNvSpPr>
          <p:nvPr>
            <p:ph type="title"/>
          </p:nvPr>
        </p:nvSpPr>
        <p:spPr/>
        <p:txBody>
          <a:bodyPr/>
          <a:lstStyle/>
          <a:p>
            <a:r>
              <a:rPr lang="en-GB"/>
              <a:t> </a:t>
            </a:r>
          </a:p>
        </p:txBody>
      </p:sp>
      <p:sp>
        <p:nvSpPr>
          <p:cNvPr id="4" name="Content Placeholder 3">
            <a:extLst>
              <a:ext uri="{FF2B5EF4-FFF2-40B4-BE49-F238E27FC236}">
                <a16:creationId xmlns:a16="http://schemas.microsoft.com/office/drawing/2014/main" id="{DAB3D34D-AD02-B4A7-EFEE-EE5865B6EBDD}"/>
              </a:ext>
            </a:extLst>
          </p:cNvPr>
          <p:cNvSpPr>
            <a:spLocks noGrp="1"/>
          </p:cNvSpPr>
          <p:nvPr>
            <p:ph idx="1"/>
          </p:nvPr>
        </p:nvSpPr>
        <p:spPr>
          <a:xfrm>
            <a:off x="372289" y="869713"/>
            <a:ext cx="11421584" cy="5112957"/>
          </a:xfrm>
        </p:spPr>
        <p:txBody>
          <a:bodyPr vert="horz" lIns="91440" tIns="45720" rIns="91440" bIns="45720" rtlCol="0" anchor="t">
            <a:noAutofit/>
          </a:bodyPr>
          <a:lstStyle/>
          <a:p>
            <a:pPr>
              <a:lnSpc>
                <a:spcPct val="100000"/>
              </a:lnSpc>
              <a:spcAft>
                <a:spcPts val="0"/>
              </a:spcAft>
            </a:pPr>
            <a:r>
              <a:rPr lang="en-GB" sz="1600" b="0">
                <a:cs typeface="Arial"/>
              </a:rPr>
              <a:t>In the latest </a:t>
            </a:r>
            <a:r>
              <a:rPr lang="en-GB" sz="1600" b="0">
                <a:solidFill>
                  <a:schemeClr val="accent2"/>
                </a:solidFill>
                <a:cs typeface="Arial"/>
                <a:hlinkClick r:id="rId3">
                  <a:extLst>
                    <a:ext uri="{A12FA001-AC4F-418D-AE19-62706E023703}">
                      <ahyp:hlinkClr xmlns:ahyp="http://schemas.microsoft.com/office/drawing/2018/hyperlinkcolor" val="tx"/>
                    </a:ext>
                  </a:extLst>
                </a:hlinkClick>
              </a:rPr>
              <a:t>Homeless Link Homelessness Health Needs Assessment</a:t>
            </a:r>
            <a:r>
              <a:rPr lang="en-GB" sz="1600" b="0">
                <a:cs typeface="Arial"/>
              </a:rPr>
              <a:t>, the number of people with a mental health diagnosis had increased substantially from 45% in 2014 to 82% in 2018 – 2021</a:t>
            </a:r>
            <a:r>
              <a:rPr lang="en-GB" sz="1600" b="0" baseline="30000">
                <a:cs typeface="Arial"/>
              </a:rPr>
              <a:t>1</a:t>
            </a:r>
            <a:r>
              <a:rPr lang="en-GB" sz="1600" b="0">
                <a:cs typeface="Arial"/>
              </a:rPr>
              <a:t>. T</a:t>
            </a:r>
            <a:r>
              <a:rPr lang="en-GB" sz="1600" b="0">
                <a:ea typeface="+mn-lt"/>
                <a:cs typeface="+mn-lt"/>
              </a:rPr>
              <a:t>he most frequently reported mental health conditions were depression, anxiety disorder or phobia, and dual diagnosis with a drug or alcohol problem. Serious mental health issues such as schizophrenia, bipolar and post traumatic stress disorder (PTSD) are far more common amongst homeless people. In 2021, alcohol specific causes and suicide accounted for 9.6% and 13.4% of estimated deaths of homeless people (</a:t>
            </a:r>
            <a:r>
              <a:rPr lang="en-GB" sz="1600" b="0">
                <a:ea typeface="+mn-lt"/>
                <a:cs typeface="+mn-lt"/>
                <a:hlinkClick r:id="rId4"/>
              </a:rPr>
              <a:t>ONS 2022</a:t>
            </a:r>
            <a:r>
              <a:rPr lang="en-GB" sz="1600" b="0">
                <a:ea typeface="+mn-lt"/>
                <a:cs typeface="+mn-lt"/>
              </a:rPr>
              <a:t>).</a:t>
            </a:r>
            <a:endParaRPr lang="en-GB" sz="1600">
              <a:cs typeface="Arial"/>
            </a:endParaRPr>
          </a:p>
          <a:p>
            <a:pPr>
              <a:lnSpc>
                <a:spcPct val="100000"/>
              </a:lnSpc>
              <a:spcAft>
                <a:spcPts val="0"/>
              </a:spcAft>
            </a:pPr>
            <a:endParaRPr lang="en-GB" sz="1600" b="0">
              <a:cs typeface="Arial"/>
            </a:endParaRPr>
          </a:p>
          <a:p>
            <a:pPr>
              <a:lnSpc>
                <a:spcPct val="100000"/>
              </a:lnSpc>
              <a:spcAft>
                <a:spcPts val="0"/>
              </a:spcAft>
            </a:pPr>
            <a:r>
              <a:rPr lang="en-GB" sz="1600" b="0">
                <a:cs typeface="Arial"/>
              </a:rPr>
              <a:t>NHS England has funded a number of </a:t>
            </a:r>
            <a:r>
              <a:rPr lang="en-GB" sz="1600" b="0">
                <a:cs typeface="Arial"/>
                <a:hlinkClick r:id="rId5"/>
              </a:rPr>
              <a:t>outreach services</a:t>
            </a:r>
            <a:r>
              <a:rPr lang="en-GB" sz="1600" b="0">
                <a:cs typeface="Arial"/>
              </a:rPr>
              <a:t>, providing </a:t>
            </a:r>
            <a:r>
              <a:rPr lang="en-GB" sz="1600" b="0">
                <a:solidFill>
                  <a:srgbClr val="202A30"/>
                </a:solidFill>
                <a:ea typeface="+mn-lt"/>
                <a:cs typeface="+mn-lt"/>
              </a:rPr>
              <a:t>co-ordinated efforts to ensure that rough sleepers have better access to NHS mental health support, joining up care with existing outreach, accommodation, drug and alcohol and physical healthcare services.</a:t>
            </a:r>
          </a:p>
          <a:p>
            <a:pPr>
              <a:lnSpc>
                <a:spcPct val="100000"/>
              </a:lnSpc>
              <a:spcAft>
                <a:spcPts val="0"/>
              </a:spcAft>
            </a:pPr>
            <a:endParaRPr lang="en-GB" sz="1600" b="0">
              <a:cs typeface="Arial"/>
            </a:endParaRPr>
          </a:p>
          <a:p>
            <a:pPr>
              <a:lnSpc>
                <a:spcPct val="100000"/>
              </a:lnSpc>
              <a:spcAft>
                <a:spcPts val="0"/>
              </a:spcAft>
            </a:pPr>
            <a:r>
              <a:rPr lang="en-GB" sz="1600" b="0"/>
              <a:t>The charts on the following slides show the proportion of households owed a main duty where one or more members of the household suffer from mental health problems. This is presented as a percentage of the total number of households owed a main duty. For example, the South East has a value of 13.2%, this implies that in the South East, 13.2% of households owed a main duty have a member of the household with mental health problems. </a:t>
            </a:r>
            <a:endParaRPr lang="en-GB" sz="1600" b="0">
              <a:cs typeface="Arial"/>
            </a:endParaRPr>
          </a:p>
          <a:p>
            <a:pPr>
              <a:lnSpc>
                <a:spcPct val="100000"/>
              </a:lnSpc>
              <a:spcAft>
                <a:spcPts val="0"/>
              </a:spcAft>
            </a:pPr>
            <a:endParaRPr lang="en-GB" sz="1600" b="0">
              <a:cs typeface="Arial"/>
            </a:endParaRPr>
          </a:p>
          <a:p>
            <a:pPr>
              <a:lnSpc>
                <a:spcPct val="100000"/>
              </a:lnSpc>
              <a:spcAft>
                <a:spcPts val="0"/>
              </a:spcAft>
            </a:pPr>
            <a:r>
              <a:rPr lang="en-GB" sz="1600" b="0"/>
              <a:t>The data is broken down at a local authority level; where no figure is shown for a local authority implies that the source data for that local authority is missing. ICB values have been calculated from local authority figures using the PHE aggregations method where possible. </a:t>
            </a:r>
            <a:r>
              <a:rPr lang="en-GB" sz="1600" b="0">
                <a:ea typeface="+mn-lt"/>
                <a:cs typeface="+mn-lt"/>
              </a:rPr>
              <a:t>The data for any LA, which is only partly in an ICB, is for the whole LA and not for the part within the ICB. The proportion for the ICB (where available) is aggregated from the data for each LA which has been weighted for the part of the population within the ICB.  </a:t>
            </a:r>
            <a:endParaRPr lang="en-GB" sz="1600" b="0">
              <a:cs typeface="Arial"/>
            </a:endParaRPr>
          </a:p>
        </p:txBody>
      </p:sp>
      <p:sp>
        <p:nvSpPr>
          <p:cNvPr id="3" name="TextBox 2">
            <a:extLst>
              <a:ext uri="{FF2B5EF4-FFF2-40B4-BE49-F238E27FC236}">
                <a16:creationId xmlns:a16="http://schemas.microsoft.com/office/drawing/2014/main" id="{BEE46EB3-540F-43BA-00CB-CA87722747F7}"/>
              </a:ext>
            </a:extLst>
          </p:cNvPr>
          <p:cNvSpPr txBox="1"/>
          <p:nvPr/>
        </p:nvSpPr>
        <p:spPr>
          <a:xfrm>
            <a:off x="360000" y="307573"/>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lIns="91440" tIns="45720" rIns="91440" bIns="45720" rtlCol="0" anchor="t">
            <a:spAutoFit/>
          </a:bodyPr>
          <a:lstStyle/>
          <a:p>
            <a:r>
              <a:rPr lang="en-GB" sz="2800" b="1">
                <a:solidFill>
                  <a:srgbClr val="000000"/>
                </a:solidFill>
                <a:latin typeface="Arial"/>
                <a:cs typeface="Arial"/>
              </a:rPr>
              <a:t>Homelessness – Households with mental health problems</a:t>
            </a:r>
          </a:p>
        </p:txBody>
      </p:sp>
      <p:sp>
        <p:nvSpPr>
          <p:cNvPr id="5" name="TextBox 4">
            <a:extLst>
              <a:ext uri="{FF2B5EF4-FFF2-40B4-BE49-F238E27FC236}">
                <a16:creationId xmlns:a16="http://schemas.microsoft.com/office/drawing/2014/main" id="{0ECBE9CE-48EB-AFCF-821D-7E384952ABC4}"/>
              </a:ext>
            </a:extLst>
          </p:cNvPr>
          <p:cNvSpPr txBox="1"/>
          <p:nvPr/>
        </p:nvSpPr>
        <p:spPr>
          <a:xfrm>
            <a:off x="9601200" y="6390278"/>
            <a:ext cx="2185214" cy="369332"/>
          </a:xfrm>
          <a:prstGeom prst="rect">
            <a:avLst/>
          </a:prstGeom>
          <a:noFill/>
        </p:spPr>
        <p:txBody>
          <a:bodyPr wrap="none" rtlCol="0">
            <a:spAutoFit/>
          </a:bodyPr>
          <a:lstStyle/>
          <a:p>
            <a:r>
              <a:rPr lang="en-GB">
                <a:hlinkClick r:id="rId6" action="ppaction://hlinksldjump"/>
              </a:rPr>
              <a:t>Return to Contents</a:t>
            </a:r>
            <a:endParaRPr lang="en-GB"/>
          </a:p>
        </p:txBody>
      </p:sp>
    </p:spTree>
    <p:extLst>
      <p:ext uri="{BB962C8B-B14F-4D97-AF65-F5344CB8AC3E}">
        <p14:creationId xmlns:p14="http://schemas.microsoft.com/office/powerpoint/2010/main" val="3705501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24528-2796-9396-C45E-607549C20E0D}"/>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3B48D9F1-0DA0-72E6-A9B9-87A93B337E55}"/>
              </a:ext>
            </a:extLst>
          </p:cNvPr>
          <p:cNvSpPr txBox="1"/>
          <p:nvPr/>
        </p:nvSpPr>
        <p:spPr>
          <a:xfrm>
            <a:off x="365760" y="34290"/>
            <a:ext cx="11582400" cy="954107"/>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2800" b="1">
                <a:solidFill>
                  <a:srgbClr val="000000"/>
                </a:solidFill>
                <a:latin typeface="Arial" panose="020B0604020202020204" pitchFamily="34" charset="0"/>
              </a:rPr>
              <a:t>Households with mental health owed a main duty:</a:t>
            </a:r>
          </a:p>
          <a:p>
            <a:pPr algn="ctr"/>
            <a:r>
              <a:rPr lang="en-GB" sz="2800" b="1">
                <a:solidFill>
                  <a:srgbClr val="000000"/>
                </a:solidFill>
                <a:latin typeface="Arial" panose="020B0604020202020204" pitchFamily="34" charset="0"/>
              </a:rPr>
              <a:t>NHS Frimley ICB</a:t>
            </a:r>
          </a:p>
        </p:txBody>
      </p:sp>
      <p:pic>
        <p:nvPicPr>
          <p:cNvPr id="5" name="Picture 4">
            <a:extLst>
              <a:ext uri="{FF2B5EF4-FFF2-40B4-BE49-F238E27FC236}">
                <a16:creationId xmlns:a16="http://schemas.microsoft.com/office/drawing/2014/main" id="{EE264F78-AA6A-4A8E-8C1E-BE61E82CB7A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D239E8E4-8821-09D5-D998-2982F55B53F6}"/>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020684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EE2C-2F6D-E1A6-0F75-80BB5DDB82BE}"/>
              </a:ext>
            </a:extLst>
          </p:cNvPr>
          <p:cNvSpPr>
            <a:spLocks noGrp="1"/>
          </p:cNvSpPr>
          <p:nvPr>
            <p:ph type="title"/>
          </p:nvPr>
        </p:nvSpPr>
        <p:spPr/>
        <p:txBody>
          <a:bodyPr/>
          <a:lstStyle/>
          <a:p>
            <a:r>
              <a:rPr lang="en-GB"/>
              <a:t>Homelessness – Deaths</a:t>
            </a:r>
          </a:p>
        </p:txBody>
      </p:sp>
      <p:sp>
        <p:nvSpPr>
          <p:cNvPr id="3" name="TextBox 2">
            <a:extLst>
              <a:ext uri="{FF2B5EF4-FFF2-40B4-BE49-F238E27FC236}">
                <a16:creationId xmlns:a16="http://schemas.microsoft.com/office/drawing/2014/main" id="{6940555E-FFBF-AC9A-79FE-5EB6B9A61EB4}"/>
              </a:ext>
            </a:extLst>
          </p:cNvPr>
          <p:cNvSpPr txBox="1"/>
          <p:nvPr/>
        </p:nvSpPr>
        <p:spPr>
          <a:xfrm>
            <a:off x="9601200" y="6390278"/>
            <a:ext cx="2185214" cy="369332"/>
          </a:xfrm>
          <a:prstGeom prst="rect">
            <a:avLst/>
          </a:prstGeom>
          <a:noFill/>
        </p:spPr>
        <p:txBody>
          <a:bodyPr wrap="none" rtlCol="0">
            <a:spAutoFit/>
          </a:bodyPr>
          <a:lstStyle/>
          <a:p>
            <a:r>
              <a:rPr lang="en-GB" dirty="0">
                <a:hlinkClick r:id="rId2" action="ppaction://hlinksldjump"/>
              </a:rPr>
              <a:t>Return to Contents</a:t>
            </a:r>
            <a:endParaRPr lang="en-GB" dirty="0"/>
          </a:p>
        </p:txBody>
      </p:sp>
    </p:spTree>
    <p:extLst>
      <p:ext uri="{BB962C8B-B14F-4D97-AF65-F5344CB8AC3E}">
        <p14:creationId xmlns:p14="http://schemas.microsoft.com/office/powerpoint/2010/main" val="193149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DC2F-758E-CB42-FA75-450B66A47699}"/>
              </a:ext>
            </a:extLst>
          </p:cNvPr>
          <p:cNvSpPr>
            <a:spLocks noGrp="1"/>
          </p:cNvSpPr>
          <p:nvPr>
            <p:ph type="title"/>
          </p:nvPr>
        </p:nvSpPr>
        <p:spPr/>
        <p:txBody>
          <a:bodyPr/>
          <a:lstStyle/>
          <a:p>
            <a:r>
              <a:rPr lang="en-GB"/>
              <a:t> </a:t>
            </a:r>
          </a:p>
        </p:txBody>
      </p:sp>
      <p:sp>
        <p:nvSpPr>
          <p:cNvPr id="4" name="Content Placeholder 3">
            <a:extLst>
              <a:ext uri="{FF2B5EF4-FFF2-40B4-BE49-F238E27FC236}">
                <a16:creationId xmlns:a16="http://schemas.microsoft.com/office/drawing/2014/main" id="{DAB3D34D-AD02-B4A7-EFEE-EE5865B6EBDD}"/>
              </a:ext>
            </a:extLst>
          </p:cNvPr>
          <p:cNvSpPr>
            <a:spLocks noGrp="1"/>
          </p:cNvSpPr>
          <p:nvPr>
            <p:ph idx="1"/>
          </p:nvPr>
        </p:nvSpPr>
        <p:spPr>
          <a:xfrm>
            <a:off x="484094" y="926251"/>
            <a:ext cx="11322068" cy="5273031"/>
          </a:xfrm>
        </p:spPr>
        <p:txBody>
          <a:bodyPr vert="horz" lIns="91440" tIns="45720" rIns="91440" bIns="45720" rtlCol="0" anchor="t">
            <a:normAutofit/>
          </a:bodyPr>
          <a:lstStyle/>
          <a:p>
            <a:pPr>
              <a:spcAft>
                <a:spcPts val="0"/>
              </a:spcAft>
            </a:pPr>
            <a:r>
              <a:rPr lang="en-GB" sz="1600" b="0"/>
              <a:t>Inclusion health describes population groups who are socially excluded, who typically experience multiple overlapping risk factors for poor health and are often not accounted for in electronic records. This includes people who experience homelessness, vulnerable migrants, Gypsy, Roma and Traveller communities, sex workers, people in contact with the justice system, those with drug and alcohol dependence and victims of modern slavery but can also include other socially excluded groups.</a:t>
            </a:r>
          </a:p>
          <a:p>
            <a:pPr>
              <a:spcAft>
                <a:spcPts val="0"/>
              </a:spcAft>
            </a:pPr>
            <a:endParaRPr lang="en-GB" sz="1600" b="0"/>
          </a:p>
          <a:p>
            <a:pPr>
              <a:spcAft>
                <a:spcPts val="0"/>
              </a:spcAft>
            </a:pPr>
            <a:r>
              <a:rPr lang="en-GB" sz="1600" b="0"/>
              <a:t>People in inclusion health groups often face barriers to accessing primary and preventative care, relying on emergency services to manage acute health needs. This can both further exacerbate health inequalities, but also come at a greater use of emergency services and subsequent financial cost. It has been estimated, for example, that preventing homelessness for one year would result in a reduction in public expenditure of £9,266 per person, through costs otherwise resulting from a much higher than typical contact with the NHS, mental health services and criminal justice system</a:t>
            </a:r>
            <a:r>
              <a:rPr lang="en-GB" sz="1600" b="0" baseline="30000"/>
              <a:t>1</a:t>
            </a:r>
            <a:r>
              <a:rPr lang="en-GB" sz="1600" b="0"/>
              <a:t>.  </a:t>
            </a:r>
            <a:endParaRPr lang="en-GB" sz="1600" b="0">
              <a:cs typeface="Arial"/>
            </a:endParaRPr>
          </a:p>
          <a:p>
            <a:pPr>
              <a:spcAft>
                <a:spcPts val="0"/>
              </a:spcAft>
            </a:pPr>
            <a:endParaRPr lang="en-GB" sz="1600" b="0"/>
          </a:p>
          <a:p>
            <a:pPr>
              <a:spcAft>
                <a:spcPts val="0"/>
              </a:spcAft>
            </a:pPr>
            <a:r>
              <a:rPr lang="en-GB" sz="1600" b="0"/>
              <a:t>This resource aims to highlight the needs and challenges faced by inclusion health groups within an ICS area and therefore help improve understanding of the issues that people face. Due to the nature of these groups, there is not always a large amount of data available. However, we have aimed to use the best possible data available and included latest evidence to outline the challenges and health needs for these groups. This also highlights gaps in the system and provides an indication of where more needs to be done to collect data on these groups to identify and address inequality. </a:t>
            </a:r>
            <a:endParaRPr lang="en-GB" sz="1600" b="0">
              <a:cs typeface="Arial"/>
            </a:endParaRPr>
          </a:p>
          <a:p>
            <a:pPr>
              <a:spcAft>
                <a:spcPts val="0"/>
              </a:spcAft>
            </a:pPr>
            <a:endParaRPr lang="en-GB" sz="1600" b="0"/>
          </a:p>
          <a:p>
            <a:pPr>
              <a:spcAft>
                <a:spcPts val="0"/>
              </a:spcAft>
            </a:pPr>
            <a:r>
              <a:rPr lang="en-GB" sz="1600" b="0"/>
              <a:t>Inclusion health groups face extreme health inequity and addressing this will require intensive cross-sectoral policy and service action. Everyone across an Integrated Care System (ICS) has a role and responsibility to take action to improve outcomes for inclusion health groups to address the systematic health inequalities they face. </a:t>
            </a:r>
            <a:endParaRPr lang="en-GB" sz="1600" b="0">
              <a:cs typeface="Arial"/>
            </a:endParaRPr>
          </a:p>
          <a:p>
            <a:pPr>
              <a:spcAft>
                <a:spcPts val="0"/>
              </a:spcAft>
            </a:pPr>
            <a:endParaRPr lang="en-GB" sz="1600" b="0"/>
          </a:p>
        </p:txBody>
      </p:sp>
      <p:sp>
        <p:nvSpPr>
          <p:cNvPr id="3" name="TextBox 2">
            <a:extLst>
              <a:ext uri="{FF2B5EF4-FFF2-40B4-BE49-F238E27FC236}">
                <a16:creationId xmlns:a16="http://schemas.microsoft.com/office/drawing/2014/main" id="{BEE46EB3-540F-43BA-00CB-CA87722747F7}"/>
              </a:ext>
            </a:extLst>
          </p:cNvPr>
          <p:cNvSpPr txBox="1"/>
          <p:nvPr/>
        </p:nvSpPr>
        <p:spPr>
          <a:xfrm>
            <a:off x="359999" y="20597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Overview</a:t>
            </a:r>
          </a:p>
        </p:txBody>
      </p:sp>
      <p:sp>
        <p:nvSpPr>
          <p:cNvPr id="5" name="TextBox 4">
            <a:extLst>
              <a:ext uri="{FF2B5EF4-FFF2-40B4-BE49-F238E27FC236}">
                <a16:creationId xmlns:a16="http://schemas.microsoft.com/office/drawing/2014/main" id="{FB344010-A1D5-FDA2-39F2-75B5BD6F2932}"/>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619819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7C39-8CF2-54A8-88CE-C83EC5334997}"/>
              </a:ext>
            </a:extLst>
          </p:cNvPr>
          <p:cNvSpPr>
            <a:spLocks noGrp="1"/>
          </p:cNvSpPr>
          <p:nvPr>
            <p:ph type="title"/>
          </p:nvPr>
        </p:nvSpPr>
        <p:spPr/>
        <p:txBody>
          <a:bodyPr>
            <a:normAutofit/>
          </a:bodyPr>
          <a:lstStyle/>
          <a:p>
            <a:r>
              <a:rPr lang="en-GB" sz="2800">
                <a:cs typeface="Arial"/>
              </a:rPr>
              <a:t>Deaths whilst experiencing homelessness: National data</a:t>
            </a:r>
            <a:endParaRPr lang="en-GB" sz="2800"/>
          </a:p>
        </p:txBody>
      </p:sp>
      <p:sp>
        <p:nvSpPr>
          <p:cNvPr id="3" name="Content Placeholder 2">
            <a:extLst>
              <a:ext uri="{FF2B5EF4-FFF2-40B4-BE49-F238E27FC236}">
                <a16:creationId xmlns:a16="http://schemas.microsoft.com/office/drawing/2014/main" id="{068B9316-A893-4C52-309A-56308D8B6C8A}"/>
              </a:ext>
            </a:extLst>
          </p:cNvPr>
          <p:cNvSpPr>
            <a:spLocks noGrp="1"/>
          </p:cNvSpPr>
          <p:nvPr>
            <p:ph idx="1"/>
          </p:nvPr>
        </p:nvSpPr>
        <p:spPr>
          <a:xfrm>
            <a:off x="340251" y="1082530"/>
            <a:ext cx="11446163" cy="5215357"/>
          </a:xfrm>
        </p:spPr>
        <p:txBody>
          <a:bodyPr vert="horz" lIns="91440" tIns="45720" rIns="91440" bIns="45720" rtlCol="0" anchor="t">
            <a:normAutofit/>
          </a:bodyPr>
          <a:lstStyle/>
          <a:p>
            <a:r>
              <a:rPr lang="en-GB" sz="1600" b="0">
                <a:cs typeface="Arial"/>
              </a:rPr>
              <a:t>In 2021, there were an estimated 741 deaths of homeless people in England and Wales. Although this was statistically similar to the estimated number of deaths during 2018 – 2021, the estimate in 2021 is significantly higher than the estimates for the period 2013 to 2017, indicating an upward trend. The estimate for 2021 was 53.7% higher than the first estimate in 2013, representing an additional 259 deaths. </a:t>
            </a:r>
            <a:endParaRPr lang="en-US" sz="1600"/>
          </a:p>
          <a:p>
            <a:r>
              <a:rPr lang="en-GB" sz="1600" b="0">
                <a:cs typeface="Arial"/>
              </a:rPr>
              <a:t>The main causes of death in 2021 were as follows:</a:t>
            </a:r>
          </a:p>
          <a:p>
            <a:pPr marL="342900" indent="-342900">
              <a:buFont typeface="Arial" panose="020B0604020202020204" pitchFamily="34" charset="0"/>
              <a:buChar char="•"/>
            </a:pPr>
            <a:r>
              <a:rPr lang="en-GB" sz="1600" b="0">
                <a:cs typeface="Arial"/>
              </a:rPr>
              <a:t>Drug poisoning – 35% of deaths </a:t>
            </a:r>
          </a:p>
          <a:p>
            <a:pPr marL="342900" indent="-342900">
              <a:buFont typeface="Arial" panose="020B0604020202020204" pitchFamily="34" charset="0"/>
              <a:buChar char="•"/>
            </a:pPr>
            <a:r>
              <a:rPr lang="en-GB" sz="1600" b="0">
                <a:cs typeface="Arial"/>
              </a:rPr>
              <a:t>Suicide – 13.4% of deaths</a:t>
            </a:r>
          </a:p>
          <a:p>
            <a:pPr marL="342900" indent="-342900">
              <a:buFont typeface="Arial" panose="020B0604020202020204" pitchFamily="34" charset="0"/>
              <a:buChar char="•"/>
            </a:pPr>
            <a:r>
              <a:rPr lang="en-GB" sz="1600" b="0">
                <a:cs typeface="Arial"/>
              </a:rPr>
              <a:t>Alcohol specific deaths – 9.6% of deaths</a:t>
            </a:r>
          </a:p>
          <a:p>
            <a:pPr marL="342900" indent="-342900">
              <a:buFont typeface="Arial" panose="020B0604020202020204" pitchFamily="34" charset="0"/>
              <a:buChar char="•"/>
            </a:pPr>
            <a:r>
              <a:rPr lang="en-GB" sz="1600" b="0">
                <a:cs typeface="Arial"/>
              </a:rPr>
              <a:t>Related to coronavirus – 3.5% of deaths</a:t>
            </a:r>
          </a:p>
          <a:p>
            <a:r>
              <a:rPr lang="en-GB" sz="1600" b="0">
                <a:cs typeface="Arial"/>
              </a:rPr>
              <a:t>The vast majority of deaths (87.3%) were amongst men, consistent with findings in previous years. The mean age of death was 45.4 years for men and 43.2 years for women. </a:t>
            </a:r>
          </a:p>
          <a:p>
            <a:r>
              <a:rPr lang="en-GB" sz="1600" b="0">
                <a:cs typeface="Arial"/>
              </a:rPr>
              <a:t>Of note, t</a:t>
            </a:r>
            <a:r>
              <a:rPr lang="en-GB" sz="1600" b="0">
                <a:solidFill>
                  <a:srgbClr val="000000"/>
                </a:solidFill>
                <a:ea typeface="+mn-lt"/>
                <a:cs typeface="+mn-lt"/>
              </a:rPr>
              <a:t>he definition used here relies on information provided on death certificates and does not align with official statistics on homelessness produced by public bodies. For example, these statistics do not use the same definition of homelessness as rough sleeper counts or statutory homelessness. In addition, statistics are based on the year of death registration, not necessarily when the death occurred. </a:t>
            </a:r>
          </a:p>
          <a:p>
            <a:r>
              <a:rPr lang="en-GB" sz="1600" b="0">
                <a:solidFill>
                  <a:srgbClr val="000000"/>
                </a:solidFill>
                <a:ea typeface="+mn-lt"/>
                <a:cs typeface="+mn-lt"/>
              </a:rPr>
              <a:t>See further information on </a:t>
            </a:r>
            <a:r>
              <a:rPr lang="en-GB" sz="1600" b="0">
                <a:ea typeface="+mn-lt"/>
                <a:cs typeface="+mn-lt"/>
                <a:hlinkClick r:id="rId3" action="ppaction://hlinksldjump"/>
              </a:rPr>
              <a:t>Safeguarding Adult Reviews</a:t>
            </a:r>
            <a:r>
              <a:rPr lang="en-GB" sz="1600" b="0">
                <a:ea typeface="+mn-lt"/>
                <a:cs typeface="+mn-lt"/>
              </a:rPr>
              <a:t>.</a:t>
            </a:r>
          </a:p>
          <a:p>
            <a:r>
              <a:rPr lang="en-GB" sz="1600" b="0">
                <a:solidFill>
                  <a:srgbClr val="000000"/>
                </a:solidFill>
                <a:ea typeface="+mn-lt"/>
                <a:cs typeface="+mn-lt"/>
              </a:rPr>
              <a:t>.</a:t>
            </a:r>
          </a:p>
        </p:txBody>
      </p:sp>
      <p:sp>
        <p:nvSpPr>
          <p:cNvPr id="10" name="TextBox 9">
            <a:extLst>
              <a:ext uri="{FF2B5EF4-FFF2-40B4-BE49-F238E27FC236}">
                <a16:creationId xmlns:a16="http://schemas.microsoft.com/office/drawing/2014/main" id="{194BA6CD-1C36-402E-41B9-1EB9CD7C5494}"/>
              </a:ext>
            </a:extLst>
          </p:cNvPr>
          <p:cNvSpPr txBox="1"/>
          <p:nvPr/>
        </p:nvSpPr>
        <p:spPr>
          <a:xfrm>
            <a:off x="5640213" y="5927357"/>
            <a:ext cx="6432340" cy="246221"/>
          </a:xfrm>
          <a:prstGeom prst="rect">
            <a:avLst/>
          </a:prstGeom>
          <a:noFill/>
        </p:spPr>
        <p:txBody>
          <a:bodyPr wrap="square">
            <a:spAutoFit/>
          </a:bodyPr>
          <a:lstStyle/>
          <a:p>
            <a:r>
              <a:rPr lang="en-GB" sz="1000"/>
              <a:t>Source: Source: </a:t>
            </a:r>
            <a:r>
              <a:rPr lang="en-GB" sz="1000">
                <a:hlinkClick r:id="rId4"/>
              </a:rPr>
              <a:t>Deaths of homeless people in England and Wales - Office for National Statistics (ons.gov.uk)</a:t>
            </a:r>
            <a:endParaRPr lang="en-GB" sz="1000"/>
          </a:p>
        </p:txBody>
      </p:sp>
      <p:sp>
        <p:nvSpPr>
          <p:cNvPr id="4" name="TextBox 3">
            <a:extLst>
              <a:ext uri="{FF2B5EF4-FFF2-40B4-BE49-F238E27FC236}">
                <a16:creationId xmlns:a16="http://schemas.microsoft.com/office/drawing/2014/main" id="{816BBABE-DC93-278A-D215-FA3FEB5218FC}"/>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Tree>
    <p:extLst>
      <p:ext uri="{BB962C8B-B14F-4D97-AF65-F5344CB8AC3E}">
        <p14:creationId xmlns:p14="http://schemas.microsoft.com/office/powerpoint/2010/main" val="2068162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8BAF-8682-9CA3-84A2-C5D77BF925A4}"/>
              </a:ext>
            </a:extLst>
          </p:cNvPr>
          <p:cNvSpPr>
            <a:spLocks noGrp="1"/>
          </p:cNvSpPr>
          <p:nvPr>
            <p:ph type="title"/>
          </p:nvPr>
        </p:nvSpPr>
        <p:spPr/>
        <p:txBody>
          <a:bodyPr>
            <a:normAutofit fontScale="90000"/>
          </a:bodyPr>
          <a:lstStyle/>
          <a:p>
            <a:r>
              <a:rPr lang="en-GB">
                <a:cs typeface="Arial"/>
              </a:rPr>
              <a:t>Numbers of deaths of homeless people in English region and Wales, deaths registered in 2021</a:t>
            </a:r>
            <a:endParaRPr lang="en-GB"/>
          </a:p>
        </p:txBody>
      </p:sp>
      <p:pic>
        <p:nvPicPr>
          <p:cNvPr id="4" name="Content Placeholder 3" descr="A graph of a number of people&#10;&#10;Description automatically generated">
            <a:extLst>
              <a:ext uri="{FF2B5EF4-FFF2-40B4-BE49-F238E27FC236}">
                <a16:creationId xmlns:a16="http://schemas.microsoft.com/office/drawing/2014/main" id="{7E525D64-99BF-F993-1AF5-0BB85AEAEB7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4103" b="25827"/>
          <a:stretch/>
        </p:blipFill>
        <p:spPr>
          <a:xfrm>
            <a:off x="3402894" y="1218445"/>
            <a:ext cx="8584695" cy="4743453"/>
          </a:xfrm>
          <a:prstGeom prst="rect">
            <a:avLst/>
          </a:prstGeom>
        </p:spPr>
      </p:pic>
      <p:sp>
        <p:nvSpPr>
          <p:cNvPr id="3" name="TextBox 2">
            <a:extLst>
              <a:ext uri="{FF2B5EF4-FFF2-40B4-BE49-F238E27FC236}">
                <a16:creationId xmlns:a16="http://schemas.microsoft.com/office/drawing/2014/main" id="{C48363A5-62A2-BA7D-7BDC-C5CA0FC8F61F}"/>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
        <p:nvSpPr>
          <p:cNvPr id="7" name="TextBox 6">
            <a:extLst>
              <a:ext uri="{FF2B5EF4-FFF2-40B4-BE49-F238E27FC236}">
                <a16:creationId xmlns:a16="http://schemas.microsoft.com/office/drawing/2014/main" id="{0C4854C3-0FD0-1AD2-9D4D-709848F3CA9F}"/>
              </a:ext>
            </a:extLst>
          </p:cNvPr>
          <p:cNvSpPr txBox="1"/>
          <p:nvPr/>
        </p:nvSpPr>
        <p:spPr>
          <a:xfrm>
            <a:off x="428625" y="1449160"/>
            <a:ext cx="31623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cs typeface="Arial"/>
              </a:rPr>
              <a:t>In 2021, the South East region had the third highest number of estimated deaths of homeless people in England. </a:t>
            </a:r>
          </a:p>
          <a:p>
            <a:endParaRPr lang="en-GB" sz="1600">
              <a:cs typeface="Arial"/>
            </a:endParaRPr>
          </a:p>
          <a:p>
            <a:r>
              <a:rPr lang="en-GB" sz="1600">
                <a:cs typeface="Arial"/>
              </a:rPr>
              <a:t>It should be noted that there is significant variation across the region. </a:t>
            </a:r>
          </a:p>
          <a:p>
            <a:endParaRPr lang="en-GB" sz="1600">
              <a:cs typeface="Arial"/>
            </a:endParaRPr>
          </a:p>
          <a:p>
            <a:r>
              <a:rPr lang="en-GB" sz="1600">
                <a:cs typeface="Arial"/>
              </a:rPr>
              <a:t>The ONS figures reported here are the total estimated numbers, except for identified records. The method used provides a robust but conservative estimate, so the real numbers may still be higher.</a:t>
            </a:r>
            <a:r>
              <a:rPr lang="en-GB" sz="1600">
                <a:latin typeface="Calibri"/>
                <a:cs typeface="Calibri"/>
              </a:rPr>
              <a:t> </a:t>
            </a:r>
            <a:endParaRPr lang="en-GB" sz="1600">
              <a:latin typeface="Arial" panose="020B0604020202020204"/>
              <a:cs typeface="Arial"/>
            </a:endParaRPr>
          </a:p>
        </p:txBody>
      </p:sp>
      <p:sp>
        <p:nvSpPr>
          <p:cNvPr id="9" name="TextBox 8">
            <a:extLst>
              <a:ext uri="{FF2B5EF4-FFF2-40B4-BE49-F238E27FC236}">
                <a16:creationId xmlns:a16="http://schemas.microsoft.com/office/drawing/2014/main" id="{03B3D3A2-2659-70AC-639C-A21497658472}"/>
              </a:ext>
            </a:extLst>
          </p:cNvPr>
          <p:cNvSpPr txBox="1"/>
          <p:nvPr/>
        </p:nvSpPr>
        <p:spPr>
          <a:xfrm>
            <a:off x="5425501" y="5899088"/>
            <a:ext cx="70753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ea typeface="+mn-lt"/>
                <a:cs typeface="+mn-lt"/>
                <a:hlinkClick r:id="rId5"/>
              </a:rPr>
              <a:t>Deaths of homeless people in England and Wales - Office for National Statistics (ons.gov.uk)</a:t>
            </a:r>
            <a:endParaRPr lang="en-US" sz="1200"/>
          </a:p>
        </p:txBody>
      </p:sp>
    </p:spTree>
    <p:extLst>
      <p:ext uri="{BB962C8B-B14F-4D97-AF65-F5344CB8AC3E}">
        <p14:creationId xmlns:p14="http://schemas.microsoft.com/office/powerpoint/2010/main" val="1797290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6DF0C-DE29-219B-B82F-E2DC02945549}"/>
              </a:ext>
            </a:extLst>
          </p:cNvPr>
          <p:cNvSpPr>
            <a:spLocks noGrp="1"/>
          </p:cNvSpPr>
          <p:nvPr>
            <p:ph type="title"/>
          </p:nvPr>
        </p:nvSpPr>
        <p:spPr/>
        <p:txBody>
          <a:bodyPr>
            <a:normAutofit fontScale="90000"/>
          </a:bodyPr>
          <a:lstStyle/>
          <a:p>
            <a:r>
              <a:rPr lang="en-GB"/>
              <a:t>Deaths of homeless people per million population: 2013 - 2021</a:t>
            </a:r>
          </a:p>
        </p:txBody>
      </p:sp>
      <p:graphicFrame>
        <p:nvGraphicFramePr>
          <p:cNvPr id="4" name="Content Placeholder 3">
            <a:extLst>
              <a:ext uri="{FF2B5EF4-FFF2-40B4-BE49-F238E27FC236}">
                <a16:creationId xmlns:a16="http://schemas.microsoft.com/office/drawing/2014/main" id="{A49066D2-9B2D-19DD-6F2C-5DE8FB0F5474}"/>
              </a:ext>
            </a:extLst>
          </p:cNvPr>
          <p:cNvGraphicFramePr>
            <a:graphicFrameLocks noGrp="1"/>
          </p:cNvGraphicFramePr>
          <p:nvPr>
            <p:ph idx="1"/>
            <p:extLst>
              <p:ext uri="{D42A27DB-BD31-4B8C-83A1-F6EECF244321}">
                <p14:modId xmlns:p14="http://schemas.microsoft.com/office/powerpoint/2010/main" val="2100757421"/>
              </p:ext>
            </p:extLst>
          </p:nvPr>
        </p:nvGraphicFramePr>
        <p:xfrm>
          <a:off x="4226011" y="1289619"/>
          <a:ext cx="7581718" cy="448098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50CBA15-7DEC-3E83-21A4-6CBF6C4551D8}"/>
              </a:ext>
            </a:extLst>
          </p:cNvPr>
          <p:cNvSpPr txBox="1"/>
          <p:nvPr/>
        </p:nvSpPr>
        <p:spPr>
          <a:xfrm>
            <a:off x="6295834" y="6059277"/>
            <a:ext cx="5896166" cy="246221"/>
          </a:xfrm>
          <a:prstGeom prst="rect">
            <a:avLst/>
          </a:prstGeom>
          <a:noFill/>
        </p:spPr>
        <p:txBody>
          <a:bodyPr wrap="none" rtlCol="0">
            <a:spAutoFit/>
          </a:bodyPr>
          <a:lstStyle/>
          <a:p>
            <a:r>
              <a:rPr lang="en-GB" sz="1000"/>
              <a:t>Source: </a:t>
            </a:r>
            <a:r>
              <a:rPr lang="en-GB" sz="1000">
                <a:hlinkClick r:id="rId4"/>
              </a:rPr>
              <a:t>Deaths of homeless people in England and Wales - Office for National Statistics (ons.gov.uk)</a:t>
            </a:r>
            <a:r>
              <a:rPr lang="en-GB" sz="1000"/>
              <a:t> </a:t>
            </a:r>
          </a:p>
        </p:txBody>
      </p:sp>
      <p:sp>
        <p:nvSpPr>
          <p:cNvPr id="6" name="TextBox 5">
            <a:extLst>
              <a:ext uri="{FF2B5EF4-FFF2-40B4-BE49-F238E27FC236}">
                <a16:creationId xmlns:a16="http://schemas.microsoft.com/office/drawing/2014/main" id="{A298570C-FDA8-DDD4-E0FD-8DFEF11519B6}"/>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
        <p:nvSpPr>
          <p:cNvPr id="3" name="TextBox 2">
            <a:extLst>
              <a:ext uri="{FF2B5EF4-FFF2-40B4-BE49-F238E27FC236}">
                <a16:creationId xmlns:a16="http://schemas.microsoft.com/office/drawing/2014/main" id="{D60F85AC-F8CE-5E34-438C-EE3F1D9C4004}"/>
              </a:ext>
            </a:extLst>
          </p:cNvPr>
          <p:cNvSpPr txBox="1"/>
          <p:nvPr/>
        </p:nvSpPr>
        <p:spPr>
          <a:xfrm>
            <a:off x="593123" y="1536174"/>
            <a:ext cx="3632888" cy="3785652"/>
          </a:xfrm>
          <a:prstGeom prst="rect">
            <a:avLst/>
          </a:prstGeom>
          <a:noFill/>
        </p:spPr>
        <p:txBody>
          <a:bodyPr wrap="square" rtlCol="0">
            <a:spAutoFit/>
          </a:bodyPr>
          <a:lstStyle/>
          <a:p>
            <a:r>
              <a:rPr lang="en-GB" sz="1600" dirty="0"/>
              <a:t>This chart demonstrates the trend in estimated deaths of homeless people for both England and the South East from 2013 – 2021. </a:t>
            </a:r>
          </a:p>
          <a:p>
            <a:endParaRPr lang="en-GB" sz="1600" dirty="0"/>
          </a:p>
          <a:p>
            <a:r>
              <a:rPr lang="en-GB" sz="1600" dirty="0"/>
              <a:t>Deaths are identified from death registration records held by ONS and allocated to the year of death registration. This is likely to be an under-estimate of the actual numbers.</a:t>
            </a:r>
          </a:p>
          <a:p>
            <a:endParaRPr lang="en-GB" sz="1600" dirty="0"/>
          </a:p>
          <a:p>
            <a:r>
              <a:rPr lang="en-GB" sz="1600" dirty="0"/>
              <a:t>On the following slide, data is presented at ICB level, describing the number of deaths occurring in people experiencing homelessness in 2021</a:t>
            </a:r>
          </a:p>
        </p:txBody>
      </p:sp>
    </p:spTree>
    <p:extLst>
      <p:ext uri="{BB962C8B-B14F-4D97-AF65-F5344CB8AC3E}">
        <p14:creationId xmlns:p14="http://schemas.microsoft.com/office/powerpoint/2010/main" val="1009770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DC2F-758E-CB42-FA75-450B66A47699}"/>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BEE46EB3-540F-43BA-00CB-CA87722747F7}"/>
              </a:ext>
            </a:extLst>
          </p:cNvPr>
          <p:cNvSpPr txBox="1"/>
          <p:nvPr/>
        </p:nvSpPr>
        <p:spPr>
          <a:xfrm>
            <a:off x="365760" y="164922"/>
            <a:ext cx="11582400" cy="954107"/>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2800" b="1" i="0">
                <a:solidFill>
                  <a:srgbClr val="000000"/>
                </a:solidFill>
                <a:effectLst/>
              </a:rPr>
              <a:t>Deaths occurring in people experiencing homelessness (2021):</a:t>
            </a:r>
          </a:p>
          <a:p>
            <a:pPr algn="ctr"/>
            <a:r>
              <a:rPr lang="en-GB" sz="2800" b="1">
                <a:solidFill>
                  <a:srgbClr val="000000"/>
                </a:solidFill>
                <a:latin typeface="Arial" panose="020B0604020202020204" pitchFamily="34" charset="0"/>
              </a:rPr>
              <a:t>NHS Frimley ICB</a:t>
            </a:r>
            <a:endParaRPr lang="en-GB" sz="2800" b="1">
              <a:solidFill>
                <a:srgbClr val="000000"/>
              </a:solidFill>
            </a:endParaRPr>
          </a:p>
        </p:txBody>
      </p:sp>
      <p:sp>
        <p:nvSpPr>
          <p:cNvPr id="10" name="TextBox 9">
            <a:extLst>
              <a:ext uri="{FF2B5EF4-FFF2-40B4-BE49-F238E27FC236}">
                <a16:creationId xmlns:a16="http://schemas.microsoft.com/office/drawing/2014/main" id="{5D920D5E-C528-AA14-44C2-89E82CFA32D2}"/>
              </a:ext>
            </a:extLst>
          </p:cNvPr>
          <p:cNvSpPr txBox="1"/>
          <p:nvPr/>
        </p:nvSpPr>
        <p:spPr>
          <a:xfrm>
            <a:off x="275779" y="5909788"/>
            <a:ext cx="11672381" cy="400110"/>
          </a:xfrm>
          <a:prstGeom prst="rect">
            <a:avLst/>
          </a:prstGeom>
          <a:noFill/>
        </p:spPr>
        <p:txBody>
          <a:bodyPr wrap="square">
            <a:spAutoFit/>
          </a:bodyPr>
          <a:lstStyle/>
          <a:p>
            <a:r>
              <a:rPr lang="en-GB" sz="1000"/>
              <a:t>Source: Source: Deaths of homeless people in England and Wales, Office for National Statistics. </a:t>
            </a:r>
          </a:p>
          <a:p>
            <a:r>
              <a:rPr lang="en-GB" sz="1000"/>
              <a:t>Available from </a:t>
            </a:r>
            <a:r>
              <a:rPr lang="en-GB" sz="1000">
                <a:hlinkClick r:id="rId3"/>
              </a:rPr>
              <a:t>Deaths of homeless people in England and Wales - Office for National Statistics (ons.gov.uk)</a:t>
            </a:r>
            <a:endParaRPr lang="en-GB" sz="1000"/>
          </a:p>
        </p:txBody>
      </p:sp>
      <p:sp>
        <p:nvSpPr>
          <p:cNvPr id="4" name="TextBox 3">
            <a:extLst>
              <a:ext uri="{FF2B5EF4-FFF2-40B4-BE49-F238E27FC236}">
                <a16:creationId xmlns:a16="http://schemas.microsoft.com/office/drawing/2014/main" id="{6E0229AB-5FED-D25D-6AA5-EBBF13622450}"/>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graphicFrame>
        <p:nvGraphicFramePr>
          <p:cNvPr id="5" name="Table 4">
            <a:extLst>
              <a:ext uri="{FF2B5EF4-FFF2-40B4-BE49-F238E27FC236}">
                <a16:creationId xmlns:a16="http://schemas.microsoft.com/office/drawing/2014/main" id="{57EDFEEA-379F-C98D-3C58-07A41151D0BC}"/>
              </a:ext>
            </a:extLst>
          </p:cNvPr>
          <p:cNvGraphicFramePr>
            <a:graphicFrameLocks noGrp="1"/>
          </p:cNvGraphicFramePr>
          <p:nvPr>
            <p:extLst>
              <p:ext uri="{D42A27DB-BD31-4B8C-83A1-F6EECF244321}">
                <p14:modId xmlns:p14="http://schemas.microsoft.com/office/powerpoint/2010/main" val="3885049529"/>
              </p:ext>
            </p:extLst>
          </p:nvPr>
        </p:nvGraphicFramePr>
        <p:xfrm>
          <a:off x="751115" y="1415164"/>
          <a:ext cx="10700656" cy="3851415"/>
        </p:xfrm>
        <a:graphic>
          <a:graphicData uri="http://schemas.openxmlformats.org/drawingml/2006/table">
            <a:tbl>
              <a:tblPr/>
              <a:tblGrid>
                <a:gridCol w="3134697">
                  <a:extLst>
                    <a:ext uri="{9D8B030D-6E8A-4147-A177-3AD203B41FA5}">
                      <a16:colId xmlns:a16="http://schemas.microsoft.com/office/drawing/2014/main" val="1859609820"/>
                    </a:ext>
                  </a:extLst>
                </a:gridCol>
                <a:gridCol w="1616785">
                  <a:extLst>
                    <a:ext uri="{9D8B030D-6E8A-4147-A177-3AD203B41FA5}">
                      <a16:colId xmlns:a16="http://schemas.microsoft.com/office/drawing/2014/main" val="2961984798"/>
                    </a:ext>
                  </a:extLst>
                </a:gridCol>
                <a:gridCol w="1845619">
                  <a:extLst>
                    <a:ext uri="{9D8B030D-6E8A-4147-A177-3AD203B41FA5}">
                      <a16:colId xmlns:a16="http://schemas.microsoft.com/office/drawing/2014/main" val="587859543"/>
                    </a:ext>
                  </a:extLst>
                </a:gridCol>
                <a:gridCol w="4103555">
                  <a:extLst>
                    <a:ext uri="{9D8B030D-6E8A-4147-A177-3AD203B41FA5}">
                      <a16:colId xmlns:a16="http://schemas.microsoft.com/office/drawing/2014/main" val="1284167641"/>
                    </a:ext>
                  </a:extLst>
                </a:gridCol>
              </a:tblGrid>
              <a:tr h="698584">
                <a:tc>
                  <a:txBody>
                    <a:bodyPr/>
                    <a:lstStyle/>
                    <a:p>
                      <a:pPr algn="l" fontAlgn="b"/>
                      <a:r>
                        <a:rPr lang="en-GB" sz="2000" b="1" i="0" u="none" strike="noStrike">
                          <a:solidFill>
                            <a:srgbClr val="000000"/>
                          </a:solidFill>
                          <a:effectLst/>
                          <a:latin typeface="Arial" panose="020B0604020202020204" pitchFamily="34" charset="0"/>
                        </a:rPr>
                        <a:t>Area Name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1" i="0" u="none" strike="noStrike">
                          <a:solidFill>
                            <a:srgbClr val="000000"/>
                          </a:solidFill>
                          <a:effectLst/>
                          <a:latin typeface="Arial" panose="020B0604020202020204" pitchFamily="34" charset="0"/>
                        </a:rPr>
                        <a:t>Identified deaths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1" i="0" u="none" strike="noStrike">
                          <a:solidFill>
                            <a:srgbClr val="000000"/>
                          </a:solidFill>
                          <a:effectLst/>
                          <a:latin typeface="Arial" panose="020B0604020202020204" pitchFamily="34" charset="0"/>
                        </a:rPr>
                        <a:t>Estimated deaths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1" i="0" u="none" strike="noStrike">
                          <a:solidFill>
                            <a:srgbClr val="000000"/>
                          </a:solidFill>
                          <a:effectLst/>
                          <a:latin typeface="Arial" panose="020B0604020202020204" pitchFamily="34" charset="0"/>
                        </a:rPr>
                        <a:t>Estimated deaths per million total population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020097"/>
                  </a:ext>
                </a:extLst>
              </a:tr>
              <a:tr h="349292">
                <a:tc>
                  <a:txBody>
                    <a:bodyPr/>
                    <a:lstStyle/>
                    <a:p>
                      <a:pPr algn="l" fontAlgn="b"/>
                      <a:r>
                        <a:rPr lang="en-GB" sz="2000" b="0" i="0" u="none" strike="noStrike">
                          <a:solidFill>
                            <a:srgbClr val="000000"/>
                          </a:solidFill>
                          <a:effectLst/>
                          <a:latin typeface="Arial" panose="020B0604020202020204" pitchFamily="34" charset="0"/>
                        </a:rPr>
                        <a:t>Bracknell Forest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000" b="0" i="0" u="none" strike="noStrike">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1860620"/>
                  </a:ext>
                </a:extLst>
              </a:tr>
              <a:tr h="349292">
                <a:tc>
                  <a:txBody>
                    <a:bodyPr/>
                    <a:lstStyle/>
                    <a:p>
                      <a:pPr algn="l" fontAlgn="b"/>
                      <a:r>
                        <a:rPr lang="en-GB" sz="2000" b="0" i="0" u="none" strike="noStrike">
                          <a:solidFill>
                            <a:srgbClr val="000000"/>
                          </a:solidFill>
                          <a:effectLst/>
                          <a:latin typeface="Arial" panose="020B0604020202020204" pitchFamily="34" charset="0"/>
                        </a:rPr>
                        <a:t>Slough</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000" b="0" i="0" u="none" strike="noStrike">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1411693"/>
                  </a:ext>
                </a:extLst>
              </a:tr>
              <a:tr h="358495">
                <a:tc>
                  <a:txBody>
                    <a:bodyPr/>
                    <a:lstStyle/>
                    <a:p>
                      <a:pPr algn="l" fontAlgn="b"/>
                      <a:r>
                        <a:rPr lang="en-GB" sz="2000" b="0" i="0" u="none" strike="noStrike">
                          <a:solidFill>
                            <a:srgbClr val="000000"/>
                          </a:solidFill>
                          <a:effectLst/>
                          <a:latin typeface="Arial" panose="020B0604020202020204" pitchFamily="34" charset="0"/>
                        </a:rPr>
                        <a:t>Windsor and Maidenhead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000" b="0" i="0" u="none" strike="noStrike">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3662666"/>
                  </a:ext>
                </a:extLst>
              </a:tr>
              <a:tr h="349292">
                <a:tc>
                  <a:txBody>
                    <a:bodyPr/>
                    <a:lstStyle/>
                    <a:p>
                      <a:pPr algn="l" fontAlgn="b"/>
                      <a:r>
                        <a:rPr lang="en-GB" sz="2000" b="0" i="0" u="none" strike="noStrike">
                          <a:solidFill>
                            <a:srgbClr val="000000"/>
                          </a:solidFill>
                          <a:effectLst/>
                          <a:latin typeface="Arial" panose="020B0604020202020204" pitchFamily="34" charset="0"/>
                        </a:rPr>
                        <a:t>Hart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000" b="0" i="0" u="none" strike="noStrike">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114466"/>
                  </a:ext>
                </a:extLst>
              </a:tr>
              <a:tr h="349292">
                <a:tc>
                  <a:txBody>
                    <a:bodyPr/>
                    <a:lstStyle/>
                    <a:p>
                      <a:pPr algn="l" fontAlgn="b"/>
                      <a:r>
                        <a:rPr lang="en-GB" sz="2000" b="0" i="0" u="none" strike="noStrike">
                          <a:solidFill>
                            <a:srgbClr val="000000"/>
                          </a:solidFill>
                          <a:effectLst/>
                          <a:latin typeface="Arial" panose="020B0604020202020204" pitchFamily="34" charset="0"/>
                        </a:rPr>
                        <a:t>Rushmoor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000" b="0" i="0" u="none" strike="noStrike">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4068788"/>
                  </a:ext>
                </a:extLst>
              </a:tr>
              <a:tr h="349292">
                <a:tc>
                  <a:txBody>
                    <a:bodyPr/>
                    <a:lstStyle/>
                    <a:p>
                      <a:pPr algn="l" fontAlgn="b"/>
                      <a:r>
                        <a:rPr lang="en-GB" sz="2000" b="0" i="0" u="none" strike="noStrike">
                          <a:solidFill>
                            <a:srgbClr val="000000"/>
                          </a:solidFill>
                          <a:effectLst/>
                          <a:latin typeface="Arial" panose="020B0604020202020204" pitchFamily="34" charset="0"/>
                        </a:rPr>
                        <a:t>Guildford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26.6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7311842"/>
                  </a:ext>
                </a:extLst>
              </a:tr>
              <a:tr h="349292">
                <a:tc>
                  <a:txBody>
                    <a:bodyPr/>
                    <a:lstStyle/>
                    <a:p>
                      <a:pPr algn="l" fontAlgn="b"/>
                      <a:r>
                        <a:rPr lang="en-GB" sz="2000" b="0" i="0" u="none" strike="noStrike">
                          <a:solidFill>
                            <a:srgbClr val="000000"/>
                          </a:solidFill>
                          <a:effectLst/>
                          <a:latin typeface="Arial" panose="020B0604020202020204" pitchFamily="34" charset="0"/>
                        </a:rPr>
                        <a:t>Runnymede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000" b="0" i="0" u="none" strike="noStrike">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326668"/>
                  </a:ext>
                </a:extLst>
              </a:tr>
              <a:tr h="349292">
                <a:tc>
                  <a:txBody>
                    <a:bodyPr/>
                    <a:lstStyle/>
                    <a:p>
                      <a:pPr algn="l" fontAlgn="b"/>
                      <a:r>
                        <a:rPr lang="en-GB" sz="2000" b="0" i="0" u="none" strike="noStrike">
                          <a:solidFill>
                            <a:srgbClr val="000000"/>
                          </a:solidFill>
                          <a:effectLst/>
                          <a:latin typeface="Arial" panose="020B0604020202020204" pitchFamily="34" charset="0"/>
                        </a:rPr>
                        <a:t>Surrey Heath</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000" b="0" i="0" u="none" strike="noStrike">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074457"/>
                  </a:ext>
                </a:extLst>
              </a:tr>
              <a:tr h="349292">
                <a:tc>
                  <a:txBody>
                    <a:bodyPr/>
                    <a:lstStyle/>
                    <a:p>
                      <a:pPr algn="l" fontAlgn="b"/>
                      <a:r>
                        <a:rPr lang="en-GB" sz="2000" b="0" i="0" u="none" strike="noStrike">
                          <a:solidFill>
                            <a:srgbClr val="000000"/>
                          </a:solidFill>
                          <a:effectLst/>
                          <a:latin typeface="Arial" panose="020B0604020202020204" pitchFamily="34" charset="0"/>
                        </a:rPr>
                        <a:t>Waverley</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Arial" panose="020B0604020202020204" pitchFamily="34" charset="0"/>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GB" sz="2000" b="0" i="0" u="none" strike="noStrike">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4460533"/>
                  </a:ext>
                </a:extLst>
              </a:tr>
            </a:tbl>
          </a:graphicData>
        </a:graphic>
      </p:graphicFrame>
    </p:spTree>
    <p:extLst>
      <p:ext uri="{BB962C8B-B14F-4D97-AF65-F5344CB8AC3E}">
        <p14:creationId xmlns:p14="http://schemas.microsoft.com/office/powerpoint/2010/main" val="761750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0FD6-3251-D7BF-D702-4EE705D78C30}"/>
              </a:ext>
            </a:extLst>
          </p:cNvPr>
          <p:cNvSpPr>
            <a:spLocks noGrp="1"/>
          </p:cNvSpPr>
          <p:nvPr>
            <p:ph type="title"/>
          </p:nvPr>
        </p:nvSpPr>
        <p:spPr>
          <a:xfrm>
            <a:off x="360000" y="360000"/>
            <a:ext cx="11444072" cy="535531"/>
          </a:xfrm>
        </p:spPr>
        <p:txBody>
          <a:bodyPr anchor="t">
            <a:normAutofit/>
          </a:bodyPr>
          <a:lstStyle/>
          <a:p>
            <a:r>
              <a:rPr lang="en-GB"/>
              <a:t>Homelessness Resources &amp; Organisations</a:t>
            </a:r>
          </a:p>
        </p:txBody>
      </p:sp>
      <p:sp>
        <p:nvSpPr>
          <p:cNvPr id="3" name="Content Placeholder 2">
            <a:extLst>
              <a:ext uri="{FF2B5EF4-FFF2-40B4-BE49-F238E27FC236}">
                <a16:creationId xmlns:a16="http://schemas.microsoft.com/office/drawing/2014/main" id="{4F310427-BD3D-2E5E-E295-F0521F989A3D}"/>
              </a:ext>
            </a:extLst>
          </p:cNvPr>
          <p:cNvSpPr>
            <a:spLocks noGrp="1"/>
          </p:cNvSpPr>
          <p:nvPr>
            <p:ph sz="half" idx="1"/>
          </p:nvPr>
        </p:nvSpPr>
        <p:spPr>
          <a:xfrm>
            <a:off x="415142" y="1066462"/>
            <a:ext cx="5849733" cy="4711418"/>
          </a:xfrm>
        </p:spPr>
        <p:txBody>
          <a:bodyPr vert="horz" lIns="91440" tIns="45720" rIns="91440" bIns="45720" rtlCol="0" anchor="t">
            <a:noAutofit/>
          </a:bodyPr>
          <a:lstStyle/>
          <a:p>
            <a:r>
              <a:rPr lang="en-GB"/>
              <a:t>Resources</a:t>
            </a:r>
            <a:endParaRPr lang="en-GB">
              <a:hlinkClick r:id="rId2"/>
            </a:endParaRPr>
          </a:p>
          <a:p>
            <a:pPr marL="285750" indent="-285750">
              <a:buFont typeface="Arial"/>
              <a:buChar char="•"/>
            </a:pPr>
            <a:r>
              <a:rPr lang="en-GB" sz="1600" b="0" u="sng">
                <a:hlinkClick r:id="rId2"/>
              </a:rPr>
              <a:t>Homelessness: applying All Our Health </a:t>
            </a:r>
            <a:endParaRPr lang="en-GB" sz="1600"/>
          </a:p>
          <a:p>
            <a:pPr marL="285750" indent="-285750">
              <a:buFont typeface="Arial"/>
              <a:buChar char="•"/>
            </a:pPr>
            <a:r>
              <a:rPr lang="en-GB" sz="1600" b="0" u="sng">
                <a:hlinkClick r:id="rId3"/>
              </a:rPr>
              <a:t>NICE Guideline 214 – Integrated health and social care for people experiencing homelessness</a:t>
            </a:r>
            <a:endParaRPr lang="en-GB" sz="1600"/>
          </a:p>
          <a:p>
            <a:pPr marL="285750" indent="-285750">
              <a:buFont typeface="Arial"/>
              <a:buChar char="•"/>
            </a:pPr>
            <a:r>
              <a:rPr lang="en-GB" sz="1600" b="0" u="sng">
                <a:hlinkClick r:id="rId4"/>
              </a:rPr>
              <a:t>Homeless and Inclusion Health standards for commissioners and service providers</a:t>
            </a:r>
            <a:endParaRPr lang="en-GB" sz="1600"/>
          </a:p>
          <a:p>
            <a:pPr marL="285750" indent="-285750">
              <a:buFont typeface="Arial"/>
              <a:buChar char="•"/>
            </a:pPr>
            <a:r>
              <a:rPr lang="en-GB" sz="1600" b="0">
                <a:hlinkClick r:id="rId5"/>
              </a:rPr>
              <a:t>Guidance on the duty to refer</a:t>
            </a:r>
            <a:endParaRPr lang="en-GB" sz="1600"/>
          </a:p>
          <a:p>
            <a:pPr marL="285750" indent="-285750">
              <a:buFont typeface="Arial"/>
              <a:buChar char="•"/>
            </a:pPr>
            <a:r>
              <a:rPr lang="en-GB" sz="1600" b="0">
                <a:cs typeface="Arial"/>
                <a:hlinkClick r:id="rId6"/>
              </a:rPr>
              <a:t>Beyond the ward: Exploring the Implementation of the  Duty to Refer in Hospital Settings</a:t>
            </a:r>
            <a:endParaRPr lang="en-GB" sz="1600" b="0"/>
          </a:p>
          <a:p>
            <a:pPr marL="285750" indent="-285750">
              <a:buFont typeface="Arial"/>
              <a:buChar char="•"/>
            </a:pPr>
            <a:r>
              <a:rPr lang="en-GB" sz="1600" b="0" u="sng">
                <a:hlinkClick r:id="rId7"/>
              </a:rPr>
              <a:t>Homeless and Inclusion Health Programme – The Queen’s Nursing Institute</a:t>
            </a:r>
            <a:endParaRPr lang="en-GB" sz="1600"/>
          </a:p>
          <a:p>
            <a:pPr marL="285750" indent="-285750">
              <a:buFont typeface="Arial"/>
              <a:buChar char="•"/>
            </a:pPr>
            <a:r>
              <a:rPr lang="en-GB" sz="1600" b="0">
                <a:hlinkClick r:id="rId8"/>
              </a:rPr>
              <a:t>Supporting people experiencing homelessness in an accident and emergency setting</a:t>
            </a:r>
            <a:endParaRPr lang="en-GB" sz="1600"/>
          </a:p>
          <a:p>
            <a:pPr marL="285750" indent="-285750">
              <a:buFont typeface="Arial"/>
              <a:buChar char="•"/>
            </a:pPr>
            <a:r>
              <a:rPr lang="en-GB" sz="1600" b="0">
                <a:cs typeface="Arial"/>
                <a:hlinkClick r:id="rId9"/>
              </a:rPr>
              <a:t>Citizens Advice cost-of-living data dashboard</a:t>
            </a:r>
            <a:endParaRPr lang="en-GB" sz="1600" b="0">
              <a:cs typeface="Arial"/>
            </a:endParaRPr>
          </a:p>
          <a:p>
            <a:pPr marL="285750" indent="-285750">
              <a:buFont typeface="Arial"/>
              <a:buChar char="•"/>
            </a:pPr>
            <a:r>
              <a:rPr lang="en-GB" sz="1600" b="0">
                <a:cs typeface="Arial"/>
                <a:hlinkClick r:id="rId10"/>
              </a:rPr>
              <a:t>Ending rough sleeping for good</a:t>
            </a:r>
          </a:p>
          <a:p>
            <a:pPr marL="285750" indent="-285750">
              <a:buFont typeface="Arial"/>
              <a:buChar char="•"/>
            </a:pPr>
            <a:r>
              <a:rPr lang="en-GB" sz="1600" b="0">
                <a:ea typeface="+mn-lt"/>
                <a:cs typeface="+mn-lt"/>
                <a:hlinkClick r:id="rId11"/>
              </a:rPr>
              <a:t>Better than cure? | Crisis UK</a:t>
            </a:r>
            <a:endParaRPr lang="en-GB" sz="1600" b="0">
              <a:cs typeface="Arial"/>
            </a:endParaRPr>
          </a:p>
          <a:p>
            <a:pPr marL="285750" indent="-285750">
              <a:buFont typeface="Arial"/>
              <a:buChar char="•"/>
            </a:pPr>
            <a:endParaRPr lang="en-GB" sz="1600" b="0">
              <a:cs typeface="Arial"/>
            </a:endParaRPr>
          </a:p>
          <a:p>
            <a:endParaRPr lang="en-GB" sz="1600" b="0"/>
          </a:p>
          <a:p>
            <a:endParaRPr lang="en-GB" sz="1600" b="0">
              <a:cs typeface="Arial"/>
            </a:endParaRPr>
          </a:p>
          <a:p>
            <a:endParaRPr lang="en-GB" sz="1600" b="0">
              <a:cs typeface="Arial"/>
            </a:endParaRPr>
          </a:p>
          <a:p>
            <a:endParaRPr lang="en-GB" sz="1600" b="0">
              <a:cs typeface="Arial"/>
            </a:endParaRPr>
          </a:p>
        </p:txBody>
      </p:sp>
      <p:sp>
        <p:nvSpPr>
          <p:cNvPr id="8" name="Content Placeholder 3">
            <a:extLst>
              <a:ext uri="{FF2B5EF4-FFF2-40B4-BE49-F238E27FC236}">
                <a16:creationId xmlns:a16="http://schemas.microsoft.com/office/drawing/2014/main" id="{AE974C68-C2E1-2323-40B7-C246F7B54A65}"/>
              </a:ext>
            </a:extLst>
          </p:cNvPr>
          <p:cNvSpPr>
            <a:spLocks noGrp="1"/>
          </p:cNvSpPr>
          <p:nvPr>
            <p:ph sz="half" idx="2"/>
          </p:nvPr>
        </p:nvSpPr>
        <p:spPr>
          <a:xfrm>
            <a:off x="6574397" y="1066462"/>
            <a:ext cx="5580000" cy="4711418"/>
          </a:xfrm>
        </p:spPr>
        <p:txBody>
          <a:bodyPr vert="horz" lIns="91440" tIns="45720" rIns="91440" bIns="45720" rtlCol="0" anchor="t">
            <a:normAutofit/>
          </a:bodyPr>
          <a:lstStyle/>
          <a:p>
            <a:r>
              <a:rPr lang="en-US" err="1">
                <a:cs typeface="Arial"/>
              </a:rPr>
              <a:t>Organisations</a:t>
            </a:r>
            <a:endParaRPr lang="en-US">
              <a:cs typeface="Arial"/>
            </a:endParaRPr>
          </a:p>
          <a:p>
            <a:pPr marL="285750" indent="-285750">
              <a:buFont typeface="Arial" panose="020B0604020202020204" pitchFamily="34" charset="0"/>
              <a:buChar char="•"/>
            </a:pPr>
            <a:r>
              <a:rPr lang="en-GB" sz="1600" b="0" u="sng">
                <a:solidFill>
                  <a:srgbClr val="0063BE"/>
                </a:solidFill>
                <a:cs typeface="Arial"/>
                <a:hlinkClick r:id="rId12"/>
              </a:rPr>
              <a:t>Homeless Link</a:t>
            </a:r>
            <a:r>
              <a:rPr lang="en-GB" sz="1600" b="0">
                <a:cs typeface="Arial"/>
              </a:rPr>
              <a:t> </a:t>
            </a:r>
          </a:p>
          <a:p>
            <a:pPr marL="285750" indent="-285750">
              <a:buFont typeface="Arial" panose="020B0604020202020204" pitchFamily="34" charset="0"/>
              <a:buChar char="•"/>
            </a:pPr>
            <a:r>
              <a:rPr lang="en-GB" sz="1600" b="0">
                <a:solidFill>
                  <a:srgbClr val="000000"/>
                </a:solidFill>
                <a:cs typeface="Arial"/>
                <a:hlinkClick r:id="rId13"/>
              </a:rPr>
              <a:t>Pathway</a:t>
            </a:r>
            <a:r>
              <a:rPr lang="en-GB" sz="1600" b="0">
                <a:solidFill>
                  <a:srgbClr val="000000"/>
                </a:solidFill>
                <a:cs typeface="Arial"/>
              </a:rPr>
              <a:t> </a:t>
            </a:r>
            <a:endParaRPr lang="en-GB"/>
          </a:p>
          <a:p>
            <a:pPr marL="285750" indent="-285750">
              <a:buFont typeface="Arial" panose="020B0604020202020204" pitchFamily="34" charset="0"/>
              <a:buChar char="•"/>
            </a:pPr>
            <a:r>
              <a:rPr lang="en-GB" sz="1600" b="0" u="sng">
                <a:solidFill>
                  <a:srgbClr val="0063BE"/>
                </a:solidFill>
                <a:cs typeface="Arial"/>
                <a:hlinkClick r:id="rId14">
                  <a:extLst>
                    <a:ext uri="{A12FA001-AC4F-418D-AE19-62706E023703}">
                      <ahyp:hlinkClr xmlns:ahyp="http://schemas.microsoft.com/office/drawing/2018/hyperlinkcolor" val="tx"/>
                    </a:ext>
                  </a:extLst>
                </a:hlinkClick>
              </a:rPr>
              <a:t>Crisis</a:t>
            </a:r>
            <a:r>
              <a:rPr lang="en-GB" sz="1600" b="0">
                <a:cs typeface="Arial"/>
              </a:rPr>
              <a:t> </a:t>
            </a:r>
          </a:p>
          <a:p>
            <a:pPr marL="285750" indent="-285750">
              <a:buFont typeface="Arial" panose="020B0604020202020204" pitchFamily="34" charset="0"/>
              <a:buChar char="•"/>
            </a:pPr>
            <a:r>
              <a:rPr lang="en-GB" sz="1600" b="0" u="sng">
                <a:solidFill>
                  <a:srgbClr val="0063BE"/>
                </a:solidFill>
                <a:cs typeface="Arial"/>
                <a:hlinkClick r:id="rId15"/>
              </a:rPr>
              <a:t>Groundswell</a:t>
            </a:r>
            <a:r>
              <a:rPr lang="en-GB" sz="1600" b="0">
                <a:cs typeface="Arial"/>
              </a:rPr>
              <a:t> </a:t>
            </a:r>
          </a:p>
        </p:txBody>
      </p:sp>
      <p:sp>
        <p:nvSpPr>
          <p:cNvPr id="4" name="TextBox 3">
            <a:extLst>
              <a:ext uri="{FF2B5EF4-FFF2-40B4-BE49-F238E27FC236}">
                <a16:creationId xmlns:a16="http://schemas.microsoft.com/office/drawing/2014/main" id="{99E95618-5E46-1B05-B217-6F3F01E0F0A0}"/>
              </a:ext>
            </a:extLst>
          </p:cNvPr>
          <p:cNvSpPr txBox="1"/>
          <p:nvPr/>
        </p:nvSpPr>
        <p:spPr>
          <a:xfrm>
            <a:off x="9601200" y="6390278"/>
            <a:ext cx="2185214" cy="369332"/>
          </a:xfrm>
          <a:prstGeom prst="rect">
            <a:avLst/>
          </a:prstGeom>
          <a:noFill/>
        </p:spPr>
        <p:txBody>
          <a:bodyPr wrap="none" rtlCol="0">
            <a:spAutoFit/>
          </a:bodyPr>
          <a:lstStyle/>
          <a:p>
            <a:r>
              <a:rPr lang="en-GB">
                <a:hlinkClick r:id="rId16" action="ppaction://hlinksldjump"/>
              </a:rPr>
              <a:t>Return to Contents</a:t>
            </a:r>
            <a:endParaRPr lang="en-GB"/>
          </a:p>
        </p:txBody>
      </p:sp>
    </p:spTree>
    <p:extLst>
      <p:ext uri="{BB962C8B-B14F-4D97-AF65-F5344CB8AC3E}">
        <p14:creationId xmlns:p14="http://schemas.microsoft.com/office/powerpoint/2010/main" val="1925277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3435-243C-8D70-6939-923F6FA63455}"/>
              </a:ext>
            </a:extLst>
          </p:cNvPr>
          <p:cNvSpPr>
            <a:spLocks noGrp="1"/>
          </p:cNvSpPr>
          <p:nvPr>
            <p:ph type="title"/>
          </p:nvPr>
        </p:nvSpPr>
        <p:spPr/>
        <p:txBody>
          <a:bodyPr/>
          <a:lstStyle/>
          <a:p>
            <a:r>
              <a:rPr lang="en-GB"/>
              <a:t>Gypsy, Roma, Travellers</a:t>
            </a:r>
          </a:p>
        </p:txBody>
      </p:sp>
      <p:sp>
        <p:nvSpPr>
          <p:cNvPr id="3" name="TextBox 2">
            <a:extLst>
              <a:ext uri="{FF2B5EF4-FFF2-40B4-BE49-F238E27FC236}">
                <a16:creationId xmlns:a16="http://schemas.microsoft.com/office/drawing/2014/main" id="{CD40702B-AC64-790C-B14B-9F118F10B0A4}"/>
              </a:ext>
            </a:extLst>
          </p:cNvPr>
          <p:cNvSpPr txBox="1"/>
          <p:nvPr/>
        </p:nvSpPr>
        <p:spPr>
          <a:xfrm>
            <a:off x="9601200" y="6390278"/>
            <a:ext cx="2185214" cy="369332"/>
          </a:xfrm>
          <a:prstGeom prst="rect">
            <a:avLst/>
          </a:prstGeom>
          <a:noFill/>
        </p:spPr>
        <p:txBody>
          <a:bodyPr wrap="none" rtlCol="0">
            <a:spAutoFit/>
          </a:bodyPr>
          <a:lstStyle/>
          <a:p>
            <a:r>
              <a:rPr lang="en-GB" dirty="0">
                <a:hlinkClick r:id="rId3" action="ppaction://hlinksldjump"/>
              </a:rPr>
              <a:t>Return to Contents</a:t>
            </a:r>
            <a:endParaRPr lang="en-GB" dirty="0"/>
          </a:p>
        </p:txBody>
      </p:sp>
    </p:spTree>
    <p:extLst>
      <p:ext uri="{BB962C8B-B14F-4D97-AF65-F5344CB8AC3E}">
        <p14:creationId xmlns:p14="http://schemas.microsoft.com/office/powerpoint/2010/main" val="3800612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35A8DE-D949-FF84-3C17-2E9077371071}"/>
              </a:ext>
            </a:extLst>
          </p:cNvPr>
          <p:cNvSpPr>
            <a:spLocks noGrp="1"/>
          </p:cNvSpPr>
          <p:nvPr>
            <p:ph type="title"/>
          </p:nvPr>
        </p:nvSpPr>
        <p:spPr>
          <a:xfrm>
            <a:off x="359999" y="522838"/>
            <a:ext cx="11446163" cy="844839"/>
          </a:xfrm>
        </p:spPr>
        <p:txBody>
          <a:bodyPr/>
          <a:lstStyle/>
          <a:p>
            <a:r>
              <a:rPr lang="en-GB"/>
              <a:t>Gypsy, Roma Travellers: Contents</a:t>
            </a:r>
          </a:p>
        </p:txBody>
      </p:sp>
      <p:sp>
        <p:nvSpPr>
          <p:cNvPr id="5" name="Content Placeholder 4">
            <a:extLst>
              <a:ext uri="{FF2B5EF4-FFF2-40B4-BE49-F238E27FC236}">
                <a16:creationId xmlns:a16="http://schemas.microsoft.com/office/drawing/2014/main" id="{C4EA6052-EB17-B562-D80C-18DF980CF3E8}"/>
              </a:ext>
            </a:extLst>
          </p:cNvPr>
          <p:cNvSpPr>
            <a:spLocks noGrp="1"/>
          </p:cNvSpPr>
          <p:nvPr>
            <p:ph idx="1"/>
          </p:nvPr>
        </p:nvSpPr>
        <p:spPr>
          <a:xfrm>
            <a:off x="372918" y="1559200"/>
            <a:ext cx="11446163" cy="4351338"/>
          </a:xfrm>
        </p:spPr>
        <p:txBody>
          <a:bodyPr>
            <a:normAutofit/>
          </a:bodyPr>
          <a:lstStyle/>
          <a:p>
            <a:pPr marL="342900" indent="-342900">
              <a:buFont typeface="Arial" panose="020B0604020202020204" pitchFamily="34" charset="0"/>
              <a:buChar char="•"/>
            </a:pPr>
            <a:r>
              <a:rPr lang="en-GB" sz="1600" b="0" dirty="0">
                <a:hlinkClick r:id="rId2" action="ppaction://hlinksldjump"/>
              </a:rPr>
              <a:t>Gypsy, Roma Travellers: Key messages</a:t>
            </a:r>
            <a:endParaRPr lang="en-GB" sz="1600" b="0" dirty="0"/>
          </a:p>
          <a:p>
            <a:pPr marL="342900" indent="-342900">
              <a:buFont typeface="Arial" panose="020B0604020202020204" pitchFamily="34" charset="0"/>
              <a:buChar char="•"/>
            </a:pPr>
            <a:r>
              <a:rPr lang="en-GB" sz="1600" b="0" dirty="0">
                <a:hlinkClick r:id="rId3" action="ppaction://hlinksldjump"/>
              </a:rPr>
              <a:t>Gypsy, Roma Travellers: an overview</a:t>
            </a:r>
            <a:endParaRPr lang="en-GB" sz="1600" b="0" dirty="0"/>
          </a:p>
          <a:p>
            <a:pPr marL="342900" indent="-342900">
              <a:buFont typeface="Arial" panose="020B0604020202020204" pitchFamily="34" charset="0"/>
              <a:buChar char="•"/>
            </a:pPr>
            <a:r>
              <a:rPr lang="en-GB" sz="1600" b="0" dirty="0">
                <a:hlinkClick r:id="rId4" action="ppaction://hlinksldjump"/>
              </a:rPr>
              <a:t>Inequalities experienced by Gypsy, Roma Travellers</a:t>
            </a:r>
            <a:endParaRPr lang="en-GB" sz="1600" b="0" dirty="0"/>
          </a:p>
          <a:p>
            <a:pPr marL="342900" indent="-342900">
              <a:buFont typeface="Arial" panose="020B0604020202020204" pitchFamily="34" charset="0"/>
              <a:buChar char="•"/>
            </a:pPr>
            <a:r>
              <a:rPr lang="en-GB" sz="1600" b="0" dirty="0">
                <a:hlinkClick r:id="rId5" action="ppaction://hlinksldjump"/>
              </a:rPr>
              <a:t>Gypsies’ and Traveller’s lived experiences, overview in England and Wales</a:t>
            </a:r>
            <a:endParaRPr lang="en-GB" sz="1600" b="0" dirty="0"/>
          </a:p>
          <a:p>
            <a:pPr marL="342900" indent="-342900">
              <a:buFont typeface="Arial" panose="020B0604020202020204" pitchFamily="34" charset="0"/>
              <a:buChar char="•"/>
            </a:pPr>
            <a:r>
              <a:rPr lang="en-GB" sz="1600" b="0" dirty="0">
                <a:hlinkClick r:id="rId6" action="ppaction://hlinksldjump"/>
              </a:rPr>
              <a:t>Gypsy, Roma Traveller populations (2021 Census data)</a:t>
            </a:r>
            <a:endParaRPr lang="en-GB" sz="1600" b="0" dirty="0"/>
          </a:p>
          <a:p>
            <a:pPr marL="342900" indent="-342900">
              <a:buFont typeface="Arial" panose="020B0604020202020204" pitchFamily="34" charset="0"/>
              <a:buChar char="•"/>
            </a:pPr>
            <a:r>
              <a:rPr lang="en-GB" sz="1600" b="0" dirty="0">
                <a:hlinkClick r:id="rId7" action="ppaction://hlinksldjump"/>
              </a:rPr>
              <a:t>Number of traveller caravans on authorised sites in the South East</a:t>
            </a:r>
            <a:endParaRPr lang="en-GB" sz="1600" b="0" dirty="0"/>
          </a:p>
          <a:p>
            <a:pPr marL="342900" indent="-342900">
              <a:buFont typeface="Arial" panose="020B0604020202020204" pitchFamily="34" charset="0"/>
              <a:buChar char="•"/>
            </a:pPr>
            <a:r>
              <a:rPr lang="en-GB" sz="1600" b="0" dirty="0">
                <a:hlinkClick r:id="rId8" action="ppaction://hlinksldjump"/>
              </a:rPr>
              <a:t>Count of Traveller caravans by site type</a:t>
            </a:r>
            <a:endParaRPr lang="en-GB" sz="1600" b="0" dirty="0"/>
          </a:p>
          <a:p>
            <a:pPr marL="342900" indent="-342900">
              <a:buFont typeface="Arial" panose="020B0604020202020204" pitchFamily="34" charset="0"/>
              <a:buChar char="•"/>
            </a:pPr>
            <a:r>
              <a:rPr lang="en-GB" sz="1600" b="0" dirty="0">
                <a:hlinkClick r:id="rId9" action="ppaction://hlinksldjump"/>
              </a:rPr>
              <a:t>Gypsy, Roma Travellers: Organisations</a:t>
            </a:r>
            <a:endParaRPr lang="en-GB" sz="1600" b="0" dirty="0"/>
          </a:p>
          <a:p>
            <a:pPr marL="342900" indent="-342900">
              <a:buFont typeface="Arial" panose="020B0604020202020204" pitchFamily="34" charset="0"/>
              <a:buChar char="•"/>
            </a:pPr>
            <a:endParaRPr lang="en-GB" sz="1600" b="0" dirty="0"/>
          </a:p>
        </p:txBody>
      </p:sp>
      <p:sp>
        <p:nvSpPr>
          <p:cNvPr id="2" name="TextBox 1">
            <a:extLst>
              <a:ext uri="{FF2B5EF4-FFF2-40B4-BE49-F238E27FC236}">
                <a16:creationId xmlns:a16="http://schemas.microsoft.com/office/drawing/2014/main" id="{BA419A01-0406-2324-0A05-19A35195B5AF}"/>
              </a:ext>
            </a:extLst>
          </p:cNvPr>
          <p:cNvSpPr txBox="1"/>
          <p:nvPr/>
        </p:nvSpPr>
        <p:spPr>
          <a:xfrm>
            <a:off x="9601200" y="6390278"/>
            <a:ext cx="2185214" cy="369332"/>
          </a:xfrm>
          <a:prstGeom prst="rect">
            <a:avLst/>
          </a:prstGeom>
          <a:noFill/>
        </p:spPr>
        <p:txBody>
          <a:bodyPr wrap="none" rtlCol="0">
            <a:spAutoFit/>
          </a:bodyPr>
          <a:lstStyle/>
          <a:p>
            <a:r>
              <a:rPr lang="en-GB">
                <a:hlinkClick r:id="rId10" action="ppaction://hlinksldjump"/>
              </a:rPr>
              <a:t>Return to Contents</a:t>
            </a:r>
            <a:endParaRPr lang="en-GB"/>
          </a:p>
        </p:txBody>
      </p:sp>
    </p:spTree>
    <p:extLst>
      <p:ext uri="{BB962C8B-B14F-4D97-AF65-F5344CB8AC3E}">
        <p14:creationId xmlns:p14="http://schemas.microsoft.com/office/powerpoint/2010/main" val="1111120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1B47-859E-2ECB-9DC1-EF76A026DE04}"/>
              </a:ext>
            </a:extLst>
          </p:cNvPr>
          <p:cNvSpPr>
            <a:spLocks noGrp="1"/>
          </p:cNvSpPr>
          <p:nvPr>
            <p:ph type="title"/>
          </p:nvPr>
        </p:nvSpPr>
        <p:spPr/>
        <p:txBody>
          <a:bodyPr/>
          <a:lstStyle/>
          <a:p>
            <a:r>
              <a:rPr lang="en-GB">
                <a:cs typeface="Arial"/>
              </a:rPr>
              <a:t>Gypsy, Roma Travellers: Key messages</a:t>
            </a:r>
            <a:endParaRPr lang="en-GB"/>
          </a:p>
        </p:txBody>
      </p:sp>
      <p:sp>
        <p:nvSpPr>
          <p:cNvPr id="3" name="Content Placeholder 2">
            <a:extLst>
              <a:ext uri="{FF2B5EF4-FFF2-40B4-BE49-F238E27FC236}">
                <a16:creationId xmlns:a16="http://schemas.microsoft.com/office/drawing/2014/main" id="{B72E3D4F-E8FA-5A50-0ED9-9AEA267C17EF}"/>
              </a:ext>
            </a:extLst>
          </p:cNvPr>
          <p:cNvSpPr>
            <a:spLocks noGrp="1"/>
          </p:cNvSpPr>
          <p:nvPr>
            <p:ph idx="1"/>
          </p:nvPr>
        </p:nvSpPr>
        <p:spPr>
          <a:xfrm>
            <a:off x="359999" y="1390840"/>
            <a:ext cx="11446163" cy="4351338"/>
          </a:xfrm>
        </p:spPr>
        <p:txBody>
          <a:bodyPr>
            <a:noAutofit/>
          </a:bodyPr>
          <a:lstStyle/>
          <a:p>
            <a:pPr marL="342900" indent="-342900">
              <a:lnSpc>
                <a:spcPct val="150000"/>
              </a:lnSpc>
              <a:buFont typeface="Wingdings" panose="05000000000000000000" pitchFamily="2" charset="2"/>
              <a:buChar char="q"/>
            </a:pPr>
            <a:r>
              <a:rPr lang="en-GB" sz="1600" b="0"/>
              <a:t>Gypsy, Roma Traveller communities are among the most disadvantaged minority groups in the UK with life expectancies 10 – 25 years shorter than the general population.</a:t>
            </a:r>
          </a:p>
          <a:p>
            <a:pPr>
              <a:lnSpc>
                <a:spcPct val="150000"/>
              </a:lnSpc>
            </a:pPr>
            <a:endParaRPr lang="en-GB" sz="1600" b="0"/>
          </a:p>
          <a:p>
            <a:pPr marL="342900" indent="-342900">
              <a:lnSpc>
                <a:spcPct val="150000"/>
              </a:lnSpc>
              <a:buFont typeface="Wingdings" panose="05000000000000000000" pitchFamily="2" charset="2"/>
              <a:buChar char="q"/>
            </a:pPr>
            <a:r>
              <a:rPr lang="en-GB" sz="1600" b="0"/>
              <a:t>They face significant discrimination and stigma, resulting in lower access to both preventative services and healthcare, leading to worse health outcomes across a range of measures, including an infant mortality rate which is 3 times higher than that of the general population</a:t>
            </a:r>
            <a:r>
              <a:rPr lang="en-GB" sz="1600" b="0" baseline="30000"/>
              <a:t>1</a:t>
            </a:r>
            <a:r>
              <a:rPr lang="en-GB" sz="1600" b="0"/>
              <a:t>. </a:t>
            </a:r>
          </a:p>
          <a:p>
            <a:pPr marL="342900" indent="-342900">
              <a:lnSpc>
                <a:spcPct val="150000"/>
              </a:lnSpc>
              <a:buFont typeface="Wingdings" panose="05000000000000000000" pitchFamily="2" charset="2"/>
              <a:buChar char="q"/>
            </a:pPr>
            <a:endParaRPr lang="en-GB" sz="1600" b="0"/>
          </a:p>
          <a:p>
            <a:pPr marL="342900" indent="-342900">
              <a:lnSpc>
                <a:spcPct val="150000"/>
              </a:lnSpc>
              <a:buFont typeface="Wingdings" panose="05000000000000000000" pitchFamily="2" charset="2"/>
              <a:buChar char="q"/>
            </a:pPr>
            <a:r>
              <a:rPr lang="en-GB" sz="1600" b="0"/>
              <a:t>Despite being an available ethnic category within NHS services, Gypsy, Roma Travellers are often not recognised in the data. As a result, healthcare services are often unaware of the severe inequalities that exist and are unable to measure progress against tackling them. </a:t>
            </a:r>
          </a:p>
          <a:p>
            <a:pPr marL="342900" indent="-342900">
              <a:lnSpc>
                <a:spcPct val="150000"/>
              </a:lnSpc>
              <a:buFont typeface="Wingdings" panose="05000000000000000000" pitchFamily="2" charset="2"/>
              <a:buChar char="q"/>
            </a:pPr>
            <a:endParaRPr lang="en-GB" sz="1600" b="0"/>
          </a:p>
        </p:txBody>
      </p:sp>
      <p:sp>
        <p:nvSpPr>
          <p:cNvPr id="4" name="TextBox 3">
            <a:extLst>
              <a:ext uri="{FF2B5EF4-FFF2-40B4-BE49-F238E27FC236}">
                <a16:creationId xmlns:a16="http://schemas.microsoft.com/office/drawing/2014/main" id="{7DACC6B2-63E9-1FEA-CEF1-15CB733D3D3F}"/>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3578490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E9C7-FC5D-107D-5F52-4F0D3F860384}"/>
              </a:ext>
            </a:extLst>
          </p:cNvPr>
          <p:cNvSpPr>
            <a:spLocks noGrp="1"/>
          </p:cNvSpPr>
          <p:nvPr>
            <p:ph type="title"/>
          </p:nvPr>
        </p:nvSpPr>
        <p:spPr/>
        <p:txBody>
          <a:bodyPr/>
          <a:lstStyle/>
          <a:p>
            <a:r>
              <a:rPr lang="en-GB"/>
              <a:t>Gypsy, Roma, Travellers: an overview</a:t>
            </a:r>
          </a:p>
        </p:txBody>
      </p:sp>
      <p:sp>
        <p:nvSpPr>
          <p:cNvPr id="3" name="Content Placeholder 2">
            <a:extLst>
              <a:ext uri="{FF2B5EF4-FFF2-40B4-BE49-F238E27FC236}">
                <a16:creationId xmlns:a16="http://schemas.microsoft.com/office/drawing/2014/main" id="{DEEA5976-E203-A654-BCA2-896BA1CDF53D}"/>
              </a:ext>
            </a:extLst>
          </p:cNvPr>
          <p:cNvSpPr>
            <a:spLocks noGrp="1"/>
          </p:cNvSpPr>
          <p:nvPr>
            <p:ph idx="1"/>
          </p:nvPr>
        </p:nvSpPr>
        <p:spPr>
          <a:xfrm>
            <a:off x="487143" y="1204839"/>
            <a:ext cx="11191875" cy="5016843"/>
          </a:xfrm>
        </p:spPr>
        <p:txBody>
          <a:bodyPr vert="horz" lIns="91440" tIns="45720" rIns="91440" bIns="45720" rtlCol="0" anchor="t">
            <a:normAutofit/>
          </a:bodyPr>
          <a:lstStyle/>
          <a:p>
            <a:r>
              <a:rPr lang="en-GB" sz="1600" b="0" dirty="0"/>
              <a:t>The </a:t>
            </a:r>
            <a:r>
              <a:rPr lang="en-GB" sz="1600" b="0" dirty="0">
                <a:hlinkClick r:id="rId3"/>
              </a:rPr>
              <a:t>2021 census</a:t>
            </a:r>
            <a:r>
              <a:rPr lang="en-GB" sz="1600" b="0" dirty="0"/>
              <a:t> identified 63,443 Gypsy or Irish Travellers in England and Wales, with over 100,000 people identifying as Roma</a:t>
            </a:r>
            <a:r>
              <a:rPr lang="en-GB" sz="1600" b="0" baseline="30000" dirty="0"/>
              <a:t>1</a:t>
            </a:r>
            <a:r>
              <a:rPr lang="en-GB" sz="1600" b="0" dirty="0"/>
              <a:t>. This is likely to be an underestimate with the biannual Traveller caravan count and school roll figures suggesting there are around 200,000 – 300,000 Romany Gypsy and Traveller people living in England and Wales. </a:t>
            </a:r>
          </a:p>
          <a:p>
            <a:endParaRPr lang="en-GB" sz="1600" b="0" dirty="0"/>
          </a:p>
          <a:p>
            <a:r>
              <a:rPr lang="en-GB" sz="1600" b="0" dirty="0"/>
              <a:t>Gypsy, Roma and Traveller communities are among the most disadvantaged minority groups in the UK. They are vulnerable to a range of negative health outcomes, created through a combination of health conditions, delayed healthcare seeking and barriers to accessing healthcare. They can experience challenges to registering with a GP surgery, with subsequent barriers to accessing screening and preventative healthcare. </a:t>
            </a:r>
          </a:p>
          <a:p>
            <a:endParaRPr lang="en-GB" sz="1600" b="0" dirty="0"/>
          </a:p>
          <a:p>
            <a:r>
              <a:rPr lang="en-GB" sz="1600" b="0" dirty="0"/>
              <a:t>Issues relating to stigma and discrimination may mean that individuals are less likely to self-declare as being a member of this community, resulting in this population often not being recognised in data sets. Therefore, local data is often lacking on health outcomes. Services often fail to recognise and account for the premature onset of typically age-related conditions in this community. The average health of a Romany or Traveller person in their 60s is comparable to that of a White person in their 80s</a:t>
            </a:r>
            <a:r>
              <a:rPr lang="en-GB" sz="1600" b="0" baseline="30000" dirty="0"/>
              <a:t>1</a:t>
            </a:r>
            <a:r>
              <a:rPr lang="en-GB" sz="1600" b="0" dirty="0"/>
              <a:t>, meaning a much younger onset of conditions such as frailty, falls and dementia.  </a:t>
            </a:r>
          </a:p>
          <a:p>
            <a:endParaRPr lang="en-GB" sz="1600" b="0" i="1" dirty="0">
              <a:cs typeface="Arial"/>
            </a:endParaRPr>
          </a:p>
        </p:txBody>
      </p:sp>
      <p:sp>
        <p:nvSpPr>
          <p:cNvPr id="4" name="TextBox 3">
            <a:extLst>
              <a:ext uri="{FF2B5EF4-FFF2-40B4-BE49-F238E27FC236}">
                <a16:creationId xmlns:a16="http://schemas.microsoft.com/office/drawing/2014/main" id="{8E729BCC-B2EF-6EBD-9CD3-FA01D533DCAC}"/>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97702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A99DE-87FA-4077-A625-056F62D1767F}"/>
              </a:ext>
            </a:extLst>
          </p:cNvPr>
          <p:cNvSpPr>
            <a:spLocks noGrp="1"/>
          </p:cNvSpPr>
          <p:nvPr>
            <p:ph type="title"/>
          </p:nvPr>
        </p:nvSpPr>
        <p:spPr>
          <a:xfrm>
            <a:off x="360000" y="360000"/>
            <a:ext cx="11444072" cy="535531"/>
          </a:xfrm>
        </p:spPr>
        <p:txBody>
          <a:bodyPr/>
          <a:lstStyle/>
          <a:p>
            <a:r>
              <a:rPr lang="en-GB"/>
              <a:t>Inequalities experienced by Gypsy, Roma Travellers</a:t>
            </a:r>
          </a:p>
        </p:txBody>
      </p:sp>
      <p:sp>
        <p:nvSpPr>
          <p:cNvPr id="19" name="Rectangle: Diagonal Corners Rounded 18">
            <a:extLst>
              <a:ext uri="{FF2B5EF4-FFF2-40B4-BE49-F238E27FC236}">
                <a16:creationId xmlns:a16="http://schemas.microsoft.com/office/drawing/2014/main" id="{2EE3D81E-A161-4A85-970D-6064545322C3}"/>
              </a:ext>
            </a:extLst>
          </p:cNvPr>
          <p:cNvSpPr/>
          <p:nvPr/>
        </p:nvSpPr>
        <p:spPr>
          <a:xfrm flipH="1">
            <a:off x="435600" y="1128387"/>
            <a:ext cx="3211079" cy="1569640"/>
          </a:xfrm>
          <a:prstGeom prst="round2DiagRect">
            <a:avLst/>
          </a:prstGeom>
          <a:noFill/>
          <a:ln w="19050">
            <a:solidFill>
              <a:srgbClr val="00A188"/>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r>
              <a:rPr lang="en-GB" sz="1600">
                <a:solidFill>
                  <a:schemeClr val="tx1"/>
                </a:solidFill>
              </a:rPr>
              <a:t>The suicide rate for Irish Traveller women is 6 times higher than the general population and seven times higher for Irish Traveller men</a:t>
            </a:r>
            <a:r>
              <a:rPr lang="en-GB" sz="1600" baseline="30000">
                <a:solidFill>
                  <a:schemeClr val="tx1"/>
                </a:solidFill>
              </a:rPr>
              <a:t>1</a:t>
            </a:r>
            <a:r>
              <a:rPr lang="en-GB" sz="1600">
                <a:solidFill>
                  <a:schemeClr val="tx1"/>
                </a:solidFill>
              </a:rPr>
              <a:t>.</a:t>
            </a:r>
          </a:p>
        </p:txBody>
      </p:sp>
      <p:sp>
        <p:nvSpPr>
          <p:cNvPr id="20" name="Rectangle: Diagonal Corners Rounded 19">
            <a:extLst>
              <a:ext uri="{FF2B5EF4-FFF2-40B4-BE49-F238E27FC236}">
                <a16:creationId xmlns:a16="http://schemas.microsoft.com/office/drawing/2014/main" id="{72D170EB-C6CA-409F-B6A9-094557011F78}"/>
              </a:ext>
            </a:extLst>
          </p:cNvPr>
          <p:cNvSpPr/>
          <p:nvPr/>
        </p:nvSpPr>
        <p:spPr>
          <a:xfrm flipH="1">
            <a:off x="4238132" y="1217039"/>
            <a:ext cx="3307083" cy="1236230"/>
          </a:xfrm>
          <a:prstGeom prst="round2DiagRect">
            <a:avLst/>
          </a:prstGeom>
          <a:noFill/>
          <a:ln w="19050">
            <a:solidFill>
              <a:srgbClr val="00A188"/>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r>
              <a:rPr lang="en-GB" sz="1600">
                <a:solidFill>
                  <a:schemeClr val="tx1"/>
                </a:solidFill>
              </a:rPr>
              <a:t>Romany and Traveller people face life expectancies between 10 and 25 years shorter than the general population</a:t>
            </a:r>
            <a:r>
              <a:rPr lang="en-GB" sz="1600" baseline="30000">
                <a:solidFill>
                  <a:schemeClr val="tx1"/>
                </a:solidFill>
              </a:rPr>
              <a:t>2</a:t>
            </a:r>
            <a:r>
              <a:rPr lang="en-GB" sz="1600">
                <a:solidFill>
                  <a:schemeClr val="tx1"/>
                </a:solidFill>
              </a:rPr>
              <a:t>. </a:t>
            </a:r>
          </a:p>
        </p:txBody>
      </p:sp>
      <p:sp>
        <p:nvSpPr>
          <p:cNvPr id="3" name="Rectangle: Diagonal Corners Rounded 2">
            <a:extLst>
              <a:ext uri="{FF2B5EF4-FFF2-40B4-BE49-F238E27FC236}">
                <a16:creationId xmlns:a16="http://schemas.microsoft.com/office/drawing/2014/main" id="{8B9DFFF6-B0EC-F2C9-EFA8-169800C1F8BF}"/>
              </a:ext>
            </a:extLst>
          </p:cNvPr>
          <p:cNvSpPr/>
          <p:nvPr/>
        </p:nvSpPr>
        <p:spPr>
          <a:xfrm flipH="1">
            <a:off x="656079" y="2933941"/>
            <a:ext cx="3211078" cy="1226033"/>
          </a:xfrm>
          <a:prstGeom prst="round2DiagRect">
            <a:avLst/>
          </a:prstGeom>
          <a:noFill/>
          <a:ln w="19050">
            <a:solidFill>
              <a:srgbClr val="00A188"/>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r>
              <a:rPr lang="en-GB" sz="1600">
                <a:solidFill>
                  <a:schemeClr val="tx1"/>
                </a:solidFill>
              </a:rPr>
              <a:t>At all key stages, Gypsy, Roma and Irish traveller pupil’s attainment was below the national average</a:t>
            </a:r>
            <a:r>
              <a:rPr lang="en-GB" sz="1600" baseline="30000">
                <a:solidFill>
                  <a:schemeClr val="tx1"/>
                </a:solidFill>
              </a:rPr>
              <a:t>3</a:t>
            </a:r>
            <a:r>
              <a:rPr lang="en-GB" sz="1600">
                <a:solidFill>
                  <a:schemeClr val="tx1"/>
                </a:solidFill>
              </a:rPr>
              <a:t>.</a:t>
            </a:r>
          </a:p>
        </p:txBody>
      </p:sp>
      <p:sp>
        <p:nvSpPr>
          <p:cNvPr id="4" name="Rectangle: Diagonal Corners Rounded 3">
            <a:extLst>
              <a:ext uri="{FF2B5EF4-FFF2-40B4-BE49-F238E27FC236}">
                <a16:creationId xmlns:a16="http://schemas.microsoft.com/office/drawing/2014/main" id="{1C7A882C-07C9-47E6-45E7-5FC54ED1AB6F}"/>
              </a:ext>
            </a:extLst>
          </p:cNvPr>
          <p:cNvSpPr/>
          <p:nvPr/>
        </p:nvSpPr>
        <p:spPr>
          <a:xfrm flipH="1">
            <a:off x="7925433" y="2836874"/>
            <a:ext cx="3610488" cy="1537113"/>
          </a:xfrm>
          <a:prstGeom prst="round2DiagRect">
            <a:avLst/>
          </a:prstGeom>
          <a:noFill/>
          <a:ln w="19050">
            <a:solidFill>
              <a:srgbClr val="00A188"/>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r>
              <a:rPr lang="en-GB" sz="1600">
                <a:solidFill>
                  <a:schemeClr val="tx1"/>
                </a:solidFill>
              </a:rPr>
              <a:t>Infant mortality rate among the Irish Traveller population is 3.5 times that of the general population with 10% of Traveller children dying before their second birthday</a:t>
            </a:r>
            <a:r>
              <a:rPr lang="en-GB" sz="1600" baseline="30000">
                <a:solidFill>
                  <a:schemeClr val="tx1"/>
                </a:solidFill>
              </a:rPr>
              <a:t>5</a:t>
            </a:r>
            <a:r>
              <a:rPr lang="en-GB" sz="1600">
                <a:solidFill>
                  <a:schemeClr val="tx1"/>
                </a:solidFill>
              </a:rPr>
              <a:t>. </a:t>
            </a:r>
          </a:p>
        </p:txBody>
      </p:sp>
      <p:sp>
        <p:nvSpPr>
          <p:cNvPr id="5" name="Rectangle: Diagonal Corners Rounded 4">
            <a:extLst>
              <a:ext uri="{FF2B5EF4-FFF2-40B4-BE49-F238E27FC236}">
                <a16:creationId xmlns:a16="http://schemas.microsoft.com/office/drawing/2014/main" id="{AF3FD108-6773-E622-D031-0688B3E6459B}"/>
              </a:ext>
            </a:extLst>
          </p:cNvPr>
          <p:cNvSpPr/>
          <p:nvPr/>
        </p:nvSpPr>
        <p:spPr>
          <a:xfrm flipH="1">
            <a:off x="8141085" y="1208782"/>
            <a:ext cx="3610489" cy="1384300"/>
          </a:xfrm>
          <a:prstGeom prst="round2DiagRect">
            <a:avLst/>
          </a:prstGeom>
          <a:noFill/>
          <a:ln w="19050">
            <a:solidFill>
              <a:srgbClr val="00A188"/>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r>
              <a:rPr lang="en-GB" sz="1600">
                <a:solidFill>
                  <a:schemeClr val="tx1"/>
                </a:solidFill>
              </a:rPr>
              <a:t>In 2016 – 2017, Gypsy or Irish traveller people aged 65 and over had the lowest health related quality of life of all ethnic groups</a:t>
            </a:r>
            <a:r>
              <a:rPr lang="en-GB" sz="1600" baseline="30000">
                <a:solidFill>
                  <a:schemeClr val="tx1"/>
                </a:solidFill>
              </a:rPr>
              <a:t>3</a:t>
            </a:r>
            <a:r>
              <a:rPr lang="en-GB" sz="1600">
                <a:solidFill>
                  <a:schemeClr val="tx1"/>
                </a:solidFill>
              </a:rPr>
              <a:t>. </a:t>
            </a:r>
          </a:p>
        </p:txBody>
      </p:sp>
      <p:sp>
        <p:nvSpPr>
          <p:cNvPr id="6" name="Rectangle: Diagonal Corners Rounded 5">
            <a:extLst>
              <a:ext uri="{FF2B5EF4-FFF2-40B4-BE49-F238E27FC236}">
                <a16:creationId xmlns:a16="http://schemas.microsoft.com/office/drawing/2014/main" id="{5FD46758-9C88-235C-6CDB-30B7A3D9C980}"/>
              </a:ext>
            </a:extLst>
          </p:cNvPr>
          <p:cNvSpPr/>
          <p:nvPr/>
        </p:nvSpPr>
        <p:spPr>
          <a:xfrm flipH="1">
            <a:off x="4139729" y="2796261"/>
            <a:ext cx="3405486" cy="1501391"/>
          </a:xfrm>
          <a:prstGeom prst="round2DiagRect">
            <a:avLst/>
          </a:prstGeom>
          <a:noFill/>
          <a:ln w="19050">
            <a:solidFill>
              <a:srgbClr val="00A188"/>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r>
              <a:rPr lang="en-GB" sz="1600">
                <a:solidFill>
                  <a:schemeClr val="tx1"/>
                </a:solidFill>
              </a:rPr>
              <a:t>Children from Irish Traveller families are over 3 times as likely to be eligible for free school meals than White British Children</a:t>
            </a:r>
            <a:r>
              <a:rPr lang="en-GB" sz="1600" baseline="30000">
                <a:solidFill>
                  <a:schemeClr val="tx1"/>
                </a:solidFill>
              </a:rPr>
              <a:t>4</a:t>
            </a:r>
            <a:r>
              <a:rPr lang="en-GB" sz="1600">
                <a:solidFill>
                  <a:schemeClr val="tx1"/>
                </a:solidFill>
              </a:rPr>
              <a:t>.</a:t>
            </a:r>
          </a:p>
        </p:txBody>
      </p:sp>
      <p:sp>
        <p:nvSpPr>
          <p:cNvPr id="7" name="Rectangle: Diagonal Corners Rounded 6">
            <a:extLst>
              <a:ext uri="{FF2B5EF4-FFF2-40B4-BE49-F238E27FC236}">
                <a16:creationId xmlns:a16="http://schemas.microsoft.com/office/drawing/2014/main" id="{70A33EE0-F123-4C1B-8349-FC9B69294118}"/>
              </a:ext>
            </a:extLst>
          </p:cNvPr>
          <p:cNvSpPr/>
          <p:nvPr/>
        </p:nvSpPr>
        <p:spPr>
          <a:xfrm flipH="1">
            <a:off x="396731" y="4395888"/>
            <a:ext cx="3288815" cy="1674186"/>
          </a:xfrm>
          <a:prstGeom prst="round2DiagRect">
            <a:avLst/>
          </a:prstGeom>
          <a:noFill/>
          <a:ln w="19050">
            <a:solidFill>
              <a:srgbClr val="00A188"/>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r>
              <a:rPr lang="en-GB" sz="1600">
                <a:solidFill>
                  <a:schemeClr val="tx1"/>
                </a:solidFill>
              </a:rPr>
              <a:t>Gypsies, Travellers and Roma are less likely to access immunisation with barriers cited including language, low literacy, discrimination and low trust</a:t>
            </a:r>
            <a:r>
              <a:rPr lang="en-GB" sz="1600" baseline="30000">
                <a:solidFill>
                  <a:schemeClr val="tx1"/>
                </a:solidFill>
              </a:rPr>
              <a:t>6</a:t>
            </a:r>
            <a:r>
              <a:rPr lang="en-GB" sz="1600">
                <a:solidFill>
                  <a:schemeClr val="tx1"/>
                </a:solidFill>
              </a:rPr>
              <a:t>. </a:t>
            </a:r>
          </a:p>
        </p:txBody>
      </p:sp>
      <p:sp>
        <p:nvSpPr>
          <p:cNvPr id="13" name="TextBox 12">
            <a:extLst>
              <a:ext uri="{FF2B5EF4-FFF2-40B4-BE49-F238E27FC236}">
                <a16:creationId xmlns:a16="http://schemas.microsoft.com/office/drawing/2014/main" id="{BFBF234A-7760-5209-E300-BFAE081FC11B}"/>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
        <p:nvSpPr>
          <p:cNvPr id="9" name="Rectangle: Diagonal Corners Rounded 8">
            <a:extLst>
              <a:ext uri="{FF2B5EF4-FFF2-40B4-BE49-F238E27FC236}">
                <a16:creationId xmlns:a16="http://schemas.microsoft.com/office/drawing/2014/main" id="{74C26ADB-93F1-B8DB-0256-B5C6404A0F35}"/>
              </a:ext>
            </a:extLst>
          </p:cNvPr>
          <p:cNvSpPr/>
          <p:nvPr/>
        </p:nvSpPr>
        <p:spPr>
          <a:xfrm flipH="1">
            <a:off x="8243587" y="4754885"/>
            <a:ext cx="3405487" cy="1320697"/>
          </a:xfrm>
          <a:prstGeom prst="round2DiagRect">
            <a:avLst/>
          </a:prstGeom>
          <a:noFill/>
          <a:ln w="19050">
            <a:solidFill>
              <a:srgbClr val="00A188"/>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r>
              <a:rPr lang="en-GB" sz="1600">
                <a:solidFill>
                  <a:schemeClr val="tx1"/>
                </a:solidFill>
              </a:rPr>
              <a:t>42% of Gypsies and Travellers are affected by a long-term condition, compared to 18% of the general population</a:t>
            </a:r>
            <a:r>
              <a:rPr lang="en-GB" sz="1600" baseline="30000">
                <a:solidFill>
                  <a:schemeClr val="tx1"/>
                </a:solidFill>
              </a:rPr>
              <a:t>8</a:t>
            </a:r>
            <a:r>
              <a:rPr lang="en-GB" sz="1600">
                <a:solidFill>
                  <a:schemeClr val="tx1"/>
                </a:solidFill>
              </a:rPr>
              <a:t>.</a:t>
            </a:r>
          </a:p>
        </p:txBody>
      </p:sp>
      <p:sp>
        <p:nvSpPr>
          <p:cNvPr id="10" name="Rectangle: Diagonal Corners Rounded 9">
            <a:extLst>
              <a:ext uri="{FF2B5EF4-FFF2-40B4-BE49-F238E27FC236}">
                <a16:creationId xmlns:a16="http://schemas.microsoft.com/office/drawing/2014/main" id="{EBE478E5-809C-7FF3-4352-FD0F2A0ABD3C}"/>
              </a:ext>
            </a:extLst>
          </p:cNvPr>
          <p:cNvSpPr/>
          <p:nvPr/>
        </p:nvSpPr>
        <p:spPr>
          <a:xfrm flipH="1">
            <a:off x="4261822" y="4640644"/>
            <a:ext cx="3536920" cy="1429430"/>
          </a:xfrm>
          <a:prstGeom prst="round2DiagRect">
            <a:avLst/>
          </a:prstGeom>
          <a:noFill/>
          <a:ln w="19050">
            <a:solidFill>
              <a:srgbClr val="00A188"/>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r>
              <a:rPr lang="en-GB" sz="1600">
                <a:solidFill>
                  <a:schemeClr val="tx1"/>
                </a:solidFill>
              </a:rPr>
              <a:t>Gypsies and Travellers are three times as likely to suffer from anxiety and twice as likely to suffer from depression compared to the general population</a:t>
            </a:r>
            <a:r>
              <a:rPr lang="en-GB" sz="1600" baseline="30000">
                <a:solidFill>
                  <a:schemeClr val="tx1"/>
                </a:solidFill>
              </a:rPr>
              <a:t>7</a:t>
            </a:r>
            <a:r>
              <a:rPr lang="en-GB" sz="1600">
                <a:solidFill>
                  <a:schemeClr val="tx1"/>
                </a:solidFill>
              </a:rPr>
              <a:t>.  </a:t>
            </a:r>
          </a:p>
        </p:txBody>
      </p:sp>
    </p:spTree>
    <p:extLst>
      <p:ext uri="{BB962C8B-B14F-4D97-AF65-F5344CB8AC3E}">
        <p14:creationId xmlns:p14="http://schemas.microsoft.com/office/powerpoint/2010/main" val="265981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33ADBE-2F44-8CDE-54DA-A85BEA55596C}"/>
              </a:ext>
            </a:extLst>
          </p:cNvPr>
          <p:cNvCxnSpPr/>
          <p:nvPr/>
        </p:nvCxnSpPr>
        <p:spPr>
          <a:xfrm flipV="1">
            <a:off x="3186545" y="2475345"/>
            <a:ext cx="1644073" cy="1865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41EDFD-D540-7EF1-96D0-DCC078BD0485}"/>
              </a:ext>
            </a:extLst>
          </p:cNvPr>
          <p:cNvCxnSpPr/>
          <p:nvPr/>
        </p:nvCxnSpPr>
        <p:spPr>
          <a:xfrm>
            <a:off x="3717771" y="1917577"/>
            <a:ext cx="712186" cy="2423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C203C6-8A02-459C-A2C8-94D6B003A8A6}"/>
              </a:ext>
            </a:extLst>
          </p:cNvPr>
          <p:cNvCxnSpPr/>
          <p:nvPr/>
        </p:nvCxnSpPr>
        <p:spPr>
          <a:xfrm>
            <a:off x="2502024" y="3530422"/>
            <a:ext cx="25227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8EB3F4-B55D-B744-CEAF-BAAE7A216EA0}"/>
              </a:ext>
            </a:extLst>
          </p:cNvPr>
          <p:cNvCxnSpPr>
            <a:cxnSpLocks/>
          </p:cNvCxnSpPr>
          <p:nvPr/>
        </p:nvCxnSpPr>
        <p:spPr>
          <a:xfrm flipV="1">
            <a:off x="3143861" y="1917576"/>
            <a:ext cx="573910" cy="2450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3BFE54-2005-1B65-87B3-AEED0DF911A6}"/>
              </a:ext>
            </a:extLst>
          </p:cNvPr>
          <p:cNvCxnSpPr/>
          <p:nvPr/>
        </p:nvCxnSpPr>
        <p:spPr>
          <a:xfrm flipH="1" flipV="1">
            <a:off x="2751316" y="2396433"/>
            <a:ext cx="1685233" cy="193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62E314D-DAC9-B1D7-E7AD-372C9D98E119}"/>
              </a:ext>
            </a:extLst>
          </p:cNvPr>
          <p:cNvCxnSpPr/>
          <p:nvPr/>
        </p:nvCxnSpPr>
        <p:spPr>
          <a:xfrm>
            <a:off x="2743200" y="2396971"/>
            <a:ext cx="2281561" cy="1133451"/>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F8B5CD-D069-22DA-DAC9-E2AABB06D18D}"/>
              </a:ext>
            </a:extLst>
          </p:cNvPr>
          <p:cNvSpPr>
            <a:spLocks noGrp="1"/>
          </p:cNvSpPr>
          <p:nvPr>
            <p:ph idx="1"/>
          </p:nvPr>
        </p:nvSpPr>
        <p:spPr>
          <a:xfrm>
            <a:off x="7113182" y="956631"/>
            <a:ext cx="4682401" cy="5642192"/>
          </a:xfrm>
        </p:spPr>
        <p:txBody>
          <a:bodyPr>
            <a:normAutofit/>
          </a:bodyPr>
          <a:lstStyle/>
          <a:p>
            <a:r>
              <a:rPr lang="en-GB" sz="1600" b="0"/>
              <a:t>People in inclusion health groups often experience stigma and discrimination with frequent barriers in access to healthcare. </a:t>
            </a:r>
          </a:p>
          <a:p>
            <a:r>
              <a:rPr lang="en-GB" sz="1600" b="0"/>
              <a:t>Individuals may belong to more than one inclusion health group, experiencing multiple and overlapping risk factors for poor health including poverty, adverse childhood experiences, violence, substance use, mental illness and complex trauma. This results in very poor health outcomes, often much worse than the general population and a lower average age of death. </a:t>
            </a:r>
          </a:p>
          <a:p>
            <a:r>
              <a:rPr lang="en-GB" sz="1600" b="0"/>
              <a:t>It is important to note that these are not a homogenous group though, with different health and social care needs both within and between different inclusion health groups and these must be understood and responded to appropriately.  </a:t>
            </a:r>
          </a:p>
          <a:p>
            <a:r>
              <a:rPr lang="en-GB" sz="1600" b="0"/>
              <a:t>Addressing the needs of inclusion health groups is fundamental to promoting health equity and addressing health disparities among marginalised and vulnerable populations. </a:t>
            </a:r>
          </a:p>
          <a:p>
            <a:endParaRPr lang="en-GB" sz="1600" b="0"/>
          </a:p>
        </p:txBody>
      </p:sp>
      <p:sp>
        <p:nvSpPr>
          <p:cNvPr id="4" name="TextBox 3">
            <a:extLst>
              <a:ext uri="{FF2B5EF4-FFF2-40B4-BE49-F238E27FC236}">
                <a16:creationId xmlns:a16="http://schemas.microsoft.com/office/drawing/2014/main" id="{1E8F4525-A408-5ECB-000F-B83E6E3BFB77}"/>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graphicFrame>
        <p:nvGraphicFramePr>
          <p:cNvPr id="5" name="Diagram 4">
            <a:extLst>
              <a:ext uri="{FF2B5EF4-FFF2-40B4-BE49-F238E27FC236}">
                <a16:creationId xmlns:a16="http://schemas.microsoft.com/office/drawing/2014/main" id="{EB79B483-72F2-BB78-E7BB-00E657CEDB5B}"/>
              </a:ext>
            </a:extLst>
          </p:cNvPr>
          <p:cNvGraphicFramePr/>
          <p:nvPr>
            <p:extLst>
              <p:ext uri="{D42A27DB-BD31-4B8C-83A1-F6EECF244321}">
                <p14:modId xmlns:p14="http://schemas.microsoft.com/office/powerpoint/2010/main" val="3255634213"/>
              </p:ext>
            </p:extLst>
          </p:nvPr>
        </p:nvGraphicFramePr>
        <p:xfrm>
          <a:off x="-346229" y="3726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descr="Graphic showing the intersectionality of inclusion health populations groups">
            <a:extLst>
              <a:ext uri="{FF2B5EF4-FFF2-40B4-BE49-F238E27FC236}">
                <a16:creationId xmlns:a16="http://schemas.microsoft.com/office/drawing/2014/main" id="{EEDBA630-552F-73E8-4DB3-D67EAD6DD405}"/>
              </a:ext>
            </a:extLst>
          </p:cNvPr>
          <p:cNvCxnSpPr>
            <a:cxnSpLocks/>
          </p:cNvCxnSpPr>
          <p:nvPr/>
        </p:nvCxnSpPr>
        <p:spPr>
          <a:xfrm flipV="1">
            <a:off x="2502024" y="1908699"/>
            <a:ext cx="1215747" cy="1621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52AE46-F0F5-D8AF-8ABE-955D883F5E4E}"/>
              </a:ext>
            </a:extLst>
          </p:cNvPr>
          <p:cNvCxnSpPr/>
          <p:nvPr/>
        </p:nvCxnSpPr>
        <p:spPr>
          <a:xfrm>
            <a:off x="2502024" y="3530422"/>
            <a:ext cx="1927933" cy="8107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FBA6B8-9813-269C-705E-02DF129574A3}"/>
              </a:ext>
            </a:extLst>
          </p:cNvPr>
          <p:cNvCxnSpPr/>
          <p:nvPr/>
        </p:nvCxnSpPr>
        <p:spPr>
          <a:xfrm>
            <a:off x="2743200" y="2396971"/>
            <a:ext cx="443345" cy="2045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CD2F59F-72E8-60F6-2278-B11BD34ABDE4}"/>
              </a:ext>
            </a:extLst>
          </p:cNvPr>
          <p:cNvCxnSpPr>
            <a:cxnSpLocks/>
          </p:cNvCxnSpPr>
          <p:nvPr/>
        </p:nvCxnSpPr>
        <p:spPr>
          <a:xfrm flipV="1">
            <a:off x="3109897" y="4350059"/>
            <a:ext cx="1326652" cy="182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72F93D1-6116-8957-4339-24301115BB2B}"/>
              </a:ext>
            </a:extLst>
          </p:cNvPr>
          <p:cNvCxnSpPr/>
          <p:nvPr/>
        </p:nvCxnSpPr>
        <p:spPr>
          <a:xfrm flipV="1">
            <a:off x="4429957" y="3548715"/>
            <a:ext cx="594804" cy="792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9BB1D1F-5CBF-4D7C-116E-5BAA74F97DBC}"/>
              </a:ext>
            </a:extLst>
          </p:cNvPr>
          <p:cNvCxnSpPr/>
          <p:nvPr/>
        </p:nvCxnSpPr>
        <p:spPr>
          <a:xfrm flipH="1" flipV="1">
            <a:off x="4830618" y="2295461"/>
            <a:ext cx="194143" cy="1243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8E8BC59-1A5E-39F7-53C7-48CE92B964DB}"/>
              </a:ext>
            </a:extLst>
          </p:cNvPr>
          <p:cNvCxnSpPr/>
          <p:nvPr/>
        </p:nvCxnSpPr>
        <p:spPr>
          <a:xfrm flipH="1" flipV="1">
            <a:off x="3724363" y="1917576"/>
            <a:ext cx="1103699" cy="548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99BA3F8-ECA4-D733-3AE8-2DF1FA4E9EC8}"/>
              </a:ext>
            </a:extLst>
          </p:cNvPr>
          <p:cNvCxnSpPr/>
          <p:nvPr/>
        </p:nvCxnSpPr>
        <p:spPr>
          <a:xfrm flipH="1" flipV="1">
            <a:off x="2743200" y="2396970"/>
            <a:ext cx="2085805" cy="68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87971F-13A5-10C1-4B8B-6066B85CC0EC}"/>
              </a:ext>
            </a:extLst>
          </p:cNvPr>
          <p:cNvCxnSpPr/>
          <p:nvPr/>
        </p:nvCxnSpPr>
        <p:spPr>
          <a:xfrm flipH="1">
            <a:off x="2743200" y="1917575"/>
            <a:ext cx="974571" cy="461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6F36056-C3A1-3D08-AE3E-30A7DFC0B421}"/>
              </a:ext>
            </a:extLst>
          </p:cNvPr>
          <p:cNvCxnSpPr/>
          <p:nvPr/>
        </p:nvCxnSpPr>
        <p:spPr>
          <a:xfrm flipH="1">
            <a:off x="2482475" y="2396433"/>
            <a:ext cx="260725" cy="1152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72FA9C3-B4C3-970A-5B6F-8896AE3DD8ED}"/>
              </a:ext>
            </a:extLst>
          </p:cNvPr>
          <p:cNvCxnSpPr/>
          <p:nvPr/>
        </p:nvCxnSpPr>
        <p:spPr>
          <a:xfrm>
            <a:off x="2474359" y="3530421"/>
            <a:ext cx="705594" cy="852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7EFEE25-72BA-7B34-0A8C-FFDF75951A7F}"/>
              </a:ext>
            </a:extLst>
          </p:cNvPr>
          <p:cNvCxnSpPr/>
          <p:nvPr/>
        </p:nvCxnSpPr>
        <p:spPr>
          <a:xfrm flipV="1">
            <a:off x="3143861" y="3548715"/>
            <a:ext cx="1880900" cy="810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E5EF066-D914-D056-E30A-C8260145DE57}"/>
              </a:ext>
            </a:extLst>
          </p:cNvPr>
          <p:cNvCxnSpPr/>
          <p:nvPr/>
        </p:nvCxnSpPr>
        <p:spPr>
          <a:xfrm flipV="1">
            <a:off x="4457622" y="2475344"/>
            <a:ext cx="389989" cy="1860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85D371F-506C-EC13-B388-CECE8D09F3C2}"/>
              </a:ext>
            </a:extLst>
          </p:cNvPr>
          <p:cNvCxnSpPr/>
          <p:nvPr/>
        </p:nvCxnSpPr>
        <p:spPr>
          <a:xfrm flipH="1" flipV="1">
            <a:off x="3724363" y="1917575"/>
            <a:ext cx="1300398" cy="16311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572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5DE8-9685-B5A0-69A2-6FA9FA741D64}"/>
              </a:ext>
            </a:extLst>
          </p:cNvPr>
          <p:cNvSpPr>
            <a:spLocks noGrp="1"/>
          </p:cNvSpPr>
          <p:nvPr>
            <p:ph type="title"/>
          </p:nvPr>
        </p:nvSpPr>
        <p:spPr>
          <a:xfrm>
            <a:off x="360000" y="243264"/>
            <a:ext cx="11446163" cy="844839"/>
          </a:xfrm>
        </p:spPr>
        <p:txBody>
          <a:bodyPr>
            <a:noAutofit/>
          </a:bodyPr>
          <a:lstStyle/>
          <a:p>
            <a:r>
              <a:rPr lang="en-GB" sz="2600"/>
              <a:t>Gypsies’ and Travellers' lived experiences: England and Wales 2022</a:t>
            </a:r>
          </a:p>
        </p:txBody>
      </p:sp>
      <p:sp>
        <p:nvSpPr>
          <p:cNvPr id="3" name="Content Placeholder 2">
            <a:extLst>
              <a:ext uri="{FF2B5EF4-FFF2-40B4-BE49-F238E27FC236}">
                <a16:creationId xmlns:a16="http://schemas.microsoft.com/office/drawing/2014/main" id="{D2559893-DE88-5546-1047-328E63AEF850}"/>
              </a:ext>
            </a:extLst>
          </p:cNvPr>
          <p:cNvSpPr>
            <a:spLocks noGrp="1"/>
          </p:cNvSpPr>
          <p:nvPr>
            <p:ph idx="1"/>
          </p:nvPr>
        </p:nvSpPr>
        <p:spPr>
          <a:xfrm>
            <a:off x="235084" y="830105"/>
            <a:ext cx="11721832" cy="5495751"/>
          </a:xfrm>
        </p:spPr>
        <p:txBody>
          <a:bodyPr vert="horz" lIns="91440" tIns="45720" rIns="91440" bIns="45720" rtlCol="0" anchor="t">
            <a:noAutofit/>
          </a:bodyPr>
          <a:lstStyle/>
          <a:p>
            <a:r>
              <a:rPr lang="en-GB" sz="1600" b="0" spc="20"/>
              <a:t>In November 2021, the Office for National Statistics (ONS) commissioned Derbyshire Gypsy Liaison Group to collaborate on a research project into the experiences, priorities and needs of Gypsy and Traveller communities in England and Wales. </a:t>
            </a:r>
          </a:p>
          <a:p>
            <a:r>
              <a:rPr lang="en-GB" sz="1600" b="0" spc="20"/>
              <a:t>Key findings included: </a:t>
            </a:r>
            <a:endParaRPr lang="en-GB" sz="1600" b="0" spc="20">
              <a:cs typeface="Arial"/>
            </a:endParaRPr>
          </a:p>
          <a:p>
            <a:pPr marL="171450" indent="-171450">
              <a:buFont typeface="Wingdings" panose="05000000000000000000" pitchFamily="2" charset="2"/>
              <a:buChar char="Ø"/>
            </a:pPr>
            <a:r>
              <a:rPr lang="en-GB" sz="1600" b="0" spc="20"/>
              <a:t>The importance of close-knit family and social groups and of shared moral values was described as fundamental to Gypsy and Traveller culture, communities and wellbeing</a:t>
            </a:r>
            <a:endParaRPr lang="en-GB" sz="1600" b="0" spc="20">
              <a:cs typeface="Arial"/>
            </a:endParaRPr>
          </a:p>
          <a:p>
            <a:pPr marL="171450" indent="-171450">
              <a:buFont typeface="Wingdings" panose="05000000000000000000" pitchFamily="2" charset="2"/>
              <a:buChar char="Ø"/>
            </a:pPr>
            <a:r>
              <a:rPr lang="en-GB" sz="1600" b="0" spc="20"/>
              <a:t>Participants' living situations varied greatly from houses or flats, to chalets on private land and large sites owned and managed by the local authority. The lack of authorised stopping places was described, along with an apprehension of being moved on by Police. </a:t>
            </a:r>
            <a:endParaRPr lang="en-GB" sz="1600" b="0" spc="20">
              <a:cs typeface="Arial"/>
            </a:endParaRPr>
          </a:p>
          <a:p>
            <a:pPr marL="171450" indent="-171450">
              <a:buFont typeface="Wingdings" panose="05000000000000000000" pitchFamily="2" charset="2"/>
              <a:buChar char="Ø"/>
            </a:pPr>
            <a:r>
              <a:rPr lang="en-GB" sz="1600" b="0" spc="20"/>
              <a:t>Barriers to employment include a lack of skills, education or formal qualifications and perceived discrimination from employers, colleagues and the settled community</a:t>
            </a:r>
            <a:endParaRPr lang="en-GB" sz="1600" b="0" spc="20">
              <a:cs typeface="Arial"/>
            </a:endParaRPr>
          </a:p>
          <a:p>
            <a:pPr marL="171450" indent="-171450">
              <a:buFont typeface="Wingdings" panose="05000000000000000000" pitchFamily="2" charset="2"/>
              <a:buChar char="Ø"/>
            </a:pPr>
            <a:r>
              <a:rPr lang="en-GB" sz="1600" b="0" spc="20"/>
              <a:t>A range of health conditions was described, along with delayed healthcare seeking and barriers to accessing healthcare which were highlighted as potentially creating vulnerability to negative health outcomes. Particular challenges included:</a:t>
            </a:r>
            <a:endParaRPr lang="en-GB" sz="1600" b="0" spc="20">
              <a:cs typeface="Arial"/>
            </a:endParaRPr>
          </a:p>
          <a:p>
            <a:pPr marL="285750" lvl="1" indent="-285750">
              <a:buSzPct val="110000"/>
              <a:buFont typeface="Arial" panose="020B0604020202020204" pitchFamily="34" charset="0"/>
              <a:buChar char="•"/>
            </a:pPr>
            <a:r>
              <a:rPr lang="en-GB" b="0" spc="20"/>
              <a:t>Environmental factors including site locations and standards</a:t>
            </a:r>
            <a:endParaRPr lang="en-GB" b="0" spc="20">
              <a:cs typeface="Arial"/>
            </a:endParaRPr>
          </a:p>
          <a:p>
            <a:pPr marL="285750" lvl="1" indent="-285750">
              <a:buSzPct val="110000"/>
              <a:buFont typeface="Arial" panose="020B0604020202020204" pitchFamily="34" charset="0"/>
              <a:buChar char="•"/>
            </a:pPr>
            <a:r>
              <a:rPr lang="en-GB" b="0" spc="20"/>
              <a:t>Challenges in registering with a GP surgery without a fixed address</a:t>
            </a:r>
            <a:endParaRPr lang="en-GB" b="0" spc="20">
              <a:cs typeface="Arial"/>
            </a:endParaRPr>
          </a:p>
          <a:p>
            <a:pPr marL="285750" indent="-285750">
              <a:buSzPct val="110000"/>
              <a:buFont typeface="Arial" panose="020B0604020202020204" pitchFamily="34" charset="0"/>
              <a:buChar char="•"/>
            </a:pPr>
            <a:r>
              <a:rPr lang="en-GB" sz="1600" b="0" spc="20"/>
              <a:t>Delays in diagnosis and treatment along with delayed access to screening and preventative care</a:t>
            </a:r>
            <a:endParaRPr lang="en-GB" sz="1600" b="0" spc="20">
              <a:cs typeface="Arial"/>
            </a:endParaRPr>
          </a:p>
          <a:p>
            <a:pPr marL="285750" indent="-285750">
              <a:buSzPct val="110000"/>
              <a:buFont typeface="Arial" panose="020B0604020202020204" pitchFamily="34" charset="0"/>
              <a:buChar char="•"/>
            </a:pPr>
            <a:r>
              <a:rPr lang="en-GB" sz="1600" b="0" spc="20"/>
              <a:t>Perceived discrimination and derogatory attitudes of healthcare providers</a:t>
            </a:r>
            <a:endParaRPr lang="en-GB" sz="1600" b="0" spc="20">
              <a:cs typeface="Arial"/>
            </a:endParaRPr>
          </a:p>
          <a:p>
            <a:pPr marL="285750" indent="-285750">
              <a:buSzPct val="110000"/>
              <a:buFont typeface="Arial" panose="020B0604020202020204" pitchFamily="34" charset="0"/>
              <a:buChar char="•"/>
            </a:pPr>
            <a:r>
              <a:rPr lang="en-GB" sz="1600" b="0" spc="20"/>
              <a:t>Familiarity, understanding and open communication with trusted health practitioners were described as supportive to access and engagement with healthcare. </a:t>
            </a:r>
            <a:endParaRPr lang="en-GB" sz="1600" b="0" spc="20">
              <a:cs typeface="Arial"/>
            </a:endParaRPr>
          </a:p>
        </p:txBody>
      </p:sp>
      <p:sp>
        <p:nvSpPr>
          <p:cNvPr id="5" name="TextBox 4">
            <a:extLst>
              <a:ext uri="{FF2B5EF4-FFF2-40B4-BE49-F238E27FC236}">
                <a16:creationId xmlns:a16="http://schemas.microsoft.com/office/drawing/2014/main" id="{8405B296-D90F-64FF-C5C5-1F97C2A1B236}"/>
              </a:ext>
            </a:extLst>
          </p:cNvPr>
          <p:cNvSpPr txBox="1"/>
          <p:nvPr/>
        </p:nvSpPr>
        <p:spPr>
          <a:xfrm>
            <a:off x="6292835" y="5992341"/>
            <a:ext cx="5748111" cy="276999"/>
          </a:xfrm>
          <a:prstGeom prst="rect">
            <a:avLst/>
          </a:prstGeom>
          <a:noFill/>
        </p:spPr>
        <p:txBody>
          <a:bodyPr wrap="square" rtlCol="0">
            <a:spAutoFit/>
          </a:bodyPr>
          <a:lstStyle/>
          <a:p>
            <a:r>
              <a:rPr lang="en-GB" sz="1200">
                <a:hlinkClick r:id="rId2"/>
              </a:rPr>
              <a:t>Gypsies’ and Travellers’ lived experiences, overview, England and Wales (ONS)</a:t>
            </a:r>
            <a:endParaRPr lang="en-GB" sz="1200"/>
          </a:p>
        </p:txBody>
      </p:sp>
      <p:sp>
        <p:nvSpPr>
          <p:cNvPr id="4" name="TextBox 3">
            <a:extLst>
              <a:ext uri="{FF2B5EF4-FFF2-40B4-BE49-F238E27FC236}">
                <a16:creationId xmlns:a16="http://schemas.microsoft.com/office/drawing/2014/main" id="{45621BF0-5906-0906-BE91-4259BD10E387}"/>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3032325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CBF5-6D21-7954-843E-DB4D7ED37EBC}"/>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BE006A52-F10E-927C-EEA5-12A5FC35EF0B}"/>
              </a:ext>
            </a:extLst>
          </p:cNvPr>
          <p:cNvSpPr txBox="1"/>
          <p:nvPr/>
        </p:nvSpPr>
        <p:spPr>
          <a:xfrm>
            <a:off x="365760" y="207254"/>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Roma, Gypsy and Irish Travellers: NHS Frimley ICB</a:t>
            </a:r>
          </a:p>
        </p:txBody>
      </p:sp>
      <p:sp>
        <p:nvSpPr>
          <p:cNvPr id="4" name="TextBox 3">
            <a:extLst>
              <a:ext uri="{FF2B5EF4-FFF2-40B4-BE49-F238E27FC236}">
                <a16:creationId xmlns:a16="http://schemas.microsoft.com/office/drawing/2014/main" id="{1E34A686-65C2-391F-A0A7-CD4105F59C5B}"/>
              </a:ext>
            </a:extLst>
          </p:cNvPr>
          <p:cNvSpPr txBox="1"/>
          <p:nvPr/>
        </p:nvSpPr>
        <p:spPr>
          <a:xfrm>
            <a:off x="365760" y="1104006"/>
            <a:ext cx="4876800" cy="378565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000000"/>
                </a:solidFill>
                <a:latin typeface="Arial" panose="020B0604020202020204" pitchFamily="34" charset="0"/>
              </a:rPr>
              <a:t>0.13% (1,018) of the population of NHS Frimley Integrated Care Board identify as Roma. This can be compared to 0.14% (12,202) for the South East and 0.18% (99,102) for England
Similar figures are seen for the Gypsy or Irish Traveller group where 0.19% (1,420) of the population of NHS Frimley Integrated Care Board identify as Gypsy or Irish Traveller. Compared to 0.18% (16,598) for the South East and 0.11% (64,214) for England
Due to the nature of these groups, very limited data is available when looking at health inequalities and breakdowns.</a:t>
            </a:r>
          </a:p>
        </p:txBody>
      </p:sp>
      <p:pic>
        <p:nvPicPr>
          <p:cNvPr id="6" name="Picture 5">
            <a:extLst>
              <a:ext uri="{FF2B5EF4-FFF2-40B4-BE49-F238E27FC236}">
                <a16:creationId xmlns:a16="http://schemas.microsoft.com/office/drawing/2014/main" id="{15EE9074-0CEF-EDC4-196F-38D263BF61D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486400" y="990187"/>
            <a:ext cx="6096000" cy="4877626"/>
          </a:xfrm>
          <a:prstGeom prst="rect">
            <a:avLst/>
          </a:prstGeom>
        </p:spPr>
      </p:pic>
      <p:sp>
        <p:nvSpPr>
          <p:cNvPr id="5" name="TextBox 4">
            <a:extLst>
              <a:ext uri="{FF2B5EF4-FFF2-40B4-BE49-F238E27FC236}">
                <a16:creationId xmlns:a16="http://schemas.microsoft.com/office/drawing/2014/main" id="{3510F2BC-C697-E221-DCEA-6BBA525398E2}"/>
              </a:ext>
            </a:extLst>
          </p:cNvPr>
          <p:cNvSpPr txBox="1"/>
          <p:nvPr/>
        </p:nvSpPr>
        <p:spPr>
          <a:xfrm>
            <a:off x="275779" y="6069479"/>
            <a:ext cx="11041982" cy="246221"/>
          </a:xfrm>
          <a:prstGeom prst="rect">
            <a:avLst/>
          </a:prstGeom>
          <a:noFill/>
        </p:spPr>
        <p:txBody>
          <a:bodyPr wrap="square">
            <a:spAutoFit/>
          </a:bodyPr>
          <a:lstStyle/>
          <a:p>
            <a:r>
              <a:rPr lang="en-GB" sz="1000"/>
              <a:t>Source: 2021 Census. Available from </a:t>
            </a:r>
            <a:r>
              <a:rPr lang="en-GB" sz="1000">
                <a:hlinkClick r:id="rId3"/>
              </a:rPr>
              <a:t>Nomis - Official Census and Labour Market Statistics (nomisweb.co.uk)</a:t>
            </a:r>
            <a:endParaRPr lang="en-GB" sz="1000"/>
          </a:p>
        </p:txBody>
      </p:sp>
      <p:sp>
        <p:nvSpPr>
          <p:cNvPr id="7" name="TextBox 6">
            <a:extLst>
              <a:ext uri="{FF2B5EF4-FFF2-40B4-BE49-F238E27FC236}">
                <a16:creationId xmlns:a16="http://schemas.microsoft.com/office/drawing/2014/main" id="{D4EA487B-FF15-D9F1-AF6B-836AD943F86A}"/>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5470723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C8E467-C17E-4A62-9AE5-F52FA95BC988}"/>
              </a:ext>
              <a:ext uri="{C183D7F6-B498-43B3-948B-1728B52AA6E4}">
                <adec:decorative xmlns:adec="http://schemas.microsoft.com/office/drawing/2017/decorative" val="1"/>
              </a:ext>
            </a:extLst>
          </p:cNvPr>
          <p:cNvSpPr>
            <a:spLocks noGrp="1"/>
          </p:cNvSpPr>
          <p:nvPr>
            <p:ph type="title"/>
          </p:nvPr>
        </p:nvSpPr>
        <p:spPr>
          <a:xfrm>
            <a:off x="360000" y="374990"/>
            <a:ext cx="11446163" cy="844839"/>
          </a:xfrm>
        </p:spPr>
        <p:txBody>
          <a:bodyPr>
            <a:normAutofit fontScale="90000"/>
          </a:bodyPr>
          <a:lstStyle/>
          <a:p>
            <a:r>
              <a:rPr lang="en-GB"/>
              <a:t>Number of traveller caravans on authorised sites in the South East, by lower tier local authority, July 2022</a:t>
            </a:r>
          </a:p>
        </p:txBody>
      </p:sp>
      <p:grpSp>
        <p:nvGrpSpPr>
          <p:cNvPr id="16" name="Group 15">
            <a:extLst>
              <a:ext uri="{FF2B5EF4-FFF2-40B4-BE49-F238E27FC236}">
                <a16:creationId xmlns:a16="http://schemas.microsoft.com/office/drawing/2014/main" id="{5D50CEF9-D1A0-4E29-AE12-E32047AEF362}"/>
              </a:ext>
            </a:extLst>
          </p:cNvPr>
          <p:cNvGrpSpPr/>
          <p:nvPr/>
        </p:nvGrpSpPr>
        <p:grpSpPr>
          <a:xfrm>
            <a:off x="294409" y="1195461"/>
            <a:ext cx="8023950" cy="4833226"/>
            <a:chOff x="516835" y="1072800"/>
            <a:chExt cx="8163339" cy="5102713"/>
          </a:xfrm>
        </p:grpSpPr>
        <p:pic>
          <p:nvPicPr>
            <p:cNvPr id="12" name="Picture 11" descr="Map&#10;&#10;Description automatically generated">
              <a:extLst>
                <a:ext uri="{FF2B5EF4-FFF2-40B4-BE49-F238E27FC236}">
                  <a16:creationId xmlns:a16="http://schemas.microsoft.com/office/drawing/2014/main" id="{4AD06BAF-E27B-4BEC-9075-BB43144EE1A0}"/>
                </a:ext>
              </a:extLst>
            </p:cNvPr>
            <p:cNvPicPr>
              <a:picLocks noChangeAspect="1"/>
            </p:cNvPicPr>
            <p:nvPr/>
          </p:nvPicPr>
          <p:blipFill rotWithShape="1">
            <a:blip r:embed="rId3">
              <a:extLst>
                <a:ext uri="{28A0092B-C50C-407E-A947-70E740481C1C}">
                  <a14:useLocalDpi xmlns:a14="http://schemas.microsoft.com/office/drawing/2010/main" val="0"/>
                </a:ext>
              </a:extLst>
            </a:blip>
            <a:srcRect l="2735" r="20013" b="3423"/>
            <a:stretch/>
          </p:blipFill>
          <p:spPr>
            <a:xfrm>
              <a:off x="516835" y="1072800"/>
              <a:ext cx="8163339" cy="5102713"/>
            </a:xfrm>
            <a:prstGeom prst="rect">
              <a:avLst/>
            </a:prstGeom>
          </p:spPr>
        </p:pic>
        <p:sp>
          <p:nvSpPr>
            <p:cNvPr id="13" name="Rectangle 12">
              <a:extLst>
                <a:ext uri="{FF2B5EF4-FFF2-40B4-BE49-F238E27FC236}">
                  <a16:creationId xmlns:a16="http://schemas.microsoft.com/office/drawing/2014/main" id="{35028420-247D-43C1-AE39-B4B3E3E006B9}"/>
                </a:ext>
              </a:extLst>
            </p:cNvPr>
            <p:cNvSpPr/>
            <p:nvPr/>
          </p:nvSpPr>
          <p:spPr>
            <a:xfrm>
              <a:off x="6560598" y="2760955"/>
              <a:ext cx="133165" cy="150921"/>
            </a:xfrm>
            <a:prstGeom prst="rect">
              <a:avLst/>
            </a:prstGeom>
            <a:noFill/>
            <a:ln w="19050">
              <a:solidFill>
                <a:srgbClr val="7F08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7F08E1"/>
                  </a:solidFill>
                </a:ln>
                <a:noFill/>
              </a:endParaRPr>
            </a:p>
          </p:txBody>
        </p:sp>
        <p:sp>
          <p:nvSpPr>
            <p:cNvPr id="15" name="TextBox 14">
              <a:extLst>
                <a:ext uri="{FF2B5EF4-FFF2-40B4-BE49-F238E27FC236}">
                  <a16:creationId xmlns:a16="http://schemas.microsoft.com/office/drawing/2014/main" id="{02491773-E923-4837-93CC-808A7BD3665E}"/>
                </a:ext>
              </a:extLst>
            </p:cNvPr>
            <p:cNvSpPr txBox="1"/>
            <p:nvPr/>
          </p:nvSpPr>
          <p:spPr>
            <a:xfrm>
              <a:off x="6658251" y="2715671"/>
              <a:ext cx="1063112" cy="246221"/>
            </a:xfrm>
            <a:prstGeom prst="rect">
              <a:avLst/>
            </a:prstGeom>
            <a:noFill/>
          </p:spPr>
          <p:txBody>
            <a:bodyPr wrap="none" rtlCol="0">
              <a:spAutoFit/>
            </a:bodyPr>
            <a:lstStyle/>
            <a:p>
              <a:r>
                <a:rPr lang="en-GB" sz="1000"/>
                <a:t>ICB boundaries</a:t>
              </a:r>
            </a:p>
          </p:txBody>
        </p:sp>
      </p:grpSp>
      <p:sp>
        <p:nvSpPr>
          <p:cNvPr id="4" name="TextBox 3">
            <a:extLst>
              <a:ext uri="{FF2B5EF4-FFF2-40B4-BE49-F238E27FC236}">
                <a16:creationId xmlns:a16="http://schemas.microsoft.com/office/drawing/2014/main" id="{FEB75E02-43A8-05DA-E550-6ADDD0CDE96A}"/>
              </a:ext>
            </a:extLst>
          </p:cNvPr>
          <p:cNvSpPr txBox="1"/>
          <p:nvPr/>
        </p:nvSpPr>
        <p:spPr>
          <a:xfrm>
            <a:off x="563852" y="6060186"/>
            <a:ext cx="11041982" cy="246221"/>
          </a:xfrm>
          <a:prstGeom prst="rect">
            <a:avLst/>
          </a:prstGeom>
          <a:noFill/>
        </p:spPr>
        <p:txBody>
          <a:bodyPr wrap="square" lIns="91440" tIns="45720" rIns="91440" bIns="45720" anchor="t">
            <a:spAutoFit/>
          </a:bodyPr>
          <a:lstStyle/>
          <a:p>
            <a:r>
              <a:rPr lang="en-GB" sz="1000"/>
              <a:t>Source: Count of Traveller Caravans, Department for Levelling Up, Housing &amp; Communities (2022). Available from </a:t>
            </a:r>
            <a:r>
              <a:rPr lang="fr-FR" sz="1000">
                <a:hlinkClick r:id="rId4"/>
              </a:rPr>
              <a:t>Traveller caravan count - GOV.UK (www.gov.uk)</a:t>
            </a:r>
            <a:endParaRPr lang="en-GB" sz="1000"/>
          </a:p>
        </p:txBody>
      </p:sp>
      <p:sp>
        <p:nvSpPr>
          <p:cNvPr id="2" name="TextBox 1">
            <a:extLst>
              <a:ext uri="{FF2B5EF4-FFF2-40B4-BE49-F238E27FC236}">
                <a16:creationId xmlns:a16="http://schemas.microsoft.com/office/drawing/2014/main" id="{6C29E910-6E9B-1BF9-6C59-968DD15B78B9}"/>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
        <p:nvSpPr>
          <p:cNvPr id="3" name="TextBox 2">
            <a:extLst>
              <a:ext uri="{FF2B5EF4-FFF2-40B4-BE49-F238E27FC236}">
                <a16:creationId xmlns:a16="http://schemas.microsoft.com/office/drawing/2014/main" id="{2186255D-8A03-DE55-EBE6-37064D443B2D}"/>
              </a:ext>
            </a:extLst>
          </p:cNvPr>
          <p:cNvSpPr txBox="1"/>
          <p:nvPr/>
        </p:nvSpPr>
        <p:spPr>
          <a:xfrm>
            <a:off x="8649731" y="2125362"/>
            <a:ext cx="2956104" cy="2031325"/>
          </a:xfrm>
          <a:prstGeom prst="rect">
            <a:avLst/>
          </a:prstGeom>
          <a:noFill/>
        </p:spPr>
        <p:txBody>
          <a:bodyPr wrap="square" rtlCol="0">
            <a:spAutoFit/>
          </a:bodyPr>
          <a:lstStyle/>
          <a:p>
            <a:r>
              <a:rPr lang="en-GB"/>
              <a:t>Buckinghamshire and Maidstone had the highest number of traveller caravans on authorised sites in the South East in July 2022 (784 and 608 caravans respectively)</a:t>
            </a:r>
          </a:p>
        </p:txBody>
      </p:sp>
    </p:spTree>
    <p:extLst>
      <p:ext uri="{BB962C8B-B14F-4D97-AF65-F5344CB8AC3E}">
        <p14:creationId xmlns:p14="http://schemas.microsoft.com/office/powerpoint/2010/main" val="557868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A99DE-87FA-4077-A625-056F62D1767F}"/>
              </a:ext>
            </a:extLst>
          </p:cNvPr>
          <p:cNvSpPr>
            <a:spLocks noGrp="1"/>
          </p:cNvSpPr>
          <p:nvPr>
            <p:ph type="title"/>
          </p:nvPr>
        </p:nvSpPr>
        <p:spPr>
          <a:xfrm>
            <a:off x="360000" y="360000"/>
            <a:ext cx="11444072" cy="867930"/>
          </a:xfrm>
        </p:spPr>
        <p:txBody>
          <a:bodyPr/>
          <a:lstStyle/>
          <a:p>
            <a:r>
              <a:rPr lang="en-GB" sz="2800"/>
              <a:t>Count of Traveller caravans by site type – South East, July 2022 </a:t>
            </a:r>
            <a:br>
              <a:rPr lang="en-GB" sz="2800"/>
            </a:br>
            <a:r>
              <a:rPr lang="en-GB" sz="2800"/>
              <a:t>(excluding Milton Keynes)</a:t>
            </a:r>
            <a:endParaRPr lang="en-GB" sz="2800" b="0">
              <a:cs typeface="Arial" panose="020B0604020202020204"/>
            </a:endParaRPr>
          </a:p>
        </p:txBody>
      </p:sp>
      <p:graphicFrame>
        <p:nvGraphicFramePr>
          <p:cNvPr id="3" name="Table 2">
            <a:extLst>
              <a:ext uri="{FF2B5EF4-FFF2-40B4-BE49-F238E27FC236}">
                <a16:creationId xmlns:a16="http://schemas.microsoft.com/office/drawing/2014/main" id="{F25AFB91-038F-44FB-8650-13ECC1C8223D}"/>
              </a:ext>
            </a:extLst>
          </p:cNvPr>
          <p:cNvGraphicFramePr>
            <a:graphicFrameLocks noGrp="1"/>
          </p:cNvGraphicFramePr>
          <p:nvPr>
            <p:extLst>
              <p:ext uri="{D42A27DB-BD31-4B8C-83A1-F6EECF244321}">
                <p14:modId xmlns:p14="http://schemas.microsoft.com/office/powerpoint/2010/main" val="3346066002"/>
              </p:ext>
            </p:extLst>
          </p:nvPr>
        </p:nvGraphicFramePr>
        <p:xfrm>
          <a:off x="387927" y="1395450"/>
          <a:ext cx="11041982" cy="4577799"/>
        </p:xfrm>
        <a:graphic>
          <a:graphicData uri="http://schemas.openxmlformats.org/drawingml/2006/table">
            <a:tbl>
              <a:tblPr firstRow="1" bandRow="1">
                <a:tableStyleId>{5C22544A-7EE6-4342-B048-85BDC9FD1C3A}</a:tableStyleId>
              </a:tblPr>
              <a:tblGrid>
                <a:gridCol w="6117648">
                  <a:extLst>
                    <a:ext uri="{9D8B030D-6E8A-4147-A177-3AD203B41FA5}">
                      <a16:colId xmlns:a16="http://schemas.microsoft.com/office/drawing/2014/main" val="2610570831"/>
                    </a:ext>
                  </a:extLst>
                </a:gridCol>
                <a:gridCol w="2474681">
                  <a:extLst>
                    <a:ext uri="{9D8B030D-6E8A-4147-A177-3AD203B41FA5}">
                      <a16:colId xmlns:a16="http://schemas.microsoft.com/office/drawing/2014/main" val="3983694720"/>
                    </a:ext>
                  </a:extLst>
                </a:gridCol>
                <a:gridCol w="2449653">
                  <a:extLst>
                    <a:ext uri="{9D8B030D-6E8A-4147-A177-3AD203B41FA5}">
                      <a16:colId xmlns:a16="http://schemas.microsoft.com/office/drawing/2014/main" val="607678908"/>
                    </a:ext>
                  </a:extLst>
                </a:gridCol>
              </a:tblGrid>
              <a:tr h="796119">
                <a:tc>
                  <a:txBody>
                    <a:bodyPr/>
                    <a:lstStyle/>
                    <a:p>
                      <a:endParaRPr lang="en-GB" sz="1400"/>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400" b="1" kern="1200">
                          <a:solidFill>
                            <a:schemeClr val="lt1"/>
                          </a:solidFill>
                          <a:latin typeface="+mn-lt"/>
                          <a:ea typeface="+mn-ea"/>
                          <a:cs typeface="+mn-cs"/>
                        </a:rPr>
                        <a:t>Number of  Traveller caravans, July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Percentage of total caravans, July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954944501"/>
                  </a:ext>
                </a:extLst>
              </a:tr>
              <a:tr h="345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Caravans on authorised sites (with planning permission)</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r"/>
                      <a:r>
                        <a:rPr lang="en-GB" sz="1400"/>
                        <a:t>5,415</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GB" sz="1400"/>
                        <a:t>86.5%</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6515898"/>
                  </a:ext>
                </a:extLst>
              </a:tr>
              <a:tr h="345087">
                <a:tc>
                  <a:txBody>
                    <a:bodyPr/>
                    <a:lstStyle/>
                    <a:p>
                      <a:pPr>
                        <a:tabLst>
                          <a:tab pos="180975" algn="l"/>
                          <a:tab pos="625475" algn="l"/>
                        </a:tabLst>
                      </a:pPr>
                      <a:r>
                        <a:rPr lang="en-GB" sz="1400" b="0"/>
                        <a:t>	Socially rented caravans</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GB" sz="1400"/>
                        <a:t>1,154</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GB" sz="1400"/>
                        <a:t>18.4%</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1256526"/>
                  </a:ext>
                </a:extLst>
              </a:tr>
              <a:tr h="7320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79388" algn="l"/>
                          <a:tab pos="444500" algn="l"/>
                        </a:tabLst>
                        <a:defRPr/>
                      </a:pPr>
                      <a:r>
                        <a:rPr lang="en-GB" sz="1400" b="0"/>
                        <a:t>	Private caravans</a:t>
                      </a:r>
                    </a:p>
                    <a:p>
                      <a:pPr>
                        <a:tabLst>
                          <a:tab pos="179388" algn="l"/>
                          <a:tab pos="444500" algn="l"/>
                        </a:tabLst>
                      </a:pPr>
                      <a:r>
                        <a:rPr lang="en-GB" sz="1400" b="0"/>
                        <a:t>		Temporary planning permission</a:t>
                      </a:r>
                    </a:p>
                    <a:p>
                      <a:pPr>
                        <a:tabLst>
                          <a:tab pos="179388" algn="l"/>
                          <a:tab pos="444500" algn="l"/>
                        </a:tabLst>
                      </a:pPr>
                      <a:r>
                        <a:rPr lang="en-GB" sz="1400" b="0"/>
                        <a:t>		Permanent planning permission</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4,261</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178</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4,083</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68.1%</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2.8%</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65.3%</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068898"/>
                  </a:ext>
                </a:extLst>
              </a:tr>
              <a:tr h="345087">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r>
                        <a:rPr lang="en-GB" sz="1400" b="1" kern="1200">
                          <a:solidFill>
                            <a:schemeClr val="bg1"/>
                          </a:solidFill>
                          <a:latin typeface="+mn-lt"/>
                          <a:ea typeface="+mn-ea"/>
                          <a:cs typeface="+mn-cs"/>
                        </a:rPr>
                        <a:t>Caravans on unauthorised sites (without planning permission</a:t>
                      </a:r>
                      <a:r>
                        <a:rPr lang="en-GB" sz="1400" b="1" kern="1200">
                          <a:solidFill>
                            <a:schemeClr val="lt1"/>
                          </a:solidFill>
                          <a:latin typeface="+mn-lt"/>
                          <a:ea typeface="+mn-ea"/>
                          <a:cs typeface="+mn-cs"/>
                        </a:rPr>
                        <a:t>)</a:t>
                      </a:r>
                      <a:endParaRPr lang="en-GB" sz="1400" b="1"/>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842</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13.5%</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2539282"/>
                  </a:ext>
                </a:extLst>
              </a:tr>
              <a:tr h="7320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80975" algn="l"/>
                          <a:tab pos="444500" algn="l"/>
                        </a:tabLst>
                        <a:defRPr/>
                      </a:pPr>
                      <a:r>
                        <a:rPr lang="en-GB" sz="1400" b="0"/>
                        <a:t>	Caravans on sites on Travellers' own land</a:t>
                      </a:r>
                    </a:p>
                    <a:p>
                      <a:pPr>
                        <a:tabLst>
                          <a:tab pos="180975" algn="l"/>
                          <a:tab pos="444500" algn="l"/>
                        </a:tabLst>
                      </a:pPr>
                      <a:r>
                        <a:rPr lang="en-GB" sz="1400" b="0"/>
                        <a:t>		Tolerated</a:t>
                      </a:r>
                    </a:p>
                    <a:p>
                      <a:pPr>
                        <a:tabLst>
                          <a:tab pos="180975" algn="l"/>
                          <a:tab pos="444500" algn="l"/>
                        </a:tabLst>
                      </a:pPr>
                      <a:r>
                        <a:rPr lang="en-GB" sz="1400" b="0"/>
                        <a:t>		Not tolerated</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775</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222</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553</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12.4%</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3.5%</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8.8%</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2727033"/>
                  </a:ext>
                </a:extLst>
              </a:tr>
              <a:tr h="7320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80975" algn="l"/>
                          <a:tab pos="444500" algn="l"/>
                        </a:tabLst>
                        <a:defRPr/>
                      </a:pPr>
                      <a:r>
                        <a:rPr lang="en-GB" sz="1400" b="0"/>
                        <a:t>	Caravans on sites not on Travellers' own land</a:t>
                      </a:r>
                    </a:p>
                    <a:p>
                      <a:pPr>
                        <a:tabLst>
                          <a:tab pos="180975" algn="l"/>
                          <a:tab pos="444500" algn="l"/>
                        </a:tabLst>
                      </a:pPr>
                      <a:r>
                        <a:rPr lang="en-GB" sz="1400" b="0"/>
                        <a:t>		Tolerated</a:t>
                      </a:r>
                    </a:p>
                    <a:p>
                      <a:pPr>
                        <a:tabLst>
                          <a:tab pos="180975" algn="l"/>
                          <a:tab pos="444500" algn="l"/>
                        </a:tabLst>
                      </a:pPr>
                      <a:r>
                        <a:rPr lang="en-GB" sz="1400" b="0"/>
                        <a:t>		Not tolerated</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67</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20</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47</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1.1%</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0.3%</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a:t>0.8%</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1860203"/>
                  </a:ext>
                </a:extLst>
              </a:tr>
              <a:tr h="345087">
                <a:tc>
                  <a:txBody>
                    <a:bodyPr/>
                    <a:lstStyle/>
                    <a:p>
                      <a:pPr>
                        <a:tabLst>
                          <a:tab pos="180975" algn="l"/>
                        </a:tabLst>
                      </a:pPr>
                      <a:r>
                        <a:rPr lang="en-GB" sz="1400" b="1"/>
                        <a:t>Total all Traveller caravans</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b="1"/>
                        <a:t>6,257</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b="1"/>
                        <a:t>100.0%</a:t>
                      </a:r>
                    </a:p>
                  </a:txBody>
                  <a:tcPr marL="72000" marR="72000" marT="72000" marB="7200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7963064"/>
                  </a:ext>
                </a:extLst>
              </a:tr>
            </a:tbl>
          </a:graphicData>
        </a:graphic>
      </p:graphicFrame>
      <p:sp>
        <p:nvSpPr>
          <p:cNvPr id="9" name="TextBox 8">
            <a:extLst>
              <a:ext uri="{FF2B5EF4-FFF2-40B4-BE49-F238E27FC236}">
                <a16:creationId xmlns:a16="http://schemas.microsoft.com/office/drawing/2014/main" id="{AF0DD8A8-8A01-49B5-B5CD-2C209E4E2046}"/>
              </a:ext>
            </a:extLst>
          </p:cNvPr>
          <p:cNvSpPr txBox="1"/>
          <p:nvPr/>
        </p:nvSpPr>
        <p:spPr>
          <a:xfrm>
            <a:off x="275779" y="6069479"/>
            <a:ext cx="11041982" cy="246221"/>
          </a:xfrm>
          <a:prstGeom prst="rect">
            <a:avLst/>
          </a:prstGeom>
          <a:noFill/>
        </p:spPr>
        <p:txBody>
          <a:bodyPr wrap="square" lIns="91440" tIns="45720" rIns="91440" bIns="45720" anchor="t">
            <a:spAutoFit/>
          </a:bodyPr>
          <a:lstStyle/>
          <a:p>
            <a:r>
              <a:rPr lang="en-GB" sz="1000"/>
              <a:t>Source: Count of Traveller Caravans, Department for Levelling Up, Housing &amp; Communities (2022). Available from </a:t>
            </a:r>
            <a:r>
              <a:rPr lang="fr-FR" sz="1000">
                <a:hlinkClick r:id="rId3"/>
              </a:rPr>
              <a:t>Traveller caravan count - GOV.UK (www.gov.uk)</a:t>
            </a:r>
            <a:endParaRPr lang="en-GB" sz="1000"/>
          </a:p>
        </p:txBody>
      </p:sp>
      <p:sp>
        <p:nvSpPr>
          <p:cNvPr id="4" name="TextBox 3">
            <a:extLst>
              <a:ext uri="{FF2B5EF4-FFF2-40B4-BE49-F238E27FC236}">
                <a16:creationId xmlns:a16="http://schemas.microsoft.com/office/drawing/2014/main" id="{117F5FB6-F631-932A-4327-9B69185FC999}"/>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012598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AD4A-0B39-4459-8906-1BD6FED063A1}"/>
              </a:ext>
            </a:extLst>
          </p:cNvPr>
          <p:cNvSpPr>
            <a:spLocks noGrp="1"/>
          </p:cNvSpPr>
          <p:nvPr>
            <p:ph type="title"/>
          </p:nvPr>
        </p:nvSpPr>
        <p:spPr>
          <a:xfrm>
            <a:off x="360000" y="360000"/>
            <a:ext cx="11444072" cy="978729"/>
          </a:xfrm>
        </p:spPr>
        <p:txBody>
          <a:bodyPr/>
          <a:lstStyle/>
          <a:p>
            <a:r>
              <a:rPr lang="en-GB"/>
              <a:t>Count of Traveller caravans by site type – NHS Frimley ICS, July 2022</a:t>
            </a:r>
          </a:p>
        </p:txBody>
      </p:sp>
      <p:sp>
        <p:nvSpPr>
          <p:cNvPr id="7" name="TextBox 6">
            <a:extLst>
              <a:ext uri="{FF2B5EF4-FFF2-40B4-BE49-F238E27FC236}">
                <a16:creationId xmlns:a16="http://schemas.microsoft.com/office/drawing/2014/main" id="{F878299F-20A0-4C02-B572-2E44FAA3BA33}"/>
              </a:ext>
            </a:extLst>
          </p:cNvPr>
          <p:cNvSpPr txBox="1"/>
          <p:nvPr/>
        </p:nvSpPr>
        <p:spPr>
          <a:xfrm>
            <a:off x="275779" y="6069479"/>
            <a:ext cx="11041982" cy="246221"/>
          </a:xfrm>
          <a:prstGeom prst="rect">
            <a:avLst/>
          </a:prstGeom>
          <a:noFill/>
        </p:spPr>
        <p:txBody>
          <a:bodyPr wrap="square" lIns="91440" tIns="45720" rIns="91440" bIns="45720" anchor="t">
            <a:spAutoFit/>
          </a:bodyPr>
          <a:lstStyle/>
          <a:p>
            <a:r>
              <a:rPr lang="en-GB" sz="1000"/>
              <a:t>Source: Count of Traveller Caravans, Department for Levelling Up, Housing &amp; Communities (2022). Available from </a:t>
            </a:r>
            <a:r>
              <a:rPr lang="fr-FR" sz="1000">
                <a:hlinkClick r:id="rId3"/>
              </a:rPr>
              <a:t>Traveller caravan count - GOV.UK (www.gov.uk)</a:t>
            </a:r>
            <a:endParaRPr lang="en-GB" sz="1000"/>
          </a:p>
        </p:txBody>
      </p:sp>
      <p:sp>
        <p:nvSpPr>
          <p:cNvPr id="3" name="TextBox 2">
            <a:extLst>
              <a:ext uri="{FF2B5EF4-FFF2-40B4-BE49-F238E27FC236}">
                <a16:creationId xmlns:a16="http://schemas.microsoft.com/office/drawing/2014/main" id="{A6CA8553-8864-490A-FC60-D3655254D3F1}"/>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graphicFrame>
        <p:nvGraphicFramePr>
          <p:cNvPr id="4" name="Table 3">
            <a:extLst>
              <a:ext uri="{FF2B5EF4-FFF2-40B4-BE49-F238E27FC236}">
                <a16:creationId xmlns:a16="http://schemas.microsoft.com/office/drawing/2014/main" id="{781BFA82-B9E5-7E14-A074-0D2DF113ACFE}"/>
              </a:ext>
            </a:extLst>
          </p:cNvPr>
          <p:cNvGraphicFramePr>
            <a:graphicFrameLocks noGrp="1"/>
          </p:cNvGraphicFramePr>
          <p:nvPr>
            <p:extLst>
              <p:ext uri="{D42A27DB-BD31-4B8C-83A1-F6EECF244321}">
                <p14:modId xmlns:p14="http://schemas.microsoft.com/office/powerpoint/2010/main" val="2757783997"/>
              </p:ext>
            </p:extLst>
          </p:nvPr>
        </p:nvGraphicFramePr>
        <p:xfrm>
          <a:off x="514350" y="1485901"/>
          <a:ext cx="11041983" cy="4258770"/>
        </p:xfrm>
        <a:graphic>
          <a:graphicData uri="http://schemas.openxmlformats.org/drawingml/2006/table">
            <a:tbl>
              <a:tblPr/>
              <a:tblGrid>
                <a:gridCol w="1923131">
                  <a:extLst>
                    <a:ext uri="{9D8B030D-6E8A-4147-A177-3AD203B41FA5}">
                      <a16:colId xmlns:a16="http://schemas.microsoft.com/office/drawing/2014/main" val="1149745733"/>
                    </a:ext>
                  </a:extLst>
                </a:gridCol>
                <a:gridCol w="1250035">
                  <a:extLst>
                    <a:ext uri="{9D8B030D-6E8A-4147-A177-3AD203B41FA5}">
                      <a16:colId xmlns:a16="http://schemas.microsoft.com/office/drawing/2014/main" val="34989547"/>
                    </a:ext>
                  </a:extLst>
                </a:gridCol>
                <a:gridCol w="1346192">
                  <a:extLst>
                    <a:ext uri="{9D8B030D-6E8A-4147-A177-3AD203B41FA5}">
                      <a16:colId xmlns:a16="http://schemas.microsoft.com/office/drawing/2014/main" val="1112463207"/>
                    </a:ext>
                  </a:extLst>
                </a:gridCol>
                <a:gridCol w="1330167">
                  <a:extLst>
                    <a:ext uri="{9D8B030D-6E8A-4147-A177-3AD203B41FA5}">
                      <a16:colId xmlns:a16="http://schemas.microsoft.com/office/drawing/2014/main" val="2488842614"/>
                    </a:ext>
                  </a:extLst>
                </a:gridCol>
                <a:gridCol w="1362219">
                  <a:extLst>
                    <a:ext uri="{9D8B030D-6E8A-4147-A177-3AD203B41FA5}">
                      <a16:colId xmlns:a16="http://schemas.microsoft.com/office/drawing/2014/main" val="2292475225"/>
                    </a:ext>
                  </a:extLst>
                </a:gridCol>
                <a:gridCol w="1458375">
                  <a:extLst>
                    <a:ext uri="{9D8B030D-6E8A-4147-A177-3AD203B41FA5}">
                      <a16:colId xmlns:a16="http://schemas.microsoft.com/office/drawing/2014/main" val="884926870"/>
                    </a:ext>
                  </a:extLst>
                </a:gridCol>
                <a:gridCol w="1298115">
                  <a:extLst>
                    <a:ext uri="{9D8B030D-6E8A-4147-A177-3AD203B41FA5}">
                      <a16:colId xmlns:a16="http://schemas.microsoft.com/office/drawing/2014/main" val="2539588859"/>
                    </a:ext>
                  </a:extLst>
                </a:gridCol>
                <a:gridCol w="1073749">
                  <a:extLst>
                    <a:ext uri="{9D8B030D-6E8A-4147-A177-3AD203B41FA5}">
                      <a16:colId xmlns:a16="http://schemas.microsoft.com/office/drawing/2014/main" val="600925095"/>
                    </a:ext>
                  </a:extLst>
                </a:gridCol>
              </a:tblGrid>
              <a:tr h="532750">
                <a:tc>
                  <a:txBody>
                    <a:bodyPr/>
                    <a:lstStyle/>
                    <a:p>
                      <a:pPr algn="l" fontAlgn="b"/>
                      <a:r>
                        <a:rPr lang="en-GB" sz="14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GB" sz="1400" b="1" i="0" u="none" strike="noStrike">
                          <a:solidFill>
                            <a:srgbClr val="000000"/>
                          </a:solidFill>
                          <a:effectLst/>
                          <a:latin typeface="Arial" panose="020B0604020202020204" pitchFamily="34" charset="0"/>
                        </a:rPr>
                        <a:t>Caravans on authorised sites (with planning permission)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gridSpan="3">
                  <a:txBody>
                    <a:bodyPr/>
                    <a:lstStyle/>
                    <a:p>
                      <a:pPr algn="ctr" fontAlgn="ctr"/>
                      <a:r>
                        <a:rPr lang="en-GB" sz="1400" b="1" i="0" u="none" strike="noStrike">
                          <a:solidFill>
                            <a:srgbClr val="000000"/>
                          </a:solidFill>
                          <a:effectLst/>
                          <a:latin typeface="Arial" panose="020B0604020202020204" pitchFamily="34" charset="0"/>
                        </a:rPr>
                        <a:t>Caravans on unauthorised sites (without planning permission)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a:txBody>
                    <a:bodyPr/>
                    <a:lstStyle/>
                    <a:p>
                      <a:pPr algn="ctr" fontAlgn="ctr"/>
                      <a:r>
                        <a:rPr lang="en-GB" sz="14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944795"/>
                  </a:ext>
                </a:extLst>
              </a:tr>
              <a:tr h="1000924">
                <a:tc>
                  <a:txBody>
                    <a:bodyPr/>
                    <a:lstStyle/>
                    <a:p>
                      <a:pPr algn="l" fontAlgn="ctr"/>
                      <a:r>
                        <a:rPr lang="en-GB" sz="1400" b="1" i="0" u="none" strike="noStrike">
                          <a:solidFill>
                            <a:srgbClr val="000000"/>
                          </a:solidFill>
                          <a:effectLst/>
                          <a:latin typeface="Arial" panose="020B0604020202020204" pitchFamily="34" charset="0"/>
                        </a:rPr>
                        <a:t>Local Authority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Socially rented caravans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Private caravans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Total caravans on authorised sites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Caravans on Traveller's own 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Caravans on sites not on Travellers' own 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Total unauthorised caravans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Arial" panose="020B0604020202020204" pitchFamily="34" charset="0"/>
                        </a:rPr>
                        <a:t>Total traveller caravans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320275"/>
                  </a:ext>
                </a:extLst>
              </a:tr>
              <a:tr h="250231">
                <a:tc>
                  <a:txBody>
                    <a:bodyPr/>
                    <a:lstStyle/>
                    <a:p>
                      <a:pPr algn="l" fontAlgn="b"/>
                      <a:r>
                        <a:rPr lang="en-GB" sz="1400" b="0" i="0" u="none" strike="noStrike">
                          <a:solidFill>
                            <a:srgbClr val="000000"/>
                          </a:solidFill>
                          <a:effectLst/>
                          <a:latin typeface="Arial" panose="020B0604020202020204" pitchFamily="34" charset="0"/>
                        </a:rPr>
                        <a:t>Bracknell Forest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5153188"/>
                  </a:ext>
                </a:extLst>
              </a:tr>
              <a:tr h="250231">
                <a:tc>
                  <a:txBody>
                    <a:bodyPr/>
                    <a:lstStyle/>
                    <a:p>
                      <a:pPr algn="l" fontAlgn="b"/>
                      <a:r>
                        <a:rPr lang="en-GB" sz="1400" b="0" i="0" u="none" strike="noStrike">
                          <a:solidFill>
                            <a:srgbClr val="000000"/>
                          </a:solidFill>
                          <a:effectLst/>
                          <a:latin typeface="Arial" panose="020B0604020202020204" pitchFamily="34" charset="0"/>
                        </a:rPr>
                        <a:t>Slough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1363100"/>
                  </a:ext>
                </a:extLst>
              </a:tr>
              <a:tr h="473017">
                <a:tc>
                  <a:txBody>
                    <a:bodyPr/>
                    <a:lstStyle/>
                    <a:p>
                      <a:pPr algn="l" fontAlgn="b"/>
                      <a:r>
                        <a:rPr lang="en-GB" sz="1400" b="0" i="0" u="none" strike="noStrike">
                          <a:solidFill>
                            <a:srgbClr val="000000"/>
                          </a:solidFill>
                          <a:effectLst/>
                          <a:latin typeface="Arial" panose="020B0604020202020204" pitchFamily="34" charset="0"/>
                        </a:rPr>
                        <a:t>Windsor &amp; Maidenhead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1203755"/>
                  </a:ext>
                </a:extLst>
              </a:tr>
              <a:tr h="250231">
                <a:tc>
                  <a:txBody>
                    <a:bodyPr/>
                    <a:lstStyle/>
                    <a:p>
                      <a:pPr algn="l" fontAlgn="b"/>
                      <a:r>
                        <a:rPr lang="en-GB" sz="1400" b="0" i="0" u="none" strike="noStrike">
                          <a:solidFill>
                            <a:srgbClr val="000000"/>
                          </a:solidFill>
                          <a:effectLst/>
                          <a:latin typeface="Arial" panose="020B0604020202020204" pitchFamily="34" charset="0"/>
                        </a:rPr>
                        <a:t>Hart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6412530"/>
                  </a:ext>
                </a:extLst>
              </a:tr>
              <a:tr h="250231">
                <a:tc>
                  <a:txBody>
                    <a:bodyPr/>
                    <a:lstStyle/>
                    <a:p>
                      <a:pPr algn="l" fontAlgn="b"/>
                      <a:r>
                        <a:rPr lang="en-GB" sz="1400" b="0" i="0" u="none" strike="noStrike">
                          <a:solidFill>
                            <a:srgbClr val="000000"/>
                          </a:solidFill>
                          <a:effectLst/>
                          <a:latin typeface="Arial" panose="020B0604020202020204" pitchFamily="34" charset="0"/>
                        </a:rPr>
                        <a:t>Rushmoor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96078"/>
                  </a:ext>
                </a:extLst>
              </a:tr>
              <a:tr h="250231">
                <a:tc>
                  <a:txBody>
                    <a:bodyPr/>
                    <a:lstStyle/>
                    <a:p>
                      <a:pPr algn="l" fontAlgn="b"/>
                      <a:r>
                        <a:rPr lang="en-GB" sz="1400" b="0" i="0" u="none" strike="noStrike">
                          <a:solidFill>
                            <a:srgbClr val="000000"/>
                          </a:solidFill>
                          <a:effectLst/>
                          <a:latin typeface="Arial" panose="020B0604020202020204" pitchFamily="34" charset="0"/>
                        </a:rPr>
                        <a:t>Guildford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904607"/>
                  </a:ext>
                </a:extLst>
              </a:tr>
              <a:tr h="250231">
                <a:tc>
                  <a:txBody>
                    <a:bodyPr/>
                    <a:lstStyle/>
                    <a:p>
                      <a:pPr algn="l" fontAlgn="b"/>
                      <a:r>
                        <a:rPr lang="en-GB" sz="1400" b="0" i="0" u="none" strike="noStrike">
                          <a:solidFill>
                            <a:srgbClr val="000000"/>
                          </a:solidFill>
                          <a:effectLst/>
                          <a:latin typeface="Arial" panose="020B0604020202020204" pitchFamily="34" charset="0"/>
                        </a:rPr>
                        <a:t>Runnymede**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6984085"/>
                  </a:ext>
                </a:extLst>
              </a:tr>
              <a:tr h="250231">
                <a:tc>
                  <a:txBody>
                    <a:bodyPr/>
                    <a:lstStyle/>
                    <a:p>
                      <a:pPr algn="l" fontAlgn="b"/>
                      <a:r>
                        <a:rPr lang="en-GB" sz="1400" b="0" i="0" u="none" strike="noStrike">
                          <a:solidFill>
                            <a:srgbClr val="000000"/>
                          </a:solidFill>
                          <a:effectLst/>
                          <a:latin typeface="Arial" panose="020B0604020202020204" pitchFamily="34" charset="0"/>
                        </a:rPr>
                        <a:t>Surrey Heath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661098"/>
                  </a:ext>
                </a:extLst>
              </a:tr>
              <a:tr h="250231">
                <a:tc>
                  <a:txBody>
                    <a:bodyPr/>
                    <a:lstStyle/>
                    <a:p>
                      <a:pPr algn="l" fontAlgn="b"/>
                      <a:r>
                        <a:rPr lang="en-GB" sz="1400" b="0" i="0" u="none" strike="noStrike">
                          <a:solidFill>
                            <a:srgbClr val="000000"/>
                          </a:solidFill>
                          <a:effectLst/>
                          <a:latin typeface="Arial" panose="020B0604020202020204" pitchFamily="34" charset="0"/>
                        </a:rPr>
                        <a:t>Waverley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196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Arial" panose="020B0604020202020204" pitchFamily="34" charset="0"/>
                        </a:rPr>
                        <a:t>207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4523219"/>
                  </a:ext>
                </a:extLst>
              </a:tr>
              <a:tr h="250231">
                <a:tc gridSpan="3">
                  <a:txBody>
                    <a:bodyPr/>
                    <a:lstStyle/>
                    <a:p>
                      <a:pPr algn="l" fontAlgn="b"/>
                      <a:r>
                        <a:rPr lang="en-GB" sz="1000" b="0" i="0" u="none" strike="noStrike">
                          <a:solidFill>
                            <a:srgbClr val="000000"/>
                          </a:solidFill>
                          <a:effectLst/>
                          <a:latin typeface="Arial" panose="020B0604020202020204" pitchFamily="34" charset="0"/>
                        </a:rPr>
                        <a:t>** data not submitted for at least 3 consecutive counts</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tc>
                  <a:txBody>
                    <a:bodyPr/>
                    <a:lstStyle/>
                    <a:p>
                      <a:pPr algn="l" fontAlgn="b"/>
                      <a:endParaRPr lang="en-GB" sz="14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4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4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4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400" b="0" i="0" u="none" strike="noStrike">
                        <a:solidFill>
                          <a:srgbClr val="000000"/>
                        </a:solidFill>
                        <a:effectLst/>
                        <a:latin typeface="Arial" panose="020B060402020202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87319532"/>
                  </a:ext>
                </a:extLst>
              </a:tr>
            </a:tbl>
          </a:graphicData>
        </a:graphic>
      </p:graphicFrame>
    </p:spTree>
    <p:extLst>
      <p:ext uri="{BB962C8B-B14F-4D97-AF65-F5344CB8AC3E}">
        <p14:creationId xmlns:p14="http://schemas.microsoft.com/office/powerpoint/2010/main" val="3955476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6262-C05B-1195-05C4-33DF779699B5}"/>
              </a:ext>
            </a:extLst>
          </p:cNvPr>
          <p:cNvSpPr>
            <a:spLocks noGrp="1"/>
          </p:cNvSpPr>
          <p:nvPr>
            <p:ph type="title"/>
          </p:nvPr>
        </p:nvSpPr>
        <p:spPr/>
        <p:txBody>
          <a:bodyPr>
            <a:normAutofit/>
          </a:bodyPr>
          <a:lstStyle/>
          <a:p>
            <a:r>
              <a:rPr lang="en-GB" sz="3000"/>
              <a:t>Gypsy, Roma Travellers: Organisations</a:t>
            </a:r>
          </a:p>
        </p:txBody>
      </p:sp>
      <p:sp>
        <p:nvSpPr>
          <p:cNvPr id="3" name="Content Placeholder 2">
            <a:extLst>
              <a:ext uri="{FF2B5EF4-FFF2-40B4-BE49-F238E27FC236}">
                <a16:creationId xmlns:a16="http://schemas.microsoft.com/office/drawing/2014/main" id="{105B4B8D-9090-8339-EEFA-4D38870419C2}"/>
              </a:ext>
            </a:extLst>
          </p:cNvPr>
          <p:cNvSpPr>
            <a:spLocks noGrp="1"/>
          </p:cNvSpPr>
          <p:nvPr>
            <p:ph idx="1"/>
          </p:nvPr>
        </p:nvSpPr>
        <p:spPr/>
        <p:txBody>
          <a:bodyPr>
            <a:normAutofit/>
          </a:bodyPr>
          <a:lstStyle/>
          <a:p>
            <a:pPr marL="342900" indent="-342900">
              <a:buFont typeface="Arial" panose="020B0604020202020204" pitchFamily="34" charset="0"/>
              <a:buChar char="•"/>
            </a:pPr>
            <a:r>
              <a:rPr lang="en-GB" sz="1600" b="0">
                <a:hlinkClick r:id="rId2"/>
              </a:rPr>
              <a:t>Friends, Families &amp; Travellers</a:t>
            </a:r>
            <a:endParaRPr lang="en-GB" sz="1600" b="0"/>
          </a:p>
          <a:p>
            <a:pPr marL="342900" indent="-342900">
              <a:buFont typeface="Arial" panose="020B0604020202020204" pitchFamily="34" charset="0"/>
              <a:buChar char="•"/>
            </a:pPr>
            <a:r>
              <a:rPr lang="en-GB" sz="1600" b="0">
                <a:hlinkClick r:id="rId3"/>
              </a:rPr>
              <a:t>The Traveller Movement</a:t>
            </a:r>
            <a:endParaRPr lang="en-GB" sz="1600" b="0"/>
          </a:p>
          <a:p>
            <a:pPr marL="342900" indent="-342900">
              <a:buFont typeface="Arial" panose="020B0604020202020204" pitchFamily="34" charset="0"/>
              <a:buChar char="•"/>
            </a:pPr>
            <a:r>
              <a:rPr lang="en-GB" sz="1600" b="0">
                <a:hlinkClick r:id="rId4"/>
              </a:rPr>
              <a:t>Margaret </a:t>
            </a:r>
            <a:r>
              <a:rPr lang="en-GB" sz="1600" b="0" err="1">
                <a:hlinkClick r:id="rId4"/>
              </a:rPr>
              <a:t>Clitherow</a:t>
            </a:r>
            <a:r>
              <a:rPr lang="en-GB" sz="1600" b="0">
                <a:hlinkClick r:id="rId4"/>
              </a:rPr>
              <a:t> Trust</a:t>
            </a:r>
            <a:endParaRPr lang="en-GB" sz="1600" b="0"/>
          </a:p>
          <a:p>
            <a:pPr marL="342900" indent="-342900">
              <a:buFont typeface="Arial" panose="020B0604020202020204" pitchFamily="34" charset="0"/>
              <a:buChar char="•"/>
            </a:pPr>
            <a:r>
              <a:rPr lang="en-GB" sz="1600" b="0">
                <a:hlinkClick r:id="rId5"/>
              </a:rPr>
              <a:t>Leeds Gate Gypsy &amp; Traveller Exchange</a:t>
            </a:r>
            <a:endParaRPr lang="en-GB" sz="1600" b="0"/>
          </a:p>
          <a:p>
            <a:pPr marL="342900" indent="-342900">
              <a:buFont typeface="Arial" panose="020B0604020202020204" pitchFamily="34" charset="0"/>
              <a:buChar char="•"/>
            </a:pPr>
            <a:r>
              <a:rPr lang="en-GB" sz="1600" b="0" err="1">
                <a:hlinkClick r:id="rId6"/>
              </a:rPr>
              <a:t>Pavee</a:t>
            </a:r>
            <a:r>
              <a:rPr lang="en-GB" sz="1600" b="0">
                <a:hlinkClick r:id="rId6"/>
              </a:rPr>
              <a:t> Point: Traveller and Roma Centre</a:t>
            </a:r>
            <a:endParaRPr lang="en-GB" sz="1600" b="0"/>
          </a:p>
          <a:p>
            <a:pPr marL="342900" indent="-342900">
              <a:buFont typeface="Arial" panose="020B0604020202020204" pitchFamily="34" charset="0"/>
              <a:buChar char="•"/>
            </a:pPr>
            <a:r>
              <a:rPr lang="en-GB" sz="1600" b="0">
                <a:hlinkClick r:id="rId7"/>
              </a:rPr>
              <a:t>Roma Support Group</a:t>
            </a:r>
            <a:endParaRPr lang="en-GB" sz="1600" b="0"/>
          </a:p>
        </p:txBody>
      </p:sp>
      <p:sp>
        <p:nvSpPr>
          <p:cNvPr id="4" name="TextBox 3">
            <a:extLst>
              <a:ext uri="{FF2B5EF4-FFF2-40B4-BE49-F238E27FC236}">
                <a16:creationId xmlns:a16="http://schemas.microsoft.com/office/drawing/2014/main" id="{ECC72D9D-C53E-1BF8-1CF0-2791ED9C86BD}"/>
              </a:ext>
            </a:extLst>
          </p:cNvPr>
          <p:cNvSpPr txBox="1"/>
          <p:nvPr/>
        </p:nvSpPr>
        <p:spPr>
          <a:xfrm>
            <a:off x="9601200" y="6390278"/>
            <a:ext cx="2185214" cy="369332"/>
          </a:xfrm>
          <a:prstGeom prst="rect">
            <a:avLst/>
          </a:prstGeom>
          <a:noFill/>
        </p:spPr>
        <p:txBody>
          <a:bodyPr wrap="none" rtlCol="0">
            <a:spAutoFit/>
          </a:bodyPr>
          <a:lstStyle/>
          <a:p>
            <a:r>
              <a:rPr lang="en-GB">
                <a:hlinkClick r:id="rId8" action="ppaction://hlinksldjump"/>
              </a:rPr>
              <a:t>Return to Contents</a:t>
            </a:r>
            <a:endParaRPr lang="en-GB"/>
          </a:p>
        </p:txBody>
      </p:sp>
    </p:spTree>
    <p:extLst>
      <p:ext uri="{BB962C8B-B14F-4D97-AF65-F5344CB8AC3E}">
        <p14:creationId xmlns:p14="http://schemas.microsoft.com/office/powerpoint/2010/main" val="2257441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1004-C5AA-03DB-161E-1C52E428AA0F}"/>
              </a:ext>
            </a:extLst>
          </p:cNvPr>
          <p:cNvSpPr>
            <a:spLocks noGrp="1"/>
          </p:cNvSpPr>
          <p:nvPr>
            <p:ph type="title"/>
          </p:nvPr>
        </p:nvSpPr>
        <p:spPr/>
        <p:txBody>
          <a:bodyPr/>
          <a:lstStyle/>
          <a:p>
            <a:r>
              <a:rPr lang="en-GB"/>
              <a:t>Sex workers</a:t>
            </a:r>
          </a:p>
        </p:txBody>
      </p:sp>
      <p:sp>
        <p:nvSpPr>
          <p:cNvPr id="4" name="TextBox 3">
            <a:extLst>
              <a:ext uri="{FF2B5EF4-FFF2-40B4-BE49-F238E27FC236}">
                <a16:creationId xmlns:a16="http://schemas.microsoft.com/office/drawing/2014/main" id="{748AE615-E322-7B6A-5AEF-E829F7925551}"/>
              </a:ext>
            </a:extLst>
          </p:cNvPr>
          <p:cNvSpPr txBox="1"/>
          <p:nvPr/>
        </p:nvSpPr>
        <p:spPr>
          <a:xfrm>
            <a:off x="365760" y="1028700"/>
            <a:ext cx="10972800" cy="36933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endParaRPr lang="en-GB">
              <a:solidFill>
                <a:srgbClr val="000000"/>
              </a:solidFill>
              <a:latin typeface="Arial" panose="020B0604020202020204" pitchFamily="34" charset="0"/>
            </a:endParaRPr>
          </a:p>
        </p:txBody>
      </p:sp>
      <p:sp>
        <p:nvSpPr>
          <p:cNvPr id="3" name="TextBox 2">
            <a:extLst>
              <a:ext uri="{FF2B5EF4-FFF2-40B4-BE49-F238E27FC236}">
                <a16:creationId xmlns:a16="http://schemas.microsoft.com/office/drawing/2014/main" id="{34F90B86-5954-27ED-6F7D-6917403A2F63}"/>
              </a:ext>
            </a:extLst>
          </p:cNvPr>
          <p:cNvSpPr txBox="1"/>
          <p:nvPr/>
        </p:nvSpPr>
        <p:spPr>
          <a:xfrm>
            <a:off x="9601200" y="6390278"/>
            <a:ext cx="2185214" cy="369332"/>
          </a:xfrm>
          <a:prstGeom prst="rect">
            <a:avLst/>
          </a:prstGeom>
          <a:noFill/>
        </p:spPr>
        <p:txBody>
          <a:bodyPr wrap="none" rtlCol="0">
            <a:spAutoFit/>
          </a:bodyPr>
          <a:lstStyle/>
          <a:p>
            <a:r>
              <a:rPr lang="en-GB" dirty="0">
                <a:hlinkClick r:id="rId2" action="ppaction://hlinksldjump"/>
              </a:rPr>
              <a:t>Return to Contents</a:t>
            </a:r>
            <a:endParaRPr lang="en-GB" dirty="0"/>
          </a:p>
        </p:txBody>
      </p:sp>
    </p:spTree>
    <p:extLst>
      <p:ext uri="{BB962C8B-B14F-4D97-AF65-F5344CB8AC3E}">
        <p14:creationId xmlns:p14="http://schemas.microsoft.com/office/powerpoint/2010/main" val="20257084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E87A-F24D-CCD8-74CA-7EFC1468E781}"/>
              </a:ext>
            </a:extLst>
          </p:cNvPr>
          <p:cNvSpPr>
            <a:spLocks noGrp="1"/>
          </p:cNvSpPr>
          <p:nvPr>
            <p:ph type="title"/>
          </p:nvPr>
        </p:nvSpPr>
        <p:spPr/>
        <p:txBody>
          <a:bodyPr/>
          <a:lstStyle/>
          <a:p>
            <a:r>
              <a:rPr lang="en-GB"/>
              <a:t>Sex workers: Contents</a:t>
            </a:r>
          </a:p>
        </p:txBody>
      </p:sp>
      <p:sp>
        <p:nvSpPr>
          <p:cNvPr id="3" name="Content Placeholder 2">
            <a:extLst>
              <a:ext uri="{FF2B5EF4-FFF2-40B4-BE49-F238E27FC236}">
                <a16:creationId xmlns:a16="http://schemas.microsoft.com/office/drawing/2014/main" id="{0BF416AA-BB8D-C320-64C1-AC65018AF2EC}"/>
              </a:ext>
            </a:extLst>
          </p:cNvPr>
          <p:cNvSpPr>
            <a:spLocks noGrp="1"/>
          </p:cNvSpPr>
          <p:nvPr>
            <p:ph idx="1"/>
          </p:nvPr>
        </p:nvSpPr>
        <p:spPr>
          <a:xfrm>
            <a:off x="359999" y="1440000"/>
            <a:ext cx="10932841" cy="4351338"/>
          </a:xfrm>
        </p:spPr>
        <p:txBody>
          <a:bodyPr vert="horz" lIns="91440" tIns="45720" rIns="91440" bIns="45720" rtlCol="0" anchor="t">
            <a:normAutofit/>
          </a:bodyPr>
          <a:lstStyle/>
          <a:p>
            <a:pPr marL="342900" indent="-342900">
              <a:buFont typeface="Arial" panose="020B0604020202020204" pitchFamily="34" charset="0"/>
              <a:buChar char="•"/>
            </a:pPr>
            <a:r>
              <a:rPr lang="en-GB" sz="1600" b="0" dirty="0">
                <a:hlinkClick r:id="rId2" action="ppaction://hlinksldjump"/>
              </a:rPr>
              <a:t>Sex workers: Key messages</a:t>
            </a:r>
            <a:endParaRPr lang="en-US" sz="1600" dirty="0"/>
          </a:p>
          <a:p>
            <a:pPr marL="342900" indent="-342900">
              <a:buFont typeface="Arial" panose="020B0604020202020204" pitchFamily="34" charset="0"/>
              <a:buChar char="•"/>
            </a:pPr>
            <a:r>
              <a:rPr lang="en-GB" sz="1600" b="0" dirty="0">
                <a:hlinkClick r:id="rId3" action="ppaction://hlinksldjump"/>
              </a:rPr>
              <a:t>Sex workers overview</a:t>
            </a:r>
            <a:endParaRPr lang="en-GB" sz="1600" dirty="0"/>
          </a:p>
          <a:p>
            <a:pPr marL="342900" indent="-342900">
              <a:buFont typeface="Arial" panose="020B0604020202020204" pitchFamily="34" charset="0"/>
              <a:buChar char="•"/>
            </a:pPr>
            <a:r>
              <a:rPr lang="en-GB" sz="1600" b="0" dirty="0">
                <a:cs typeface="Arial"/>
                <a:hlinkClick r:id="rId4" action="ppaction://hlinksldjump"/>
              </a:rPr>
              <a:t>Sex workers and the law</a:t>
            </a:r>
            <a:endParaRPr lang="en-GB" sz="1600" b="0" dirty="0">
              <a:cs typeface="Arial"/>
            </a:endParaRPr>
          </a:p>
          <a:p>
            <a:pPr marL="342900" indent="-342900">
              <a:buFont typeface="Arial" panose="020B0604020202020204" pitchFamily="34" charset="0"/>
              <a:buChar char="•"/>
            </a:pPr>
            <a:r>
              <a:rPr lang="en-GB" sz="1600" b="0" dirty="0">
                <a:cs typeface="Arial"/>
                <a:hlinkClick r:id="rId5" action="ppaction://hlinksldjump"/>
              </a:rPr>
              <a:t>Visual representation of the various "sectors" of sex work</a:t>
            </a:r>
            <a:endParaRPr lang="en-GB" sz="1600" b="0" dirty="0">
              <a:cs typeface="Arial"/>
            </a:endParaRPr>
          </a:p>
          <a:p>
            <a:pPr marL="342900" indent="-342900">
              <a:buFont typeface="Arial" panose="020B0604020202020204" pitchFamily="34" charset="0"/>
              <a:buChar char="•"/>
            </a:pPr>
            <a:r>
              <a:rPr lang="en-GB" sz="1600" b="0" dirty="0">
                <a:cs typeface="Arial"/>
                <a:hlinkClick r:id="rId6" action="ppaction://hlinksldjump"/>
              </a:rPr>
              <a:t>Exploring the Health and Wellbeing (HWB) needs of Sex Workers in two English Regions</a:t>
            </a:r>
            <a:endParaRPr lang="en-GB" sz="1600" b="0" dirty="0">
              <a:cs typeface="Arial"/>
            </a:endParaRPr>
          </a:p>
          <a:p>
            <a:pPr marL="342900" indent="-342900">
              <a:buFont typeface="Arial" panose="020B0604020202020204" pitchFamily="34" charset="0"/>
              <a:buChar char="•"/>
            </a:pPr>
            <a:r>
              <a:rPr lang="en-GB" sz="1600" b="0" dirty="0">
                <a:cs typeface="Arial"/>
                <a:hlinkClick r:id="rId7" action="ppaction://hlinksldjump"/>
              </a:rPr>
              <a:t>Sex workers: demographics</a:t>
            </a:r>
            <a:endParaRPr lang="en-GB" sz="1600" b="0" dirty="0">
              <a:cs typeface="Arial"/>
            </a:endParaRPr>
          </a:p>
          <a:p>
            <a:pPr marL="342900" indent="-342900">
              <a:buFont typeface="Arial" panose="020B0604020202020204" pitchFamily="34" charset="0"/>
              <a:buChar char="•"/>
            </a:pPr>
            <a:r>
              <a:rPr lang="en-GB" sz="1600" b="0" dirty="0">
                <a:hlinkClick r:id="rId8" action="ppaction://hlinksldjump"/>
              </a:rPr>
              <a:t>Health outcomes for sex workers</a:t>
            </a:r>
            <a:endParaRPr lang="en-GB" sz="1600" b="0" dirty="0">
              <a:cs typeface="Arial"/>
            </a:endParaRPr>
          </a:p>
          <a:p>
            <a:pPr marL="342900" indent="-342900">
              <a:buFont typeface="Arial" panose="020B0604020202020204" pitchFamily="34" charset="0"/>
              <a:buChar char="•"/>
            </a:pPr>
            <a:r>
              <a:rPr lang="en-GB" sz="1600" b="0" dirty="0">
                <a:cs typeface="Arial"/>
                <a:hlinkClick r:id="rId9" action="ppaction://hlinksldjump"/>
              </a:rPr>
              <a:t>Sex workers: Resources and organisations</a:t>
            </a:r>
            <a:endParaRPr lang="en-GB" sz="1600" b="0" dirty="0">
              <a:cs typeface="Arial"/>
            </a:endParaRPr>
          </a:p>
        </p:txBody>
      </p:sp>
      <p:sp>
        <p:nvSpPr>
          <p:cNvPr id="4" name="TextBox 3">
            <a:extLst>
              <a:ext uri="{FF2B5EF4-FFF2-40B4-BE49-F238E27FC236}">
                <a16:creationId xmlns:a16="http://schemas.microsoft.com/office/drawing/2014/main" id="{78FDC476-9B13-1267-8A33-CE672F3E35E2}"/>
              </a:ext>
            </a:extLst>
          </p:cNvPr>
          <p:cNvSpPr txBox="1"/>
          <p:nvPr/>
        </p:nvSpPr>
        <p:spPr>
          <a:xfrm>
            <a:off x="9601200" y="6390278"/>
            <a:ext cx="2185214" cy="369332"/>
          </a:xfrm>
          <a:prstGeom prst="rect">
            <a:avLst/>
          </a:prstGeom>
          <a:noFill/>
        </p:spPr>
        <p:txBody>
          <a:bodyPr wrap="none" rtlCol="0">
            <a:spAutoFit/>
          </a:bodyPr>
          <a:lstStyle/>
          <a:p>
            <a:r>
              <a:rPr lang="en-GB">
                <a:hlinkClick r:id="rId10" action="ppaction://hlinksldjump"/>
              </a:rPr>
              <a:t>Return to Contents</a:t>
            </a:r>
            <a:endParaRPr lang="en-GB"/>
          </a:p>
        </p:txBody>
      </p:sp>
    </p:spTree>
    <p:extLst>
      <p:ext uri="{BB962C8B-B14F-4D97-AF65-F5344CB8AC3E}">
        <p14:creationId xmlns:p14="http://schemas.microsoft.com/office/powerpoint/2010/main" val="24187441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39F0-12CD-3301-36DD-06A61573D6A9}"/>
              </a:ext>
            </a:extLst>
          </p:cNvPr>
          <p:cNvSpPr>
            <a:spLocks noGrp="1"/>
          </p:cNvSpPr>
          <p:nvPr>
            <p:ph type="title"/>
          </p:nvPr>
        </p:nvSpPr>
        <p:spPr/>
        <p:txBody>
          <a:bodyPr/>
          <a:lstStyle/>
          <a:p>
            <a:r>
              <a:rPr lang="en-GB" dirty="0">
                <a:cs typeface="Arial"/>
              </a:rPr>
              <a:t>Sex workers: Key messages</a:t>
            </a:r>
            <a:endParaRPr lang="en-GB" dirty="0"/>
          </a:p>
        </p:txBody>
      </p:sp>
      <p:sp>
        <p:nvSpPr>
          <p:cNvPr id="3" name="Content Placeholder 2">
            <a:extLst>
              <a:ext uri="{FF2B5EF4-FFF2-40B4-BE49-F238E27FC236}">
                <a16:creationId xmlns:a16="http://schemas.microsoft.com/office/drawing/2014/main" id="{3DA4F35A-5648-9959-0657-2EAFE890A799}"/>
              </a:ext>
            </a:extLst>
          </p:cNvPr>
          <p:cNvSpPr>
            <a:spLocks noGrp="1"/>
          </p:cNvSpPr>
          <p:nvPr>
            <p:ph idx="1"/>
          </p:nvPr>
        </p:nvSpPr>
        <p:spPr>
          <a:xfrm>
            <a:off x="360000" y="1204839"/>
            <a:ext cx="11296382" cy="4351338"/>
          </a:xfrm>
        </p:spPr>
        <p:txBody>
          <a:bodyPr vert="horz" lIns="91440" tIns="45720" rIns="91440" bIns="45720" rtlCol="0" anchor="t">
            <a:noAutofit/>
          </a:bodyPr>
          <a:lstStyle/>
          <a:p>
            <a:pPr marL="342900" indent="-342900">
              <a:lnSpc>
                <a:spcPct val="150000"/>
              </a:lnSpc>
              <a:buFont typeface="Wingdings" panose="05000000000000000000" pitchFamily="2" charset="2"/>
              <a:buChar char="q"/>
            </a:pPr>
            <a:r>
              <a:rPr lang="en-GB" sz="1600" b="0" dirty="0">
                <a:cs typeface="Arial" panose="020B0604020202020204"/>
              </a:rPr>
              <a:t>Studies have shown that the population of sex workers is diverse and rapidly changing but there is a lack of data and insight which makes analysis difficult. Whilst routine data does not exist at national, regional or local level, this does not mean that addressing the health and care needs of sex workers are not important.</a:t>
            </a:r>
          </a:p>
          <a:p>
            <a:pPr marL="342900" indent="-342900">
              <a:lnSpc>
                <a:spcPct val="150000"/>
              </a:lnSpc>
              <a:buFont typeface="Wingdings" panose="05000000000000000000" pitchFamily="2" charset="2"/>
              <a:buChar char="q"/>
            </a:pPr>
            <a:endParaRPr lang="en-GB" sz="1600" b="0" dirty="0">
              <a:cs typeface="Arial" panose="020B0604020202020204"/>
            </a:endParaRPr>
          </a:p>
          <a:p>
            <a:pPr marL="342900" indent="-342900">
              <a:lnSpc>
                <a:spcPct val="150000"/>
              </a:lnSpc>
              <a:buFont typeface="Wingdings" panose="05000000000000000000" pitchFamily="2" charset="2"/>
              <a:buChar char="q"/>
            </a:pPr>
            <a:r>
              <a:rPr lang="en-GB" sz="1600" b="0" dirty="0">
                <a:ea typeface="+mn-lt"/>
                <a:cs typeface="+mn-lt"/>
              </a:rPr>
              <a:t>Many sex workers experience a </a:t>
            </a:r>
            <a:r>
              <a:rPr lang="en-GB" sz="1600" b="0" dirty="0" err="1">
                <a:ea typeface="+mn-lt"/>
                <a:cs typeface="+mn-lt"/>
              </a:rPr>
              <a:t>syndemic</a:t>
            </a:r>
            <a:r>
              <a:rPr lang="en-GB" sz="1600" b="0" dirty="0">
                <a:ea typeface="+mn-lt"/>
                <a:cs typeface="+mn-lt"/>
              </a:rPr>
              <a:t>, where a multitude of social problems, such as poverty, violence and homelessness, combine to negatively impact on health in a way that is more severe than if they were affected by just a single social issue. </a:t>
            </a:r>
          </a:p>
          <a:p>
            <a:pPr>
              <a:lnSpc>
                <a:spcPct val="150000"/>
              </a:lnSpc>
            </a:pPr>
            <a:endParaRPr lang="en-GB" sz="1600" dirty="0"/>
          </a:p>
          <a:p>
            <a:pPr marL="342900" indent="-342900">
              <a:lnSpc>
                <a:spcPct val="150000"/>
              </a:lnSpc>
              <a:buFont typeface="Wingdings" panose="05000000000000000000" pitchFamily="2" charset="2"/>
              <a:buChar char="q"/>
            </a:pPr>
            <a:r>
              <a:rPr lang="en-GB" sz="1600" b="0" dirty="0">
                <a:ea typeface="+mn-lt"/>
                <a:cs typeface="+mn-lt"/>
              </a:rPr>
              <a:t>Sex work is associated with high levels of social stigma. F</a:t>
            </a:r>
            <a:r>
              <a:rPr lang="en-GB" sz="1600" b="0" dirty="0">
                <a:solidFill>
                  <a:srgbClr val="333333"/>
                </a:solidFill>
                <a:ea typeface="+mn-lt"/>
                <a:cs typeface="+mn-lt"/>
              </a:rPr>
              <a:t>ear of stigmatisation and of  criminalisation result in reduced contact with health and other support services, compounding health issues and leading to greater social exclusion.</a:t>
            </a:r>
          </a:p>
          <a:p>
            <a:pPr marL="342900" indent="-342900">
              <a:lnSpc>
                <a:spcPct val="150000"/>
              </a:lnSpc>
              <a:buFont typeface="Wingdings" panose="05000000000000000000" pitchFamily="2" charset="2"/>
              <a:buChar char="q"/>
            </a:pPr>
            <a:endParaRPr lang="en-GB" sz="1600" b="0" dirty="0">
              <a:cs typeface="Arial" panose="020B0604020202020204"/>
            </a:endParaRPr>
          </a:p>
          <a:p>
            <a:pPr marL="342900" indent="-342900">
              <a:lnSpc>
                <a:spcPct val="150000"/>
              </a:lnSpc>
              <a:buFont typeface="Wingdings" panose="05000000000000000000" pitchFamily="2" charset="2"/>
              <a:buChar char="q"/>
            </a:pPr>
            <a:endParaRPr lang="en-GB" sz="1600" b="0" dirty="0">
              <a:cs typeface="Arial" panose="020B0604020202020204"/>
            </a:endParaRPr>
          </a:p>
          <a:p>
            <a:pPr marL="342900" indent="-342900">
              <a:lnSpc>
                <a:spcPct val="150000"/>
              </a:lnSpc>
              <a:buFont typeface="Wingdings" panose="05000000000000000000" pitchFamily="2" charset="2"/>
              <a:buChar char="q"/>
            </a:pPr>
            <a:endParaRPr lang="en-GB" sz="1600" b="0" dirty="0">
              <a:cs typeface="Arial" panose="020B0604020202020204"/>
            </a:endParaRPr>
          </a:p>
        </p:txBody>
      </p:sp>
      <p:sp>
        <p:nvSpPr>
          <p:cNvPr id="4" name="TextBox 3">
            <a:extLst>
              <a:ext uri="{FF2B5EF4-FFF2-40B4-BE49-F238E27FC236}">
                <a16:creationId xmlns:a16="http://schemas.microsoft.com/office/drawing/2014/main" id="{E60CA0D5-0B9D-75B3-8BB2-69158018E224}"/>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8622425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9BEA-EF4F-0BD5-C286-196A7855283E}"/>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687119A8-2CB6-738B-7900-A1537A029F01}"/>
              </a:ext>
            </a:extLst>
          </p:cNvPr>
          <p:cNvSpPr txBox="1"/>
          <p:nvPr/>
        </p:nvSpPr>
        <p:spPr>
          <a:xfrm>
            <a:off x="365760" y="1028700"/>
            <a:ext cx="10972800" cy="36933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endParaRPr lang="en-GB">
              <a:solidFill>
                <a:srgbClr val="000000"/>
              </a:solidFill>
              <a:latin typeface="Arial" panose="020B0604020202020204" pitchFamily="34" charset="0"/>
            </a:endParaRPr>
          </a:p>
        </p:txBody>
      </p:sp>
      <p:sp>
        <p:nvSpPr>
          <p:cNvPr id="4" name="TextBox 3">
            <a:extLst>
              <a:ext uri="{FF2B5EF4-FFF2-40B4-BE49-F238E27FC236}">
                <a16:creationId xmlns:a16="http://schemas.microsoft.com/office/drawing/2014/main" id="{D18CAC7E-FD4C-7AF0-6E34-61357E587215}"/>
              </a:ext>
            </a:extLst>
          </p:cNvPr>
          <p:cNvSpPr txBox="1"/>
          <p:nvPr/>
        </p:nvSpPr>
        <p:spPr>
          <a:xfrm>
            <a:off x="360000" y="983525"/>
            <a:ext cx="10972800" cy="5509200"/>
          </a:xfrm>
          <a:prstGeom prst="rect">
            <a:avLst/>
          </a:prstGeom>
          <a:noFill/>
          <a:ln w="12700" cap="flat" cmpd="sng" algn="ctr">
            <a:solidFill>
              <a:schemeClr val="tx1">
                <a:alpha val="0"/>
              </a:schemeClr>
            </a:solidFill>
            <a:prstDash val="solid"/>
            <a:round/>
            <a:headEnd type="none" w="med" len="med"/>
            <a:tailEnd type="none" w="med" len="med"/>
          </a:ln>
        </p:spPr>
        <p:txBody>
          <a:bodyPr vert="horz" lIns="91440" tIns="45720" rIns="91440" bIns="45720" rtlCol="0" anchor="t">
            <a:spAutoFit/>
          </a:bodyPr>
          <a:lstStyle/>
          <a:p>
            <a:r>
              <a:rPr lang="en-GB" sz="1600">
                <a:solidFill>
                  <a:srgbClr val="000000"/>
                </a:solidFill>
                <a:latin typeface="Arial"/>
                <a:cs typeface="Arial"/>
              </a:rPr>
              <a:t>Limited data was found regarding sex workers in the UK. A systematic review and meta-analysis of four inclusion health populations found</a:t>
            </a:r>
            <a:r>
              <a:rPr lang="en-GB" sz="1600">
                <a:solidFill>
                  <a:srgbClr val="000000"/>
                </a:solidFill>
                <a:ea typeface="+mn-lt"/>
                <a:cs typeface="+mn-lt"/>
              </a:rPr>
              <a:t> that sex workers were the least well investigated</a:t>
            </a:r>
            <a:r>
              <a:rPr lang="en-GB" sz="1600" baseline="30000">
                <a:solidFill>
                  <a:srgbClr val="000000"/>
                </a:solidFill>
                <a:ea typeface="+mn-lt"/>
                <a:cs typeface="+mn-lt"/>
              </a:rPr>
              <a:t>1.</a:t>
            </a:r>
            <a:r>
              <a:rPr lang="en-GB" sz="1600">
                <a:solidFill>
                  <a:srgbClr val="000000"/>
                </a:solidFill>
                <a:latin typeface="Arial"/>
                <a:cs typeface="Arial"/>
              </a:rPr>
              <a:t>  The NIHR is currently offering funding as part of the Public Health Research Programme to look at what interventions improve health outcomes for sex workers</a:t>
            </a:r>
            <a:r>
              <a:rPr lang="en-GB" sz="1600" baseline="30000">
                <a:solidFill>
                  <a:srgbClr val="000000"/>
                </a:solidFill>
                <a:latin typeface="Arial"/>
                <a:cs typeface="Arial"/>
              </a:rPr>
              <a:t>2</a:t>
            </a:r>
            <a:r>
              <a:rPr lang="en-GB" sz="1600">
                <a:solidFill>
                  <a:srgbClr val="000000"/>
                </a:solidFill>
                <a:latin typeface="Arial"/>
                <a:cs typeface="Arial"/>
              </a:rPr>
              <a:t>.  The lack of data is in part due to the following reasons</a:t>
            </a:r>
            <a:r>
              <a:rPr lang="en-GB" sz="1600" baseline="30000">
                <a:solidFill>
                  <a:srgbClr val="000000"/>
                </a:solidFill>
                <a:latin typeface="Arial"/>
                <a:cs typeface="Arial"/>
              </a:rPr>
              <a:t>3</a:t>
            </a:r>
            <a:r>
              <a:rPr lang="en-GB" sz="1600">
                <a:solidFill>
                  <a:srgbClr val="000000"/>
                </a:solidFill>
                <a:latin typeface="Arial"/>
                <a:cs typeface="Arial"/>
              </a:rPr>
              <a:t>:
</a:t>
            </a:r>
            <a:r>
              <a:rPr lang="en-GB" sz="1600" b="1">
                <a:solidFill>
                  <a:srgbClr val="000000"/>
                </a:solidFill>
                <a:latin typeface="Arial"/>
                <a:cs typeface="Arial"/>
              </a:rPr>
              <a:t>Criminalization</a:t>
            </a:r>
            <a:r>
              <a:rPr lang="en-GB" sz="1600">
                <a:solidFill>
                  <a:srgbClr val="000000"/>
                </a:solidFill>
                <a:latin typeface="Arial"/>
                <a:cs typeface="Arial"/>
              </a:rPr>
              <a:t>: Sex work is largely criminalized in the UK, which means that sex workers often operate underground and may be reluctant to share information about their work. This can make it difficult to gather accurate data.
</a:t>
            </a:r>
            <a:r>
              <a:rPr lang="en-GB" sz="1600" b="1">
                <a:solidFill>
                  <a:srgbClr val="000000"/>
                </a:solidFill>
                <a:latin typeface="Arial"/>
                <a:cs typeface="Arial"/>
              </a:rPr>
              <a:t>Stigma</a:t>
            </a:r>
            <a:r>
              <a:rPr lang="en-GB" sz="1600">
                <a:solidFill>
                  <a:srgbClr val="000000"/>
                </a:solidFill>
                <a:latin typeface="Arial"/>
                <a:cs typeface="Arial"/>
              </a:rPr>
              <a:t>: There is a significant social stigma attached to sex work, which can make sex workers hesitant to reveal their identities or provide information about their work. This can lead to underreporting and inaccurate data.
</a:t>
            </a:r>
            <a:r>
              <a:rPr lang="en-GB" sz="1600" b="1">
                <a:solidFill>
                  <a:srgbClr val="000000"/>
                </a:solidFill>
                <a:latin typeface="Arial"/>
                <a:cs typeface="Arial"/>
              </a:rPr>
              <a:t>Methodological challenges</a:t>
            </a:r>
            <a:r>
              <a:rPr lang="en-GB" sz="1600">
                <a:solidFill>
                  <a:srgbClr val="000000"/>
                </a:solidFill>
                <a:latin typeface="Arial"/>
                <a:cs typeface="Arial"/>
              </a:rPr>
              <a:t>: Conducting research on sex work can be methodologically challenging. For example, it can be difficult to obtain a representative sample of sex workers, as they may be dispersed across different locations and may be difficult to identify. It can also be challenging to develop questions that are sensitive to the experiences of sex workers and that will elicit accurate and meaningful responses. One study, </a:t>
            </a:r>
            <a:r>
              <a:rPr lang="en-GB" sz="1600">
                <a:solidFill>
                  <a:srgbClr val="000000"/>
                </a:solidFill>
                <a:ea typeface="+mn-lt"/>
                <a:cs typeface="+mn-lt"/>
              </a:rPr>
              <a:t>which surveyed sex workers aged 19 years or older, found 37% of participants did not disclose their occupation to healthcare providers</a:t>
            </a:r>
            <a:r>
              <a:rPr lang="en-GB" sz="1600" baseline="30000">
                <a:solidFill>
                  <a:srgbClr val="000000"/>
                </a:solidFill>
                <a:ea typeface="+mn-lt"/>
                <a:cs typeface="+mn-lt"/>
              </a:rPr>
              <a:t>3</a:t>
            </a:r>
            <a:r>
              <a:rPr lang="en-GB" sz="1600">
                <a:solidFill>
                  <a:srgbClr val="000000"/>
                </a:solidFill>
                <a:ea typeface="+mn-lt"/>
                <a:cs typeface="+mn-lt"/>
              </a:rPr>
              <a:t>.</a:t>
            </a:r>
            <a:endParaRPr lang="en-GB" sz="1600">
              <a:solidFill>
                <a:srgbClr val="000000"/>
              </a:solidFill>
              <a:latin typeface="Arial"/>
              <a:cs typeface="Arial"/>
            </a:endParaRPr>
          </a:p>
          <a:p>
            <a:endParaRPr lang="en-GB" sz="1600">
              <a:solidFill>
                <a:srgbClr val="000000"/>
              </a:solidFill>
              <a:latin typeface="Arial" panose="020B0604020202020204" pitchFamily="34" charset="0"/>
            </a:endParaRPr>
          </a:p>
          <a:p>
            <a:r>
              <a:rPr lang="en-GB" sz="1600">
                <a:solidFill>
                  <a:srgbClr val="000000"/>
                </a:solidFill>
                <a:latin typeface="Arial"/>
                <a:cs typeface="Arial"/>
              </a:rPr>
              <a:t>The lack of routinely collected data means this pack does not include data at an ICB level. It is however recognised that local data may be available as part of bespoke pieces of work or needs assessments. While routine data does not exist at national, regional or local level, this does not mean the issue is not important.</a:t>
            </a:r>
          </a:p>
          <a:p>
            <a:endParaRPr lang="en-GB" sz="1600">
              <a:solidFill>
                <a:srgbClr val="000000"/>
              </a:solidFill>
              <a:latin typeface="Arial" panose="020B0604020202020204" pitchFamily="34" charset="0"/>
              <a:cs typeface="Arial"/>
            </a:endParaRPr>
          </a:p>
          <a:p>
            <a:endParaRPr lang="en-GB" sz="1600">
              <a:solidFill>
                <a:srgbClr val="000000"/>
              </a:solidFill>
              <a:highlight>
                <a:srgbClr val="FFFF00"/>
              </a:highlight>
              <a:latin typeface="Arial" panose="020B0604020202020204" pitchFamily="34" charset="0"/>
              <a:cs typeface="Arial"/>
            </a:endParaRPr>
          </a:p>
        </p:txBody>
      </p:sp>
      <p:sp>
        <p:nvSpPr>
          <p:cNvPr id="7" name="TextBox 6">
            <a:extLst>
              <a:ext uri="{FF2B5EF4-FFF2-40B4-BE49-F238E27FC236}">
                <a16:creationId xmlns:a16="http://schemas.microsoft.com/office/drawing/2014/main" id="{40389F9E-6497-EBC3-005E-CA683B6B6471}"/>
              </a:ext>
            </a:extLst>
          </p:cNvPr>
          <p:cNvSpPr txBox="1"/>
          <p:nvPr/>
        </p:nvSpPr>
        <p:spPr>
          <a:xfrm>
            <a:off x="375285" y="186690"/>
            <a:ext cx="11582400" cy="553998"/>
          </a:xfrm>
          <a:prstGeom prst="rect">
            <a:avLst/>
          </a:prstGeom>
          <a:noFill/>
          <a:ln w="12700" cap="flat" cmpd="sng" algn="ctr">
            <a:solidFill>
              <a:schemeClr val="tx1">
                <a:alpha val="0"/>
              </a:schemeClr>
            </a:solidFill>
            <a:prstDash val="solid"/>
            <a:round/>
            <a:headEnd type="none" w="med" len="med"/>
            <a:tailEnd type="none" w="med" len="med"/>
          </a:ln>
        </p:spPr>
        <p:txBody>
          <a:bodyPr vert="horz" lIns="91440" tIns="45720" rIns="91440" bIns="45720" rtlCol="0" anchor="t">
            <a:spAutoFit/>
          </a:bodyPr>
          <a:lstStyle/>
          <a:p>
            <a:r>
              <a:rPr lang="en-GB" sz="3000" b="1">
                <a:solidFill>
                  <a:srgbClr val="000000"/>
                </a:solidFill>
                <a:latin typeface="Arial"/>
                <a:cs typeface="Arial"/>
              </a:rPr>
              <a:t>Sex workers overview 1/2</a:t>
            </a:r>
            <a:endParaRPr lang="en-GB" sz="3000" b="1">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783A5286-2361-3EBE-6DEF-00EEF5757C4A}"/>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2502482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0EEA-DE1C-33C1-0F09-D8719191AC28}"/>
              </a:ext>
            </a:extLst>
          </p:cNvPr>
          <p:cNvSpPr>
            <a:spLocks noGrp="1"/>
          </p:cNvSpPr>
          <p:nvPr>
            <p:ph type="title"/>
          </p:nvPr>
        </p:nvSpPr>
        <p:spPr>
          <a:xfrm>
            <a:off x="226316" y="263181"/>
            <a:ext cx="11444072" cy="535531"/>
          </a:xfrm>
        </p:spPr>
        <p:txBody>
          <a:bodyPr anchor="t">
            <a:normAutofit/>
          </a:bodyPr>
          <a:lstStyle/>
          <a:p>
            <a:r>
              <a:rPr lang="en-GB" sz="2800"/>
              <a:t>The statutory duties placed on public bodies</a:t>
            </a:r>
          </a:p>
        </p:txBody>
      </p:sp>
      <p:sp>
        <p:nvSpPr>
          <p:cNvPr id="3" name="Content Placeholder 2">
            <a:extLst>
              <a:ext uri="{FF2B5EF4-FFF2-40B4-BE49-F238E27FC236}">
                <a16:creationId xmlns:a16="http://schemas.microsoft.com/office/drawing/2014/main" id="{27817811-B86B-7A74-89B4-AE2A7B68881D}"/>
              </a:ext>
            </a:extLst>
          </p:cNvPr>
          <p:cNvSpPr>
            <a:spLocks noGrp="1"/>
          </p:cNvSpPr>
          <p:nvPr>
            <p:ph sz="half" idx="1"/>
          </p:nvPr>
        </p:nvSpPr>
        <p:spPr>
          <a:xfrm>
            <a:off x="226316" y="1030699"/>
            <a:ext cx="8870059" cy="3627363"/>
          </a:xfrm>
        </p:spPr>
        <p:txBody>
          <a:bodyPr vert="horz" lIns="91440" tIns="45720" rIns="91440" bIns="45720" rtlCol="0" anchor="t">
            <a:noAutofit/>
          </a:bodyPr>
          <a:lstStyle/>
          <a:p>
            <a:r>
              <a:rPr lang="en-GB" sz="1600" b="0"/>
              <a:t>The NHS Constitution states that the NHS has a duty to “…pay particular attention to groups or sections of society where improvements in health and life expectancy are not keeping pace with the rest of the population”. </a:t>
            </a:r>
          </a:p>
          <a:p>
            <a:r>
              <a:rPr lang="en-GB" sz="1600" b="0"/>
              <a:t>This is reflected in the National Health Service Act 2006 (as amended by the Health and Social Care Act 2012 and 2022), which introduced for the first-time legal duties to reduce health inequalities. </a:t>
            </a:r>
            <a:endParaRPr lang="en-GB" sz="1600" b="0">
              <a:cs typeface="Arial"/>
            </a:endParaRPr>
          </a:p>
          <a:p>
            <a:r>
              <a:rPr lang="en-GB" sz="1600" b="0"/>
              <a:t>NHS England and Integrated Care Boards (ICBs) have a legal duty to have regard to reducing inequalities associated with access to and outcomes from NHS services. This means that health inequalities must be properly and seriously considered when making decisions or exercising functions, including balancing those needs against any other challenging factors.  ICBs and NHS trusts must also provide annual narrative for progress to address inequalities.  </a:t>
            </a:r>
            <a:endParaRPr lang="en-GB" sz="1600" b="0">
              <a:cs typeface="Arial"/>
            </a:endParaRPr>
          </a:p>
          <a:p>
            <a:endParaRPr lang="en-GB" sz="1600" b="0">
              <a:cs typeface="Arial"/>
            </a:endParaRPr>
          </a:p>
        </p:txBody>
      </p:sp>
      <p:pic>
        <p:nvPicPr>
          <p:cNvPr id="4" name="Picture 3" descr="Original pamphlet introducing NHS">
            <a:extLst>
              <a:ext uri="{FF2B5EF4-FFF2-40B4-BE49-F238E27FC236}">
                <a16:creationId xmlns:a16="http://schemas.microsoft.com/office/drawing/2014/main" id="{9C2B53A0-2EFC-284E-71D8-415829A1B377}"/>
              </a:ext>
            </a:extLst>
          </p:cNvPr>
          <p:cNvPicPr>
            <a:picLocks noChangeAspect="1"/>
          </p:cNvPicPr>
          <p:nvPr/>
        </p:nvPicPr>
        <p:blipFill>
          <a:blip r:embed="rId3"/>
          <a:stretch>
            <a:fillRect/>
          </a:stretch>
        </p:blipFill>
        <p:spPr>
          <a:xfrm>
            <a:off x="9542748" y="798712"/>
            <a:ext cx="2127640" cy="2906682"/>
          </a:xfrm>
          <a:prstGeom prst="rect">
            <a:avLst/>
          </a:prstGeom>
          <a:noFill/>
        </p:spPr>
      </p:pic>
      <p:sp>
        <p:nvSpPr>
          <p:cNvPr id="5" name="TextBox 4">
            <a:extLst>
              <a:ext uri="{FF2B5EF4-FFF2-40B4-BE49-F238E27FC236}">
                <a16:creationId xmlns:a16="http://schemas.microsoft.com/office/drawing/2014/main" id="{749E5678-CE5F-4F6A-D652-DF45BE5D90C4}"/>
              </a:ext>
            </a:extLst>
          </p:cNvPr>
          <p:cNvSpPr txBox="1"/>
          <p:nvPr/>
        </p:nvSpPr>
        <p:spPr>
          <a:xfrm>
            <a:off x="212709" y="4142014"/>
            <a:ext cx="11575159" cy="1969770"/>
          </a:xfrm>
          <a:prstGeom prst="rect">
            <a:avLst/>
          </a:prstGeom>
          <a:ln w="28575">
            <a:solidFill>
              <a:srgbClr val="4472C4"/>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GB" sz="1600" b="0"/>
              <a:t>ICBs have statutory duties to </a:t>
            </a:r>
            <a:r>
              <a:rPr lang="en-GB" sz="1600" b="0">
                <a:hlinkClick r:id="rId4"/>
              </a:rPr>
              <a:t>support partnership working</a:t>
            </a:r>
            <a:r>
              <a:rPr lang="en-GB" sz="1600" b="0"/>
              <a:t>, where this would help to tackle inequalities.  </a:t>
            </a:r>
          </a:p>
          <a:p>
            <a:endParaRPr lang="en-GB" sz="1000" b="0">
              <a:cs typeface="Arial"/>
            </a:endParaRPr>
          </a:p>
          <a:p>
            <a:r>
              <a:rPr lang="en-GB" sz="1600" b="0">
                <a:cs typeface="Arial"/>
              </a:rPr>
              <a:t>The </a:t>
            </a:r>
            <a:r>
              <a:rPr lang="en-GB" sz="1600" b="1">
                <a:cs typeface="Arial"/>
              </a:rPr>
              <a:t>Homelessness Reduction Act 2017</a:t>
            </a:r>
            <a:r>
              <a:rPr lang="en-GB" sz="1600" b="0">
                <a:cs typeface="Arial"/>
              </a:rPr>
              <a:t> places several duties on </a:t>
            </a:r>
            <a:r>
              <a:rPr lang="en-GB" sz="1600" b="0">
                <a:ea typeface="+mn-lt"/>
                <a:cs typeface="+mn-lt"/>
              </a:rPr>
              <a:t>local authorities to assess, prevent and relieve homelessness. </a:t>
            </a:r>
            <a:endParaRPr lang="en-US" sz="1600" b="0">
              <a:ea typeface="+mn-lt"/>
              <a:cs typeface="+mn-lt"/>
            </a:endParaRPr>
          </a:p>
          <a:p>
            <a:pPr lvl="1"/>
            <a:r>
              <a:rPr lang="en-GB" sz="1600" b="0">
                <a:ea typeface="+mn-lt"/>
                <a:cs typeface="+mn-lt"/>
              </a:rPr>
              <a:t>Duty of every local authority in England to provide </a:t>
            </a:r>
            <a:r>
              <a:rPr lang="en-GB" sz="1600" b="0">
                <a:ea typeface="+mn-lt"/>
                <a:cs typeface="+mn-lt"/>
                <a:hlinkClick r:id="rId5"/>
              </a:rPr>
              <a:t>advisory services</a:t>
            </a:r>
            <a:endParaRPr lang="en-US" sz="1600" b="0">
              <a:ea typeface="+mn-lt"/>
              <a:cs typeface="+mn-lt"/>
            </a:endParaRPr>
          </a:p>
          <a:p>
            <a:pPr lvl="1"/>
            <a:r>
              <a:rPr lang="en-GB" sz="1600" b="0">
                <a:ea typeface="+mn-lt"/>
                <a:cs typeface="+mn-lt"/>
              </a:rPr>
              <a:t>Duty to </a:t>
            </a:r>
            <a:r>
              <a:rPr lang="en-GB" sz="1600" b="0">
                <a:ea typeface="+mn-lt"/>
                <a:cs typeface="+mn-lt"/>
                <a:hlinkClick r:id="rId6"/>
              </a:rPr>
              <a:t>assess every eligible applicant’s case and agree a plan</a:t>
            </a:r>
            <a:endParaRPr lang="en-GB" sz="1600" b="0">
              <a:ea typeface="+mn-lt"/>
              <a:cs typeface="+mn-lt"/>
            </a:endParaRPr>
          </a:p>
          <a:p>
            <a:pPr lvl="1"/>
            <a:r>
              <a:rPr lang="en-GB" sz="1600" b="0">
                <a:ea typeface="+mn-lt"/>
                <a:cs typeface="+mn-lt"/>
              </a:rPr>
              <a:t>Duties to those who are </a:t>
            </a:r>
            <a:r>
              <a:rPr lang="en-GB" sz="1600" b="0">
                <a:ea typeface="+mn-lt"/>
                <a:cs typeface="+mn-lt"/>
                <a:hlinkClick r:id="rId7"/>
              </a:rPr>
              <a:t>homeless or threatened with homelessness</a:t>
            </a:r>
            <a:endParaRPr lang="en-GB" sz="1600" b="0">
              <a:ea typeface="+mn-lt"/>
              <a:cs typeface="+mn-lt"/>
            </a:endParaRPr>
          </a:p>
          <a:p>
            <a:pPr lvl="1"/>
            <a:r>
              <a:rPr lang="en-GB" sz="1600" b="0">
                <a:ea typeface="+mn-lt"/>
                <a:cs typeface="+mn-lt"/>
              </a:rPr>
              <a:t>Duty on public authorities in England to </a:t>
            </a:r>
            <a:r>
              <a:rPr lang="en-GB" sz="1600" b="0">
                <a:ea typeface="+mn-lt"/>
                <a:cs typeface="+mn-lt"/>
                <a:hlinkClick r:id="rId8"/>
              </a:rPr>
              <a:t>refer cases</a:t>
            </a:r>
            <a:r>
              <a:rPr lang="en-GB" sz="1600">
                <a:ea typeface="+mn-lt"/>
                <a:cs typeface="+mn-lt"/>
              </a:rPr>
              <a:t> (</a:t>
            </a:r>
            <a:r>
              <a:rPr lang="en-GB" sz="1600">
                <a:ea typeface="+mn-lt"/>
                <a:cs typeface="+mn-lt"/>
                <a:hlinkClick r:id="rId9"/>
              </a:rPr>
              <a:t>A guide to the duty to refer </a:t>
            </a:r>
            <a:r>
              <a:rPr lang="en-GB" sz="1600">
                <a:ea typeface="+mn-lt"/>
                <a:cs typeface="+mn-lt"/>
              </a:rPr>
              <a:t>)</a:t>
            </a:r>
            <a:endParaRPr lang="en-GB" sz="1600">
              <a:cs typeface="Arial"/>
            </a:endParaRPr>
          </a:p>
        </p:txBody>
      </p:sp>
      <p:sp>
        <p:nvSpPr>
          <p:cNvPr id="6" name="TextBox 5">
            <a:extLst>
              <a:ext uri="{FF2B5EF4-FFF2-40B4-BE49-F238E27FC236}">
                <a16:creationId xmlns:a16="http://schemas.microsoft.com/office/drawing/2014/main" id="{759CB184-302F-F235-CA3F-9549BB6E2D14}"/>
              </a:ext>
            </a:extLst>
          </p:cNvPr>
          <p:cNvSpPr txBox="1"/>
          <p:nvPr/>
        </p:nvSpPr>
        <p:spPr>
          <a:xfrm>
            <a:off x="9601200" y="6390278"/>
            <a:ext cx="2185214" cy="369332"/>
          </a:xfrm>
          <a:prstGeom prst="rect">
            <a:avLst/>
          </a:prstGeom>
          <a:noFill/>
        </p:spPr>
        <p:txBody>
          <a:bodyPr wrap="none" rtlCol="0">
            <a:spAutoFit/>
          </a:bodyPr>
          <a:lstStyle/>
          <a:p>
            <a:r>
              <a:rPr lang="en-GB" dirty="0">
                <a:hlinkClick r:id="rId10" action="ppaction://hlinksldjump"/>
              </a:rPr>
              <a:t>Return to Contents</a:t>
            </a:r>
            <a:endParaRPr lang="en-GB" dirty="0"/>
          </a:p>
        </p:txBody>
      </p:sp>
    </p:spTree>
    <p:extLst>
      <p:ext uri="{BB962C8B-B14F-4D97-AF65-F5344CB8AC3E}">
        <p14:creationId xmlns:p14="http://schemas.microsoft.com/office/powerpoint/2010/main" val="2426731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CDCBA-FDFE-1EB7-9CB6-928B27E3A8CF}"/>
              </a:ext>
            </a:extLst>
          </p:cNvPr>
          <p:cNvSpPr>
            <a:spLocks noGrp="1"/>
          </p:cNvSpPr>
          <p:nvPr>
            <p:ph type="title"/>
          </p:nvPr>
        </p:nvSpPr>
        <p:spPr>
          <a:xfrm>
            <a:off x="360000" y="284584"/>
            <a:ext cx="11446163" cy="844839"/>
          </a:xfrm>
        </p:spPr>
        <p:txBody>
          <a:bodyPr/>
          <a:lstStyle/>
          <a:p>
            <a:r>
              <a:rPr lang="en-GB">
                <a:cs typeface="Arial"/>
              </a:rPr>
              <a:t>Sex workers overview 2/2</a:t>
            </a:r>
            <a:endParaRPr lang="en-US"/>
          </a:p>
        </p:txBody>
      </p:sp>
      <p:sp>
        <p:nvSpPr>
          <p:cNvPr id="3" name="Content Placeholder 2">
            <a:extLst>
              <a:ext uri="{FF2B5EF4-FFF2-40B4-BE49-F238E27FC236}">
                <a16:creationId xmlns:a16="http://schemas.microsoft.com/office/drawing/2014/main" id="{D37FC6C2-676D-EEF1-3FBF-C2E4447E66EE}"/>
              </a:ext>
            </a:extLst>
          </p:cNvPr>
          <p:cNvSpPr>
            <a:spLocks noGrp="1"/>
          </p:cNvSpPr>
          <p:nvPr>
            <p:ph idx="1"/>
          </p:nvPr>
        </p:nvSpPr>
        <p:spPr>
          <a:xfrm>
            <a:off x="360000" y="2657649"/>
            <a:ext cx="11378777" cy="4073680"/>
          </a:xfrm>
        </p:spPr>
        <p:txBody>
          <a:bodyPr vert="horz" lIns="91440" tIns="45720" rIns="91440" bIns="45720" rtlCol="0" anchor="t">
            <a:normAutofit/>
          </a:bodyPr>
          <a:lstStyle/>
          <a:p>
            <a:r>
              <a:rPr lang="en-GB" sz="1600" b="0">
                <a:ea typeface="+mn-lt"/>
                <a:cs typeface="+mn-lt"/>
              </a:rPr>
              <a:t>Sex workers are a diverse population, based on the type of services they provide, so their health and wellbeing needs vary.  In the UK, sex work is associated with a number of poor health outcomes and sex workers are disproportionately at risk of poor physical and mental health.  Street-based sex workers are highly marginalised, facing face disproportionate health inequities and harms related to: substance use; blood borne viruses, such as HIV, hepatitis B, and hepatitis C; and sexually transmitted infections (STIs)</a:t>
            </a:r>
            <a:r>
              <a:rPr lang="en-GB" sz="1600" b="0" baseline="30000">
                <a:ea typeface="+mn-lt"/>
                <a:cs typeface="+mn-lt"/>
              </a:rPr>
              <a:t>1,2,3</a:t>
            </a:r>
            <a:r>
              <a:rPr lang="en-GB" sz="1600" b="0">
                <a:ea typeface="+mn-lt"/>
                <a:cs typeface="+mn-lt"/>
              </a:rPr>
              <a:t>.</a:t>
            </a:r>
            <a:endParaRPr lang="en-GB" sz="1600">
              <a:cs typeface="Arial"/>
            </a:endParaRPr>
          </a:p>
          <a:p>
            <a:r>
              <a:rPr lang="en-GB" sz="1600" b="0">
                <a:ea typeface="Calibri"/>
                <a:cs typeface="Arial"/>
              </a:rPr>
              <a:t>Sex workers can encounter high rates of physical, verbal, and sexual violence from intimate partners, with perpetrators posing as clients</a:t>
            </a:r>
            <a:r>
              <a:rPr lang="en-GB" sz="1600" b="0" baseline="30000">
                <a:ea typeface="Calibri"/>
                <a:cs typeface="Arial"/>
              </a:rPr>
              <a:t>1</a:t>
            </a:r>
            <a:r>
              <a:rPr lang="en-GB" sz="1600" b="0">
                <a:ea typeface="Calibri"/>
                <a:cs typeface="Arial"/>
              </a:rPr>
              <a:t>. Reporting these offences is largely dependent on the quality of local relationships with police</a:t>
            </a:r>
            <a:r>
              <a:rPr lang="en-GB" sz="1600" b="0" baseline="30000">
                <a:ea typeface="Calibri"/>
                <a:cs typeface="Arial"/>
              </a:rPr>
              <a:t>5</a:t>
            </a:r>
            <a:r>
              <a:rPr lang="en-GB" sz="1600" b="0">
                <a:ea typeface="Calibri"/>
                <a:cs typeface="Arial"/>
              </a:rPr>
              <a:t>. </a:t>
            </a:r>
            <a:r>
              <a:rPr lang="en-GB" sz="1600" b="0">
                <a:ea typeface="+mn-lt"/>
                <a:cs typeface="+mn-lt"/>
              </a:rPr>
              <a:t>Some sex workers encounter additional stigma, for example, people who are from gender or sexual minority populations. The changing nature of sex work means that increasingly, work is being carried out in off the street and online environments, using digital platforms for engagement</a:t>
            </a:r>
            <a:r>
              <a:rPr lang="en-GB" sz="1600" b="0" baseline="30000">
                <a:ea typeface="+mn-lt"/>
                <a:cs typeface="+mn-lt"/>
              </a:rPr>
              <a:t>4</a:t>
            </a:r>
            <a:r>
              <a:rPr lang="en-GB" sz="1600" b="0">
                <a:ea typeface="+mn-lt"/>
                <a:cs typeface="+mn-lt"/>
              </a:rPr>
              <a:t>. Not all sex work is experienced in the same way with the type of sex work and the entry and exit points into the work varying significantly. It, therefore, may be difficult to distinguish sex workers from other patients.</a:t>
            </a:r>
            <a:endParaRPr lang="en-GB" sz="1600">
              <a:ea typeface="+mn-lt"/>
              <a:cs typeface="+mn-lt"/>
            </a:endParaRPr>
          </a:p>
          <a:p>
            <a:r>
              <a:rPr lang="en-GB" sz="1600" b="0">
                <a:ea typeface="+mn-lt"/>
                <a:cs typeface="+mn-lt"/>
              </a:rPr>
              <a:t>It is important to recognise that the varied type of sex work means there is a broad range of occupational experiences. This population group reflects the intersectionality with other inclusion health groups, such as homelessness, modern slavery, drug and alcohol dependence and contact with the criminal justice system.  </a:t>
            </a:r>
            <a:endParaRPr lang="en-GB" sz="1600">
              <a:ea typeface="+mn-lt"/>
              <a:cs typeface="+mn-lt"/>
            </a:endParaRPr>
          </a:p>
          <a:p>
            <a:pPr>
              <a:lnSpc>
                <a:spcPct val="110000"/>
              </a:lnSpc>
            </a:pPr>
            <a:endParaRPr lang="en-GB" sz="1600" b="0">
              <a:cs typeface="Arial"/>
            </a:endParaRPr>
          </a:p>
          <a:p>
            <a:endParaRPr lang="en-GB" sz="1600" b="0">
              <a:cs typeface="Arial"/>
            </a:endParaRPr>
          </a:p>
        </p:txBody>
      </p:sp>
      <p:sp>
        <p:nvSpPr>
          <p:cNvPr id="5" name="Rectangle 4">
            <a:extLst>
              <a:ext uri="{FF2B5EF4-FFF2-40B4-BE49-F238E27FC236}">
                <a16:creationId xmlns:a16="http://schemas.microsoft.com/office/drawing/2014/main" id="{A3766221-1F38-DE23-14AD-057E0A2A3F04}"/>
              </a:ext>
            </a:extLst>
          </p:cNvPr>
          <p:cNvSpPr/>
          <p:nvPr/>
        </p:nvSpPr>
        <p:spPr>
          <a:xfrm>
            <a:off x="383297" y="952883"/>
            <a:ext cx="11412278" cy="14265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GB" sz="1600" baseline="0">
                <a:latin typeface="Arial"/>
                <a:ea typeface="Segoe UI"/>
                <a:cs typeface="Segoe UI"/>
              </a:rPr>
              <a:t>"Sex work lies in the intersection of a broad range of health inequalities. The complexity of the issue and morality politics cannot stand in the way of recognising the health risks sex workers face. It is time to put the health and safety of sex workers at the forefront of policy decisions and crucial to offer a structure for the implementation of effective policy interventions, protection, and research."</a:t>
            </a:r>
            <a:r>
              <a:rPr lang="en-US" sz="1600">
                <a:latin typeface="Arial"/>
                <a:ea typeface="Segoe UI"/>
                <a:cs typeface="Segoe UI"/>
              </a:rPr>
              <a:t>​</a:t>
            </a:r>
            <a:endParaRPr lang="en-US" sz="1600"/>
          </a:p>
          <a:p>
            <a:pPr algn="ctr" rtl="0"/>
            <a:r>
              <a:rPr lang="en-GB" sz="1400" baseline="0">
                <a:latin typeface="Arial"/>
                <a:ea typeface="Segoe UI"/>
                <a:cs typeface="Segoe UI"/>
                <a:hlinkClick r:id="rId3"/>
              </a:rPr>
              <a:t>The Lancet editorial, February 2023</a:t>
            </a:r>
            <a:r>
              <a:rPr lang="en-US" sz="1400">
                <a:latin typeface="Arial"/>
                <a:ea typeface="Segoe UI"/>
                <a:cs typeface="Segoe UI"/>
                <a:hlinkClick r:id="rId3"/>
              </a:rPr>
              <a:t>​</a:t>
            </a:r>
            <a:endParaRPr lang="en-GB"/>
          </a:p>
        </p:txBody>
      </p:sp>
      <p:sp>
        <p:nvSpPr>
          <p:cNvPr id="4" name="TextBox 3">
            <a:extLst>
              <a:ext uri="{FF2B5EF4-FFF2-40B4-BE49-F238E27FC236}">
                <a16:creationId xmlns:a16="http://schemas.microsoft.com/office/drawing/2014/main" id="{AECB9518-BE6C-94BE-C0E1-FFC13CA38F53}"/>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9142035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249C-CEF9-0A4B-BB9B-A2A6B786FEF3}"/>
              </a:ext>
            </a:extLst>
          </p:cNvPr>
          <p:cNvSpPr>
            <a:spLocks noGrp="1"/>
          </p:cNvSpPr>
          <p:nvPr>
            <p:ph type="title"/>
          </p:nvPr>
        </p:nvSpPr>
        <p:spPr/>
        <p:txBody>
          <a:bodyPr>
            <a:normAutofit fontScale="90000"/>
          </a:bodyPr>
          <a:lstStyle/>
          <a:p>
            <a:r>
              <a:rPr lang="en-GB">
                <a:cs typeface="Arial"/>
              </a:rPr>
              <a:t>Visual representation of the various "sectors" of sex work</a:t>
            </a:r>
            <a:br>
              <a:rPr lang="en-GB">
                <a:cs typeface="Arial"/>
              </a:rPr>
            </a:br>
            <a:r>
              <a:rPr lang="en-GB">
                <a:cs typeface="Arial"/>
              </a:rPr>
              <a:t> </a:t>
            </a:r>
            <a:endParaRPr lang="en-GB" sz="1800">
              <a:cs typeface="Arial"/>
            </a:endParaRPr>
          </a:p>
        </p:txBody>
      </p:sp>
      <p:pic>
        <p:nvPicPr>
          <p:cNvPr id="4" name="Content Placeholder 3" descr="A diagram of a diagram&#10;&#10;Description automatically generated">
            <a:extLst>
              <a:ext uri="{FF2B5EF4-FFF2-40B4-BE49-F238E27FC236}">
                <a16:creationId xmlns:a16="http://schemas.microsoft.com/office/drawing/2014/main" id="{1177916A-4E48-8FB4-06CD-BFE9741FDF6B}"/>
              </a:ext>
            </a:extLst>
          </p:cNvPr>
          <p:cNvPicPr>
            <a:picLocks noGrp="1" noChangeAspect="1"/>
          </p:cNvPicPr>
          <p:nvPr>
            <p:ph idx="1"/>
          </p:nvPr>
        </p:nvPicPr>
        <p:blipFill>
          <a:blip r:embed="rId3"/>
          <a:stretch>
            <a:fillRect/>
          </a:stretch>
        </p:blipFill>
        <p:spPr>
          <a:xfrm>
            <a:off x="2468880" y="1112878"/>
            <a:ext cx="6507480" cy="5189850"/>
          </a:xfrm>
        </p:spPr>
      </p:pic>
      <p:sp>
        <p:nvSpPr>
          <p:cNvPr id="3" name="TextBox 2">
            <a:extLst>
              <a:ext uri="{FF2B5EF4-FFF2-40B4-BE49-F238E27FC236}">
                <a16:creationId xmlns:a16="http://schemas.microsoft.com/office/drawing/2014/main" id="{B35E80E1-2AAF-A995-6FB9-AFA0B7979503}"/>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
        <p:nvSpPr>
          <p:cNvPr id="5" name="TextBox 4">
            <a:extLst>
              <a:ext uri="{FF2B5EF4-FFF2-40B4-BE49-F238E27FC236}">
                <a16:creationId xmlns:a16="http://schemas.microsoft.com/office/drawing/2014/main" id="{5D690B7D-2D67-1140-FEDC-F0B84A3DF83B}"/>
              </a:ext>
            </a:extLst>
          </p:cNvPr>
          <p:cNvSpPr txBox="1"/>
          <p:nvPr/>
        </p:nvSpPr>
        <p:spPr>
          <a:xfrm>
            <a:off x="7335748" y="1726884"/>
            <a:ext cx="44704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mj-lt"/>
                <a:cs typeface="Calibri"/>
                <a:hlinkClick r:id="rId5"/>
              </a:rPr>
              <a:t>Sex workers: A guide for professionals (2021)</a:t>
            </a:r>
            <a:endParaRPr lang="en-US" sz="1600">
              <a:latin typeface="+mj-lt"/>
            </a:endParaRPr>
          </a:p>
        </p:txBody>
      </p:sp>
    </p:spTree>
    <p:extLst>
      <p:ext uri="{BB962C8B-B14F-4D97-AF65-F5344CB8AC3E}">
        <p14:creationId xmlns:p14="http://schemas.microsoft.com/office/powerpoint/2010/main" val="465548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7FE7-5863-007A-7C31-2DFD6800AD60}"/>
              </a:ext>
            </a:extLst>
          </p:cNvPr>
          <p:cNvSpPr>
            <a:spLocks noGrp="1"/>
          </p:cNvSpPr>
          <p:nvPr>
            <p:ph type="title"/>
          </p:nvPr>
        </p:nvSpPr>
        <p:spPr/>
        <p:txBody>
          <a:bodyPr>
            <a:normAutofit/>
          </a:bodyPr>
          <a:lstStyle/>
          <a:p>
            <a:r>
              <a:rPr lang="en-GB" sz="3000">
                <a:cs typeface="Arial"/>
              </a:rPr>
              <a:t>Sex workers and the law</a:t>
            </a:r>
            <a:endParaRPr lang="en-GB" sz="3000"/>
          </a:p>
        </p:txBody>
      </p:sp>
      <p:sp>
        <p:nvSpPr>
          <p:cNvPr id="3" name="Content Placeholder 2">
            <a:extLst>
              <a:ext uri="{FF2B5EF4-FFF2-40B4-BE49-F238E27FC236}">
                <a16:creationId xmlns:a16="http://schemas.microsoft.com/office/drawing/2014/main" id="{37154A04-8C59-4346-4E26-D13E45D3B6A8}"/>
              </a:ext>
            </a:extLst>
          </p:cNvPr>
          <p:cNvSpPr>
            <a:spLocks noGrp="1"/>
          </p:cNvSpPr>
          <p:nvPr>
            <p:ph idx="1"/>
          </p:nvPr>
        </p:nvSpPr>
        <p:spPr>
          <a:xfrm>
            <a:off x="372918" y="1204838"/>
            <a:ext cx="11446163" cy="4661705"/>
          </a:xfrm>
        </p:spPr>
        <p:txBody>
          <a:bodyPr vert="horz" lIns="91440" tIns="45720" rIns="91440" bIns="45720" rtlCol="0" anchor="t">
            <a:normAutofit/>
          </a:bodyPr>
          <a:lstStyle/>
          <a:p>
            <a:r>
              <a:rPr lang="en-GB" sz="1600" b="0">
                <a:solidFill>
                  <a:srgbClr val="1F2025"/>
                </a:solidFill>
                <a:ea typeface="+mn-lt"/>
                <a:cs typeface="+mn-lt"/>
              </a:rPr>
              <a:t>The exchange of sexual services for money is legal in the UK (apart from in Northern Ireland where it's illegal to pay for sex). 'Sex work' can be prostitution, stripping or lap dancing, performing in pornography, phone or internet sex, or any other sexual services in return for money, goods, or other agreed items. </a:t>
            </a:r>
          </a:p>
          <a:p>
            <a:endParaRPr lang="en-GB" sz="1600" b="0">
              <a:solidFill>
                <a:srgbClr val="1F2025"/>
              </a:solidFill>
              <a:ea typeface="+mn-lt"/>
              <a:cs typeface="+mn-lt"/>
            </a:endParaRPr>
          </a:p>
          <a:p>
            <a:r>
              <a:rPr lang="en-GB" sz="1600" b="0">
                <a:solidFill>
                  <a:srgbClr val="1F2025"/>
                </a:solidFill>
                <a:ea typeface="+mn-lt"/>
                <a:cs typeface="+mn-lt"/>
              </a:rPr>
              <a:t>The National Ugly Mugs charity defines sex work as "the exchange of sexual services for money or resources. This definition incorporates a range of different modes of sex work, including, but not limited to: street sex work, brothel work, escorting, adult film, stripping, professional BDSM services, phone sex and camming". </a:t>
            </a:r>
          </a:p>
          <a:p>
            <a:endParaRPr lang="en-GB" sz="1600">
              <a:ea typeface="+mn-lt"/>
              <a:cs typeface="+mn-lt"/>
            </a:endParaRPr>
          </a:p>
          <a:p>
            <a:r>
              <a:rPr lang="en-GB" sz="1600" b="0">
                <a:solidFill>
                  <a:srgbClr val="1F2025"/>
                </a:solidFill>
                <a:ea typeface="+mn-lt"/>
                <a:cs typeface="+mn-lt"/>
              </a:rPr>
              <a:t>The following activities are illegal under the Sexual Offences Act 2003:</a:t>
            </a:r>
            <a:endParaRPr lang="en-GB" sz="1600">
              <a:cs typeface="Arial"/>
            </a:endParaRPr>
          </a:p>
          <a:p>
            <a:pPr marL="285750" lvl="1" indent="-285750">
              <a:buFont typeface="Arial"/>
              <a:buChar char="•"/>
            </a:pPr>
            <a:r>
              <a:rPr lang="en-GB" b="0">
                <a:solidFill>
                  <a:srgbClr val="1F2025"/>
                </a:solidFill>
                <a:ea typeface="+mn-lt"/>
                <a:cs typeface="+mn-lt"/>
              </a:rPr>
              <a:t>soliciting (trying to get clients) on the street or other public place, including someone in a vehicle </a:t>
            </a:r>
            <a:endParaRPr lang="en-GB">
              <a:cs typeface="Arial"/>
            </a:endParaRPr>
          </a:p>
          <a:p>
            <a:pPr marL="285750" lvl="1" indent="-285750">
              <a:buFont typeface="Arial"/>
              <a:buChar char="•"/>
            </a:pPr>
            <a:r>
              <a:rPr lang="en-GB" b="0">
                <a:solidFill>
                  <a:srgbClr val="1F2025"/>
                </a:solidFill>
                <a:ea typeface="+mn-lt"/>
                <a:cs typeface="+mn-lt"/>
              </a:rPr>
              <a:t>paying for the services of a sex worker who is forced or threatened into it</a:t>
            </a:r>
            <a:endParaRPr lang="en-GB">
              <a:cs typeface="Arial"/>
            </a:endParaRPr>
          </a:p>
          <a:p>
            <a:pPr marL="285750" lvl="1" indent="-285750">
              <a:buFont typeface="Arial"/>
              <a:buChar char="•"/>
            </a:pPr>
            <a:r>
              <a:rPr lang="en-GB" b="0">
                <a:solidFill>
                  <a:srgbClr val="1F2025"/>
                </a:solidFill>
                <a:ea typeface="+mn-lt"/>
                <a:cs typeface="+mn-lt"/>
              </a:rPr>
              <a:t>owning or managing a brothel (any premises which is used by more than one person for sex work)</a:t>
            </a:r>
            <a:endParaRPr lang="en-GB">
              <a:cs typeface="Arial"/>
            </a:endParaRPr>
          </a:p>
          <a:p>
            <a:pPr marL="285750" lvl="1" indent="-285750">
              <a:buFont typeface="Arial"/>
              <a:buChar char="•"/>
            </a:pPr>
            <a:r>
              <a:rPr lang="en-GB" b="0">
                <a:solidFill>
                  <a:srgbClr val="1F2025"/>
                </a:solidFill>
                <a:ea typeface="+mn-lt"/>
                <a:cs typeface="+mn-lt"/>
              </a:rPr>
              <a:t>pimping (someone who has control over sex workers and the money they earn)</a:t>
            </a:r>
            <a:endParaRPr lang="en-GB">
              <a:cs typeface="Arial"/>
            </a:endParaRPr>
          </a:p>
          <a:p>
            <a:pPr marL="285750" lvl="1" indent="-285750">
              <a:buFont typeface="Arial"/>
              <a:buChar char="•"/>
            </a:pPr>
            <a:r>
              <a:rPr lang="en-GB" b="0">
                <a:solidFill>
                  <a:srgbClr val="1F2025"/>
                </a:solidFill>
                <a:ea typeface="+mn-lt"/>
                <a:cs typeface="+mn-lt"/>
              </a:rPr>
              <a:t>advertising sexual services, including putting cards in phone boxes.</a:t>
            </a:r>
            <a:endParaRPr lang="en-GB">
              <a:cs typeface="Arial"/>
            </a:endParaRPr>
          </a:p>
          <a:p>
            <a:endParaRPr lang="en-GB" sz="1600" b="0">
              <a:solidFill>
                <a:srgbClr val="1F2025"/>
              </a:solidFill>
              <a:cs typeface="Arial"/>
            </a:endParaRPr>
          </a:p>
          <a:p>
            <a:endParaRPr lang="en-GB" sz="1600" b="0">
              <a:solidFill>
                <a:srgbClr val="1F2025"/>
              </a:solidFill>
              <a:cs typeface="Arial"/>
            </a:endParaRPr>
          </a:p>
          <a:p>
            <a:endParaRPr lang="en-GB" sz="1600" b="0">
              <a:solidFill>
                <a:srgbClr val="1F2025"/>
              </a:solidFill>
              <a:cs typeface="Arial"/>
            </a:endParaRPr>
          </a:p>
          <a:p>
            <a:endParaRPr lang="en-GB" sz="1600">
              <a:cs typeface="Arial"/>
            </a:endParaRPr>
          </a:p>
        </p:txBody>
      </p:sp>
      <p:sp>
        <p:nvSpPr>
          <p:cNvPr id="4" name="TextBox 3">
            <a:extLst>
              <a:ext uri="{FF2B5EF4-FFF2-40B4-BE49-F238E27FC236}">
                <a16:creationId xmlns:a16="http://schemas.microsoft.com/office/drawing/2014/main" id="{E4CDAD66-89AB-BCAC-FCD7-7AD2A81B7327}"/>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2131230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0">
            <a:extLst>
              <a:ext uri="{FF2B5EF4-FFF2-40B4-BE49-F238E27FC236}">
                <a16:creationId xmlns:a16="http://schemas.microsoft.com/office/drawing/2014/main" id="{08239355-BC42-AB44-AC04-B2D4AC7B891F}"/>
              </a:ext>
            </a:extLst>
          </p:cNvPr>
          <p:cNvSpPr>
            <a:spLocks noChangeArrowheads="1"/>
          </p:cNvSpPr>
          <p:nvPr/>
        </p:nvSpPr>
        <p:spPr bwMode="auto">
          <a:xfrm>
            <a:off x="3243332" y="3755233"/>
            <a:ext cx="5413861" cy="2912953"/>
          </a:xfrm>
          <a:prstGeom prst="roundRect">
            <a:avLst>
              <a:gd name="adj" fmla="val 2469"/>
            </a:avLst>
          </a:prstGeom>
          <a:solidFill>
            <a:srgbClr val="F2EFE2"/>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lang="en-US" sz="1200" b="1">
              <a:solidFill>
                <a:srgbClr val="FFFFFF"/>
              </a:solidFill>
              <a:latin typeface="Arial" charset="0"/>
            </a:endParaRPr>
          </a:p>
        </p:txBody>
      </p:sp>
      <p:grpSp>
        <p:nvGrpSpPr>
          <p:cNvPr id="42" name="Group 41">
            <a:extLst>
              <a:ext uri="{FF2B5EF4-FFF2-40B4-BE49-F238E27FC236}">
                <a16:creationId xmlns:a16="http://schemas.microsoft.com/office/drawing/2014/main" id="{8F4D18B4-E355-A94B-B07F-8B2E0DDD0C2D}"/>
              </a:ext>
            </a:extLst>
          </p:cNvPr>
          <p:cNvGrpSpPr/>
          <p:nvPr/>
        </p:nvGrpSpPr>
        <p:grpSpPr>
          <a:xfrm>
            <a:off x="596" y="335"/>
            <a:ext cx="12019593" cy="1048149"/>
            <a:chOff x="0" y="0"/>
            <a:chExt cx="12020767" cy="1048251"/>
          </a:xfrm>
        </p:grpSpPr>
        <p:sp>
          <p:nvSpPr>
            <p:cNvPr id="41" name="Freeform 40">
              <a:extLst>
                <a:ext uri="{FF2B5EF4-FFF2-40B4-BE49-F238E27FC236}">
                  <a16:creationId xmlns:a16="http://schemas.microsoft.com/office/drawing/2014/main" id="{66625149-3677-5345-8ACC-827E20760B71}"/>
                </a:ext>
              </a:extLst>
            </p:cNvPr>
            <p:cNvSpPr/>
            <p:nvPr/>
          </p:nvSpPr>
          <p:spPr bwMode="auto">
            <a:xfrm>
              <a:off x="0" y="0"/>
              <a:ext cx="12020767" cy="1048251"/>
            </a:xfrm>
            <a:custGeom>
              <a:avLst/>
              <a:gdLst>
                <a:gd name="connsiteX0" fmla="*/ 0 w 12020767"/>
                <a:gd name="connsiteY0" fmla="*/ 0 h 1048251"/>
                <a:gd name="connsiteX1" fmla="*/ 2691161 w 12020767"/>
                <a:gd name="connsiteY1" fmla="*/ 0 h 1048251"/>
                <a:gd name="connsiteX2" fmla="*/ 2784816 w 12020767"/>
                <a:gd name="connsiteY2" fmla="*/ 0 h 1048251"/>
                <a:gd name="connsiteX3" fmla="*/ 5475977 w 12020767"/>
                <a:gd name="connsiteY3" fmla="*/ 0 h 1048251"/>
                <a:gd name="connsiteX4" fmla="*/ 6544791 w 12020767"/>
                <a:gd name="connsiteY4" fmla="*/ 0 h 1048251"/>
                <a:gd name="connsiteX5" fmla="*/ 9235952 w 12020767"/>
                <a:gd name="connsiteY5" fmla="*/ 0 h 1048251"/>
                <a:gd name="connsiteX6" fmla="*/ 9329606 w 12020767"/>
                <a:gd name="connsiteY6" fmla="*/ 0 h 1048251"/>
                <a:gd name="connsiteX7" fmla="*/ 12020767 w 12020767"/>
                <a:gd name="connsiteY7" fmla="*/ 0 h 1048251"/>
                <a:gd name="connsiteX8" fmla="*/ 12020767 w 12020767"/>
                <a:gd name="connsiteY8" fmla="*/ 388703 h 1048251"/>
                <a:gd name="connsiteX9" fmla="*/ 12020767 w 12020767"/>
                <a:gd name="connsiteY9" fmla="*/ 391689 h 1048251"/>
                <a:gd name="connsiteX10" fmla="*/ 12020691 w 12020767"/>
                <a:gd name="connsiteY10" fmla="*/ 391689 h 1048251"/>
                <a:gd name="connsiteX11" fmla="*/ 12019909 w 12020767"/>
                <a:gd name="connsiteY11" fmla="*/ 422644 h 1048251"/>
                <a:gd name="connsiteX12" fmla="*/ 11361219 w 12020767"/>
                <a:gd name="connsiteY12" fmla="*/ 1048251 h 1048251"/>
                <a:gd name="connsiteX13" fmla="*/ 11354884 w 12020767"/>
                <a:gd name="connsiteY13" fmla="*/ 1048091 h 1048251"/>
                <a:gd name="connsiteX14" fmla="*/ 11354884 w 12020767"/>
                <a:gd name="connsiteY14" fmla="*/ 1048251 h 1048251"/>
                <a:gd name="connsiteX15" fmla="*/ 8670058 w 12020767"/>
                <a:gd name="connsiteY15" fmla="*/ 1048251 h 1048251"/>
                <a:gd name="connsiteX16" fmla="*/ 8663723 w 12020767"/>
                <a:gd name="connsiteY16" fmla="*/ 1048251 h 1048251"/>
                <a:gd name="connsiteX17" fmla="*/ 8576404 w 12020767"/>
                <a:gd name="connsiteY17" fmla="*/ 1048251 h 1048251"/>
                <a:gd name="connsiteX18" fmla="*/ 8570068 w 12020767"/>
                <a:gd name="connsiteY18" fmla="*/ 1048251 h 1048251"/>
                <a:gd name="connsiteX19" fmla="*/ 5885243 w 12020767"/>
                <a:gd name="connsiteY19" fmla="*/ 1048251 h 1048251"/>
                <a:gd name="connsiteX20" fmla="*/ 5878908 w 12020767"/>
                <a:gd name="connsiteY20" fmla="*/ 1048251 h 1048251"/>
                <a:gd name="connsiteX21" fmla="*/ 5475977 w 12020767"/>
                <a:gd name="connsiteY21" fmla="*/ 1048251 h 1048251"/>
                <a:gd name="connsiteX22" fmla="*/ 2784816 w 12020767"/>
                <a:gd name="connsiteY22" fmla="*/ 1048251 h 1048251"/>
                <a:gd name="connsiteX23" fmla="*/ 2691161 w 12020767"/>
                <a:gd name="connsiteY23" fmla="*/ 1048251 h 1048251"/>
                <a:gd name="connsiteX24" fmla="*/ 0 w 12020767"/>
                <a:gd name="connsiteY24" fmla="*/ 1048251 h 1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20767" h="1048251">
                  <a:moveTo>
                    <a:pt x="0" y="0"/>
                  </a:moveTo>
                  <a:lnTo>
                    <a:pt x="2691161" y="0"/>
                  </a:lnTo>
                  <a:lnTo>
                    <a:pt x="2784816" y="0"/>
                  </a:lnTo>
                  <a:lnTo>
                    <a:pt x="5475977" y="0"/>
                  </a:lnTo>
                  <a:lnTo>
                    <a:pt x="6544791" y="0"/>
                  </a:lnTo>
                  <a:lnTo>
                    <a:pt x="9235952" y="0"/>
                  </a:lnTo>
                  <a:lnTo>
                    <a:pt x="9329606" y="0"/>
                  </a:lnTo>
                  <a:lnTo>
                    <a:pt x="12020767" y="0"/>
                  </a:lnTo>
                  <a:lnTo>
                    <a:pt x="12020767" y="388703"/>
                  </a:lnTo>
                  <a:lnTo>
                    <a:pt x="12020767" y="391689"/>
                  </a:lnTo>
                  <a:lnTo>
                    <a:pt x="12020691" y="391689"/>
                  </a:lnTo>
                  <a:lnTo>
                    <a:pt x="12019909" y="422644"/>
                  </a:lnTo>
                  <a:cubicBezTo>
                    <a:pt x="12002244" y="771129"/>
                    <a:pt x="11714094" y="1048251"/>
                    <a:pt x="11361219" y="1048251"/>
                  </a:cubicBezTo>
                  <a:lnTo>
                    <a:pt x="11354884" y="1048091"/>
                  </a:lnTo>
                  <a:lnTo>
                    <a:pt x="11354884" y="1048251"/>
                  </a:lnTo>
                  <a:lnTo>
                    <a:pt x="8670058" y="1048251"/>
                  </a:lnTo>
                  <a:lnTo>
                    <a:pt x="8663723" y="1048251"/>
                  </a:lnTo>
                  <a:lnTo>
                    <a:pt x="8576404" y="1048251"/>
                  </a:lnTo>
                  <a:lnTo>
                    <a:pt x="8570068" y="1048251"/>
                  </a:lnTo>
                  <a:lnTo>
                    <a:pt x="5885243" y="1048251"/>
                  </a:lnTo>
                  <a:lnTo>
                    <a:pt x="5878908" y="1048251"/>
                  </a:lnTo>
                  <a:lnTo>
                    <a:pt x="5475977" y="1048251"/>
                  </a:lnTo>
                  <a:lnTo>
                    <a:pt x="2784816" y="1048251"/>
                  </a:lnTo>
                  <a:lnTo>
                    <a:pt x="2691161" y="1048251"/>
                  </a:lnTo>
                  <a:lnTo>
                    <a:pt x="0" y="1048251"/>
                  </a:lnTo>
                  <a:close/>
                </a:path>
              </a:pathLst>
            </a:custGeom>
            <a:solidFill>
              <a:srgbClr val="007C91"/>
            </a:solidFill>
            <a:ln>
              <a:noFill/>
            </a:ln>
            <a:effectLst/>
          </p:spPr>
          <p:txBody>
            <a:bodyPr rot="0" spcFirstLastPara="0" vertOverflow="overflow" horzOverflow="overflow" vert="horz" wrap="square" lIns="86986" tIns="43494" rIns="86986" bIns="43494" numCol="1" spcCol="0" rtlCol="0" fromWordArt="0" anchor="ctr" anchorCtr="0" forceAA="0" compatLnSpc="1">
              <a:prstTxWarp prst="textNoShape">
                <a:avLst/>
              </a:prstTxWarp>
              <a:noAutofit/>
            </a:bodyPr>
            <a:lstStyle/>
            <a:p>
              <a:pPr algn="ctr"/>
              <a:endParaRPr lang="en-US" sz="1200" b="1">
                <a:solidFill>
                  <a:srgbClr val="FFFFFF"/>
                </a:solidFill>
                <a:latin typeface="Arial" charset="0"/>
              </a:endParaRPr>
            </a:p>
          </p:txBody>
        </p:sp>
        <p:pic>
          <p:nvPicPr>
            <p:cNvPr id="38" name="Picture 37">
              <a:extLst>
                <a:ext uri="{FF2B5EF4-FFF2-40B4-BE49-F238E27FC236}">
                  <a16:creationId xmlns:a16="http://schemas.microsoft.com/office/drawing/2014/main" id="{58D293FD-B747-7446-93AE-443E7EE1F4C1}"/>
                </a:ext>
              </a:extLst>
            </p:cNvPr>
            <p:cNvPicPr>
              <a:picLocks noChangeAspect="1"/>
            </p:cNvPicPr>
            <p:nvPr/>
          </p:nvPicPr>
          <p:blipFill>
            <a:blip r:embed="rId3"/>
            <a:stretch>
              <a:fillRect/>
            </a:stretch>
          </p:blipFill>
          <p:spPr>
            <a:xfrm>
              <a:off x="167714" y="175252"/>
              <a:ext cx="728846" cy="701008"/>
            </a:xfrm>
            <a:prstGeom prst="rect">
              <a:avLst/>
            </a:prstGeom>
          </p:spPr>
        </p:pic>
      </p:grpSp>
      <p:sp>
        <p:nvSpPr>
          <p:cNvPr id="16" name="Text Box 5">
            <a:extLst>
              <a:ext uri="{FF2B5EF4-FFF2-40B4-BE49-F238E27FC236}">
                <a16:creationId xmlns:a16="http://schemas.microsoft.com/office/drawing/2014/main" id="{59EEBFE5-954C-6142-A546-D4B354B158E1}"/>
              </a:ext>
            </a:extLst>
          </p:cNvPr>
          <p:cNvSpPr txBox="1">
            <a:spLocks noChangeArrowheads="1"/>
          </p:cNvSpPr>
          <p:nvPr/>
        </p:nvSpPr>
        <p:spPr bwMode="auto">
          <a:xfrm>
            <a:off x="1125205" y="507755"/>
            <a:ext cx="10404625" cy="5052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ts val="450"/>
              </a:spcBef>
              <a:spcAft>
                <a:spcPts val="150"/>
              </a:spcAft>
            </a:pPr>
            <a:r>
              <a:rPr lang="en-US" sz="1050">
                <a:solidFill>
                  <a:srgbClr val="FFFFFF"/>
                </a:solidFill>
                <a:latin typeface="Arial" charset="0"/>
              </a:rPr>
              <a:t>Georgina Wilkinson, Shahin Parmar: </a:t>
            </a:r>
            <a:r>
              <a:rPr lang="en-GB" sz="1050">
                <a:solidFill>
                  <a:srgbClr val="FFFFFF"/>
                </a:solidFill>
                <a:latin typeface="Arial" panose="020B0604020202020204" pitchFamily="34" charset="0"/>
              </a:rPr>
              <a:t>UK Health Security Agency, 61 Colindale Avenue, London NW9 5EQ</a:t>
            </a:r>
          </a:p>
          <a:p>
            <a:pPr>
              <a:spcBef>
                <a:spcPts val="450"/>
              </a:spcBef>
              <a:spcAft>
                <a:spcPts val="450"/>
              </a:spcAft>
            </a:pPr>
            <a:r>
              <a:rPr lang="en-US" sz="1050">
                <a:solidFill>
                  <a:srgbClr val="FFFFFF"/>
                </a:solidFill>
                <a:latin typeface="Arial" charset="0"/>
              </a:rPr>
              <a:t>Cathie Railton: Office for Health Improvement and Disparities, </a:t>
            </a:r>
            <a:r>
              <a:rPr lang="en-GB" sz="1050">
                <a:solidFill>
                  <a:srgbClr val="FFFFFF"/>
                </a:solidFill>
                <a:latin typeface="Arial" charset="0"/>
              </a:rPr>
              <a:t>Quarry House, Quarry Hill, Leeds, LS2 7UA</a:t>
            </a:r>
          </a:p>
        </p:txBody>
      </p:sp>
      <p:sp>
        <p:nvSpPr>
          <p:cNvPr id="17" name="Text Box 4">
            <a:extLst>
              <a:ext uri="{FF2B5EF4-FFF2-40B4-BE49-F238E27FC236}">
                <a16:creationId xmlns:a16="http://schemas.microsoft.com/office/drawing/2014/main" id="{A0A33489-29AF-144D-95D7-843643D124DD}"/>
              </a:ext>
            </a:extLst>
          </p:cNvPr>
          <p:cNvSpPr txBox="1">
            <a:spLocks noChangeArrowheads="1"/>
          </p:cNvSpPr>
          <p:nvPr/>
        </p:nvSpPr>
        <p:spPr bwMode="auto">
          <a:xfrm>
            <a:off x="1125205" y="80904"/>
            <a:ext cx="10709395" cy="3808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875" b="1">
                <a:solidFill>
                  <a:srgbClr val="FFFFFF"/>
                </a:solidFill>
                <a:latin typeface="Arial" charset="0"/>
              </a:rPr>
              <a:t>Exploring the Health and Wellbeing (HWB) needs of Sex Workers in two English Regions</a:t>
            </a:r>
            <a:endParaRPr lang="en-US" sz="1875" b="1">
              <a:solidFill>
                <a:srgbClr val="FFFFFF"/>
              </a:solidFill>
              <a:latin typeface="Arial" charset="0"/>
            </a:endParaRPr>
          </a:p>
        </p:txBody>
      </p:sp>
      <p:sp>
        <p:nvSpPr>
          <p:cNvPr id="6" name="Text Box 8">
            <a:extLst>
              <a:ext uri="{FF2B5EF4-FFF2-40B4-BE49-F238E27FC236}">
                <a16:creationId xmlns:a16="http://schemas.microsoft.com/office/drawing/2014/main" id="{FC6001CF-5F4B-1D41-B5A8-5EEA3CDEA7A2}"/>
              </a:ext>
            </a:extLst>
          </p:cNvPr>
          <p:cNvSpPr txBox="1">
            <a:spLocks noChangeArrowheads="1"/>
          </p:cNvSpPr>
          <p:nvPr/>
        </p:nvSpPr>
        <p:spPr bwMode="auto">
          <a:xfrm>
            <a:off x="138851" y="1381787"/>
            <a:ext cx="3090807" cy="1173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13000"/>
              </a:lnSpc>
            </a:pPr>
            <a:r>
              <a:rPr lang="en-GB" sz="1050">
                <a:solidFill>
                  <a:srgbClr val="1A1918"/>
                </a:solidFill>
                <a:latin typeface="Arial" panose="020B0604020202020204" pitchFamily="34" charset="0"/>
                <a:ea typeface="Times New Roman" panose="02020603050405020304" pitchFamily="18" charset="0"/>
                <a:cs typeface="Arial" panose="020B0604020202020204" pitchFamily="34" charset="0"/>
              </a:rPr>
              <a:t>As an inclusion health group, sex workers often experience the most extreme health inequalities (Figure 1). This population is however largely unidentified (even within broader inclusion health work) due various factors including stigma and the hidden - often transient - nature of sex work.</a:t>
            </a:r>
          </a:p>
        </p:txBody>
      </p:sp>
      <p:sp>
        <p:nvSpPr>
          <p:cNvPr id="7" name="Text Box 19">
            <a:extLst>
              <a:ext uri="{FF2B5EF4-FFF2-40B4-BE49-F238E27FC236}">
                <a16:creationId xmlns:a16="http://schemas.microsoft.com/office/drawing/2014/main" id="{0CD3EF8B-5976-1F4C-BB33-6A0056D1D8F4}"/>
              </a:ext>
            </a:extLst>
          </p:cNvPr>
          <p:cNvSpPr txBox="1">
            <a:spLocks noChangeArrowheads="1"/>
          </p:cNvSpPr>
          <p:nvPr/>
        </p:nvSpPr>
        <p:spPr bwMode="auto">
          <a:xfrm>
            <a:off x="123799" y="2835561"/>
            <a:ext cx="3046066" cy="1887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12000"/>
              </a:lnSpc>
            </a:pPr>
            <a:r>
              <a:rPr lang="en-GB" sz="1050">
                <a:latin typeface="Arial" panose="020B0604020202020204" pitchFamily="34" charset="0"/>
                <a:cs typeface="Arial" panose="020B0604020202020204" pitchFamily="34" charset="0"/>
              </a:rPr>
              <a:t>Work was initiated in two English regions (East of England and Yorkshire and Humber) for different reasons. The East of England saw an increase in syphilis in a group of sex workers whilst Yorkshire and Humber recognised that sex workers were not considered in broader inclusion health work. Scoping work was undertaken to </a:t>
            </a:r>
            <a:r>
              <a:rPr lang="en-GB" sz="1050">
                <a:solidFill>
                  <a:srgbClr val="1A1918"/>
                </a:solidFill>
                <a:latin typeface="Arial" panose="020B0604020202020204" pitchFamily="34" charset="0"/>
                <a:cs typeface="Arial" panose="020B0604020202020204" pitchFamily="34" charset="0"/>
              </a:rPr>
              <a:t>better understand the needs, scale, range, and distribution of sex worker populations across both regions. </a:t>
            </a:r>
            <a:endParaRPr lang="en-GB" sz="1050">
              <a:solidFill>
                <a:srgbClr val="131313"/>
              </a:solidFill>
              <a:latin typeface="Arial" charset="0"/>
              <a:cs typeface="Arial" panose="020B0604020202020204" pitchFamily="34" charset="0"/>
            </a:endParaRPr>
          </a:p>
        </p:txBody>
      </p:sp>
      <p:sp>
        <p:nvSpPr>
          <p:cNvPr id="11" name="Text Box 32">
            <a:extLst>
              <a:ext uri="{FF2B5EF4-FFF2-40B4-BE49-F238E27FC236}">
                <a16:creationId xmlns:a16="http://schemas.microsoft.com/office/drawing/2014/main" id="{02466935-FA44-994B-A175-D9FFE560980E}"/>
              </a:ext>
            </a:extLst>
          </p:cNvPr>
          <p:cNvSpPr txBox="1">
            <a:spLocks noChangeArrowheads="1"/>
          </p:cNvSpPr>
          <p:nvPr/>
        </p:nvSpPr>
        <p:spPr bwMode="auto">
          <a:xfrm>
            <a:off x="196911" y="4950868"/>
            <a:ext cx="3081588" cy="1967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13000"/>
              </a:lnSpc>
              <a:spcAft>
                <a:spcPts val="450"/>
              </a:spcAft>
            </a:pPr>
            <a:r>
              <a:rPr lang="en-GB" sz="1050">
                <a:latin typeface="Arial" panose="020B0604020202020204" pitchFamily="34" charset="0"/>
                <a:ea typeface="Calibri" panose="020F0502020204030204" pitchFamily="34" charset="0"/>
                <a:cs typeface="Arial" panose="020B0604020202020204" pitchFamily="34" charset="0"/>
              </a:rPr>
              <a:t>Figure 2 highlights the common findings and outcomes of investigations from each area. </a:t>
            </a:r>
          </a:p>
          <a:p>
            <a:pPr>
              <a:lnSpc>
                <a:spcPct val="113000"/>
              </a:lnSpc>
            </a:pPr>
            <a:r>
              <a:rPr lang="en-GB" sz="1050">
                <a:latin typeface="Arial" panose="020B0604020202020204" pitchFamily="34" charset="0"/>
                <a:ea typeface="Calibri" panose="020F0502020204030204" pitchFamily="34" charset="0"/>
                <a:cs typeface="Arial" panose="020B0604020202020204" pitchFamily="34" charset="0"/>
              </a:rPr>
              <a:t>Sex workers are not being recorded within health datasets and can therefore be absent from service developments and strategic planning. Effective partnership working, and strong relationships need to be established across health, public health, local government, third sector, and police to address this complex and sensitive issue.</a:t>
            </a:r>
            <a:endParaRPr lang="en-US" sz="1050">
              <a:solidFill>
                <a:srgbClr val="FF0000"/>
              </a:solidFill>
              <a:latin typeface="Arial" charset="0"/>
            </a:endParaRPr>
          </a:p>
        </p:txBody>
      </p:sp>
      <p:sp>
        <p:nvSpPr>
          <p:cNvPr id="18" name="Text Box 6">
            <a:extLst>
              <a:ext uri="{FF2B5EF4-FFF2-40B4-BE49-F238E27FC236}">
                <a16:creationId xmlns:a16="http://schemas.microsoft.com/office/drawing/2014/main" id="{12693206-B9AC-224F-8BE4-92B0C51CF247}"/>
              </a:ext>
            </a:extLst>
          </p:cNvPr>
          <p:cNvSpPr txBox="1">
            <a:spLocks noChangeArrowheads="1"/>
          </p:cNvSpPr>
          <p:nvPr/>
        </p:nvSpPr>
        <p:spPr bwMode="auto">
          <a:xfrm>
            <a:off x="211020" y="1159308"/>
            <a:ext cx="2755473" cy="194381"/>
          </a:xfrm>
          <a:prstGeom prst="roundRect">
            <a:avLst>
              <a:gd name="adj" fmla="val 49659"/>
            </a:avLst>
          </a:prstGeom>
          <a:solidFill>
            <a:srgbClr val="007C91"/>
          </a:solidFill>
          <a:ln>
            <a:noFill/>
          </a:ln>
          <a:effectLst/>
        </p:spPr>
        <p:txBody>
          <a:bodyPr wrap="none" anchor="ctr"/>
          <a:lstStyle>
            <a:defPPr>
              <a:defRPr lang="en-US"/>
            </a:defPPr>
            <a:lvl1pPr algn="ctr">
              <a:defRPr sz="4000" b="1">
                <a:solidFill>
                  <a:srgbClr val="FFFFFF"/>
                </a:solidFill>
                <a:latin typeface="Arial" charset="0"/>
              </a:defRPr>
            </a:lvl1pPr>
          </a:lstStyle>
          <a:p>
            <a:r>
              <a:rPr lang="en-US" sz="1200"/>
              <a:t>INTRODUCTION</a:t>
            </a:r>
          </a:p>
        </p:txBody>
      </p:sp>
      <p:sp>
        <p:nvSpPr>
          <p:cNvPr id="19" name="Text Box 6">
            <a:extLst>
              <a:ext uri="{FF2B5EF4-FFF2-40B4-BE49-F238E27FC236}">
                <a16:creationId xmlns:a16="http://schemas.microsoft.com/office/drawing/2014/main" id="{953DE0E9-F4A5-DA43-B677-1DE9C99530F2}"/>
              </a:ext>
            </a:extLst>
          </p:cNvPr>
          <p:cNvSpPr txBox="1">
            <a:spLocks noChangeArrowheads="1"/>
          </p:cNvSpPr>
          <p:nvPr/>
        </p:nvSpPr>
        <p:spPr bwMode="auto">
          <a:xfrm>
            <a:off x="194255" y="2595210"/>
            <a:ext cx="2755473" cy="194188"/>
          </a:xfrm>
          <a:prstGeom prst="roundRect">
            <a:avLst>
              <a:gd name="adj" fmla="val 49659"/>
            </a:avLst>
          </a:prstGeom>
          <a:solidFill>
            <a:srgbClr val="007C91"/>
          </a:solidFill>
          <a:ln>
            <a:noFill/>
          </a:ln>
          <a:effectLst/>
        </p:spPr>
        <p:txBody>
          <a:bodyPr wrap="none" anchor="ctr"/>
          <a:lstStyle>
            <a:defPPr>
              <a:defRPr lang="en-US"/>
            </a:defPPr>
            <a:lvl1pPr algn="ctr">
              <a:defRPr sz="4000" b="1">
                <a:solidFill>
                  <a:srgbClr val="FFFFFF"/>
                </a:solidFill>
                <a:latin typeface="Arial" charset="0"/>
              </a:defRPr>
            </a:lvl1pPr>
          </a:lstStyle>
          <a:p>
            <a:r>
              <a:rPr lang="en-US" sz="1200"/>
              <a:t>METHODS</a:t>
            </a:r>
          </a:p>
        </p:txBody>
      </p:sp>
      <p:sp>
        <p:nvSpPr>
          <p:cNvPr id="21" name="Text Box 6">
            <a:extLst>
              <a:ext uri="{FF2B5EF4-FFF2-40B4-BE49-F238E27FC236}">
                <a16:creationId xmlns:a16="http://schemas.microsoft.com/office/drawing/2014/main" id="{B242EBB0-7476-3A44-9CD2-5B964B9E296B}"/>
              </a:ext>
            </a:extLst>
          </p:cNvPr>
          <p:cNvSpPr txBox="1">
            <a:spLocks noChangeArrowheads="1"/>
          </p:cNvSpPr>
          <p:nvPr/>
        </p:nvSpPr>
        <p:spPr bwMode="auto">
          <a:xfrm>
            <a:off x="8913914" y="1159308"/>
            <a:ext cx="3085557" cy="194381"/>
          </a:xfrm>
          <a:prstGeom prst="roundRect">
            <a:avLst>
              <a:gd name="adj" fmla="val 49659"/>
            </a:avLst>
          </a:prstGeom>
          <a:solidFill>
            <a:srgbClr val="007C91"/>
          </a:solidFill>
          <a:ln>
            <a:noFill/>
          </a:ln>
          <a:effectLst/>
        </p:spPr>
        <p:txBody>
          <a:bodyPr wrap="none" anchor="ctr"/>
          <a:lstStyle>
            <a:defPPr>
              <a:defRPr lang="en-US"/>
            </a:defPPr>
            <a:lvl1pPr algn="ctr">
              <a:defRPr sz="4000" b="1">
                <a:solidFill>
                  <a:srgbClr val="FFFFFF"/>
                </a:solidFill>
                <a:latin typeface="Arial" charset="0"/>
              </a:defRPr>
            </a:lvl1pPr>
          </a:lstStyle>
          <a:p>
            <a:r>
              <a:rPr lang="en-US" sz="1200"/>
              <a:t>FURTHER WORK</a:t>
            </a:r>
          </a:p>
        </p:txBody>
      </p:sp>
      <p:sp>
        <p:nvSpPr>
          <p:cNvPr id="23" name="Text Box 6">
            <a:extLst>
              <a:ext uri="{FF2B5EF4-FFF2-40B4-BE49-F238E27FC236}">
                <a16:creationId xmlns:a16="http://schemas.microsoft.com/office/drawing/2014/main" id="{DFF35AF2-24FB-5648-A791-EA5E62AC8BE3}"/>
              </a:ext>
            </a:extLst>
          </p:cNvPr>
          <p:cNvSpPr txBox="1">
            <a:spLocks noChangeArrowheads="1"/>
          </p:cNvSpPr>
          <p:nvPr/>
        </p:nvSpPr>
        <p:spPr bwMode="auto">
          <a:xfrm>
            <a:off x="8913914" y="5603392"/>
            <a:ext cx="3085557" cy="194381"/>
          </a:xfrm>
          <a:prstGeom prst="roundRect">
            <a:avLst>
              <a:gd name="adj" fmla="val 49659"/>
            </a:avLst>
          </a:prstGeom>
          <a:solidFill>
            <a:srgbClr val="007C91"/>
          </a:solidFill>
          <a:ln>
            <a:noFill/>
          </a:ln>
          <a:effectLst/>
        </p:spPr>
        <p:txBody>
          <a:bodyPr wrap="none" anchor="ctr"/>
          <a:lstStyle>
            <a:defPPr>
              <a:defRPr lang="en-US"/>
            </a:defPPr>
            <a:lvl1pPr algn="ctr">
              <a:defRPr sz="4000" b="1">
                <a:solidFill>
                  <a:srgbClr val="FFFFFF"/>
                </a:solidFill>
                <a:latin typeface="Arial" charset="0"/>
              </a:defRPr>
            </a:lvl1pPr>
          </a:lstStyle>
          <a:p>
            <a:r>
              <a:rPr lang="en-US" sz="1200"/>
              <a:t>ACKNOWLEDGEMENTS</a:t>
            </a:r>
          </a:p>
        </p:txBody>
      </p:sp>
      <p:sp>
        <p:nvSpPr>
          <p:cNvPr id="25" name="Rectangle 9">
            <a:extLst>
              <a:ext uri="{FF2B5EF4-FFF2-40B4-BE49-F238E27FC236}">
                <a16:creationId xmlns:a16="http://schemas.microsoft.com/office/drawing/2014/main" id="{930B9789-D1DF-1E4C-BEEA-2E0D4B9FAEC2}"/>
              </a:ext>
            </a:extLst>
          </p:cNvPr>
          <p:cNvSpPr>
            <a:spLocks noChangeArrowheads="1"/>
          </p:cNvSpPr>
          <p:nvPr/>
        </p:nvSpPr>
        <p:spPr bwMode="auto">
          <a:xfrm>
            <a:off x="3250343" y="1354692"/>
            <a:ext cx="5346190" cy="2199719"/>
          </a:xfrm>
          <a:prstGeom prst="rect">
            <a:avLst/>
          </a:prstGeom>
          <a:solidFill>
            <a:srgbClr val="CCE5E9"/>
          </a:solidFill>
          <a:ln>
            <a:noFill/>
          </a:ln>
          <a:effectLst>
            <a:outerShdw blurRad="177800" dist="50800" dir="2700000" algn="tl" rotWithShape="0">
              <a:srgbClr val="1A1918">
                <a:alpha val="43000"/>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lang="en-US" sz="1200" b="1">
              <a:solidFill>
                <a:srgbClr val="FFFFFF"/>
              </a:solidFill>
              <a:latin typeface="Arial" charset="0"/>
            </a:endParaRPr>
          </a:p>
        </p:txBody>
      </p:sp>
      <p:sp>
        <p:nvSpPr>
          <p:cNvPr id="27" name="Text Box 11">
            <a:extLst>
              <a:ext uri="{FF2B5EF4-FFF2-40B4-BE49-F238E27FC236}">
                <a16:creationId xmlns:a16="http://schemas.microsoft.com/office/drawing/2014/main" id="{BD27B778-5AF3-8D49-9CBF-C0DBD434278C}"/>
              </a:ext>
            </a:extLst>
          </p:cNvPr>
          <p:cNvSpPr txBox="1">
            <a:spLocks noChangeArrowheads="1"/>
          </p:cNvSpPr>
          <p:nvPr/>
        </p:nvSpPr>
        <p:spPr bwMode="auto">
          <a:xfrm>
            <a:off x="4496791" y="3290230"/>
            <a:ext cx="3198418" cy="242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975" b="1">
                <a:solidFill>
                  <a:srgbClr val="131313"/>
                </a:solidFill>
                <a:latin typeface="Arial" charset="0"/>
              </a:rPr>
              <a:t>Figure 1:</a:t>
            </a:r>
            <a:r>
              <a:rPr lang="en-US" sz="975">
                <a:solidFill>
                  <a:srgbClr val="131313"/>
                </a:solidFill>
                <a:latin typeface="Arial" charset="0"/>
              </a:rPr>
              <a:t> Inequalities experienced by sex workers  </a:t>
            </a:r>
          </a:p>
        </p:txBody>
      </p:sp>
      <p:sp>
        <p:nvSpPr>
          <p:cNvPr id="51" name="Text Box 8">
            <a:extLst>
              <a:ext uri="{FF2B5EF4-FFF2-40B4-BE49-F238E27FC236}">
                <a16:creationId xmlns:a16="http://schemas.microsoft.com/office/drawing/2014/main" id="{B00BB848-8A41-F19A-723B-60F0C57310D5}"/>
              </a:ext>
            </a:extLst>
          </p:cNvPr>
          <p:cNvSpPr txBox="1">
            <a:spLocks noChangeArrowheads="1"/>
          </p:cNvSpPr>
          <p:nvPr/>
        </p:nvSpPr>
        <p:spPr bwMode="auto">
          <a:xfrm>
            <a:off x="8864291" y="1428399"/>
            <a:ext cx="3213684" cy="4175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14000"/>
              </a:lnSpc>
              <a:buClr>
                <a:schemeClr val="tx1"/>
              </a:buClr>
            </a:pPr>
            <a:r>
              <a:rPr lang="en-GB" sz="1050">
                <a:latin typeface="Arial" panose="020B0604020202020204" pitchFamily="34" charset="0"/>
                <a:ea typeface="Calibri" panose="020F0502020204030204" pitchFamily="34" charset="0"/>
                <a:cs typeface="Arial" panose="020B0604020202020204" pitchFamily="34" charset="0"/>
              </a:rPr>
              <a:t>Work is ongoing to respond to the issues identified from the scoping exercises: </a:t>
            </a:r>
          </a:p>
          <a:p>
            <a:pPr>
              <a:lnSpc>
                <a:spcPct val="114000"/>
              </a:lnSpc>
              <a:buClr>
                <a:schemeClr val="tx1"/>
              </a:buClr>
            </a:pPr>
            <a:endParaRPr lang="en-GB" sz="825">
              <a:latin typeface="Arial" panose="020B0604020202020204" pitchFamily="34" charset="0"/>
              <a:ea typeface="Calibri" panose="020F0502020204030204" pitchFamily="34" charset="0"/>
              <a:cs typeface="Arial" panose="020B0604020202020204" pitchFamily="34" charset="0"/>
            </a:endParaRPr>
          </a:p>
          <a:p>
            <a:pPr>
              <a:lnSpc>
                <a:spcPct val="114000"/>
              </a:lnSpc>
              <a:spcAft>
                <a:spcPts val="337"/>
              </a:spcAft>
              <a:buClr>
                <a:schemeClr val="tx1"/>
              </a:buClr>
              <a:buFont typeface="Wingdings" charset="0"/>
              <a:buChar char="l"/>
            </a:pPr>
            <a:r>
              <a:rPr lang="en-GB" sz="1050">
                <a:latin typeface="Arial" panose="020B0604020202020204" pitchFamily="34" charset="0"/>
                <a:ea typeface="Calibri" panose="020F0502020204030204" pitchFamily="34" charset="0"/>
                <a:cs typeface="Arial" panose="020B0604020202020204" pitchFamily="34" charset="0"/>
              </a:rPr>
              <a:t> Multi-agency steering group, including lived experience representation, established to take Yorkshire and Humber work forward</a:t>
            </a:r>
          </a:p>
          <a:p>
            <a:pPr>
              <a:lnSpc>
                <a:spcPct val="114000"/>
              </a:lnSpc>
              <a:spcAft>
                <a:spcPts val="337"/>
              </a:spcAft>
              <a:buClr>
                <a:schemeClr val="tx1"/>
              </a:buClr>
              <a:buFont typeface="Wingdings" charset="0"/>
              <a:buChar char="l"/>
            </a:pPr>
            <a:r>
              <a:rPr lang="en-GB" sz="1050">
                <a:latin typeface="Arial" panose="020B0604020202020204" pitchFamily="34" charset="0"/>
                <a:ea typeface="Calibri" panose="020F0502020204030204" pitchFamily="34" charset="0"/>
                <a:cs typeface="Arial" panose="020B0604020202020204" pitchFamily="34" charset="0"/>
              </a:rPr>
              <a:t> Development of a public health approach to sex work resource</a:t>
            </a:r>
          </a:p>
          <a:p>
            <a:pPr>
              <a:lnSpc>
                <a:spcPct val="114000"/>
              </a:lnSpc>
              <a:spcAft>
                <a:spcPts val="337"/>
              </a:spcAft>
              <a:buClr>
                <a:schemeClr val="tx1"/>
              </a:buClr>
              <a:buFont typeface="Wingdings" charset="0"/>
              <a:buChar char="l"/>
            </a:pPr>
            <a:r>
              <a:rPr lang="en-GB" sz="1050">
                <a:latin typeface="Arial" panose="020B0604020202020204" pitchFamily="34" charset="0"/>
                <a:ea typeface="Calibri" panose="020F0502020204030204" pitchFamily="34" charset="0"/>
                <a:cs typeface="Arial" panose="020B0604020202020204" pitchFamily="34" charset="0"/>
              </a:rPr>
              <a:t> Research proposal submitted for a multi-sited evaluation of third sector-led health interventions for street sex workers in the North of England</a:t>
            </a:r>
          </a:p>
          <a:p>
            <a:pPr>
              <a:lnSpc>
                <a:spcPct val="114000"/>
              </a:lnSpc>
              <a:spcAft>
                <a:spcPts val="337"/>
              </a:spcAft>
              <a:buClr>
                <a:schemeClr val="tx1"/>
              </a:buClr>
              <a:buFont typeface="Wingdings" charset="0"/>
              <a:buChar char="l"/>
            </a:pPr>
            <a:r>
              <a:rPr lang="en-GB" sz="1050">
                <a:latin typeface="Arial" panose="020B0604020202020204" pitchFamily="34" charset="0"/>
                <a:ea typeface="Calibri" panose="020F0502020204030204" pitchFamily="34" charset="0"/>
                <a:cs typeface="Arial" panose="020B0604020202020204" pitchFamily="34" charset="0"/>
              </a:rPr>
              <a:t> Self-assessment tool aimed at all key partners </a:t>
            </a:r>
          </a:p>
          <a:p>
            <a:pPr>
              <a:lnSpc>
                <a:spcPct val="114000"/>
              </a:lnSpc>
              <a:spcAft>
                <a:spcPts val="337"/>
              </a:spcAft>
              <a:buClr>
                <a:schemeClr val="tx1"/>
              </a:buClr>
              <a:buFont typeface="Wingdings" charset="0"/>
              <a:buChar char="l"/>
            </a:pPr>
            <a:r>
              <a:rPr lang="en-GB" sz="1050">
                <a:latin typeface="Arial" panose="020B0604020202020204" pitchFamily="34" charset="0"/>
                <a:ea typeface="Calibri" panose="020F0502020204030204" pitchFamily="34" charset="0"/>
                <a:cs typeface="Arial" panose="020B0604020202020204" pitchFamily="34" charset="0"/>
              </a:rPr>
              <a:t> Introduction of </a:t>
            </a:r>
            <a:r>
              <a:rPr lang="en-GB" sz="1050" i="1">
                <a:latin typeface="Arial" panose="020B0604020202020204" pitchFamily="34" charset="0"/>
                <a:ea typeface="Calibri" panose="020F0502020204030204" pitchFamily="34" charset="0"/>
                <a:cs typeface="Arial" panose="020B0604020202020204" pitchFamily="34" charset="0"/>
              </a:rPr>
              <a:t>Law Enforcement Public Health </a:t>
            </a:r>
            <a:r>
              <a:rPr lang="en-GB" sz="1050">
                <a:latin typeface="Arial" panose="020B0604020202020204" pitchFamily="34" charset="0"/>
                <a:ea typeface="Calibri" panose="020F0502020204030204" pitchFamily="34" charset="0"/>
                <a:cs typeface="Arial" panose="020B0604020202020204" pitchFamily="34" charset="0"/>
              </a:rPr>
              <a:t>tool for frontline police officers </a:t>
            </a:r>
          </a:p>
          <a:p>
            <a:pPr>
              <a:lnSpc>
                <a:spcPct val="114000"/>
              </a:lnSpc>
              <a:spcAft>
                <a:spcPts val="337"/>
              </a:spcAft>
              <a:buClr>
                <a:schemeClr val="tx1"/>
              </a:buClr>
              <a:buFont typeface="Wingdings" charset="0"/>
              <a:buChar char="l"/>
            </a:pPr>
            <a:r>
              <a:rPr lang="en-GB" sz="1050">
                <a:latin typeface="Arial" panose="020B0604020202020204" pitchFamily="34" charset="0"/>
                <a:ea typeface="Calibri" panose="020F0502020204030204" pitchFamily="34" charset="0"/>
                <a:cs typeface="Arial" panose="020B0604020202020204" pitchFamily="34" charset="0"/>
              </a:rPr>
              <a:t> Case study template for local government, service providers, the police and voluntary sector</a:t>
            </a:r>
          </a:p>
          <a:p>
            <a:pPr>
              <a:lnSpc>
                <a:spcPct val="114000"/>
              </a:lnSpc>
              <a:spcAft>
                <a:spcPts val="337"/>
              </a:spcAft>
              <a:buClr>
                <a:schemeClr val="tx1"/>
              </a:buClr>
              <a:buFont typeface="Wingdings" charset="0"/>
              <a:buChar char="l"/>
            </a:pPr>
            <a:r>
              <a:rPr lang="en-GB" sz="1050">
                <a:latin typeface="Arial" panose="020B0604020202020204" pitchFamily="34" charset="0"/>
                <a:ea typeface="Calibri" panose="020F0502020204030204" pitchFamily="34" charset="0"/>
                <a:cs typeface="Arial" panose="020B0604020202020204" pitchFamily="34" charset="0"/>
              </a:rPr>
              <a:t> Sex worker </a:t>
            </a:r>
            <a:r>
              <a:rPr lang="en-GB" sz="1050" i="1">
                <a:latin typeface="Arial" panose="020B0604020202020204" pitchFamily="34" charset="0"/>
                <a:ea typeface="Calibri" panose="020F0502020204030204" pitchFamily="34" charset="0"/>
                <a:cs typeface="Arial" panose="020B0604020202020204" pitchFamily="34" charset="0"/>
              </a:rPr>
              <a:t>Ladder of Interventions </a:t>
            </a:r>
            <a:r>
              <a:rPr lang="en-GB" sz="1050">
                <a:latin typeface="Arial" panose="020B0604020202020204" pitchFamily="34" charset="0"/>
                <a:ea typeface="Calibri" panose="020F0502020204030204" pitchFamily="34" charset="0"/>
                <a:cs typeface="Arial" panose="020B0604020202020204" pitchFamily="34" charset="0"/>
              </a:rPr>
              <a:t>produced</a:t>
            </a:r>
            <a:r>
              <a:rPr lang="en-GB" sz="1050" i="1">
                <a:latin typeface="Arial" panose="020B0604020202020204" pitchFamily="34" charset="0"/>
                <a:ea typeface="Calibri" panose="020F0502020204030204" pitchFamily="34" charset="0"/>
                <a:cs typeface="Arial" panose="020B0604020202020204" pitchFamily="34" charset="0"/>
              </a:rPr>
              <a:t> </a:t>
            </a:r>
            <a:r>
              <a:rPr lang="en-GB" sz="1050">
                <a:latin typeface="Arial" panose="020B0604020202020204" pitchFamily="34" charset="0"/>
                <a:ea typeface="Calibri" panose="020F0502020204030204" pitchFamily="34" charset="0"/>
                <a:cs typeface="Arial" panose="020B0604020202020204" pitchFamily="34" charset="0"/>
              </a:rPr>
              <a:t>to determine if a measure is deemed acceptable or not</a:t>
            </a:r>
          </a:p>
          <a:p>
            <a:pPr>
              <a:lnSpc>
                <a:spcPct val="114000"/>
              </a:lnSpc>
              <a:spcAft>
                <a:spcPts val="337"/>
              </a:spcAft>
              <a:buClr>
                <a:schemeClr val="tx1"/>
              </a:buClr>
              <a:buFont typeface="Wingdings" charset="0"/>
              <a:buChar char="l"/>
            </a:pPr>
            <a:r>
              <a:rPr lang="en-GB" sz="1050">
                <a:latin typeface="Arial" panose="020B0604020202020204" pitchFamily="34" charset="0"/>
                <a:ea typeface="Calibri" panose="020F0502020204030204" pitchFamily="34" charset="0"/>
                <a:cs typeface="Arial" panose="020B0604020202020204" pitchFamily="34" charset="0"/>
              </a:rPr>
              <a:t> Library of research, policy and best practice via open access Knowledge Hub platform</a:t>
            </a:r>
          </a:p>
        </p:txBody>
      </p:sp>
      <p:sp>
        <p:nvSpPr>
          <p:cNvPr id="56" name="Text Box 19">
            <a:extLst>
              <a:ext uri="{FF2B5EF4-FFF2-40B4-BE49-F238E27FC236}">
                <a16:creationId xmlns:a16="http://schemas.microsoft.com/office/drawing/2014/main" id="{C89080DD-5DB6-2563-6321-96D59D33F29F}"/>
              </a:ext>
            </a:extLst>
          </p:cNvPr>
          <p:cNvSpPr txBox="1">
            <a:spLocks noChangeArrowheads="1"/>
          </p:cNvSpPr>
          <p:nvPr/>
        </p:nvSpPr>
        <p:spPr bwMode="auto">
          <a:xfrm>
            <a:off x="4216391" y="6474296"/>
            <a:ext cx="3987662" cy="246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12000"/>
              </a:lnSpc>
            </a:pPr>
            <a:r>
              <a:rPr lang="en-GB" sz="975" b="1">
                <a:solidFill>
                  <a:srgbClr val="131313"/>
                </a:solidFill>
                <a:latin typeface="Arial" charset="0"/>
              </a:rPr>
              <a:t>Figure 2: </a:t>
            </a:r>
            <a:r>
              <a:rPr lang="en-GB" sz="975">
                <a:solidFill>
                  <a:srgbClr val="131313"/>
                </a:solidFill>
                <a:latin typeface="Arial" charset="0"/>
              </a:rPr>
              <a:t>Common findings from each regional scoping exercise </a:t>
            </a:r>
          </a:p>
        </p:txBody>
      </p:sp>
      <p:sp>
        <p:nvSpPr>
          <p:cNvPr id="2" name="Text Box 6">
            <a:extLst>
              <a:ext uri="{FF2B5EF4-FFF2-40B4-BE49-F238E27FC236}">
                <a16:creationId xmlns:a16="http://schemas.microsoft.com/office/drawing/2014/main" id="{503E8991-E46F-45A0-6AEA-FD3A5FCF10AE}"/>
              </a:ext>
            </a:extLst>
          </p:cNvPr>
          <p:cNvSpPr txBox="1">
            <a:spLocks noChangeArrowheads="1"/>
          </p:cNvSpPr>
          <p:nvPr/>
        </p:nvSpPr>
        <p:spPr bwMode="auto">
          <a:xfrm>
            <a:off x="185464" y="4746799"/>
            <a:ext cx="2755473" cy="194188"/>
          </a:xfrm>
          <a:prstGeom prst="roundRect">
            <a:avLst>
              <a:gd name="adj" fmla="val 49659"/>
            </a:avLst>
          </a:prstGeom>
          <a:solidFill>
            <a:srgbClr val="007C91"/>
          </a:solidFill>
          <a:ln>
            <a:noFill/>
          </a:ln>
          <a:effectLst/>
        </p:spPr>
        <p:txBody>
          <a:bodyPr wrap="none" anchor="ctr"/>
          <a:lstStyle>
            <a:defPPr>
              <a:defRPr lang="en-US"/>
            </a:defPPr>
            <a:lvl1pPr algn="ctr">
              <a:defRPr sz="4000" b="1">
                <a:solidFill>
                  <a:srgbClr val="FFFFFF"/>
                </a:solidFill>
                <a:latin typeface="Arial" charset="0"/>
              </a:defRPr>
            </a:lvl1pPr>
          </a:lstStyle>
          <a:p>
            <a:r>
              <a:rPr lang="en-US" sz="1200"/>
              <a:t>OUTCOMES and SUMMARY</a:t>
            </a:r>
          </a:p>
        </p:txBody>
      </p:sp>
      <p:sp>
        <p:nvSpPr>
          <p:cNvPr id="8" name="Text Box 32">
            <a:extLst>
              <a:ext uri="{FF2B5EF4-FFF2-40B4-BE49-F238E27FC236}">
                <a16:creationId xmlns:a16="http://schemas.microsoft.com/office/drawing/2014/main" id="{D75CEE22-9BFA-F305-F60A-896288EC5071}"/>
              </a:ext>
            </a:extLst>
          </p:cNvPr>
          <p:cNvSpPr txBox="1">
            <a:spLocks noChangeArrowheads="1"/>
          </p:cNvSpPr>
          <p:nvPr/>
        </p:nvSpPr>
        <p:spPr bwMode="auto">
          <a:xfrm>
            <a:off x="8913914" y="5831886"/>
            <a:ext cx="2920686" cy="990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13000"/>
              </a:lnSpc>
            </a:pPr>
            <a:r>
              <a:rPr lang="en-US" sz="1050">
                <a:latin typeface="Arial" charset="0"/>
              </a:rPr>
              <a:t>We would like to acknowledge all stakeholders and people with lived experiences across both regions who have contributed towards work to date and for their ongoing support.</a:t>
            </a:r>
          </a:p>
        </p:txBody>
      </p:sp>
      <p:pic>
        <p:nvPicPr>
          <p:cNvPr id="10" name="Picture 9" descr="A close-up of a diagram&#10;&#10;Description automatically generated">
            <a:extLst>
              <a:ext uri="{FF2B5EF4-FFF2-40B4-BE49-F238E27FC236}">
                <a16:creationId xmlns:a16="http://schemas.microsoft.com/office/drawing/2014/main" id="{5745B8B8-1200-F905-4851-993552FCC0F6}"/>
              </a:ext>
            </a:extLst>
          </p:cNvPr>
          <p:cNvPicPr>
            <a:picLocks noChangeAspect="1"/>
          </p:cNvPicPr>
          <p:nvPr/>
        </p:nvPicPr>
        <p:blipFill>
          <a:blip r:embed="rId4"/>
          <a:stretch>
            <a:fillRect/>
          </a:stretch>
        </p:blipFill>
        <p:spPr>
          <a:xfrm>
            <a:off x="3384329" y="3776303"/>
            <a:ext cx="5089877" cy="2738384"/>
          </a:xfrm>
          <a:prstGeom prst="rect">
            <a:avLst/>
          </a:prstGeom>
        </p:spPr>
      </p:pic>
      <p:pic>
        <p:nvPicPr>
          <p:cNvPr id="9" name="Picture 8" descr="A close-up of a sign&#10;&#10;Description automatically generated">
            <a:extLst>
              <a:ext uri="{FF2B5EF4-FFF2-40B4-BE49-F238E27FC236}">
                <a16:creationId xmlns:a16="http://schemas.microsoft.com/office/drawing/2014/main" id="{B773F812-ABFB-8A29-9495-309DE7A015F6}"/>
              </a:ext>
            </a:extLst>
          </p:cNvPr>
          <p:cNvPicPr>
            <a:picLocks noChangeAspect="1"/>
          </p:cNvPicPr>
          <p:nvPr/>
        </p:nvPicPr>
        <p:blipFill>
          <a:blip r:embed="rId5"/>
          <a:stretch>
            <a:fillRect/>
          </a:stretch>
        </p:blipFill>
        <p:spPr>
          <a:xfrm>
            <a:off x="3336509" y="1411694"/>
            <a:ext cx="5186933" cy="1864127"/>
          </a:xfrm>
          <a:prstGeom prst="rect">
            <a:avLst/>
          </a:prstGeom>
        </p:spPr>
      </p:pic>
    </p:spTree>
    <p:extLst>
      <p:ext uri="{BB962C8B-B14F-4D97-AF65-F5344CB8AC3E}">
        <p14:creationId xmlns:p14="http://schemas.microsoft.com/office/powerpoint/2010/main" val="1768741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3A03-1F95-3644-AEFD-9F2397619C25}"/>
              </a:ext>
            </a:extLst>
          </p:cNvPr>
          <p:cNvSpPr>
            <a:spLocks noGrp="1"/>
          </p:cNvSpPr>
          <p:nvPr>
            <p:ph type="title"/>
          </p:nvPr>
        </p:nvSpPr>
        <p:spPr>
          <a:xfrm>
            <a:off x="360000" y="360000"/>
            <a:ext cx="11444072" cy="480131"/>
          </a:xfrm>
        </p:spPr>
        <p:txBody>
          <a:bodyPr/>
          <a:lstStyle/>
          <a:p>
            <a:r>
              <a:rPr lang="en-GB" sz="2800">
                <a:cs typeface="Arial"/>
              </a:rPr>
              <a:t>Sex workers: demographics</a:t>
            </a:r>
            <a:endParaRPr lang="en-GB" sz="2800"/>
          </a:p>
        </p:txBody>
      </p:sp>
      <p:sp>
        <p:nvSpPr>
          <p:cNvPr id="4" name="Rectangle: Rounded Corners 3">
            <a:extLst>
              <a:ext uri="{FF2B5EF4-FFF2-40B4-BE49-F238E27FC236}">
                <a16:creationId xmlns:a16="http://schemas.microsoft.com/office/drawing/2014/main" id="{4BADE756-57C3-1D48-348D-6204836FFED7}"/>
              </a:ext>
            </a:extLst>
          </p:cNvPr>
          <p:cNvSpPr/>
          <p:nvPr/>
        </p:nvSpPr>
        <p:spPr>
          <a:xfrm>
            <a:off x="332829" y="1571321"/>
            <a:ext cx="4115881" cy="12491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cs typeface="Arial"/>
              </a:rPr>
              <a:t>The exact number of sex workers in the UK is unknown but the general consensus suggests the population is between 50,000 and 80,000</a:t>
            </a:r>
            <a:r>
              <a:rPr lang="en-GB" sz="1600" baseline="30000">
                <a:cs typeface="Arial"/>
              </a:rPr>
              <a:t>1</a:t>
            </a:r>
            <a:endParaRPr lang="en-GB" sz="1600" baseline="30000"/>
          </a:p>
        </p:txBody>
      </p:sp>
      <p:sp>
        <p:nvSpPr>
          <p:cNvPr id="5" name="Rectangle: Rounded Corners 4">
            <a:extLst>
              <a:ext uri="{FF2B5EF4-FFF2-40B4-BE49-F238E27FC236}">
                <a16:creationId xmlns:a16="http://schemas.microsoft.com/office/drawing/2014/main" id="{35983A24-6BC8-BE7A-6CD9-06B427B26385}"/>
              </a:ext>
            </a:extLst>
          </p:cNvPr>
          <p:cNvSpPr/>
          <p:nvPr/>
        </p:nvSpPr>
        <p:spPr>
          <a:xfrm>
            <a:off x="7715361" y="1634312"/>
            <a:ext cx="4115881" cy="16791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cs typeface="Arial"/>
              </a:rPr>
              <a:t>Women make up the majority of the sex work population, estimated around </a:t>
            </a:r>
          </a:p>
          <a:p>
            <a:pPr algn="ctr"/>
            <a:r>
              <a:rPr lang="en-GB" sz="1600">
                <a:cs typeface="Arial"/>
              </a:rPr>
              <a:t>85-90% </a:t>
            </a:r>
            <a:r>
              <a:rPr lang="en-GB" sz="1600" baseline="30000">
                <a:cs typeface="Arial"/>
              </a:rPr>
              <a:t>2</a:t>
            </a:r>
          </a:p>
          <a:p>
            <a:pPr algn="ctr"/>
            <a:endParaRPr lang="en-GB" sz="1600" baseline="30000">
              <a:cs typeface="Arial"/>
            </a:endParaRPr>
          </a:p>
          <a:p>
            <a:pPr algn="ctr"/>
            <a:r>
              <a:rPr lang="en-GB" sz="1600">
                <a:cs typeface="Arial"/>
              </a:rPr>
              <a:t>The remaining population is made up of men and transgender sex workers</a:t>
            </a:r>
          </a:p>
        </p:txBody>
      </p:sp>
      <p:sp>
        <p:nvSpPr>
          <p:cNvPr id="6" name="Rectangle: Rounded Corners 5">
            <a:extLst>
              <a:ext uri="{FF2B5EF4-FFF2-40B4-BE49-F238E27FC236}">
                <a16:creationId xmlns:a16="http://schemas.microsoft.com/office/drawing/2014/main" id="{03E28CA8-F0FF-169E-6156-05F93800A26F}"/>
              </a:ext>
            </a:extLst>
          </p:cNvPr>
          <p:cNvSpPr/>
          <p:nvPr/>
        </p:nvSpPr>
        <p:spPr>
          <a:xfrm>
            <a:off x="4825121" y="2178121"/>
            <a:ext cx="2513829" cy="22479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cs typeface="Arial"/>
              </a:rPr>
              <a:t>It is estimated that </a:t>
            </a:r>
            <a:r>
              <a:rPr lang="en-GB" sz="1600">
                <a:ea typeface="+mn-lt"/>
                <a:cs typeface="+mn-lt"/>
              </a:rPr>
              <a:t>around 37% of UK commercial sex workers are migrants with as many as 52% of migrants coming from Eastern Europe</a:t>
            </a:r>
            <a:r>
              <a:rPr lang="en-GB" sz="1600" baseline="30000">
                <a:ea typeface="+mn-lt"/>
                <a:cs typeface="+mn-lt"/>
              </a:rPr>
              <a:t>1.</a:t>
            </a:r>
            <a:r>
              <a:rPr lang="en-GB" sz="1600">
                <a:ea typeface="+mn-lt"/>
                <a:cs typeface="+mn-lt"/>
              </a:rPr>
              <a:t> </a:t>
            </a:r>
            <a:endParaRPr lang="en-GB" sz="1600"/>
          </a:p>
        </p:txBody>
      </p:sp>
      <p:sp>
        <p:nvSpPr>
          <p:cNvPr id="7" name="Rectangle: Rounded Corners 6">
            <a:extLst>
              <a:ext uri="{FF2B5EF4-FFF2-40B4-BE49-F238E27FC236}">
                <a16:creationId xmlns:a16="http://schemas.microsoft.com/office/drawing/2014/main" id="{00F38766-5312-FDFD-D8DE-010FBFE0782A}"/>
              </a:ext>
            </a:extLst>
          </p:cNvPr>
          <p:cNvSpPr/>
          <p:nvPr/>
        </p:nvSpPr>
        <p:spPr>
          <a:xfrm>
            <a:off x="316153" y="3302119"/>
            <a:ext cx="4132557" cy="13949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cs typeface="Arial"/>
              </a:rPr>
              <a:t>Population surveys in the United Kingdom have documented an increase in the number of men paying for sex from 5.6% in  1990 to 8.8% in 2000</a:t>
            </a:r>
            <a:r>
              <a:rPr lang="en-GB" sz="1600" baseline="30000">
                <a:cs typeface="Arial"/>
              </a:rPr>
              <a:t>3.</a:t>
            </a:r>
          </a:p>
        </p:txBody>
      </p:sp>
      <p:sp>
        <p:nvSpPr>
          <p:cNvPr id="8" name="Rectangle: Rounded Corners 7">
            <a:extLst>
              <a:ext uri="{FF2B5EF4-FFF2-40B4-BE49-F238E27FC236}">
                <a16:creationId xmlns:a16="http://schemas.microsoft.com/office/drawing/2014/main" id="{6F485EEE-B267-920C-310D-C3C3C8656D0F}"/>
              </a:ext>
            </a:extLst>
          </p:cNvPr>
          <p:cNvSpPr/>
          <p:nvPr/>
        </p:nvSpPr>
        <p:spPr>
          <a:xfrm>
            <a:off x="7743292" y="3648392"/>
            <a:ext cx="4115881" cy="7777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cs typeface="Arial"/>
              </a:rPr>
              <a:t>Sex workers can come from diverse socio-economic backgrounds</a:t>
            </a:r>
            <a:r>
              <a:rPr lang="en-GB" sz="1600" baseline="30000">
                <a:cs typeface="Arial"/>
              </a:rPr>
              <a:t>4</a:t>
            </a:r>
            <a:r>
              <a:rPr lang="en-GB" sz="1600">
                <a:cs typeface="Arial"/>
              </a:rPr>
              <a:t> </a:t>
            </a:r>
            <a:endParaRPr lang="en-GB" sz="1600"/>
          </a:p>
        </p:txBody>
      </p:sp>
      <p:sp>
        <p:nvSpPr>
          <p:cNvPr id="3" name="Rectangle: Rounded Corners 2">
            <a:extLst>
              <a:ext uri="{FF2B5EF4-FFF2-40B4-BE49-F238E27FC236}">
                <a16:creationId xmlns:a16="http://schemas.microsoft.com/office/drawing/2014/main" id="{A002481A-AF29-3483-CDDF-563424C053D4}"/>
              </a:ext>
            </a:extLst>
          </p:cNvPr>
          <p:cNvSpPr/>
          <p:nvPr/>
        </p:nvSpPr>
        <p:spPr>
          <a:xfrm>
            <a:off x="2611907" y="4999025"/>
            <a:ext cx="7598830" cy="10271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cs typeface="Arial"/>
              </a:rPr>
              <a:t>Many factors drive entrance into sex work: financial factors (debt, poverty, cost of living), homelessness and/or insecure housing, drug and alcohol dependence, violence, family breakdown/leaving care, low education, mental health</a:t>
            </a:r>
            <a:r>
              <a:rPr lang="en-GB" sz="1600" baseline="30000">
                <a:cs typeface="Arial"/>
              </a:rPr>
              <a:t>4</a:t>
            </a:r>
            <a:r>
              <a:rPr lang="en-GB" sz="1600">
                <a:cs typeface="Arial"/>
              </a:rPr>
              <a:t>; </a:t>
            </a:r>
          </a:p>
        </p:txBody>
      </p:sp>
      <p:sp>
        <p:nvSpPr>
          <p:cNvPr id="9" name="TextBox 8">
            <a:extLst>
              <a:ext uri="{FF2B5EF4-FFF2-40B4-BE49-F238E27FC236}">
                <a16:creationId xmlns:a16="http://schemas.microsoft.com/office/drawing/2014/main" id="{E5FB2009-6EB1-85A8-5648-CF71159C3483}"/>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
        <p:nvSpPr>
          <p:cNvPr id="10" name="TextBox 9">
            <a:extLst>
              <a:ext uri="{FF2B5EF4-FFF2-40B4-BE49-F238E27FC236}">
                <a16:creationId xmlns:a16="http://schemas.microsoft.com/office/drawing/2014/main" id="{63FFFB2A-D290-00CE-825A-F21E11E22114}"/>
              </a:ext>
            </a:extLst>
          </p:cNvPr>
          <p:cNvSpPr txBox="1"/>
          <p:nvPr/>
        </p:nvSpPr>
        <p:spPr>
          <a:xfrm>
            <a:off x="283163" y="1117302"/>
            <a:ext cx="10658174" cy="338554"/>
          </a:xfrm>
          <a:prstGeom prst="rect">
            <a:avLst/>
          </a:prstGeom>
          <a:noFill/>
        </p:spPr>
        <p:txBody>
          <a:bodyPr wrap="none" rtlCol="0">
            <a:spAutoFit/>
          </a:bodyPr>
          <a:lstStyle/>
          <a:p>
            <a:r>
              <a:rPr lang="en-GB" sz="1600"/>
              <a:t>Studies indicate a diverse and rapidly changing population but lack of data and information makes analysis difficult. </a:t>
            </a:r>
          </a:p>
        </p:txBody>
      </p:sp>
    </p:spTree>
    <p:extLst>
      <p:ext uri="{BB962C8B-B14F-4D97-AF65-F5344CB8AC3E}">
        <p14:creationId xmlns:p14="http://schemas.microsoft.com/office/powerpoint/2010/main" val="3505275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510D-EE99-0C8B-066D-3494F76E4156}"/>
              </a:ext>
            </a:extLst>
          </p:cNvPr>
          <p:cNvSpPr>
            <a:spLocks noGrp="1"/>
          </p:cNvSpPr>
          <p:nvPr>
            <p:ph type="title"/>
          </p:nvPr>
        </p:nvSpPr>
        <p:spPr/>
        <p:txBody>
          <a:bodyPr/>
          <a:lstStyle/>
          <a:p>
            <a:r>
              <a:rPr lang="en-GB">
                <a:cs typeface="Arial"/>
              </a:rPr>
              <a:t>Health outcomes for sex workers 1/2</a:t>
            </a:r>
            <a:endParaRPr lang="en-US"/>
          </a:p>
        </p:txBody>
      </p:sp>
      <p:sp>
        <p:nvSpPr>
          <p:cNvPr id="3" name="Content Placeholder 2">
            <a:extLst>
              <a:ext uri="{FF2B5EF4-FFF2-40B4-BE49-F238E27FC236}">
                <a16:creationId xmlns:a16="http://schemas.microsoft.com/office/drawing/2014/main" id="{BB1494CE-6246-8A47-1030-A0F3601F3F0D}"/>
              </a:ext>
            </a:extLst>
          </p:cNvPr>
          <p:cNvSpPr>
            <a:spLocks noGrp="1"/>
          </p:cNvSpPr>
          <p:nvPr>
            <p:ph idx="1"/>
          </p:nvPr>
        </p:nvSpPr>
        <p:spPr>
          <a:xfrm>
            <a:off x="481375" y="1204839"/>
            <a:ext cx="11229250" cy="5520642"/>
          </a:xfrm>
        </p:spPr>
        <p:txBody>
          <a:bodyPr vert="horz" lIns="91440" tIns="45720" rIns="91440" bIns="45720" rtlCol="0" anchor="t">
            <a:normAutofit/>
          </a:bodyPr>
          <a:lstStyle/>
          <a:p>
            <a:pPr>
              <a:lnSpc>
                <a:spcPct val="80000"/>
              </a:lnSpc>
            </a:pPr>
            <a:r>
              <a:rPr lang="en-GB" sz="1600" b="0">
                <a:ea typeface="+mn-lt"/>
                <a:cs typeface="+mn-lt"/>
              </a:rPr>
              <a:t>Studies show sex workers experience poor mental health, with increased rates of anxiety, depression, loneliness, post-traumatic stress disorder, self-harm, and suicide</a:t>
            </a:r>
            <a:r>
              <a:rPr lang="en-GB" sz="1600" b="0" baseline="30000">
                <a:ea typeface="+mn-lt"/>
                <a:cs typeface="+mn-lt"/>
              </a:rPr>
              <a:t>1</a:t>
            </a:r>
            <a:r>
              <a:rPr lang="en-GB" sz="1600" b="0">
                <a:ea typeface="+mn-lt"/>
                <a:cs typeface="+mn-lt"/>
              </a:rPr>
              <a:t>.</a:t>
            </a:r>
          </a:p>
          <a:p>
            <a:r>
              <a:rPr lang="en-GB" sz="1600" b="0">
                <a:ea typeface="+mn-lt"/>
                <a:cs typeface="+mn-lt"/>
              </a:rPr>
              <a:t>Many sex workers face large barriers to accessing health and social care, despite their need. There are few specialist services for this community, and mainstream services are often unaware of sex working and are not tailored to sex workers' needs. A study showed that sex workers have access to high-quality care through the GUM clinic network, but there is evidence of geographical inequality in access to these services</a:t>
            </a:r>
            <a:r>
              <a:rPr lang="en-GB" sz="1600" b="0" baseline="30000">
                <a:ea typeface="+mn-lt"/>
                <a:cs typeface="+mn-lt"/>
              </a:rPr>
              <a:t>2</a:t>
            </a:r>
            <a:r>
              <a:rPr lang="en-GB" sz="1600" b="0">
                <a:ea typeface="+mn-lt"/>
                <a:cs typeface="+mn-lt"/>
              </a:rPr>
              <a:t>.   </a:t>
            </a:r>
            <a:endParaRPr lang="en-US">
              <a:ea typeface="+mn-lt"/>
              <a:cs typeface="+mn-lt"/>
            </a:endParaRPr>
          </a:p>
          <a:p>
            <a:r>
              <a:rPr lang="en-GB" sz="1600" b="0">
                <a:ea typeface="+mn-lt"/>
                <a:cs typeface="+mn-lt"/>
              </a:rPr>
              <a:t>Despite high rates of chronic disease, reproductive health need, respiratory disease and health problems related to substance misuse, most clinical services for Street Sex Workers (SSW) predominantly focus on sexual health</a:t>
            </a:r>
            <a:r>
              <a:rPr lang="en-GB" sz="1600" b="0" baseline="30000">
                <a:ea typeface="+mn-lt"/>
                <a:cs typeface="+mn-lt"/>
              </a:rPr>
              <a:t>2</a:t>
            </a:r>
            <a:r>
              <a:rPr lang="en-GB" sz="1600" b="0">
                <a:ea typeface="+mn-lt"/>
                <a:cs typeface="+mn-lt"/>
              </a:rPr>
              <a:t>. There is an absence of high-quality evidence for effective healthcare provision for SSWs</a:t>
            </a:r>
            <a:r>
              <a:rPr lang="en-GB" sz="1600" b="0" baseline="30000">
                <a:ea typeface="+mn-lt"/>
                <a:cs typeface="+mn-lt"/>
              </a:rPr>
              <a:t>3 </a:t>
            </a:r>
            <a:r>
              <a:rPr lang="en-GB" sz="1600" b="0">
                <a:ea typeface="+mn-lt"/>
                <a:cs typeface="+mn-lt"/>
              </a:rPr>
              <a:t>but research has described the main challenges in providing healthcare to SSWs as services being inflexible, poorly-resourced services and services not being trauma-informed. </a:t>
            </a:r>
            <a:endParaRPr lang="en-US">
              <a:cs typeface="Arial"/>
            </a:endParaRPr>
          </a:p>
          <a:p>
            <a:r>
              <a:rPr lang="en-GB" sz="1600" b="0">
                <a:ea typeface="+mn-lt"/>
                <a:cs typeface="+mn-lt"/>
              </a:rPr>
              <a:t>In addition to their high burden of unmet health need</a:t>
            </a:r>
            <a:r>
              <a:rPr lang="en-GB" sz="1600" b="0" baseline="30000">
                <a:ea typeface="+mn-lt"/>
                <a:cs typeface="+mn-lt"/>
              </a:rPr>
              <a:t>4</a:t>
            </a:r>
            <a:r>
              <a:rPr lang="en-GB" sz="1600" b="0">
                <a:ea typeface="+mn-lt"/>
                <a:cs typeface="+mn-lt"/>
              </a:rPr>
              <a:t>, sex workers face severe, complex social inequity, which can often contribute to their many health issues, such as homelessness or insecure housing, unemployment, adverse childhood experiences, gender and racial inequality, poverty, sex work criminalisation, violence and exploitation, and the setting of sex work</a:t>
            </a:r>
            <a:r>
              <a:rPr lang="en-GB" sz="1600" b="0" baseline="30000">
                <a:ea typeface="+mn-lt"/>
                <a:cs typeface="+mn-lt"/>
              </a:rPr>
              <a:t>3</a:t>
            </a:r>
            <a:r>
              <a:rPr lang="en-GB" sz="1600" b="0">
                <a:ea typeface="+mn-lt"/>
                <a:cs typeface="+mn-lt"/>
              </a:rPr>
              <a:t>.</a:t>
            </a:r>
            <a:endParaRPr lang="en-US" sz="1600">
              <a:cs typeface="Arial"/>
            </a:endParaRPr>
          </a:p>
          <a:p>
            <a:r>
              <a:rPr lang="en-GB" sz="1600" b="0">
                <a:cs typeface="Arial"/>
              </a:rPr>
              <a:t>During and post-Covid, reports have shown how sex workers were often excluded from government health protection and financial support resources.  A </a:t>
            </a:r>
            <a:r>
              <a:rPr lang="en-GB" sz="1600" b="0">
                <a:cs typeface="Arial"/>
                <a:hlinkClick r:id="rId3"/>
              </a:rPr>
              <a:t>recent report from the UK national charity, National Ugly Mugs</a:t>
            </a:r>
            <a:r>
              <a:rPr lang="en-GB" sz="1600" b="0">
                <a:cs typeface="Arial"/>
              </a:rPr>
              <a:t>, highlighted the experiences of sex workers facing the cost-of-living crisis, with workers saying they are facing fewer clients and having to "offer riskier and more emotionally draining services“.</a:t>
            </a:r>
          </a:p>
          <a:p>
            <a:endParaRPr lang="en-GB" sz="1600" b="0">
              <a:ea typeface="+mn-lt"/>
              <a:cs typeface="+mn-lt"/>
            </a:endParaRPr>
          </a:p>
          <a:p>
            <a:endParaRPr lang="en-GB" sz="1600">
              <a:ea typeface="+mn-lt"/>
              <a:cs typeface="+mn-lt"/>
            </a:endParaRPr>
          </a:p>
        </p:txBody>
      </p:sp>
      <p:sp>
        <p:nvSpPr>
          <p:cNvPr id="4" name="TextBox 3">
            <a:extLst>
              <a:ext uri="{FF2B5EF4-FFF2-40B4-BE49-F238E27FC236}">
                <a16:creationId xmlns:a16="http://schemas.microsoft.com/office/drawing/2014/main" id="{4640EEE1-4D76-74F2-3E9A-12E74B77CE69}"/>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617303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D816-2219-4BE7-3E51-A9155CFA9DCF}"/>
              </a:ext>
            </a:extLst>
          </p:cNvPr>
          <p:cNvSpPr>
            <a:spLocks noGrp="1"/>
          </p:cNvSpPr>
          <p:nvPr>
            <p:ph type="title"/>
          </p:nvPr>
        </p:nvSpPr>
        <p:spPr/>
        <p:txBody>
          <a:bodyPr/>
          <a:lstStyle/>
          <a:p>
            <a:r>
              <a:rPr lang="en-GB">
                <a:cs typeface="Arial"/>
              </a:rPr>
              <a:t>Health outcomes for sex workers 2/2</a:t>
            </a:r>
            <a:endParaRPr lang="en-GB"/>
          </a:p>
        </p:txBody>
      </p:sp>
      <p:sp>
        <p:nvSpPr>
          <p:cNvPr id="3" name="Content Placeholder 2">
            <a:extLst>
              <a:ext uri="{FF2B5EF4-FFF2-40B4-BE49-F238E27FC236}">
                <a16:creationId xmlns:a16="http://schemas.microsoft.com/office/drawing/2014/main" id="{EEC77DD3-5E49-12C4-2E30-125E79C56565}"/>
              </a:ext>
            </a:extLst>
          </p:cNvPr>
          <p:cNvSpPr>
            <a:spLocks noGrp="1"/>
          </p:cNvSpPr>
          <p:nvPr>
            <p:ph idx="1"/>
          </p:nvPr>
        </p:nvSpPr>
        <p:spPr>
          <a:xfrm>
            <a:off x="359999" y="1253331"/>
            <a:ext cx="11446163" cy="4351338"/>
          </a:xfrm>
        </p:spPr>
        <p:txBody>
          <a:bodyPr vert="horz" lIns="91440" tIns="45720" rIns="91440" bIns="45720" rtlCol="0" anchor="t">
            <a:normAutofit/>
          </a:bodyPr>
          <a:lstStyle/>
          <a:p>
            <a:pPr marL="285750" indent="-285750">
              <a:buFont typeface="Arial"/>
              <a:buChar char="•"/>
            </a:pPr>
            <a:r>
              <a:rPr lang="en-GB" sz="1800" b="0">
                <a:ea typeface="+mn-lt"/>
                <a:cs typeface="+mn-lt"/>
              </a:rPr>
              <a:t>Female sex workers are twice as likely to be diagnosed with chlamydia and 3 times more likely to be diagnosed with gonorrhoea than other female sexual health clinic attendees in England</a:t>
            </a:r>
            <a:r>
              <a:rPr lang="en-GB" sz="1800" b="0" baseline="30000">
                <a:ea typeface="+mn-lt"/>
                <a:cs typeface="+mn-lt"/>
              </a:rPr>
              <a:t> 1.</a:t>
            </a:r>
          </a:p>
          <a:p>
            <a:endParaRPr lang="en-US" sz="1800"/>
          </a:p>
          <a:p>
            <a:pPr marL="285750" indent="-285750">
              <a:buFont typeface="Arial"/>
              <a:buChar char="•"/>
            </a:pPr>
            <a:r>
              <a:rPr lang="en-GB" sz="1800" b="0">
                <a:ea typeface="+mn-lt"/>
                <a:cs typeface="+mn-lt"/>
              </a:rPr>
              <a:t>Sexually Transmitted Infection (STI) risk is estimated to be higher in street based sex workers, who are at greater risk of unsafe sex and less likely to access sexual health services</a:t>
            </a:r>
            <a:r>
              <a:rPr lang="en-GB" sz="1800" b="0" baseline="30000">
                <a:ea typeface="+mn-lt"/>
                <a:cs typeface="+mn-lt"/>
              </a:rPr>
              <a:t>2.</a:t>
            </a:r>
          </a:p>
          <a:p>
            <a:pPr marL="285750" indent="-285750">
              <a:buFont typeface="Arial"/>
              <a:buChar char="•"/>
            </a:pPr>
            <a:endParaRPr lang="en-GB" sz="1800" b="0" baseline="30000">
              <a:ea typeface="+mn-lt"/>
              <a:cs typeface="+mn-lt"/>
            </a:endParaRPr>
          </a:p>
          <a:p>
            <a:pPr marL="342900" indent="-342900">
              <a:buFont typeface="Arial"/>
              <a:buChar char="•"/>
            </a:pPr>
            <a:r>
              <a:rPr lang="en-GB" sz="1800" b="0">
                <a:cs typeface="Arial"/>
              </a:rPr>
              <a:t>More than two thirds (68%) of female sex workers meet the criteria for post-traumatic stress disorder (PTSD)</a:t>
            </a:r>
            <a:r>
              <a:rPr lang="en-GB" sz="1800" b="0" baseline="30000">
                <a:cs typeface="Arial"/>
              </a:rPr>
              <a:t>3</a:t>
            </a:r>
            <a:r>
              <a:rPr lang="en-GB" sz="1800" b="0">
                <a:cs typeface="Arial"/>
              </a:rPr>
              <a:t>. The more types of violence reported (childhood physical and sexual abuse, rape and physical assault while working), the greater the severity of PTSD symptoms.</a:t>
            </a:r>
          </a:p>
          <a:p>
            <a:pPr marL="342900" indent="-342900">
              <a:buFont typeface="Arial"/>
              <a:buChar char="•"/>
            </a:pPr>
            <a:endParaRPr lang="en-GB" sz="1800" b="0">
              <a:latin typeface="Arial"/>
              <a:ea typeface="Cambria"/>
              <a:cs typeface="Arial"/>
            </a:endParaRPr>
          </a:p>
          <a:p>
            <a:pPr marL="342900" indent="-342900">
              <a:buFont typeface="Arial"/>
              <a:buChar char="•"/>
            </a:pPr>
            <a:r>
              <a:rPr lang="en-GB" sz="1800" b="0">
                <a:cs typeface="Arial"/>
              </a:rPr>
              <a:t>A </a:t>
            </a:r>
            <a:r>
              <a:rPr lang="en-GB" sz="1800" b="0">
                <a:ea typeface="+mn-lt"/>
                <a:cs typeface="+mn-lt"/>
              </a:rPr>
              <a:t>study of female sex workers in London, found their mortality rate was 12 times higher than women from the general population</a:t>
            </a:r>
            <a:r>
              <a:rPr lang="en-GB" sz="1800" b="0" baseline="30000">
                <a:ea typeface="+mn-lt"/>
                <a:cs typeface="+mn-lt"/>
              </a:rPr>
              <a:t>4</a:t>
            </a:r>
            <a:r>
              <a:rPr lang="en-GB" sz="1800" b="0">
                <a:ea typeface="+mn-lt"/>
                <a:cs typeface="+mn-lt"/>
              </a:rPr>
              <a:t>.</a:t>
            </a:r>
            <a:endParaRPr lang="en-GB" sz="1800" b="0">
              <a:cs typeface="Arial"/>
            </a:endParaRPr>
          </a:p>
        </p:txBody>
      </p:sp>
      <p:sp>
        <p:nvSpPr>
          <p:cNvPr id="4" name="TextBox 3">
            <a:extLst>
              <a:ext uri="{FF2B5EF4-FFF2-40B4-BE49-F238E27FC236}">
                <a16:creationId xmlns:a16="http://schemas.microsoft.com/office/drawing/2014/main" id="{D75CDCBC-E744-CFFD-A2C7-34AD3542D170}"/>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10905494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1594-C8F6-4C47-28A6-2B7C227F8214}"/>
              </a:ext>
            </a:extLst>
          </p:cNvPr>
          <p:cNvSpPr>
            <a:spLocks noGrp="1"/>
          </p:cNvSpPr>
          <p:nvPr>
            <p:ph type="title"/>
          </p:nvPr>
        </p:nvSpPr>
        <p:spPr/>
        <p:txBody>
          <a:bodyPr/>
          <a:lstStyle/>
          <a:p>
            <a:r>
              <a:rPr lang="en-GB" dirty="0"/>
              <a:t>Sex workers: Resources and groups</a:t>
            </a:r>
          </a:p>
        </p:txBody>
      </p:sp>
      <p:sp>
        <p:nvSpPr>
          <p:cNvPr id="3" name="Content Placeholder 2">
            <a:extLst>
              <a:ext uri="{FF2B5EF4-FFF2-40B4-BE49-F238E27FC236}">
                <a16:creationId xmlns:a16="http://schemas.microsoft.com/office/drawing/2014/main" id="{20ADC627-1020-EC69-FC05-6CE9B5DC8ABA}"/>
              </a:ext>
            </a:extLst>
          </p:cNvPr>
          <p:cNvSpPr>
            <a:spLocks noGrp="1"/>
          </p:cNvSpPr>
          <p:nvPr>
            <p:ph sz="half" idx="1"/>
          </p:nvPr>
        </p:nvSpPr>
        <p:spPr>
          <a:xfrm>
            <a:off x="6216225" y="1228195"/>
            <a:ext cx="5459775" cy="4640071"/>
          </a:xfrm>
        </p:spPr>
        <p:txBody>
          <a:bodyPr vert="horz" lIns="91440" tIns="45720" rIns="91440" bIns="45720" rtlCol="0" anchor="t">
            <a:normAutofit/>
          </a:bodyPr>
          <a:lstStyle/>
          <a:p>
            <a:pPr algn="just"/>
            <a:r>
              <a:rPr lang="en-GB">
                <a:cs typeface="Arial"/>
              </a:rPr>
              <a:t>Organisations:</a:t>
            </a:r>
            <a:endParaRPr lang="en-US"/>
          </a:p>
          <a:p>
            <a:pPr marL="285750" indent="-285750">
              <a:buFont typeface="Arial" panose="020B0604020202020204" pitchFamily="34" charset="0"/>
              <a:buChar char="•"/>
            </a:pPr>
            <a:r>
              <a:rPr lang="en-GB" sz="1600" b="0">
                <a:ea typeface="+mn-lt"/>
                <a:cs typeface="+mn-lt"/>
                <a:hlinkClick r:id="rId2"/>
              </a:rPr>
              <a:t>National Ugly Mugs</a:t>
            </a:r>
            <a:r>
              <a:rPr lang="en-GB" sz="1600" b="0">
                <a:ea typeface="+mn-lt"/>
                <a:cs typeface="+mn-lt"/>
              </a:rPr>
              <a:t>: </a:t>
            </a:r>
            <a:r>
              <a:rPr lang="en-GB" sz="1600" b="0">
                <a:solidFill>
                  <a:srgbClr val="000000"/>
                </a:solidFill>
                <a:ea typeface="+mn-lt"/>
                <a:cs typeface="+mn-lt"/>
              </a:rPr>
              <a:t>There is o</a:t>
            </a:r>
            <a:r>
              <a:rPr lang="en-GB" sz="1600" b="0">
                <a:solidFill>
                  <a:srgbClr val="212529"/>
                </a:solidFill>
                <a:ea typeface="+mn-lt"/>
                <a:cs typeface="+mn-lt"/>
              </a:rPr>
              <a:t>rganisation membership for practitioners doing front-line work with sex workers.  It is free to join: </a:t>
            </a:r>
            <a:r>
              <a:rPr lang="en-GB" sz="1600" b="0">
                <a:solidFill>
                  <a:srgbClr val="212529"/>
                </a:solidFill>
                <a:ea typeface="+mn-lt"/>
                <a:cs typeface="+mn-lt"/>
                <a:hlinkClick r:id="rId3"/>
              </a:rPr>
              <a:t>Information for Practitioners – National Ugly Mugs</a:t>
            </a:r>
            <a:endParaRPr lang="en-GB" sz="1600" b="0">
              <a:cs typeface="Arial"/>
            </a:endParaRPr>
          </a:p>
          <a:p>
            <a:pPr marL="285750" indent="-285750">
              <a:buFont typeface="Arial" panose="020B0604020202020204" pitchFamily="34" charset="0"/>
              <a:buChar char="•"/>
            </a:pPr>
            <a:r>
              <a:rPr lang="en-GB" sz="1600" b="0">
                <a:ea typeface="+mn-lt"/>
                <a:cs typeface="+mn-lt"/>
                <a:hlinkClick r:id="rId4"/>
              </a:rPr>
              <a:t>Beyond the Streets</a:t>
            </a:r>
            <a:endParaRPr lang="en-GB" sz="1600" b="0">
              <a:ea typeface="+mn-lt"/>
              <a:cs typeface="+mn-lt"/>
            </a:endParaRPr>
          </a:p>
          <a:p>
            <a:pPr marL="285750" indent="-285750">
              <a:buFont typeface="Arial" panose="020B0604020202020204" pitchFamily="34" charset="0"/>
              <a:buChar char="•"/>
            </a:pPr>
            <a:r>
              <a:rPr lang="en-GB" sz="1600" b="0">
                <a:ea typeface="+mn-lt"/>
                <a:cs typeface="+mn-lt"/>
                <a:hlinkClick r:id="rId5"/>
              </a:rPr>
              <a:t>English Collective of Prostitutes</a:t>
            </a:r>
            <a:endParaRPr lang="en-GB" sz="1600" b="0" u="sng">
              <a:cs typeface="Arial" panose="020B0604020202020204"/>
            </a:endParaRPr>
          </a:p>
          <a:p>
            <a:endParaRPr lang="en-GB" sz="1600" b="0" u="sng">
              <a:cs typeface="Arial" panose="020B0604020202020204"/>
            </a:endParaRPr>
          </a:p>
          <a:p>
            <a:endParaRPr lang="en-GB" b="0">
              <a:cs typeface="Arial"/>
            </a:endParaRPr>
          </a:p>
        </p:txBody>
      </p:sp>
      <p:sp>
        <p:nvSpPr>
          <p:cNvPr id="4" name="Content Placeholder 3">
            <a:extLst>
              <a:ext uri="{FF2B5EF4-FFF2-40B4-BE49-F238E27FC236}">
                <a16:creationId xmlns:a16="http://schemas.microsoft.com/office/drawing/2014/main" id="{8B9F1015-4688-B6B4-2C14-F568ADDCBAAF}"/>
              </a:ext>
            </a:extLst>
          </p:cNvPr>
          <p:cNvSpPr>
            <a:spLocks noGrp="1"/>
          </p:cNvSpPr>
          <p:nvPr>
            <p:ph sz="half" idx="2"/>
          </p:nvPr>
        </p:nvSpPr>
        <p:spPr>
          <a:xfrm>
            <a:off x="516000" y="1228195"/>
            <a:ext cx="5580000" cy="4711418"/>
          </a:xfrm>
        </p:spPr>
        <p:txBody>
          <a:bodyPr vert="horz" lIns="91440" tIns="45720" rIns="91440" bIns="45720" rtlCol="0" anchor="t">
            <a:normAutofit/>
          </a:bodyPr>
          <a:lstStyle/>
          <a:p>
            <a:r>
              <a:rPr lang="en-GB">
                <a:cs typeface="Arial"/>
              </a:rPr>
              <a:t>Resources:</a:t>
            </a:r>
          </a:p>
          <a:p>
            <a:pPr marL="285750" indent="-285750">
              <a:buFont typeface="Arial" panose="020B0604020202020204" pitchFamily="34" charset="0"/>
              <a:buChar char="•"/>
            </a:pPr>
            <a:r>
              <a:rPr lang="en-GB" sz="1600" b="0">
                <a:ea typeface="+mn-lt"/>
                <a:cs typeface="+mn-lt"/>
                <a:hlinkClick r:id="rId6"/>
              </a:rPr>
              <a:t>Sex Workers a guide for professionals</a:t>
            </a:r>
          </a:p>
          <a:p>
            <a:pPr marL="285750" indent="-285750">
              <a:buFont typeface="Arial" panose="020B0604020202020204" pitchFamily="34" charset="0"/>
              <a:buChar char="•"/>
            </a:pPr>
            <a:r>
              <a:rPr lang="en-GB" sz="1600" b="0">
                <a:cs typeface="Arial"/>
              </a:rPr>
              <a:t>Mental Health Resources: </a:t>
            </a:r>
            <a:r>
              <a:rPr lang="en-GB" sz="1600" b="0">
                <a:ea typeface="+mn-lt"/>
                <a:cs typeface="+mn-lt"/>
                <a:hlinkClick r:id="rId7"/>
              </a:rPr>
              <a:t>Mental Health Resources – National Ugly Mugs</a:t>
            </a:r>
          </a:p>
          <a:p>
            <a:pPr marL="285750" indent="-285750">
              <a:buFont typeface="Arial" panose="020B0604020202020204" pitchFamily="34" charset="0"/>
              <a:buChar char="•"/>
            </a:pPr>
            <a:r>
              <a:rPr lang="en-GB" sz="1600" b="0">
                <a:cs typeface="Arial"/>
              </a:rPr>
              <a:t>A</a:t>
            </a:r>
            <a:r>
              <a:rPr lang="en-GB" sz="1600" b="0">
                <a:solidFill>
                  <a:srgbClr val="FF0000"/>
                </a:solidFill>
                <a:cs typeface="Arial"/>
              </a:rPr>
              <a:t> </a:t>
            </a:r>
            <a:r>
              <a:rPr lang="en-GB" sz="1600" b="0">
                <a:cs typeface="Arial"/>
              </a:rPr>
              <a:t>scoping to understand the health and wellbeing needs of sex workers in Yorkshire and the Humber </a:t>
            </a:r>
            <a:r>
              <a:rPr lang="en-GB" sz="1600" b="0">
                <a:ea typeface="+mn-lt"/>
                <a:cs typeface="+mn-lt"/>
                <a:hlinkClick r:id="rId8"/>
              </a:rPr>
              <a:t>Sex Work (yhphnetwork.co.uk)</a:t>
            </a:r>
            <a:endParaRPr lang="en-GB" sz="1600">
              <a:cs typeface="Arial"/>
              <a:hlinkClick r:id="rId8"/>
            </a:endParaRPr>
          </a:p>
          <a:p>
            <a:pPr marL="285750" indent="-285750">
              <a:buFont typeface="Arial" panose="020B0604020202020204" pitchFamily="34" charset="0"/>
              <a:buChar char="•"/>
            </a:pPr>
            <a:endParaRPr lang="en-GB" sz="1600" b="0">
              <a:cs typeface="Arial"/>
            </a:endParaRPr>
          </a:p>
        </p:txBody>
      </p:sp>
      <p:sp>
        <p:nvSpPr>
          <p:cNvPr id="5" name="TextBox 4">
            <a:extLst>
              <a:ext uri="{FF2B5EF4-FFF2-40B4-BE49-F238E27FC236}">
                <a16:creationId xmlns:a16="http://schemas.microsoft.com/office/drawing/2014/main" id="{2B6B382D-B4F1-6177-5AFA-4E319F31AADE}"/>
              </a:ext>
            </a:extLst>
          </p:cNvPr>
          <p:cNvSpPr txBox="1"/>
          <p:nvPr/>
        </p:nvSpPr>
        <p:spPr>
          <a:xfrm>
            <a:off x="9601200" y="6390278"/>
            <a:ext cx="2185214" cy="369332"/>
          </a:xfrm>
          <a:prstGeom prst="rect">
            <a:avLst/>
          </a:prstGeom>
          <a:noFill/>
        </p:spPr>
        <p:txBody>
          <a:bodyPr wrap="none" rtlCol="0">
            <a:spAutoFit/>
          </a:bodyPr>
          <a:lstStyle/>
          <a:p>
            <a:r>
              <a:rPr lang="en-GB">
                <a:hlinkClick r:id="rId9" action="ppaction://hlinksldjump"/>
              </a:rPr>
              <a:t>Return to Contents</a:t>
            </a:r>
            <a:endParaRPr lang="en-GB"/>
          </a:p>
        </p:txBody>
      </p:sp>
    </p:spTree>
    <p:extLst>
      <p:ext uri="{BB962C8B-B14F-4D97-AF65-F5344CB8AC3E}">
        <p14:creationId xmlns:p14="http://schemas.microsoft.com/office/powerpoint/2010/main" val="42873795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D326-67B0-066A-9742-85182CBBFEA4}"/>
              </a:ext>
            </a:extLst>
          </p:cNvPr>
          <p:cNvSpPr>
            <a:spLocks noGrp="1"/>
          </p:cNvSpPr>
          <p:nvPr>
            <p:ph type="title"/>
          </p:nvPr>
        </p:nvSpPr>
        <p:spPr/>
        <p:txBody>
          <a:bodyPr/>
          <a:lstStyle/>
          <a:p>
            <a:r>
              <a:rPr lang="en-GB" dirty="0"/>
              <a:t>Vulnerable migrants </a:t>
            </a:r>
          </a:p>
        </p:txBody>
      </p:sp>
      <p:sp>
        <p:nvSpPr>
          <p:cNvPr id="3" name="TextBox 2">
            <a:extLst>
              <a:ext uri="{FF2B5EF4-FFF2-40B4-BE49-F238E27FC236}">
                <a16:creationId xmlns:a16="http://schemas.microsoft.com/office/drawing/2014/main" id="{CC12A701-2F89-3D91-59D2-EBFD0115DF04}"/>
              </a:ext>
            </a:extLst>
          </p:cNvPr>
          <p:cNvSpPr txBox="1"/>
          <p:nvPr/>
        </p:nvSpPr>
        <p:spPr>
          <a:xfrm>
            <a:off x="9601200" y="6390278"/>
            <a:ext cx="2185214" cy="369332"/>
          </a:xfrm>
          <a:prstGeom prst="rect">
            <a:avLst/>
          </a:prstGeom>
          <a:noFill/>
        </p:spPr>
        <p:txBody>
          <a:bodyPr wrap="none" rtlCol="0">
            <a:spAutoFit/>
          </a:bodyPr>
          <a:lstStyle/>
          <a:p>
            <a:r>
              <a:rPr lang="en-GB" dirty="0">
                <a:hlinkClick r:id="rId3" action="ppaction://hlinksldjump"/>
              </a:rPr>
              <a:t>Return to Contents</a:t>
            </a:r>
            <a:endParaRPr lang="en-GB" dirty="0"/>
          </a:p>
        </p:txBody>
      </p:sp>
    </p:spTree>
    <p:extLst>
      <p:ext uri="{BB962C8B-B14F-4D97-AF65-F5344CB8AC3E}">
        <p14:creationId xmlns:p14="http://schemas.microsoft.com/office/powerpoint/2010/main" val="3142258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1F1CF-58E7-8C78-DA5C-0712BBCF659E}"/>
              </a:ext>
            </a:extLst>
          </p:cNvPr>
          <p:cNvSpPr>
            <a:spLocks noGrp="1"/>
          </p:cNvSpPr>
          <p:nvPr>
            <p:ph type="title"/>
          </p:nvPr>
        </p:nvSpPr>
        <p:spPr/>
        <p:txBody>
          <a:bodyPr/>
          <a:lstStyle/>
          <a:p>
            <a:r>
              <a:rPr lang="en-GB"/>
              <a:t>Vulnerable migrants: Contents</a:t>
            </a:r>
          </a:p>
        </p:txBody>
      </p:sp>
      <p:sp>
        <p:nvSpPr>
          <p:cNvPr id="5" name="Content Placeholder 4">
            <a:extLst>
              <a:ext uri="{FF2B5EF4-FFF2-40B4-BE49-F238E27FC236}">
                <a16:creationId xmlns:a16="http://schemas.microsoft.com/office/drawing/2014/main" id="{7C049987-597F-F0FA-C592-F1FD6334762D}"/>
              </a:ext>
            </a:extLst>
          </p:cNvPr>
          <p:cNvSpPr>
            <a:spLocks noGrp="1"/>
          </p:cNvSpPr>
          <p:nvPr>
            <p:ph idx="1"/>
          </p:nvPr>
        </p:nvSpPr>
        <p:spPr>
          <a:xfrm>
            <a:off x="589935" y="943897"/>
            <a:ext cx="10660498" cy="5289756"/>
          </a:xfrm>
        </p:spPr>
        <p:txBody>
          <a:bodyPr>
            <a:noAutofit/>
          </a:bodyPr>
          <a:lstStyle/>
          <a:p>
            <a:pPr marL="342900" indent="-342900">
              <a:lnSpc>
                <a:spcPct val="100000"/>
              </a:lnSpc>
              <a:buFont typeface="Arial" panose="020B0604020202020204" pitchFamily="34" charset="0"/>
              <a:buChar char="•"/>
            </a:pPr>
            <a:r>
              <a:rPr lang="en-GB" sz="1500" b="0" dirty="0">
                <a:hlinkClick r:id="rId2" action="ppaction://hlinksldjump"/>
              </a:rPr>
              <a:t>Vulnerable migrants: Key Messages</a:t>
            </a:r>
            <a:endParaRPr lang="en-GB" sz="1500" b="0" dirty="0"/>
          </a:p>
          <a:p>
            <a:pPr marL="342900" indent="-342900">
              <a:lnSpc>
                <a:spcPct val="100000"/>
              </a:lnSpc>
              <a:buFont typeface="Arial" panose="020B0604020202020204" pitchFamily="34" charset="0"/>
              <a:buChar char="•"/>
            </a:pPr>
            <a:r>
              <a:rPr lang="en-GB" sz="1500" b="0" dirty="0">
                <a:hlinkClick r:id="rId3" action="ppaction://hlinksldjump"/>
              </a:rPr>
              <a:t>Vulnerable migrants: An overview</a:t>
            </a:r>
            <a:endParaRPr lang="en-GB" sz="1500" b="0" dirty="0"/>
          </a:p>
          <a:p>
            <a:pPr marL="342900" indent="-342900">
              <a:lnSpc>
                <a:spcPct val="100000"/>
              </a:lnSpc>
              <a:buFont typeface="Arial" panose="020B0604020202020204" pitchFamily="34" charset="0"/>
              <a:buChar char="•"/>
            </a:pPr>
            <a:r>
              <a:rPr lang="en-GB" sz="1500" b="0" dirty="0">
                <a:hlinkClick r:id="rId4" action="ppaction://hlinksldjump"/>
              </a:rPr>
              <a:t>Health outcomes for vulnerable migrants</a:t>
            </a:r>
            <a:endParaRPr lang="en-GB" sz="1500" b="0" dirty="0"/>
          </a:p>
          <a:p>
            <a:pPr marL="342900" indent="-342900">
              <a:lnSpc>
                <a:spcPct val="100000"/>
              </a:lnSpc>
              <a:buFont typeface="Arial" panose="020B0604020202020204" pitchFamily="34" charset="0"/>
              <a:buChar char="•"/>
            </a:pPr>
            <a:r>
              <a:rPr lang="en-GB" sz="1500" b="0" dirty="0">
                <a:hlinkClick r:id="rId5" action="ppaction://hlinksldjump"/>
              </a:rPr>
              <a:t>Unaccompanied Asylum Seeking Children (UASC)</a:t>
            </a:r>
            <a:endParaRPr lang="en-GB" sz="1500" b="0" dirty="0"/>
          </a:p>
          <a:p>
            <a:pPr marL="342900" indent="-342900">
              <a:lnSpc>
                <a:spcPct val="100000"/>
              </a:lnSpc>
              <a:buFont typeface="Arial" panose="020B0604020202020204" pitchFamily="34" charset="0"/>
              <a:buChar char="•"/>
            </a:pPr>
            <a:r>
              <a:rPr lang="en-GB" sz="1500" b="0" dirty="0">
                <a:hlinkClick r:id="rId6" action="ppaction://hlinksldjump"/>
              </a:rPr>
              <a:t>Safe and legal routes for refugees to come to the UK</a:t>
            </a:r>
            <a:endParaRPr lang="en-GB" sz="1500" b="0" dirty="0"/>
          </a:p>
          <a:p>
            <a:pPr marL="342900" indent="-342900">
              <a:lnSpc>
                <a:spcPct val="100000"/>
              </a:lnSpc>
              <a:buFont typeface="Arial" panose="020B0604020202020204" pitchFamily="34" charset="0"/>
              <a:buChar char="•"/>
            </a:pPr>
            <a:r>
              <a:rPr lang="en-GB" sz="1500" b="0" dirty="0">
                <a:hlinkClick r:id="rId7" action="ppaction://hlinksldjump"/>
              </a:rPr>
              <a:t>South East Migration Schemes Data Explorer</a:t>
            </a:r>
            <a:endParaRPr lang="en-GB" sz="1500" b="0" dirty="0"/>
          </a:p>
          <a:p>
            <a:pPr marL="342900" indent="-342900">
              <a:lnSpc>
                <a:spcPct val="100000"/>
              </a:lnSpc>
              <a:buFont typeface="Arial" panose="020B0604020202020204" pitchFamily="34" charset="0"/>
              <a:buChar char="•"/>
            </a:pPr>
            <a:r>
              <a:rPr lang="en-GB" sz="1500" b="0" dirty="0">
                <a:hlinkClick r:id="rId8" action="ppaction://hlinksldjump"/>
              </a:rPr>
              <a:t>Health Intelligence Pack for Migrant Health </a:t>
            </a:r>
            <a:endParaRPr lang="en-GB" sz="1500" b="0" dirty="0"/>
          </a:p>
          <a:p>
            <a:pPr marL="342900" indent="-342900">
              <a:lnSpc>
                <a:spcPct val="100000"/>
              </a:lnSpc>
              <a:buFont typeface="Arial" panose="020B0604020202020204" pitchFamily="34" charset="0"/>
              <a:buChar char="•"/>
            </a:pPr>
            <a:r>
              <a:rPr lang="en-GB" sz="1500" b="0" dirty="0">
                <a:hlinkClick r:id="rId9" action="ppaction://hlinksldjump"/>
              </a:rPr>
              <a:t>Asylum applications over time: including breakdown by nationality</a:t>
            </a:r>
            <a:endParaRPr lang="en-GB" sz="1500" b="0" dirty="0"/>
          </a:p>
          <a:p>
            <a:pPr marL="342900" indent="-342900">
              <a:lnSpc>
                <a:spcPct val="100000"/>
              </a:lnSpc>
              <a:buFont typeface="Arial" panose="020B0604020202020204" pitchFamily="34" charset="0"/>
              <a:buChar char="•"/>
            </a:pPr>
            <a:r>
              <a:rPr lang="en-GB" sz="1500" b="0" dirty="0">
                <a:hlinkClick r:id="rId10" action="ppaction://hlinksldjump"/>
              </a:rPr>
              <a:t>Migrant Statistics (Totals)</a:t>
            </a:r>
            <a:endParaRPr lang="en-GB" sz="1500" b="0" dirty="0"/>
          </a:p>
          <a:p>
            <a:pPr marL="342900" indent="-342900">
              <a:lnSpc>
                <a:spcPct val="100000"/>
              </a:lnSpc>
              <a:buFont typeface="Arial" panose="020B0604020202020204" pitchFamily="34" charset="0"/>
              <a:buChar char="•"/>
            </a:pPr>
            <a:r>
              <a:rPr lang="en-GB" sz="1500" b="0" dirty="0">
                <a:hlinkClick r:id="rId11" action="ppaction://hlinksldjump"/>
              </a:rPr>
              <a:t>Percentage of live births to mothers born outside of the UK</a:t>
            </a:r>
            <a:endParaRPr lang="en-GB" sz="1500" b="0" dirty="0"/>
          </a:p>
          <a:p>
            <a:pPr marL="342900" indent="-342900">
              <a:lnSpc>
                <a:spcPct val="100000"/>
              </a:lnSpc>
              <a:buFont typeface="Arial" panose="020B0604020202020204" pitchFamily="34" charset="0"/>
              <a:buChar char="•"/>
            </a:pPr>
            <a:r>
              <a:rPr lang="en-GB" sz="1500" b="0" dirty="0">
                <a:hlinkClick r:id="rId12" action="ppaction://hlinksldjump"/>
              </a:rPr>
              <a:t>Supported Asylum seekers: Section 95 support</a:t>
            </a:r>
            <a:endParaRPr lang="en-GB" sz="1500" b="0" dirty="0"/>
          </a:p>
          <a:p>
            <a:pPr marL="342900" indent="-342900">
              <a:lnSpc>
                <a:spcPct val="100000"/>
              </a:lnSpc>
              <a:buFont typeface="Arial" panose="020B0604020202020204" pitchFamily="34" charset="0"/>
              <a:buChar char="•"/>
            </a:pPr>
            <a:r>
              <a:rPr lang="en-GB" sz="1500" b="0" dirty="0">
                <a:hlinkClick r:id="rId13" action="ppaction://hlinksldjump"/>
              </a:rPr>
              <a:t>Immigration Groups: England, South East and Local Authorities</a:t>
            </a:r>
            <a:endParaRPr lang="en-GB" sz="1500" b="0" dirty="0"/>
          </a:p>
          <a:p>
            <a:pPr marL="342900" indent="-342900">
              <a:lnSpc>
                <a:spcPct val="100000"/>
              </a:lnSpc>
              <a:buFont typeface="Arial" panose="020B0604020202020204" pitchFamily="34" charset="0"/>
              <a:buChar char="•"/>
            </a:pPr>
            <a:r>
              <a:rPr lang="en-GB" sz="1500" b="0" dirty="0">
                <a:hlinkClick r:id="rId14" action="ppaction://hlinksldjump"/>
              </a:rPr>
              <a:t>Number of visa applications, visas issued and arrivals in the UK by sponsor location</a:t>
            </a:r>
            <a:endParaRPr lang="en-GB" sz="1500" b="0" dirty="0"/>
          </a:p>
          <a:p>
            <a:pPr marL="342900" indent="-342900">
              <a:lnSpc>
                <a:spcPct val="100000"/>
              </a:lnSpc>
              <a:buFont typeface="Arial" panose="020B0604020202020204" pitchFamily="34" charset="0"/>
              <a:buChar char="•"/>
            </a:pPr>
            <a:r>
              <a:rPr lang="en-GB" sz="1500" b="0" dirty="0">
                <a:hlinkClick r:id="rId15" action="ppaction://hlinksldjump"/>
              </a:rPr>
              <a:t>Vulnerable migrants: Resources</a:t>
            </a:r>
            <a:endParaRPr lang="en-GB" sz="1500" b="0" dirty="0"/>
          </a:p>
        </p:txBody>
      </p:sp>
      <p:sp>
        <p:nvSpPr>
          <p:cNvPr id="2" name="TextBox 1">
            <a:extLst>
              <a:ext uri="{FF2B5EF4-FFF2-40B4-BE49-F238E27FC236}">
                <a16:creationId xmlns:a16="http://schemas.microsoft.com/office/drawing/2014/main" id="{85388C0A-5DC8-79E3-EBFA-8E59311767D1}"/>
              </a:ext>
            </a:extLst>
          </p:cNvPr>
          <p:cNvSpPr txBox="1"/>
          <p:nvPr/>
        </p:nvSpPr>
        <p:spPr>
          <a:xfrm>
            <a:off x="9601200" y="6390278"/>
            <a:ext cx="2185214" cy="369332"/>
          </a:xfrm>
          <a:prstGeom prst="rect">
            <a:avLst/>
          </a:prstGeom>
          <a:noFill/>
        </p:spPr>
        <p:txBody>
          <a:bodyPr wrap="none" rtlCol="0">
            <a:spAutoFit/>
          </a:bodyPr>
          <a:lstStyle/>
          <a:p>
            <a:r>
              <a:rPr lang="en-GB">
                <a:hlinkClick r:id="rId16" action="ppaction://hlinksldjump"/>
              </a:rPr>
              <a:t>Return to Contents</a:t>
            </a:r>
            <a:endParaRPr lang="en-GB"/>
          </a:p>
        </p:txBody>
      </p:sp>
    </p:spTree>
    <p:extLst>
      <p:ext uri="{BB962C8B-B14F-4D97-AF65-F5344CB8AC3E}">
        <p14:creationId xmlns:p14="http://schemas.microsoft.com/office/powerpoint/2010/main" val="3298054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CD6C-2520-7327-B256-CC14900843F6}"/>
              </a:ext>
            </a:extLst>
          </p:cNvPr>
          <p:cNvSpPr>
            <a:spLocks noGrp="1"/>
          </p:cNvSpPr>
          <p:nvPr>
            <p:ph type="title"/>
          </p:nvPr>
        </p:nvSpPr>
        <p:spPr>
          <a:xfrm>
            <a:off x="360000" y="360000"/>
            <a:ext cx="11444072" cy="535531"/>
          </a:xfrm>
        </p:spPr>
        <p:txBody>
          <a:bodyPr anchor="t">
            <a:normAutofit/>
          </a:bodyPr>
          <a:lstStyle/>
          <a:p>
            <a:r>
              <a:rPr lang="en-GB"/>
              <a:t>SPOTLIGHT: Improving Inclusion Health Outcomes</a:t>
            </a:r>
          </a:p>
          <a:p>
            <a:endParaRPr lang="en-GB"/>
          </a:p>
        </p:txBody>
      </p:sp>
      <p:sp>
        <p:nvSpPr>
          <p:cNvPr id="3" name="Content Placeholder 2">
            <a:extLst>
              <a:ext uri="{FF2B5EF4-FFF2-40B4-BE49-F238E27FC236}">
                <a16:creationId xmlns:a16="http://schemas.microsoft.com/office/drawing/2014/main" id="{334E0404-2D7B-BD1F-526F-3D08717C7B2D}"/>
              </a:ext>
            </a:extLst>
          </p:cNvPr>
          <p:cNvSpPr>
            <a:spLocks noGrp="1"/>
          </p:cNvSpPr>
          <p:nvPr>
            <p:ph sz="half" idx="1"/>
          </p:nvPr>
        </p:nvSpPr>
        <p:spPr>
          <a:xfrm>
            <a:off x="484093" y="1316891"/>
            <a:ext cx="5334417" cy="4711418"/>
          </a:xfrm>
        </p:spPr>
        <p:txBody>
          <a:bodyPr vert="horz" lIns="91440" tIns="45720" rIns="91440" bIns="45720" rtlCol="0" anchor="t">
            <a:normAutofit/>
          </a:bodyPr>
          <a:lstStyle/>
          <a:p>
            <a:r>
              <a:rPr lang="en-GB" sz="1600" b="0"/>
              <a:t>Spotlight is a data dissemination platform produced by the Office for Health Improvement and Disparities (OHID). It collates and presents key statistics related to the public health outcomes of inclusion health groups across the following themes: </a:t>
            </a:r>
            <a:endParaRPr lang="en-US" sz="1600"/>
          </a:p>
          <a:p>
            <a:pPr marL="342900" indent="-342900">
              <a:buChar char="•"/>
            </a:pPr>
            <a:r>
              <a:rPr lang="en-GB" sz="1600" b="0"/>
              <a:t>access to and utilisation of health care; </a:t>
            </a:r>
            <a:endParaRPr lang="en-GB" sz="1600" b="0">
              <a:cs typeface="Arial"/>
            </a:endParaRPr>
          </a:p>
          <a:p>
            <a:pPr marL="342900" indent="-342900">
              <a:buChar char="•"/>
            </a:pPr>
            <a:r>
              <a:rPr lang="en-GB" sz="1600" b="0"/>
              <a:t>preventative care; </a:t>
            </a:r>
            <a:endParaRPr lang="en-GB" sz="1600" b="0">
              <a:cs typeface="Arial"/>
            </a:endParaRPr>
          </a:p>
          <a:p>
            <a:pPr marL="342900" indent="-342900">
              <a:buChar char="•"/>
            </a:pPr>
            <a:r>
              <a:rPr lang="en-GB" sz="1600" b="0"/>
              <a:t>health outcomes; and </a:t>
            </a:r>
            <a:endParaRPr lang="en-GB" sz="1600" b="0">
              <a:cs typeface="Arial"/>
            </a:endParaRPr>
          </a:p>
          <a:p>
            <a:pPr marL="342900" indent="-342900">
              <a:buChar char="•"/>
            </a:pPr>
            <a:r>
              <a:rPr lang="en-GB" sz="1600" b="0"/>
              <a:t>wider determinants of health.</a:t>
            </a:r>
            <a:endParaRPr lang="en-GB" sz="1600" b="0">
              <a:cs typeface="Arial"/>
            </a:endParaRPr>
          </a:p>
          <a:p>
            <a:r>
              <a:rPr lang="en-GB" sz="1600" b="0"/>
              <a:t>The aim of Spotlight is to improve accessibility and visibility of data and evidence related to inclusion health populations. </a:t>
            </a:r>
            <a:endParaRPr lang="en-GB" sz="1600" b="0">
              <a:cs typeface="Arial"/>
            </a:endParaRPr>
          </a:p>
          <a:p>
            <a:r>
              <a:rPr lang="en-GB" sz="1600" b="0"/>
              <a:t>Spotlight and instructions on how to use it can be found </a:t>
            </a:r>
            <a:r>
              <a:rPr lang="en-GB" sz="1600" b="0">
                <a:hlinkClick r:id="rId2"/>
              </a:rPr>
              <a:t>here</a:t>
            </a:r>
            <a:r>
              <a:rPr lang="en-GB" sz="1600" b="0"/>
              <a:t>. </a:t>
            </a:r>
            <a:endParaRPr lang="en-GB" sz="1600" b="0">
              <a:cs typeface="Arial"/>
            </a:endParaRPr>
          </a:p>
        </p:txBody>
      </p:sp>
      <p:pic>
        <p:nvPicPr>
          <p:cNvPr id="4" name="Picture 3" descr="A screenshot of a graph&#10;&#10;Description automatically generated">
            <a:extLst>
              <a:ext uri="{FF2B5EF4-FFF2-40B4-BE49-F238E27FC236}">
                <a16:creationId xmlns:a16="http://schemas.microsoft.com/office/drawing/2014/main" id="{B06052CF-B3DB-8567-0690-1D88E0800040}"/>
              </a:ext>
            </a:extLst>
          </p:cNvPr>
          <p:cNvPicPr>
            <a:picLocks noChangeAspect="1"/>
          </p:cNvPicPr>
          <p:nvPr/>
        </p:nvPicPr>
        <p:blipFill>
          <a:blip r:embed="rId3"/>
          <a:stretch>
            <a:fillRect/>
          </a:stretch>
        </p:blipFill>
        <p:spPr>
          <a:xfrm>
            <a:off x="5818511" y="1623095"/>
            <a:ext cx="6308837" cy="3611809"/>
          </a:xfrm>
          <a:prstGeom prst="rect">
            <a:avLst/>
          </a:prstGeom>
          <a:noFill/>
          <a:ln>
            <a:solidFill>
              <a:schemeClr val="tx1"/>
            </a:solidFill>
          </a:ln>
        </p:spPr>
      </p:pic>
      <p:sp>
        <p:nvSpPr>
          <p:cNvPr id="5" name="TextBox 4">
            <a:extLst>
              <a:ext uri="{FF2B5EF4-FFF2-40B4-BE49-F238E27FC236}">
                <a16:creationId xmlns:a16="http://schemas.microsoft.com/office/drawing/2014/main" id="{6408C890-72E6-3FBF-1E27-2F8A438232A7}"/>
              </a:ext>
            </a:extLst>
          </p:cNvPr>
          <p:cNvSpPr txBox="1"/>
          <p:nvPr/>
        </p:nvSpPr>
        <p:spPr>
          <a:xfrm>
            <a:off x="5717310" y="5279499"/>
            <a:ext cx="3459601" cy="261610"/>
          </a:xfrm>
          <a:prstGeom prst="rect">
            <a:avLst/>
          </a:prstGeom>
          <a:noFill/>
        </p:spPr>
        <p:txBody>
          <a:bodyPr wrap="none" rtlCol="0">
            <a:spAutoFit/>
          </a:bodyPr>
          <a:lstStyle/>
          <a:p>
            <a:r>
              <a:rPr lang="en-GB" sz="1100" i="1"/>
              <a:t>Example of data as provided within the Spotlight tool</a:t>
            </a:r>
          </a:p>
        </p:txBody>
      </p:sp>
      <p:sp>
        <p:nvSpPr>
          <p:cNvPr id="6" name="TextBox 5">
            <a:extLst>
              <a:ext uri="{FF2B5EF4-FFF2-40B4-BE49-F238E27FC236}">
                <a16:creationId xmlns:a16="http://schemas.microsoft.com/office/drawing/2014/main" id="{6A5D25CD-1DC8-D8C6-3EEE-FF7EE5D884F3}"/>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584027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6C06B-16C0-E0BE-96F9-558E6CEBF51F}"/>
              </a:ext>
            </a:extLst>
          </p:cNvPr>
          <p:cNvSpPr>
            <a:spLocks noGrp="1"/>
          </p:cNvSpPr>
          <p:nvPr>
            <p:ph type="title"/>
          </p:nvPr>
        </p:nvSpPr>
        <p:spPr/>
        <p:txBody>
          <a:bodyPr/>
          <a:lstStyle/>
          <a:p>
            <a:r>
              <a:rPr lang="en-GB">
                <a:cs typeface="Arial"/>
              </a:rPr>
              <a:t>Vulnerable migrants: Key messages</a:t>
            </a:r>
            <a:endParaRPr lang="en-GB"/>
          </a:p>
        </p:txBody>
      </p:sp>
      <p:sp>
        <p:nvSpPr>
          <p:cNvPr id="3" name="Content Placeholder 2">
            <a:extLst>
              <a:ext uri="{FF2B5EF4-FFF2-40B4-BE49-F238E27FC236}">
                <a16:creationId xmlns:a16="http://schemas.microsoft.com/office/drawing/2014/main" id="{7BCE5FE2-4D6A-1236-5A3E-FEABEF9D912C}"/>
              </a:ext>
            </a:extLst>
          </p:cNvPr>
          <p:cNvSpPr>
            <a:spLocks noGrp="1"/>
          </p:cNvSpPr>
          <p:nvPr>
            <p:ph idx="1"/>
          </p:nvPr>
        </p:nvSpPr>
        <p:spPr>
          <a:xfrm>
            <a:off x="359999" y="1342342"/>
            <a:ext cx="11446163" cy="4351338"/>
          </a:xfrm>
        </p:spPr>
        <p:txBody>
          <a:bodyPr vert="horz" lIns="91440" tIns="45720" rIns="91440" bIns="45720" rtlCol="0" anchor="t">
            <a:normAutofit lnSpcReduction="10000"/>
          </a:bodyPr>
          <a:lstStyle/>
          <a:p>
            <a:pPr marL="342900" indent="-342900">
              <a:lnSpc>
                <a:spcPct val="150000"/>
              </a:lnSpc>
              <a:buFont typeface="Wingdings" panose="05000000000000000000" pitchFamily="2" charset="2"/>
              <a:buChar char="q"/>
            </a:pPr>
            <a:r>
              <a:rPr lang="en-GB" sz="1600" b="0" dirty="0"/>
              <a:t>Vulnerable migrants can have a range of physical and mental health issues related to their previous experiences, which may then be exacerbated by the asylum process and experience of insecure housing, barriers to accessing healthcare, discrimination and stigma, among many other challenges. </a:t>
            </a:r>
            <a:endParaRPr lang="en-GB" sz="1600" b="0"/>
          </a:p>
          <a:p>
            <a:pPr marL="342900" indent="-342900">
              <a:lnSpc>
                <a:spcPct val="150000"/>
              </a:lnSpc>
              <a:buFont typeface="Wingdings" panose="05000000000000000000" pitchFamily="2" charset="2"/>
              <a:buChar char="q"/>
            </a:pPr>
            <a:endParaRPr lang="en-GB" sz="1600" b="0"/>
          </a:p>
          <a:p>
            <a:pPr marL="342900" indent="-342900">
              <a:lnSpc>
                <a:spcPct val="150000"/>
              </a:lnSpc>
              <a:buFont typeface="Wingdings" panose="05000000000000000000" pitchFamily="2" charset="2"/>
              <a:buChar char="q"/>
            </a:pPr>
            <a:r>
              <a:rPr lang="en-GB" sz="1600" b="0" dirty="0"/>
              <a:t>Unaccompanied Asylum Seeking Children currently account for 9% of Looked After Children in England, and present with particular challenges such as dental health, emotional disorders including sleep difficulty and issues associated with navigating a new culture, language and education system.  </a:t>
            </a:r>
          </a:p>
          <a:p>
            <a:pPr>
              <a:lnSpc>
                <a:spcPct val="150000"/>
              </a:lnSpc>
            </a:pPr>
            <a:endParaRPr lang="en-GB" sz="1600" b="0" dirty="0">
              <a:cs typeface="Arial"/>
            </a:endParaRPr>
          </a:p>
          <a:p>
            <a:pPr marL="342900" indent="-342900">
              <a:lnSpc>
                <a:spcPct val="150000"/>
              </a:lnSpc>
              <a:buFont typeface="Wingdings" panose="05000000000000000000" pitchFamily="2" charset="2"/>
              <a:buChar char="q"/>
            </a:pPr>
            <a:r>
              <a:rPr lang="en-GB" sz="1600" b="0">
                <a:cs typeface="Arial"/>
              </a:rPr>
              <a:t>Front line services, who incorporate the principles of psychological first aid and implement culturally competent, trauma informed practice, are key to providing support and addressing barriers to accessing health and other services.  </a:t>
            </a:r>
          </a:p>
          <a:p>
            <a:pPr marL="342900" indent="-342900">
              <a:lnSpc>
                <a:spcPct val="150000"/>
              </a:lnSpc>
              <a:buFont typeface="Wingdings" panose="05000000000000000000" pitchFamily="2" charset="2"/>
              <a:buChar char="q"/>
            </a:pPr>
            <a:endParaRPr lang="en-GB" sz="1600" b="0">
              <a:cs typeface="Arial"/>
            </a:endParaRPr>
          </a:p>
        </p:txBody>
      </p:sp>
      <p:sp>
        <p:nvSpPr>
          <p:cNvPr id="4" name="TextBox 3">
            <a:extLst>
              <a:ext uri="{FF2B5EF4-FFF2-40B4-BE49-F238E27FC236}">
                <a16:creationId xmlns:a16="http://schemas.microsoft.com/office/drawing/2014/main" id="{AD17310E-30FF-E523-2FD2-66630DE195E4}"/>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12353379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C4B-40E7-12D4-ACF2-97445190ED86}"/>
              </a:ext>
            </a:extLst>
          </p:cNvPr>
          <p:cNvSpPr>
            <a:spLocks noGrp="1"/>
          </p:cNvSpPr>
          <p:nvPr>
            <p:ph type="title"/>
          </p:nvPr>
        </p:nvSpPr>
        <p:spPr/>
        <p:txBody>
          <a:bodyPr/>
          <a:lstStyle/>
          <a:p>
            <a:r>
              <a:rPr lang="en-GB"/>
              <a:t>Vulnerable migrants: An overview</a:t>
            </a:r>
          </a:p>
        </p:txBody>
      </p:sp>
      <p:sp>
        <p:nvSpPr>
          <p:cNvPr id="3" name="Content Placeholder 2">
            <a:extLst>
              <a:ext uri="{FF2B5EF4-FFF2-40B4-BE49-F238E27FC236}">
                <a16:creationId xmlns:a16="http://schemas.microsoft.com/office/drawing/2014/main" id="{D689434C-FAEA-1BF1-A74A-1DC56547024D}"/>
              </a:ext>
            </a:extLst>
          </p:cNvPr>
          <p:cNvSpPr>
            <a:spLocks noGrp="1"/>
          </p:cNvSpPr>
          <p:nvPr>
            <p:ph idx="1"/>
          </p:nvPr>
        </p:nvSpPr>
        <p:spPr>
          <a:xfrm>
            <a:off x="372918" y="1121303"/>
            <a:ext cx="11446163" cy="4941345"/>
          </a:xfrm>
        </p:spPr>
        <p:txBody>
          <a:bodyPr vert="horz" lIns="91440" tIns="45720" rIns="91440" bIns="45720" rtlCol="0" anchor="t">
            <a:normAutofit/>
          </a:bodyPr>
          <a:lstStyle/>
          <a:p>
            <a:pPr algn="just"/>
            <a:r>
              <a:rPr lang="en-GB" sz="1600" b="0"/>
              <a:t>Although many migrants come to the UK to work or study and so are young and healthy, some groups of migrants may have increased health needs associated with their experiences either before, during or after migration which can make them particularly vulnerable to potential health needs. This includes the following groups:</a:t>
            </a:r>
          </a:p>
          <a:p>
            <a:pPr marL="342900" indent="-342900" algn="just">
              <a:buFont typeface="Arial" panose="020B0604020202020204" pitchFamily="34" charset="0"/>
              <a:buChar char="•"/>
            </a:pPr>
            <a:r>
              <a:rPr lang="en-GB" sz="1600" b="0"/>
              <a:t>Asylum seekers: a person who has applied for permission to stay in the UK</a:t>
            </a:r>
            <a:endParaRPr lang="en-GB" sz="1600" b="0">
              <a:cs typeface="Arial"/>
            </a:endParaRPr>
          </a:p>
          <a:p>
            <a:pPr marL="342900" indent="-342900" algn="just">
              <a:buFont typeface="Arial" panose="020B0604020202020204" pitchFamily="34" charset="0"/>
              <a:buChar char="•"/>
            </a:pPr>
            <a:r>
              <a:rPr lang="en-GB" sz="1600" b="0"/>
              <a:t>Refugees: a person given permission to stay in the UK</a:t>
            </a:r>
            <a:endParaRPr lang="en-GB" sz="1600" b="0">
              <a:cs typeface="Arial"/>
            </a:endParaRPr>
          </a:p>
          <a:p>
            <a:pPr marL="342900" indent="-342900" algn="just">
              <a:buFont typeface="Arial" panose="020B0604020202020204" pitchFamily="34" charset="0"/>
              <a:buChar char="•"/>
            </a:pPr>
            <a:r>
              <a:rPr lang="en-GB" sz="1600" b="0"/>
              <a:t>Unaccompanied children</a:t>
            </a:r>
            <a:endParaRPr lang="en-GB" sz="1600" b="0">
              <a:cs typeface="Arial"/>
            </a:endParaRPr>
          </a:p>
          <a:p>
            <a:pPr marL="342900" indent="-342900" algn="just">
              <a:buFont typeface="Arial" panose="020B0604020202020204" pitchFamily="34" charset="0"/>
              <a:buChar char="•"/>
            </a:pPr>
            <a:r>
              <a:rPr lang="en-GB" sz="1600" b="0"/>
              <a:t>People who have been trafficked: someone who has been moved to the UK to be exploited through forced labour, slavery or prostitution</a:t>
            </a:r>
            <a:endParaRPr lang="en-GB" sz="1600" b="0">
              <a:cs typeface="Arial"/>
            </a:endParaRPr>
          </a:p>
          <a:p>
            <a:pPr marL="342900" indent="-342900" algn="just">
              <a:buFont typeface="Arial" panose="020B0604020202020204" pitchFamily="34" charset="0"/>
              <a:buChar char="•"/>
            </a:pPr>
            <a:r>
              <a:rPr lang="en-GB" sz="1600" b="0"/>
              <a:t>Undocumented migrants (those living in the UK with no legal status)</a:t>
            </a:r>
            <a:endParaRPr lang="en-GB" sz="1600" b="0">
              <a:cs typeface="Arial"/>
            </a:endParaRPr>
          </a:p>
          <a:p>
            <a:pPr marL="342900" indent="-342900" algn="just">
              <a:buFont typeface="Arial" panose="020B0604020202020204" pitchFamily="34" charset="0"/>
              <a:buChar char="•"/>
            </a:pPr>
            <a:r>
              <a:rPr lang="en-GB" sz="1600" b="0"/>
              <a:t>Low paid migrant workers. </a:t>
            </a:r>
            <a:endParaRPr lang="en-GB" sz="1600" b="0">
              <a:cs typeface="Arial"/>
            </a:endParaRPr>
          </a:p>
          <a:p>
            <a:pPr algn="just"/>
            <a:r>
              <a:rPr lang="en-GB" sz="1600" b="0"/>
              <a:t>The </a:t>
            </a:r>
            <a:r>
              <a:rPr lang="en-GB" sz="1600" b="0">
                <a:solidFill>
                  <a:schemeClr val="accent2"/>
                </a:solidFill>
                <a:hlinkClick r:id="rId3">
                  <a:extLst>
                    <a:ext uri="{A12FA001-AC4F-418D-AE19-62706E023703}">
                      <ahyp:hlinkClr xmlns:ahyp="http://schemas.microsoft.com/office/drawing/2018/hyperlinkcolor" val="tx"/>
                    </a:ext>
                  </a:extLst>
                </a:hlinkClick>
              </a:rPr>
              <a:t>OHID Migrant Health Guide </a:t>
            </a:r>
            <a:r>
              <a:rPr lang="en-GB" sz="1600" b="0"/>
              <a:t>includes comprehensive advice and guidance for healthcare practitioners on the health needs of migrant patients in relation to access to healthcare, assessing and treating patients, communicable and non-communicable disease, outbreak management and nutrition in relation to migrant patients.  </a:t>
            </a:r>
            <a:endParaRPr lang="en-GB" sz="1600" b="0">
              <a:cs typeface="Arial"/>
            </a:endParaRPr>
          </a:p>
          <a:p>
            <a:pPr algn="just"/>
            <a:r>
              <a:rPr lang="en-GB" sz="1600" b="0"/>
              <a:t>Specialist support may be required for some refugees and asylum seekers due to their experience of violence and trauma. Language barriers can make it difficult to engage and access safe and effective healthcare.</a:t>
            </a:r>
            <a:endParaRPr lang="en-GB" sz="1600" b="0">
              <a:cs typeface="Arial"/>
            </a:endParaRPr>
          </a:p>
          <a:p>
            <a:pPr algn="just"/>
            <a:endParaRPr lang="en-GB" sz="1600" b="0"/>
          </a:p>
        </p:txBody>
      </p:sp>
      <p:sp>
        <p:nvSpPr>
          <p:cNvPr id="4" name="TextBox 3">
            <a:extLst>
              <a:ext uri="{FF2B5EF4-FFF2-40B4-BE49-F238E27FC236}">
                <a16:creationId xmlns:a16="http://schemas.microsoft.com/office/drawing/2014/main" id="{5B475B7C-8A94-1831-2FB6-6A601AA973CE}"/>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9525156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B9B6-23B9-AC01-68C1-87CE5C2E8AD5}"/>
              </a:ext>
            </a:extLst>
          </p:cNvPr>
          <p:cNvSpPr>
            <a:spLocks noGrp="1"/>
          </p:cNvSpPr>
          <p:nvPr>
            <p:ph type="title"/>
          </p:nvPr>
        </p:nvSpPr>
        <p:spPr/>
        <p:txBody>
          <a:bodyPr/>
          <a:lstStyle/>
          <a:p>
            <a:r>
              <a:rPr lang="en-GB"/>
              <a:t>Health outcomes for vulnerable migrants</a:t>
            </a:r>
          </a:p>
        </p:txBody>
      </p:sp>
      <p:sp>
        <p:nvSpPr>
          <p:cNvPr id="3" name="Content Placeholder 2">
            <a:extLst>
              <a:ext uri="{FF2B5EF4-FFF2-40B4-BE49-F238E27FC236}">
                <a16:creationId xmlns:a16="http://schemas.microsoft.com/office/drawing/2014/main" id="{915899DE-53D4-24A8-ED3A-D0733C0C2A3F}"/>
              </a:ext>
            </a:extLst>
          </p:cNvPr>
          <p:cNvSpPr>
            <a:spLocks noGrp="1"/>
          </p:cNvSpPr>
          <p:nvPr>
            <p:ph idx="1"/>
          </p:nvPr>
        </p:nvSpPr>
        <p:spPr>
          <a:xfrm>
            <a:off x="340251" y="1000621"/>
            <a:ext cx="11446163" cy="5008425"/>
          </a:xfrm>
        </p:spPr>
        <p:txBody>
          <a:bodyPr vert="horz" lIns="91440" tIns="45720" rIns="91440" bIns="45720" rtlCol="0" anchor="t">
            <a:noAutofit/>
          </a:bodyPr>
          <a:lstStyle/>
          <a:p>
            <a:r>
              <a:rPr lang="en-GB" sz="1600" b="0"/>
              <a:t>Vulnerable migrants can experience a wide range of health needs including: </a:t>
            </a:r>
          </a:p>
          <a:p>
            <a:endParaRPr lang="en-GB" sz="1600" b="0"/>
          </a:p>
          <a:p>
            <a:endParaRPr lang="en-GB" sz="1600" b="0"/>
          </a:p>
          <a:p>
            <a:pPr>
              <a:lnSpc>
                <a:spcPct val="107000"/>
              </a:lnSpc>
              <a:spcAft>
                <a:spcPts val="800"/>
              </a:spcAft>
            </a:pPr>
            <a:endParaRPr lang="en-GB" sz="1600" b="0"/>
          </a:p>
          <a:p>
            <a:pPr>
              <a:lnSpc>
                <a:spcPct val="107000"/>
              </a:lnSpc>
              <a:spcAft>
                <a:spcPts val="800"/>
              </a:spcAft>
            </a:pPr>
            <a:endParaRPr lang="en-GB" sz="1600" b="0"/>
          </a:p>
          <a:p>
            <a:pPr>
              <a:lnSpc>
                <a:spcPct val="107000"/>
              </a:lnSpc>
              <a:spcAft>
                <a:spcPts val="800"/>
              </a:spcAft>
            </a:pPr>
            <a:r>
              <a:rPr lang="en-GB" sz="1600" b="0"/>
              <a:t>On arrival to the UK, vulnerable migrants may have to navigate a new culture and language, along with an often complex legal immigration process. They may have v</a:t>
            </a:r>
            <a:r>
              <a:rPr lang="en-GB" sz="1600" b="0">
                <a:effectLst/>
                <a:ea typeface="Calibri" panose="020F0502020204030204" pitchFamily="34" charset="0"/>
                <a:cs typeface="Times New Roman"/>
              </a:rPr>
              <a:t>ulnerabilities from their experiences which along with uncertainty for the future and resettlement can lead to an increased risk of psychological distress and suicide</a:t>
            </a:r>
            <a:r>
              <a:rPr lang="en-GB" sz="1600" b="0" baseline="30000">
                <a:effectLst/>
                <a:ea typeface="Calibri" panose="020F0502020204030204" pitchFamily="34" charset="0"/>
                <a:cs typeface="Times New Roman"/>
              </a:rPr>
              <a:t>1</a:t>
            </a:r>
            <a:r>
              <a:rPr lang="en-GB" sz="1600" b="0">
                <a:effectLst/>
                <a:ea typeface="Calibri" panose="020F0502020204030204" pitchFamily="34" charset="0"/>
                <a:cs typeface="Times New Roman"/>
              </a:rPr>
              <a:t>. This can be exacerbated by experiences including trauma, exposure to detention settings and social isolation.</a:t>
            </a:r>
            <a:r>
              <a:rPr lang="en-GB" sz="1600" b="0">
                <a:ea typeface="Calibri" panose="020F0502020204030204" pitchFamily="34" charset="0"/>
                <a:cs typeface="Times New Roman"/>
              </a:rPr>
              <a:t> </a:t>
            </a:r>
            <a:endParaRPr lang="en-GB" sz="1600" b="0">
              <a:effectLst/>
              <a:ea typeface="Calibri" panose="020F0502020204030204" pitchFamily="34" charset="0"/>
              <a:cs typeface="Times New Roman" panose="02020603050405020304" pitchFamily="18" charset="0"/>
            </a:endParaRPr>
          </a:p>
          <a:p>
            <a:pPr>
              <a:lnSpc>
                <a:spcPct val="107000"/>
              </a:lnSpc>
              <a:spcAft>
                <a:spcPts val="800"/>
              </a:spcAft>
            </a:pPr>
            <a:r>
              <a:rPr lang="en-GB" sz="1600" b="0">
                <a:effectLst/>
                <a:ea typeface="Calibri" panose="020F0502020204030204" pitchFamily="34" charset="0"/>
                <a:cs typeface="Times New Roman"/>
              </a:rPr>
              <a:t>Refugees and asylum seekers are often subject to inequalities under the wider determinants of health, which impact both physical and mental health. They are likely to experience poorer socio-economic status on arrival in a new country, with potentially limited access to services and welfare support. Restricted opportunities for employment can impact food and housing security, as well as the ability to settle in a supportive community</a:t>
            </a:r>
            <a:r>
              <a:rPr lang="en-GB" sz="1600" b="0" baseline="30000">
                <a:effectLst/>
                <a:ea typeface="Calibri" panose="020F0502020204030204" pitchFamily="34" charset="0"/>
                <a:cs typeface="Times New Roman"/>
              </a:rPr>
              <a:t>2</a:t>
            </a:r>
            <a:r>
              <a:rPr lang="en-GB" sz="1600" b="0">
                <a:effectLst/>
                <a:ea typeface="Calibri" panose="020F0502020204030204" pitchFamily="34" charset="0"/>
                <a:cs typeface="Times New Roman"/>
              </a:rPr>
              <a:t> along with delayed access to education for their children. </a:t>
            </a:r>
            <a:r>
              <a:rPr lang="en-GB" sz="1600" b="0"/>
              <a:t>They may experience a loss of identify and status with challenges to integration, a lack of family and community support along with racism and discrimination. There are often barriers to accessing healthcare, including through both through language and digital exclusion. </a:t>
            </a:r>
          </a:p>
          <a:p>
            <a:pPr>
              <a:lnSpc>
                <a:spcPct val="107000"/>
              </a:lnSpc>
              <a:spcAft>
                <a:spcPts val="800"/>
              </a:spcAft>
            </a:pPr>
            <a:r>
              <a:rPr lang="en-GB" sz="1600" b="0"/>
              <a:t>All of these factors can exacerbate vulnerability, leaving people at risk of exploitation. </a:t>
            </a:r>
            <a:endParaRPr lang="en-GB" sz="1600" b="0">
              <a:cs typeface="Arial"/>
            </a:endParaRPr>
          </a:p>
        </p:txBody>
      </p:sp>
      <p:sp>
        <p:nvSpPr>
          <p:cNvPr id="4" name="TextBox 3">
            <a:extLst>
              <a:ext uri="{FF2B5EF4-FFF2-40B4-BE49-F238E27FC236}">
                <a16:creationId xmlns:a16="http://schemas.microsoft.com/office/drawing/2014/main" id="{81164E0B-F2AB-4408-7D2D-BD2B607ED6D8}"/>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graphicFrame>
        <p:nvGraphicFramePr>
          <p:cNvPr id="5" name="Table 5">
            <a:extLst>
              <a:ext uri="{FF2B5EF4-FFF2-40B4-BE49-F238E27FC236}">
                <a16:creationId xmlns:a16="http://schemas.microsoft.com/office/drawing/2014/main" id="{B82F78DF-B3BE-7E94-645E-73DDEC1291D0}"/>
              </a:ext>
            </a:extLst>
          </p:cNvPr>
          <p:cNvGraphicFramePr>
            <a:graphicFrameLocks noGrp="1"/>
          </p:cNvGraphicFramePr>
          <p:nvPr>
            <p:extLst>
              <p:ext uri="{D42A27DB-BD31-4B8C-83A1-F6EECF244321}">
                <p14:modId xmlns:p14="http://schemas.microsoft.com/office/powerpoint/2010/main" val="1434509970"/>
              </p:ext>
            </p:extLst>
          </p:nvPr>
        </p:nvGraphicFramePr>
        <p:xfrm>
          <a:off x="476250" y="1394405"/>
          <a:ext cx="11310164" cy="1310640"/>
        </p:xfrm>
        <a:graphic>
          <a:graphicData uri="http://schemas.openxmlformats.org/drawingml/2006/table">
            <a:tbl>
              <a:tblPr firstRow="1" bandRow="1">
                <a:tableStyleId>{5940675A-B579-460E-94D1-54222C63F5DA}</a:tableStyleId>
              </a:tblPr>
              <a:tblGrid>
                <a:gridCol w="5380182">
                  <a:extLst>
                    <a:ext uri="{9D8B030D-6E8A-4147-A177-3AD203B41FA5}">
                      <a16:colId xmlns:a16="http://schemas.microsoft.com/office/drawing/2014/main" val="432191354"/>
                    </a:ext>
                  </a:extLst>
                </a:gridCol>
                <a:gridCol w="5929982">
                  <a:extLst>
                    <a:ext uri="{9D8B030D-6E8A-4147-A177-3AD203B41FA5}">
                      <a16:colId xmlns:a16="http://schemas.microsoft.com/office/drawing/2014/main" val="1581595697"/>
                    </a:ext>
                  </a:extLst>
                </a:gridCol>
              </a:tblGrid>
              <a:tr h="1299635">
                <a:tc>
                  <a:txBody>
                    <a:bodyPr/>
                    <a:lstStyle/>
                    <a:p>
                      <a:pPr marL="285750" indent="-285750">
                        <a:buFont typeface="Arial" panose="020B0604020202020204" pitchFamily="34" charset="0"/>
                        <a:buChar char="•"/>
                      </a:pPr>
                      <a:r>
                        <a:rPr lang="en-GB" sz="1600"/>
                        <a:t>Communicable diseases</a:t>
                      </a:r>
                    </a:p>
                    <a:p>
                      <a:pPr marL="285750" indent="-285750">
                        <a:buFont typeface="Arial" panose="020B0604020202020204" pitchFamily="34" charset="0"/>
                        <a:buChar char="•"/>
                      </a:pPr>
                      <a:r>
                        <a:rPr lang="en-GB" sz="1600"/>
                        <a:t>Incomplete vaccination history</a:t>
                      </a:r>
                    </a:p>
                    <a:p>
                      <a:pPr marL="285750" indent="-285750">
                        <a:buFont typeface="Arial" panose="020B0604020202020204" pitchFamily="34" charset="0"/>
                        <a:buChar char="•"/>
                      </a:pPr>
                      <a:r>
                        <a:rPr lang="en-GB" sz="1600"/>
                        <a:t>Non-Communicable diseases</a:t>
                      </a:r>
                    </a:p>
                    <a:p>
                      <a:pPr marL="285750" indent="-285750">
                        <a:buFont typeface="Arial" panose="020B0604020202020204" pitchFamily="34" charset="0"/>
                        <a:buChar char="•"/>
                      </a:pPr>
                      <a:r>
                        <a:rPr lang="en-GB" sz="1600"/>
                        <a:t>Malnutrition and nutrient deficiencies</a:t>
                      </a:r>
                    </a:p>
                    <a:p>
                      <a:pPr marL="285750" indent="-285750">
                        <a:buFont typeface="Arial" panose="020B0604020202020204" pitchFamily="34" charset="0"/>
                        <a:buChar char="•"/>
                      </a:pPr>
                      <a:r>
                        <a:rPr lang="en-GB" sz="1600"/>
                        <a:t>Anaemia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600"/>
                        <a:t>Oral diseases</a:t>
                      </a:r>
                    </a:p>
                    <a:p>
                      <a:pPr marL="285750" indent="-285750">
                        <a:buFont typeface="Arial" panose="020B0604020202020204" pitchFamily="34" charset="0"/>
                        <a:buChar char="•"/>
                      </a:pPr>
                      <a:r>
                        <a:rPr lang="en-GB" sz="1600"/>
                        <a:t>Sexually transmitted infections</a:t>
                      </a:r>
                    </a:p>
                    <a:p>
                      <a:pPr marL="285750" indent="-285750">
                        <a:buFont typeface="Arial" panose="020B0604020202020204" pitchFamily="34" charset="0"/>
                        <a:buChar char="•"/>
                      </a:pPr>
                      <a:r>
                        <a:rPr lang="en-GB" sz="1600"/>
                        <a:t>Female Genital Mutilation</a:t>
                      </a:r>
                    </a:p>
                    <a:p>
                      <a:pPr marL="285750" indent="-285750">
                        <a:buFont typeface="Arial" panose="020B0604020202020204" pitchFamily="34" charset="0"/>
                        <a:buChar char="•"/>
                      </a:pPr>
                      <a:r>
                        <a:rPr lang="en-GB" sz="1600"/>
                        <a:t>Psychological disturbance due to violence and trauma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6984740"/>
                  </a:ext>
                </a:extLst>
              </a:tr>
            </a:tbl>
          </a:graphicData>
        </a:graphic>
      </p:graphicFrame>
    </p:spTree>
    <p:extLst>
      <p:ext uri="{BB962C8B-B14F-4D97-AF65-F5344CB8AC3E}">
        <p14:creationId xmlns:p14="http://schemas.microsoft.com/office/powerpoint/2010/main" val="23031775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E2550-A666-6211-5248-F8F1E00320F2}"/>
              </a:ext>
            </a:extLst>
          </p:cNvPr>
          <p:cNvSpPr>
            <a:spLocks noGrp="1"/>
          </p:cNvSpPr>
          <p:nvPr>
            <p:ph type="title"/>
          </p:nvPr>
        </p:nvSpPr>
        <p:spPr/>
        <p:txBody>
          <a:bodyPr/>
          <a:lstStyle/>
          <a:p>
            <a:r>
              <a:rPr lang="en-GB"/>
              <a:t>Unaccompanied Asylum Seeking Children (UASC) (1/2)</a:t>
            </a:r>
          </a:p>
        </p:txBody>
      </p:sp>
      <p:sp>
        <p:nvSpPr>
          <p:cNvPr id="3" name="Content Placeholder 2">
            <a:extLst>
              <a:ext uri="{FF2B5EF4-FFF2-40B4-BE49-F238E27FC236}">
                <a16:creationId xmlns:a16="http://schemas.microsoft.com/office/drawing/2014/main" id="{98D91B36-2446-9204-5563-E8F73B439E48}"/>
              </a:ext>
            </a:extLst>
          </p:cNvPr>
          <p:cNvSpPr>
            <a:spLocks noGrp="1"/>
          </p:cNvSpPr>
          <p:nvPr>
            <p:ph idx="1"/>
          </p:nvPr>
        </p:nvSpPr>
        <p:spPr>
          <a:xfrm>
            <a:off x="405586" y="1219581"/>
            <a:ext cx="11253014" cy="5193075"/>
          </a:xfrm>
        </p:spPr>
        <p:txBody>
          <a:bodyPr vert="horz" lIns="91440" tIns="45720" rIns="91440" bIns="45720" rtlCol="0" anchor="t">
            <a:normAutofit/>
          </a:bodyPr>
          <a:lstStyle/>
          <a:p>
            <a:r>
              <a:rPr lang="en-GB" sz="1600" b="0"/>
              <a:t>The Home Office defines an Unaccompanied Asylum Seeking Child (UASC) as an individual who is under 18 when the asylum application is submitted, is not being cared for by an adult who by law has responsibility to do so, is separated from their parents and has applied for asylum in the United Kingdom in their own right. They are not a homogenous group but vary by age and background with a range of experiences of trauma, separation and loss, both before and during their asylum process. </a:t>
            </a:r>
          </a:p>
          <a:p>
            <a:endParaRPr lang="en-US" sz="1600"/>
          </a:p>
          <a:p>
            <a:r>
              <a:rPr lang="en-GB" sz="1600" b="0"/>
              <a:t>Unaccompanied children are entitled to care and protection under the provisions of the Children Act 1989 (as amended by the </a:t>
            </a:r>
            <a:r>
              <a:rPr lang="en-GB" sz="1600" b="0">
                <a:hlinkClick r:id="rId3"/>
              </a:rPr>
              <a:t>Children and Young Persons Act 2008</a:t>
            </a:r>
            <a:r>
              <a:rPr lang="en-GB" sz="1600" b="0"/>
              <a:t>). The responsibility for these children is devolved to local authorities and once they reach 18 years old, the duty is held within the </a:t>
            </a:r>
            <a:r>
              <a:rPr lang="en-GB" sz="1600" b="0">
                <a:hlinkClick r:id="rId4"/>
              </a:rPr>
              <a:t>Care Planning and Care Leavers Regulations 2010 </a:t>
            </a:r>
            <a:r>
              <a:rPr lang="en-GB" sz="1600" b="0"/>
              <a:t>(amended in 2014 to take account of unaccompanied asylum seeking children). UASC represent 9% of all Looked After Children in England with the numbers of UASC increasing by 42% since pre-pandemic 2019 figures (</a:t>
            </a:r>
            <a:r>
              <a:rPr lang="en-GB" sz="1600" b="0">
                <a:hlinkClick r:id="rId5"/>
              </a:rPr>
              <a:t>Children Looked After in England</a:t>
            </a:r>
            <a:r>
              <a:rPr lang="en-GB" sz="1600" b="0"/>
              <a:t>). </a:t>
            </a:r>
            <a:r>
              <a:rPr lang="en-GB" sz="1600" b="0" baseline="30000"/>
              <a:t> </a:t>
            </a:r>
          </a:p>
          <a:p>
            <a:endParaRPr lang="en-GB" sz="1600" b="0" baseline="30000"/>
          </a:p>
          <a:p>
            <a:r>
              <a:rPr lang="en-GB" sz="1600" b="0"/>
              <a:t>Statutory guidance exists for local authorities on the </a:t>
            </a:r>
            <a:r>
              <a:rPr lang="en-GB" sz="1600" b="0">
                <a:solidFill>
                  <a:schemeClr val="accent2"/>
                </a:solidFill>
                <a:hlinkClick r:id="rId6">
                  <a:extLst>
                    <a:ext uri="{A12FA001-AC4F-418D-AE19-62706E023703}">
                      <ahyp:hlinkClr xmlns:ahyp="http://schemas.microsoft.com/office/drawing/2018/hyperlinkcolor" val="tx"/>
                    </a:ext>
                  </a:extLst>
                </a:hlinkClick>
              </a:rPr>
              <a:t>Care of unaccompanied migrant children and child victims of modern slavery</a:t>
            </a:r>
            <a:r>
              <a:rPr lang="en-GB" sz="1600" b="0">
                <a:solidFill>
                  <a:schemeClr val="accent2"/>
                </a:solidFill>
              </a:rPr>
              <a:t>, </a:t>
            </a:r>
            <a:r>
              <a:rPr lang="en-GB" sz="1600" b="0"/>
              <a:t>including the requirement for an initial health assessment with a plan setting out how the local authority intends to meet the child’s health needs. This assessment should be carried out within 28 days of the child being registered with the local authority. In addition, </a:t>
            </a:r>
            <a:r>
              <a:rPr lang="en-GB" sz="1600" b="0">
                <a:solidFill>
                  <a:schemeClr val="accent2"/>
                </a:solidFill>
                <a:hlinkClick r:id="rId7">
                  <a:extLst>
                    <a:ext uri="{A12FA001-AC4F-418D-AE19-62706E023703}">
                      <ahyp:hlinkClr xmlns:ahyp="http://schemas.microsoft.com/office/drawing/2018/hyperlinkcolor" val="tx"/>
                    </a:ext>
                  </a:extLst>
                </a:hlinkClick>
              </a:rPr>
              <a:t>NICE guidance for Looked-after children and young people</a:t>
            </a:r>
            <a:r>
              <a:rPr lang="en-GB" sz="1600" b="0">
                <a:solidFill>
                  <a:schemeClr val="accent2"/>
                </a:solidFill>
              </a:rPr>
              <a:t> </a:t>
            </a:r>
            <a:r>
              <a:rPr lang="en-GB" sz="1600" b="0"/>
              <a:t>refers to UASCs and includes recommendations on positive relationships, placement stability, safeguarding as well as health and wellbeing acknowledging the impact of trauma and the need for language and culturally sensitive care needs along with the danger of going missing. </a:t>
            </a:r>
          </a:p>
          <a:p>
            <a:endParaRPr lang="en-GB" sz="1600" b="0" baseline="30000"/>
          </a:p>
          <a:p>
            <a:endParaRPr lang="en-GB" sz="1600" b="0" baseline="30000"/>
          </a:p>
        </p:txBody>
      </p:sp>
      <p:sp>
        <p:nvSpPr>
          <p:cNvPr id="4" name="TextBox 3">
            <a:extLst>
              <a:ext uri="{FF2B5EF4-FFF2-40B4-BE49-F238E27FC236}">
                <a16:creationId xmlns:a16="http://schemas.microsoft.com/office/drawing/2014/main" id="{49397774-9137-32DC-DFAE-576B7A3987F9}"/>
              </a:ext>
            </a:extLst>
          </p:cNvPr>
          <p:cNvSpPr txBox="1"/>
          <p:nvPr/>
        </p:nvSpPr>
        <p:spPr>
          <a:xfrm>
            <a:off x="9601200" y="6390278"/>
            <a:ext cx="2185214" cy="369332"/>
          </a:xfrm>
          <a:prstGeom prst="rect">
            <a:avLst/>
          </a:prstGeom>
          <a:noFill/>
        </p:spPr>
        <p:txBody>
          <a:bodyPr wrap="none" rtlCol="0">
            <a:spAutoFit/>
          </a:bodyPr>
          <a:lstStyle/>
          <a:p>
            <a:r>
              <a:rPr lang="en-GB">
                <a:hlinkClick r:id="rId8" action="ppaction://hlinksldjump"/>
              </a:rPr>
              <a:t>Return to Contents</a:t>
            </a:r>
            <a:endParaRPr lang="en-GB"/>
          </a:p>
        </p:txBody>
      </p:sp>
    </p:spTree>
    <p:extLst>
      <p:ext uri="{BB962C8B-B14F-4D97-AF65-F5344CB8AC3E}">
        <p14:creationId xmlns:p14="http://schemas.microsoft.com/office/powerpoint/2010/main" val="14598360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26EB7A-DD7F-EFA7-6C36-49CC0F33B05E}"/>
              </a:ext>
            </a:extLst>
          </p:cNvPr>
          <p:cNvSpPr>
            <a:spLocks noGrp="1"/>
          </p:cNvSpPr>
          <p:nvPr>
            <p:ph idx="1"/>
          </p:nvPr>
        </p:nvSpPr>
        <p:spPr>
          <a:xfrm>
            <a:off x="443060" y="1312433"/>
            <a:ext cx="11265031" cy="4856719"/>
          </a:xfrm>
        </p:spPr>
        <p:txBody>
          <a:bodyPr>
            <a:normAutofit/>
          </a:bodyPr>
          <a:lstStyle/>
          <a:p>
            <a:pPr marL="285750" indent="-285750">
              <a:buFont typeface="Arial" panose="020B0604020202020204" pitchFamily="34" charset="0"/>
              <a:buChar char="•"/>
            </a:pPr>
            <a:r>
              <a:rPr lang="en-GB" sz="1600" b="0"/>
              <a:t>These children and young people can have significant physical and mental health needs including tooth decay, continence issues, emotional problems, sleep difficulty, body pain and injuries, unknown vaccination history and potential sexual abuse during their journey along with post-traumatic stress and mood disorders</a:t>
            </a:r>
            <a:r>
              <a:rPr lang="en-GB" sz="1600" b="0" baseline="30000"/>
              <a:t>1,2,3</a:t>
            </a:r>
            <a:r>
              <a:rPr lang="en-GB" sz="1600" b="0"/>
              <a:t>. </a:t>
            </a:r>
          </a:p>
          <a:p>
            <a:pPr marL="285750" indent="-285750">
              <a:buFont typeface="Arial" panose="020B0604020202020204" pitchFamily="34" charset="0"/>
              <a:buChar char="•"/>
            </a:pPr>
            <a:endParaRPr lang="en-GB" sz="400" b="0"/>
          </a:p>
          <a:p>
            <a:pPr marL="285750" indent="-285750">
              <a:buFont typeface="Arial" panose="020B0604020202020204" pitchFamily="34" charset="0"/>
              <a:buChar char="•"/>
            </a:pPr>
            <a:r>
              <a:rPr lang="en-GB" sz="1600" b="0"/>
              <a:t>They can face challenges entering education in the UK following a potentially fragmented previous experience of education, while also navigating a change in culture and language. </a:t>
            </a:r>
          </a:p>
          <a:p>
            <a:pPr marL="285750" indent="-285750">
              <a:buFont typeface="Arial" panose="020B0604020202020204" pitchFamily="34" charset="0"/>
              <a:buChar char="•"/>
            </a:pPr>
            <a:endParaRPr lang="en-GB" sz="400" b="0"/>
          </a:p>
          <a:p>
            <a:pPr marL="285750" indent="-285750">
              <a:buFont typeface="Arial" panose="020B0604020202020204" pitchFamily="34" charset="0"/>
              <a:buChar char="•"/>
            </a:pPr>
            <a:r>
              <a:rPr lang="en-GB" sz="1600" b="0"/>
              <a:t>Unaccompanied children are at high risk of mental illness, with post-traumatic stress disorder (PTSD), mood disorders and agoraphobia being among the most commonly reported conditions. These may be due to the stressors they have been exposed to either in their home country (for example war) and upon arrival (due to uncertainty over status and discrimination)</a:t>
            </a:r>
            <a:r>
              <a:rPr lang="en-GB" sz="1600" b="0" baseline="30000"/>
              <a:t>4.</a:t>
            </a:r>
            <a:r>
              <a:rPr lang="en-GB" sz="1600" b="0"/>
              <a:t> The sustained lack of a parental figure increases their vulnerability to mental health issues. </a:t>
            </a:r>
          </a:p>
          <a:p>
            <a:pPr marL="285750" indent="-285750">
              <a:buFont typeface="Arial" panose="020B0604020202020204" pitchFamily="34" charset="0"/>
              <a:buChar char="•"/>
            </a:pPr>
            <a:endParaRPr lang="en-GB" sz="400" b="0"/>
          </a:p>
          <a:p>
            <a:pPr marL="285750" indent="-285750">
              <a:buFont typeface="Arial" panose="020B0604020202020204" pitchFamily="34" charset="0"/>
              <a:buChar char="•"/>
            </a:pPr>
            <a:r>
              <a:rPr lang="en-GB" sz="1600" b="0"/>
              <a:t>These children and young people are at increased risk of exploitation due to their circumstances and may have arrived as an UASC due to trafficking. </a:t>
            </a:r>
          </a:p>
          <a:p>
            <a:pPr marL="285750" indent="-285750">
              <a:buFont typeface="Arial" panose="020B0604020202020204" pitchFamily="34" charset="0"/>
              <a:buChar char="•"/>
            </a:pPr>
            <a:endParaRPr lang="en-GB" sz="400" b="0"/>
          </a:p>
          <a:p>
            <a:pPr marL="285750" indent="-285750">
              <a:buFont typeface="Arial" panose="020B0604020202020204" pitchFamily="34" charset="0"/>
              <a:buChar char="•"/>
            </a:pPr>
            <a:r>
              <a:rPr lang="en-GB" sz="1600" b="0"/>
              <a:t>These children and young people require extensive support along with stability to enable them to adapt to their new environment, recognising their particular needs and vulnerabilities. </a:t>
            </a:r>
          </a:p>
          <a:p>
            <a:endParaRPr lang="en-GB" sz="1600" b="0">
              <a:cs typeface="Arial"/>
            </a:endParaRPr>
          </a:p>
          <a:p>
            <a:endParaRPr lang="en-GB" sz="1600"/>
          </a:p>
        </p:txBody>
      </p:sp>
      <p:sp>
        <p:nvSpPr>
          <p:cNvPr id="4" name="Title 1">
            <a:extLst>
              <a:ext uri="{FF2B5EF4-FFF2-40B4-BE49-F238E27FC236}">
                <a16:creationId xmlns:a16="http://schemas.microsoft.com/office/drawing/2014/main" id="{193A2400-569A-8C82-F4FF-5978866F2DEB}"/>
              </a:ext>
            </a:extLst>
          </p:cNvPr>
          <p:cNvSpPr>
            <a:spLocks noGrp="1"/>
          </p:cNvSpPr>
          <p:nvPr>
            <p:ph type="title"/>
          </p:nvPr>
        </p:nvSpPr>
        <p:spPr>
          <a:xfrm>
            <a:off x="360363" y="360363"/>
            <a:ext cx="11445875" cy="844550"/>
          </a:xfrm>
        </p:spPr>
        <p:txBody>
          <a:bodyPr/>
          <a:lstStyle/>
          <a:p>
            <a:r>
              <a:rPr lang="en-GB"/>
              <a:t>Unaccompanied Asylum Seeking Children (UASC) (2/2)</a:t>
            </a:r>
          </a:p>
        </p:txBody>
      </p:sp>
      <p:sp>
        <p:nvSpPr>
          <p:cNvPr id="5" name="TextBox 4">
            <a:extLst>
              <a:ext uri="{FF2B5EF4-FFF2-40B4-BE49-F238E27FC236}">
                <a16:creationId xmlns:a16="http://schemas.microsoft.com/office/drawing/2014/main" id="{D89BCDB9-A23E-D4C2-AEC6-C4CCC422F4D0}"/>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Tree>
    <p:extLst>
      <p:ext uri="{BB962C8B-B14F-4D97-AF65-F5344CB8AC3E}">
        <p14:creationId xmlns:p14="http://schemas.microsoft.com/office/powerpoint/2010/main" val="30606679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CEF6A-9093-8067-1159-C27419998AED}"/>
              </a:ext>
            </a:extLst>
          </p:cNvPr>
          <p:cNvSpPr>
            <a:spLocks noGrp="1"/>
          </p:cNvSpPr>
          <p:nvPr>
            <p:ph type="title"/>
          </p:nvPr>
        </p:nvSpPr>
        <p:spPr>
          <a:xfrm>
            <a:off x="360000" y="144328"/>
            <a:ext cx="11446163" cy="844839"/>
          </a:xfrm>
        </p:spPr>
        <p:txBody>
          <a:bodyPr/>
          <a:lstStyle/>
          <a:p>
            <a:r>
              <a:rPr lang="en-GB"/>
              <a:t>Safe and legal routes for refugees to come to the UK</a:t>
            </a:r>
          </a:p>
        </p:txBody>
      </p:sp>
      <p:graphicFrame>
        <p:nvGraphicFramePr>
          <p:cNvPr id="4" name="Table 4">
            <a:extLst>
              <a:ext uri="{FF2B5EF4-FFF2-40B4-BE49-F238E27FC236}">
                <a16:creationId xmlns:a16="http://schemas.microsoft.com/office/drawing/2014/main" id="{F5F58FB7-8B1A-F9BE-3D01-33298C28D778}"/>
              </a:ext>
            </a:extLst>
          </p:cNvPr>
          <p:cNvGraphicFramePr>
            <a:graphicFrameLocks noGrp="1"/>
          </p:cNvGraphicFramePr>
          <p:nvPr>
            <p:ph idx="1"/>
            <p:extLst>
              <p:ext uri="{D42A27DB-BD31-4B8C-83A1-F6EECF244321}">
                <p14:modId xmlns:p14="http://schemas.microsoft.com/office/powerpoint/2010/main" val="2962150839"/>
              </p:ext>
            </p:extLst>
          </p:nvPr>
        </p:nvGraphicFramePr>
        <p:xfrm>
          <a:off x="360000" y="603985"/>
          <a:ext cx="11605259" cy="5535521"/>
        </p:xfrm>
        <a:graphic>
          <a:graphicData uri="http://schemas.openxmlformats.org/drawingml/2006/table">
            <a:tbl>
              <a:tblPr firstRow="1" bandRow="1">
                <a:tableStyleId>{5C22544A-7EE6-4342-B048-85BDC9FD1C3A}</a:tableStyleId>
              </a:tblPr>
              <a:tblGrid>
                <a:gridCol w="1113693">
                  <a:extLst>
                    <a:ext uri="{9D8B030D-6E8A-4147-A177-3AD203B41FA5}">
                      <a16:colId xmlns:a16="http://schemas.microsoft.com/office/drawing/2014/main" val="1745983522"/>
                    </a:ext>
                  </a:extLst>
                </a:gridCol>
                <a:gridCol w="6141878">
                  <a:extLst>
                    <a:ext uri="{9D8B030D-6E8A-4147-A177-3AD203B41FA5}">
                      <a16:colId xmlns:a16="http://schemas.microsoft.com/office/drawing/2014/main" val="1102120222"/>
                    </a:ext>
                  </a:extLst>
                </a:gridCol>
                <a:gridCol w="1130283">
                  <a:extLst>
                    <a:ext uri="{9D8B030D-6E8A-4147-A177-3AD203B41FA5}">
                      <a16:colId xmlns:a16="http://schemas.microsoft.com/office/drawing/2014/main" val="2128263860"/>
                    </a:ext>
                  </a:extLst>
                </a:gridCol>
                <a:gridCol w="1290244">
                  <a:extLst>
                    <a:ext uri="{9D8B030D-6E8A-4147-A177-3AD203B41FA5}">
                      <a16:colId xmlns:a16="http://schemas.microsoft.com/office/drawing/2014/main" val="431133166"/>
                    </a:ext>
                  </a:extLst>
                </a:gridCol>
                <a:gridCol w="869795">
                  <a:extLst>
                    <a:ext uri="{9D8B030D-6E8A-4147-A177-3AD203B41FA5}">
                      <a16:colId xmlns:a16="http://schemas.microsoft.com/office/drawing/2014/main" val="3093873528"/>
                    </a:ext>
                  </a:extLst>
                </a:gridCol>
                <a:gridCol w="1059366">
                  <a:extLst>
                    <a:ext uri="{9D8B030D-6E8A-4147-A177-3AD203B41FA5}">
                      <a16:colId xmlns:a16="http://schemas.microsoft.com/office/drawing/2014/main" val="677491991"/>
                    </a:ext>
                  </a:extLst>
                </a:gridCol>
              </a:tblGrid>
              <a:tr h="628363">
                <a:tc>
                  <a:txBody>
                    <a:bodyPr/>
                    <a:lstStyle/>
                    <a:p>
                      <a:r>
                        <a:rPr lang="en-GB" sz="1200"/>
                        <a:t>Scheme</a:t>
                      </a:r>
                    </a:p>
                  </a:txBody>
                  <a:tcPr/>
                </a:tc>
                <a:tc>
                  <a:txBody>
                    <a:bodyPr/>
                    <a:lstStyle/>
                    <a:p>
                      <a:r>
                        <a:rPr lang="en-GB" sz="1200"/>
                        <a:t>Description</a:t>
                      </a:r>
                    </a:p>
                  </a:txBody>
                  <a:tcPr/>
                </a:tc>
                <a:tc>
                  <a:txBody>
                    <a:bodyPr/>
                    <a:lstStyle/>
                    <a:p>
                      <a:r>
                        <a:rPr lang="en-GB" sz="1200"/>
                        <a:t>Length of leave granted</a:t>
                      </a:r>
                    </a:p>
                  </a:txBody>
                  <a:tcPr/>
                </a:tc>
                <a:tc>
                  <a:txBody>
                    <a:bodyPr/>
                    <a:lstStyle/>
                    <a:p>
                      <a:r>
                        <a:rPr lang="en-GB" sz="1200"/>
                        <a:t>How long until settlement</a:t>
                      </a:r>
                    </a:p>
                  </a:txBody>
                  <a:tcPr/>
                </a:tc>
                <a:tc>
                  <a:txBody>
                    <a:bodyPr/>
                    <a:lstStyle/>
                    <a:p>
                      <a:r>
                        <a:rPr lang="en-GB" sz="1200"/>
                        <a:t>Refugee status?</a:t>
                      </a:r>
                    </a:p>
                  </a:txBody>
                  <a:tcPr/>
                </a:tc>
                <a:tc>
                  <a:txBody>
                    <a:bodyPr/>
                    <a:lstStyle/>
                    <a:p>
                      <a:r>
                        <a:rPr lang="en-GB" sz="1200"/>
                        <a:t>Application process</a:t>
                      </a:r>
                    </a:p>
                  </a:txBody>
                  <a:tcPr/>
                </a:tc>
                <a:extLst>
                  <a:ext uri="{0D108BD9-81ED-4DB2-BD59-A6C34878D82A}">
                    <a16:rowId xmlns:a16="http://schemas.microsoft.com/office/drawing/2014/main" val="3875908508"/>
                  </a:ext>
                </a:extLst>
              </a:tr>
              <a:tr h="449710">
                <a:tc>
                  <a:txBody>
                    <a:bodyPr/>
                    <a:lstStyle/>
                    <a:p>
                      <a:r>
                        <a:rPr lang="en-GB" sz="1200"/>
                        <a:t>UK Resettlement</a:t>
                      </a:r>
                    </a:p>
                  </a:txBody>
                  <a:tcPr/>
                </a:tc>
                <a:tc>
                  <a:txBody>
                    <a:bodyPr/>
                    <a:lstStyle/>
                    <a:p>
                      <a:r>
                        <a:rPr lang="en-GB" sz="1200"/>
                        <a:t>There are three different general resettlement schemes in partnership with the UN Refugee agency (UNHCR) and the UK government. Full details are in the </a:t>
                      </a:r>
                      <a:r>
                        <a:rPr lang="en-GB" sz="1200">
                          <a:hlinkClick r:id="rId3"/>
                        </a:rPr>
                        <a:t>UK Refugee Resettlement Policy guidance</a:t>
                      </a:r>
                      <a:r>
                        <a:rPr lang="en-GB" sz="1200"/>
                        <a:t> and include the UK resettlement scheme, Community Sponsorship and Mandate Scheme.</a:t>
                      </a:r>
                    </a:p>
                  </a:txBody>
                  <a:tcPr/>
                </a:tc>
                <a:tc>
                  <a:txBody>
                    <a:bodyPr/>
                    <a:lstStyle/>
                    <a:p>
                      <a:r>
                        <a:rPr lang="en-GB" sz="1200"/>
                        <a:t>Six months LOTR</a:t>
                      </a:r>
                    </a:p>
                  </a:txBody>
                  <a:tcPr/>
                </a:tc>
                <a:tc>
                  <a:txBody>
                    <a:bodyPr/>
                    <a:lstStyle/>
                    <a:p>
                      <a:r>
                        <a:rPr lang="en-GB" sz="1200"/>
                        <a:t>ILR granted on arrival</a:t>
                      </a:r>
                    </a:p>
                  </a:txBody>
                  <a:tcPr/>
                </a:tc>
                <a:tc>
                  <a:txBody>
                    <a:bodyPr/>
                    <a:lstStyle/>
                    <a:p>
                      <a:r>
                        <a:rPr lang="en-GB" sz="1200"/>
                        <a:t>Yes</a:t>
                      </a:r>
                    </a:p>
                  </a:txBody>
                  <a:tcPr/>
                </a:tc>
                <a:tc>
                  <a:txBody>
                    <a:bodyPr/>
                    <a:lstStyle/>
                    <a:p>
                      <a:r>
                        <a:rPr lang="en-GB" sz="1200"/>
                        <a:t>No</a:t>
                      </a:r>
                    </a:p>
                  </a:txBody>
                  <a:tcPr/>
                </a:tc>
                <a:extLst>
                  <a:ext uri="{0D108BD9-81ED-4DB2-BD59-A6C34878D82A}">
                    <a16:rowId xmlns:a16="http://schemas.microsoft.com/office/drawing/2014/main" val="4011735643"/>
                  </a:ext>
                </a:extLst>
              </a:tr>
              <a:tr h="628363">
                <a:tc>
                  <a:txBody>
                    <a:bodyPr/>
                    <a:lstStyle/>
                    <a:p>
                      <a:r>
                        <a:rPr lang="en-GB" sz="1200"/>
                        <a:t>Family reunion</a:t>
                      </a:r>
                    </a:p>
                  </a:txBody>
                  <a:tcPr/>
                </a:tc>
                <a:tc>
                  <a:txBody>
                    <a:bodyPr/>
                    <a:lstStyle/>
                    <a:p>
                      <a:r>
                        <a:rPr lang="en-GB" sz="1200"/>
                        <a:t>Where a person has refugee status and has not naturalised as a British citizen, they are entitled to bring their partner and children to the UK where they meet the requirements. </a:t>
                      </a:r>
                    </a:p>
                  </a:txBody>
                  <a:tcPr/>
                </a:tc>
                <a:tc>
                  <a:txBody>
                    <a:bodyPr/>
                    <a:lstStyle/>
                    <a:p>
                      <a:r>
                        <a:rPr lang="en-GB" sz="1200"/>
                        <a:t>In line with refugee sponsor</a:t>
                      </a:r>
                    </a:p>
                  </a:txBody>
                  <a:tcPr/>
                </a:tc>
                <a:tc>
                  <a:txBody>
                    <a:bodyPr/>
                    <a:lstStyle/>
                    <a:p>
                      <a:r>
                        <a:rPr lang="en-GB" sz="1200"/>
                        <a:t>In line with refugee sponsor</a:t>
                      </a:r>
                    </a:p>
                  </a:txBody>
                  <a:tcPr/>
                </a:tc>
                <a:tc>
                  <a:txBody>
                    <a:bodyPr/>
                    <a:lstStyle/>
                    <a:p>
                      <a:r>
                        <a:rPr lang="en-GB" sz="1200"/>
                        <a:t>No</a:t>
                      </a:r>
                    </a:p>
                  </a:txBody>
                  <a:tcPr/>
                </a:tc>
                <a:tc>
                  <a:txBody>
                    <a:bodyPr/>
                    <a:lstStyle/>
                    <a:p>
                      <a:r>
                        <a:rPr lang="en-GB" sz="1200"/>
                        <a:t>Yes</a:t>
                      </a:r>
                    </a:p>
                  </a:txBody>
                  <a:tcPr/>
                </a:tc>
                <a:extLst>
                  <a:ext uri="{0D108BD9-81ED-4DB2-BD59-A6C34878D82A}">
                    <a16:rowId xmlns:a16="http://schemas.microsoft.com/office/drawing/2014/main" val="3912059060"/>
                  </a:ext>
                </a:extLst>
              </a:tr>
              <a:tr h="689201">
                <a:tc>
                  <a:txBody>
                    <a:bodyPr/>
                    <a:lstStyle/>
                    <a:p>
                      <a:r>
                        <a:rPr lang="en-GB" sz="1200"/>
                        <a:t>Hong Kong</a:t>
                      </a:r>
                    </a:p>
                  </a:txBody>
                  <a:tcPr/>
                </a:tc>
                <a:tc>
                  <a:txBody>
                    <a:bodyPr/>
                    <a:lstStyle/>
                    <a:p>
                      <a:r>
                        <a:rPr lang="en-GB" sz="1200"/>
                        <a:t>The Hong Kong British National (Overseas) Visa was announced in July 2020 and the Appendix Hong Kong British National (Overseas) was introduced in January 2021. The scheme is covered in detail </a:t>
                      </a:r>
                      <a:r>
                        <a:rPr lang="en-GB" sz="1200">
                          <a:hlinkClick r:id="rId4"/>
                        </a:rPr>
                        <a:t>here</a:t>
                      </a:r>
                      <a:r>
                        <a:rPr lang="en-GB" sz="1200"/>
                        <a:t>. </a:t>
                      </a:r>
                    </a:p>
                  </a:txBody>
                  <a:tcPr/>
                </a:tc>
                <a:tc>
                  <a:txBody>
                    <a:bodyPr/>
                    <a:lstStyle/>
                    <a:p>
                      <a:r>
                        <a:rPr lang="en-GB" sz="1200"/>
                        <a:t>2.5 or 5 years</a:t>
                      </a:r>
                    </a:p>
                  </a:txBody>
                  <a:tcPr/>
                </a:tc>
                <a:tc>
                  <a:txBody>
                    <a:bodyPr/>
                    <a:lstStyle/>
                    <a:p>
                      <a:r>
                        <a:rPr lang="en-GB" sz="1200"/>
                        <a:t>After continuous residence in UK of 5 years</a:t>
                      </a:r>
                    </a:p>
                  </a:txBody>
                  <a:tcPr/>
                </a:tc>
                <a:tc>
                  <a:txBody>
                    <a:bodyPr/>
                    <a:lstStyle/>
                    <a:p>
                      <a:r>
                        <a:rPr lang="en-GB" sz="1200"/>
                        <a:t>No</a:t>
                      </a:r>
                    </a:p>
                  </a:txBody>
                  <a:tcPr/>
                </a:tc>
                <a:tc>
                  <a:txBody>
                    <a:bodyPr/>
                    <a:lstStyle/>
                    <a:p>
                      <a:r>
                        <a:rPr lang="en-GB" sz="1200"/>
                        <a:t>Yes (£)</a:t>
                      </a:r>
                    </a:p>
                  </a:txBody>
                  <a:tcPr/>
                </a:tc>
                <a:extLst>
                  <a:ext uri="{0D108BD9-81ED-4DB2-BD59-A6C34878D82A}">
                    <a16:rowId xmlns:a16="http://schemas.microsoft.com/office/drawing/2014/main" val="3208190951"/>
                  </a:ext>
                </a:extLst>
              </a:tr>
              <a:tr h="628363">
                <a:tc>
                  <a:txBody>
                    <a:bodyPr/>
                    <a:lstStyle/>
                    <a:p>
                      <a:r>
                        <a:rPr lang="en-GB" sz="1200"/>
                        <a:t>ARAP</a:t>
                      </a:r>
                    </a:p>
                  </a:txBody>
                  <a:tcPr/>
                </a:tc>
                <a:tc>
                  <a:txBody>
                    <a:bodyPr/>
                    <a:lstStyle/>
                    <a:p>
                      <a:r>
                        <a:rPr lang="en-GB" sz="1200"/>
                        <a:t>The </a:t>
                      </a:r>
                      <a:r>
                        <a:rPr lang="en-GB" sz="1200">
                          <a:hlinkClick r:id="rId5"/>
                        </a:rPr>
                        <a:t>Afghan Relocation and Assistance Policy (ARAP) </a:t>
                      </a:r>
                      <a:r>
                        <a:rPr lang="en-GB" sz="1200"/>
                        <a:t>was announced in August 2021 for Afghan citizens who worked for or with the UK Government in exposed or meaningful roles and may include an offer of relocation to the UK for those deemed eligible by the Ministry of Defence and who are deemed suitable for relocation by the Home Office. </a:t>
                      </a:r>
                    </a:p>
                  </a:txBody>
                  <a:tcPr/>
                </a:tc>
                <a:tc>
                  <a:txBody>
                    <a:bodyPr/>
                    <a:lstStyle/>
                    <a:p>
                      <a:r>
                        <a:rPr lang="en-GB" sz="1200"/>
                        <a:t>6 months LOTR</a:t>
                      </a:r>
                    </a:p>
                  </a:txBody>
                  <a:tcPr/>
                </a:tc>
                <a:tc>
                  <a:txBody>
                    <a:bodyPr/>
                    <a:lstStyle/>
                    <a:p>
                      <a:r>
                        <a:rPr lang="en-GB" sz="1200"/>
                        <a:t>ILR granted on arrival</a:t>
                      </a:r>
                    </a:p>
                  </a:txBody>
                  <a:tcPr/>
                </a:tc>
                <a:tc>
                  <a:txBody>
                    <a:bodyPr/>
                    <a:lstStyle/>
                    <a:p>
                      <a:r>
                        <a:rPr lang="en-GB" sz="1200"/>
                        <a:t>No</a:t>
                      </a:r>
                    </a:p>
                  </a:txBody>
                  <a:tcPr/>
                </a:tc>
                <a:tc>
                  <a:txBody>
                    <a:bodyPr/>
                    <a:lstStyle/>
                    <a:p>
                      <a:r>
                        <a:rPr lang="en-GB" sz="1200"/>
                        <a:t>Can submit request for eligibility</a:t>
                      </a:r>
                    </a:p>
                  </a:txBody>
                  <a:tcPr/>
                </a:tc>
                <a:extLst>
                  <a:ext uri="{0D108BD9-81ED-4DB2-BD59-A6C34878D82A}">
                    <a16:rowId xmlns:a16="http://schemas.microsoft.com/office/drawing/2014/main" val="2755225830"/>
                  </a:ext>
                </a:extLst>
              </a:tr>
              <a:tr h="449710">
                <a:tc>
                  <a:txBody>
                    <a:bodyPr/>
                    <a:lstStyle/>
                    <a:p>
                      <a:r>
                        <a:rPr lang="en-GB" sz="1200"/>
                        <a:t>ACRS</a:t>
                      </a:r>
                    </a:p>
                  </a:txBody>
                  <a:tcPr/>
                </a:tc>
                <a:tc>
                  <a:txBody>
                    <a:bodyPr/>
                    <a:lstStyle/>
                    <a:p>
                      <a:r>
                        <a:rPr lang="en-GB" sz="1200"/>
                        <a:t>The </a:t>
                      </a:r>
                      <a:r>
                        <a:rPr lang="en-GB" sz="1200">
                          <a:hlinkClick r:id="rId6"/>
                        </a:rPr>
                        <a:t>Afghan Citizens Resettlement Scheme </a:t>
                      </a:r>
                      <a:r>
                        <a:rPr lang="en-GB" sz="1200"/>
                        <a:t>was opened in January 2022 and prioritises those who have assisted the UK efforts in Afghanistan and vulnerable people including women and girls at risk and members of minority groups at risk. </a:t>
                      </a:r>
                    </a:p>
                  </a:txBody>
                  <a:tcPr/>
                </a:tc>
                <a:tc>
                  <a:txBody>
                    <a:bodyPr/>
                    <a:lstStyle/>
                    <a:p>
                      <a:r>
                        <a:rPr lang="en-GB" sz="1200"/>
                        <a:t>6 months LOTR</a:t>
                      </a:r>
                    </a:p>
                  </a:txBody>
                  <a:tcPr/>
                </a:tc>
                <a:tc>
                  <a:txBody>
                    <a:bodyPr/>
                    <a:lstStyle/>
                    <a:p>
                      <a:r>
                        <a:rPr lang="en-GB" sz="1200"/>
                        <a:t>ILR granted on arrival</a:t>
                      </a:r>
                    </a:p>
                  </a:txBody>
                  <a:tcPr/>
                </a:tc>
                <a:tc>
                  <a:txBody>
                    <a:bodyPr/>
                    <a:lstStyle/>
                    <a:p>
                      <a:r>
                        <a:rPr lang="en-GB" sz="1200"/>
                        <a:t>No</a:t>
                      </a:r>
                    </a:p>
                  </a:txBody>
                  <a:tcPr/>
                </a:tc>
                <a:tc>
                  <a:txBody>
                    <a:bodyPr/>
                    <a:lstStyle/>
                    <a:p>
                      <a:r>
                        <a:rPr lang="en-GB" sz="1200"/>
                        <a:t>No</a:t>
                      </a:r>
                    </a:p>
                  </a:txBody>
                  <a:tcPr/>
                </a:tc>
                <a:extLst>
                  <a:ext uri="{0D108BD9-81ED-4DB2-BD59-A6C34878D82A}">
                    <a16:rowId xmlns:a16="http://schemas.microsoft.com/office/drawing/2014/main" val="3669057276"/>
                  </a:ext>
                </a:extLst>
              </a:tr>
              <a:tr h="628363">
                <a:tc>
                  <a:txBody>
                    <a:bodyPr/>
                    <a:lstStyle/>
                    <a:p>
                      <a:r>
                        <a:rPr lang="en-GB" sz="1200"/>
                        <a:t>Homes for Ukraine</a:t>
                      </a:r>
                    </a:p>
                  </a:txBody>
                  <a:tcPr/>
                </a:tc>
                <a:tc>
                  <a:txBody>
                    <a:bodyPr/>
                    <a:lstStyle/>
                    <a:p>
                      <a:r>
                        <a:rPr lang="en-GB" sz="1200"/>
                        <a:t>The </a:t>
                      </a:r>
                      <a:r>
                        <a:rPr lang="en-GB" sz="1200">
                          <a:hlinkClick r:id="rId7"/>
                        </a:rPr>
                        <a:t>Homes for Ukraine Sponsorship scheme </a:t>
                      </a:r>
                      <a:r>
                        <a:rPr lang="en-GB" sz="1200"/>
                        <a:t>is open to Ukrainian nationals who were resident in the Ukraine prior to January 2022, enabling those with a named eligible sponsor in the UK, who can provide accommodation, to apply for a visa. </a:t>
                      </a:r>
                    </a:p>
                  </a:txBody>
                  <a:tcPr/>
                </a:tc>
                <a:tc>
                  <a:txBody>
                    <a:bodyPr/>
                    <a:lstStyle/>
                    <a:p>
                      <a:r>
                        <a:rPr lang="en-GB" sz="1200"/>
                        <a:t>3 years</a:t>
                      </a:r>
                    </a:p>
                  </a:txBody>
                  <a:tcPr/>
                </a:tc>
                <a:tc>
                  <a:txBody>
                    <a:bodyPr/>
                    <a:lstStyle/>
                    <a:p>
                      <a:r>
                        <a:rPr lang="en-GB" sz="1200"/>
                        <a:t>N/A. settlement is not available</a:t>
                      </a:r>
                    </a:p>
                  </a:txBody>
                  <a:tcPr/>
                </a:tc>
                <a:tc>
                  <a:txBody>
                    <a:bodyPr/>
                    <a:lstStyle/>
                    <a:p>
                      <a:r>
                        <a:rPr lang="en-GB" sz="1200"/>
                        <a:t>No</a:t>
                      </a:r>
                    </a:p>
                  </a:txBody>
                  <a:tcPr/>
                </a:tc>
                <a:tc>
                  <a:txBody>
                    <a:bodyPr/>
                    <a:lstStyle/>
                    <a:p>
                      <a:r>
                        <a:rPr lang="en-GB" sz="1200"/>
                        <a:t>Yes</a:t>
                      </a:r>
                    </a:p>
                  </a:txBody>
                  <a:tcPr/>
                </a:tc>
                <a:extLst>
                  <a:ext uri="{0D108BD9-81ED-4DB2-BD59-A6C34878D82A}">
                    <a16:rowId xmlns:a16="http://schemas.microsoft.com/office/drawing/2014/main" val="1895439574"/>
                  </a:ext>
                </a:extLst>
              </a:tr>
              <a:tr h="628363">
                <a:tc>
                  <a:txBody>
                    <a:bodyPr/>
                    <a:lstStyle/>
                    <a:p>
                      <a:r>
                        <a:rPr lang="en-GB" sz="1200"/>
                        <a:t>Ukraine Family Scheme</a:t>
                      </a:r>
                    </a:p>
                  </a:txBody>
                  <a:tcPr/>
                </a:tc>
                <a:tc>
                  <a:txBody>
                    <a:bodyPr/>
                    <a:lstStyle/>
                    <a:p>
                      <a:r>
                        <a:rPr lang="en-GB" sz="1200"/>
                        <a:t>The Ukraine Family Scheme enables individuals to come to the UK if they are a family member of a British citizen, someone with permission to settle in the UK or someone with refugee status or humanitarian protection in the UK.</a:t>
                      </a:r>
                    </a:p>
                  </a:txBody>
                  <a:tcPr/>
                </a:tc>
                <a:tc>
                  <a:txBody>
                    <a:bodyPr/>
                    <a:lstStyle/>
                    <a:p>
                      <a:r>
                        <a:rPr lang="en-GB" sz="1200"/>
                        <a:t>3 years</a:t>
                      </a:r>
                    </a:p>
                  </a:txBody>
                  <a:tcPr/>
                </a:tc>
                <a:tc>
                  <a:txBody>
                    <a:bodyPr/>
                    <a:lstStyle/>
                    <a:p>
                      <a:r>
                        <a:rPr lang="en-GB" sz="1200"/>
                        <a:t>N/A. Settlement is not available.</a:t>
                      </a:r>
                    </a:p>
                  </a:txBody>
                  <a:tcPr/>
                </a:tc>
                <a:tc>
                  <a:txBody>
                    <a:bodyPr/>
                    <a:lstStyle/>
                    <a:p>
                      <a:r>
                        <a:rPr lang="en-GB" sz="1200"/>
                        <a:t>No</a:t>
                      </a:r>
                    </a:p>
                  </a:txBody>
                  <a:tcPr/>
                </a:tc>
                <a:tc>
                  <a:txBody>
                    <a:bodyPr/>
                    <a:lstStyle/>
                    <a:p>
                      <a:r>
                        <a:rPr lang="en-GB" sz="1200"/>
                        <a:t>Yes </a:t>
                      </a:r>
                    </a:p>
                  </a:txBody>
                  <a:tcPr/>
                </a:tc>
                <a:extLst>
                  <a:ext uri="{0D108BD9-81ED-4DB2-BD59-A6C34878D82A}">
                    <a16:rowId xmlns:a16="http://schemas.microsoft.com/office/drawing/2014/main" val="2577496661"/>
                  </a:ext>
                </a:extLst>
              </a:tr>
            </a:tbl>
          </a:graphicData>
        </a:graphic>
      </p:graphicFrame>
      <p:sp>
        <p:nvSpPr>
          <p:cNvPr id="5" name="TextBox 4">
            <a:extLst>
              <a:ext uri="{FF2B5EF4-FFF2-40B4-BE49-F238E27FC236}">
                <a16:creationId xmlns:a16="http://schemas.microsoft.com/office/drawing/2014/main" id="{D9438F66-0AE9-5413-B54C-8FC79DAD86BD}"/>
              </a:ext>
            </a:extLst>
          </p:cNvPr>
          <p:cNvSpPr txBox="1"/>
          <p:nvPr/>
        </p:nvSpPr>
        <p:spPr>
          <a:xfrm>
            <a:off x="9601200" y="6390278"/>
            <a:ext cx="2185214" cy="369332"/>
          </a:xfrm>
          <a:prstGeom prst="rect">
            <a:avLst/>
          </a:prstGeom>
          <a:noFill/>
        </p:spPr>
        <p:txBody>
          <a:bodyPr wrap="none" rtlCol="0">
            <a:spAutoFit/>
          </a:bodyPr>
          <a:lstStyle/>
          <a:p>
            <a:r>
              <a:rPr lang="en-GB">
                <a:hlinkClick r:id="rId8" action="ppaction://hlinksldjump"/>
              </a:rPr>
              <a:t>Return to Contents</a:t>
            </a:r>
            <a:endParaRPr lang="en-GB"/>
          </a:p>
        </p:txBody>
      </p:sp>
      <p:sp>
        <p:nvSpPr>
          <p:cNvPr id="6" name="TextBox 5">
            <a:extLst>
              <a:ext uri="{FF2B5EF4-FFF2-40B4-BE49-F238E27FC236}">
                <a16:creationId xmlns:a16="http://schemas.microsoft.com/office/drawing/2014/main" id="{3C62CF82-204B-F255-7567-52D9ED794B73}"/>
              </a:ext>
            </a:extLst>
          </p:cNvPr>
          <p:cNvSpPr txBox="1"/>
          <p:nvPr/>
        </p:nvSpPr>
        <p:spPr>
          <a:xfrm>
            <a:off x="9149487" y="6082997"/>
            <a:ext cx="2815772" cy="246221"/>
          </a:xfrm>
          <a:prstGeom prst="rect">
            <a:avLst/>
          </a:prstGeom>
          <a:noFill/>
        </p:spPr>
        <p:txBody>
          <a:bodyPr wrap="square">
            <a:spAutoFit/>
          </a:bodyPr>
          <a:lstStyle/>
          <a:p>
            <a:r>
              <a:rPr lang="en-GB" sz="1000">
                <a:hlinkClick r:id="rId9"/>
              </a:rPr>
              <a:t>Safe and legal routes - GOV.UK (www.gov.uk)</a:t>
            </a:r>
            <a:endParaRPr lang="en-GB" sz="1000"/>
          </a:p>
        </p:txBody>
      </p:sp>
    </p:spTree>
    <p:extLst>
      <p:ext uri="{BB962C8B-B14F-4D97-AF65-F5344CB8AC3E}">
        <p14:creationId xmlns:p14="http://schemas.microsoft.com/office/powerpoint/2010/main" val="29106709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6DE485C-A4FE-6242-F633-EEEA9B70326A}"/>
              </a:ext>
            </a:extLst>
          </p:cNvPr>
          <p:cNvSpPr>
            <a:spLocks noGrp="1"/>
          </p:cNvSpPr>
          <p:nvPr>
            <p:ph type="title"/>
          </p:nvPr>
        </p:nvSpPr>
        <p:spPr>
          <a:xfrm>
            <a:off x="360000" y="360000"/>
            <a:ext cx="11444072" cy="535531"/>
          </a:xfrm>
        </p:spPr>
        <p:txBody>
          <a:bodyPr/>
          <a:lstStyle/>
          <a:p>
            <a:r>
              <a:rPr lang="en-US"/>
              <a:t>South East Migration Schemes Data Explorer</a:t>
            </a:r>
          </a:p>
        </p:txBody>
      </p:sp>
      <p:pic>
        <p:nvPicPr>
          <p:cNvPr id="5" name="Content Placeholder 4" descr="A map of different countries/regions&#10;&#10;Description automatically generated">
            <a:extLst>
              <a:ext uri="{FF2B5EF4-FFF2-40B4-BE49-F238E27FC236}">
                <a16:creationId xmlns:a16="http://schemas.microsoft.com/office/drawing/2014/main" id="{EC0B364D-248E-7C72-EB11-EE30AB964623}"/>
              </a:ext>
            </a:extLst>
          </p:cNvPr>
          <p:cNvPicPr>
            <a:picLocks noGrp="1" noChangeAspect="1"/>
          </p:cNvPicPr>
          <p:nvPr>
            <p:ph sz="half" idx="1"/>
          </p:nvPr>
        </p:nvPicPr>
        <p:blipFill>
          <a:blip r:embed="rId2"/>
          <a:stretch>
            <a:fillRect/>
          </a:stretch>
        </p:blipFill>
        <p:spPr>
          <a:xfrm>
            <a:off x="207598" y="1371601"/>
            <a:ext cx="7304988" cy="4003310"/>
          </a:xfrm>
          <a:noFill/>
        </p:spPr>
      </p:pic>
      <p:sp>
        <p:nvSpPr>
          <p:cNvPr id="15" name="Content Placeholder 3">
            <a:extLst>
              <a:ext uri="{FF2B5EF4-FFF2-40B4-BE49-F238E27FC236}">
                <a16:creationId xmlns:a16="http://schemas.microsoft.com/office/drawing/2014/main" id="{F59DED94-2771-25DC-788A-44547D4DB498}"/>
              </a:ext>
            </a:extLst>
          </p:cNvPr>
          <p:cNvSpPr>
            <a:spLocks noGrp="1"/>
          </p:cNvSpPr>
          <p:nvPr>
            <p:ph sz="half" idx="2"/>
          </p:nvPr>
        </p:nvSpPr>
        <p:spPr>
          <a:xfrm>
            <a:off x="7839075" y="1427344"/>
            <a:ext cx="3964997" cy="4449199"/>
          </a:xfrm>
        </p:spPr>
        <p:txBody>
          <a:bodyPr>
            <a:normAutofit/>
          </a:bodyPr>
          <a:lstStyle/>
          <a:p>
            <a:r>
              <a:rPr lang="en-US" sz="1600" b="0"/>
              <a:t>The </a:t>
            </a:r>
            <a:r>
              <a:rPr lang="en-US" sz="1600" b="0">
                <a:hlinkClick r:id="rId3"/>
              </a:rPr>
              <a:t>South East Migration Schemes Data Explorer </a:t>
            </a:r>
            <a:r>
              <a:rPr lang="en-US" sz="1600" b="0"/>
              <a:t>is a tool which brings together data sources on migration to outline the numbers of individuals under each migration scheme at County and District level. </a:t>
            </a:r>
          </a:p>
          <a:p>
            <a:endParaRPr lang="en-US" sz="1600" b="0"/>
          </a:p>
          <a:p>
            <a:r>
              <a:rPr lang="en-US" sz="1600" b="0"/>
              <a:t>The tool has been produced by the </a:t>
            </a:r>
            <a:r>
              <a:rPr lang="en-US" sz="1600" b="0">
                <a:hlinkClick r:id="rId4"/>
              </a:rPr>
              <a:t>South East Strategic Partnership for Migration (SESPM) </a:t>
            </a:r>
            <a:r>
              <a:rPr lang="en-US" sz="1600" b="0"/>
              <a:t>which provides a leadership, co-ordination and advisory function for migration in the South East. They are hosted by South East Councils and provide support to all 70 South East local authority areas.  </a:t>
            </a:r>
          </a:p>
          <a:p>
            <a:endParaRPr lang="en-US" sz="1600" b="0"/>
          </a:p>
          <a:p>
            <a:endParaRPr lang="en-US" sz="1600" b="0"/>
          </a:p>
        </p:txBody>
      </p:sp>
      <p:sp>
        <p:nvSpPr>
          <p:cNvPr id="3" name="TextBox 2">
            <a:extLst>
              <a:ext uri="{FF2B5EF4-FFF2-40B4-BE49-F238E27FC236}">
                <a16:creationId xmlns:a16="http://schemas.microsoft.com/office/drawing/2014/main" id="{7EC5CC57-9363-ECC3-44D3-D0869A96F672}"/>
              </a:ext>
            </a:extLst>
          </p:cNvPr>
          <p:cNvSpPr txBox="1"/>
          <p:nvPr/>
        </p:nvSpPr>
        <p:spPr>
          <a:xfrm>
            <a:off x="9601200" y="6390278"/>
            <a:ext cx="2185214" cy="369332"/>
          </a:xfrm>
          <a:prstGeom prst="rect">
            <a:avLst/>
          </a:prstGeom>
          <a:noFill/>
        </p:spPr>
        <p:txBody>
          <a:bodyPr wrap="none" rtlCol="0">
            <a:spAutoFit/>
          </a:bodyPr>
          <a:lstStyle/>
          <a:p>
            <a:r>
              <a:rPr lang="en-GB">
                <a:hlinkClick r:id="rId5" action="ppaction://hlinksldjump"/>
              </a:rPr>
              <a:t>Return to Contents</a:t>
            </a:r>
            <a:endParaRPr lang="en-GB"/>
          </a:p>
        </p:txBody>
      </p:sp>
    </p:spTree>
    <p:extLst>
      <p:ext uri="{BB962C8B-B14F-4D97-AF65-F5344CB8AC3E}">
        <p14:creationId xmlns:p14="http://schemas.microsoft.com/office/powerpoint/2010/main" val="32455978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D71D-9195-57CB-B93A-3191DD46DCA6}"/>
              </a:ext>
            </a:extLst>
          </p:cNvPr>
          <p:cNvSpPr>
            <a:spLocks noGrp="1"/>
          </p:cNvSpPr>
          <p:nvPr>
            <p:ph type="title"/>
          </p:nvPr>
        </p:nvSpPr>
        <p:spPr/>
        <p:txBody>
          <a:bodyPr/>
          <a:lstStyle/>
          <a:p>
            <a:r>
              <a:rPr lang="en-GB"/>
              <a:t>Health Intelligence Pack for Migrant Health</a:t>
            </a:r>
          </a:p>
        </p:txBody>
      </p:sp>
      <p:pic>
        <p:nvPicPr>
          <p:cNvPr id="5" name="Content Placeholder 4">
            <a:extLst>
              <a:ext uri="{FF2B5EF4-FFF2-40B4-BE49-F238E27FC236}">
                <a16:creationId xmlns:a16="http://schemas.microsoft.com/office/drawing/2014/main" id="{0B5CDDC8-2B28-0E8F-747C-149A6C7E9465}"/>
              </a:ext>
            </a:extLst>
          </p:cNvPr>
          <p:cNvPicPr>
            <a:picLocks noGrp="1" noChangeAspect="1"/>
          </p:cNvPicPr>
          <p:nvPr>
            <p:ph idx="1"/>
          </p:nvPr>
        </p:nvPicPr>
        <p:blipFill>
          <a:blip r:embed="rId2"/>
          <a:stretch>
            <a:fillRect/>
          </a:stretch>
        </p:blipFill>
        <p:spPr>
          <a:xfrm>
            <a:off x="4725408" y="1412985"/>
            <a:ext cx="7197487" cy="4032030"/>
          </a:xfrm>
          <a:ln>
            <a:solidFill>
              <a:schemeClr val="accent1"/>
            </a:solidFill>
          </a:ln>
        </p:spPr>
      </p:pic>
      <p:sp>
        <p:nvSpPr>
          <p:cNvPr id="8" name="TextBox 7">
            <a:extLst>
              <a:ext uri="{FF2B5EF4-FFF2-40B4-BE49-F238E27FC236}">
                <a16:creationId xmlns:a16="http://schemas.microsoft.com/office/drawing/2014/main" id="{2F338E98-97D9-B6F3-337E-EE7EFEFBDEDF}"/>
              </a:ext>
            </a:extLst>
          </p:cNvPr>
          <p:cNvSpPr txBox="1"/>
          <p:nvPr/>
        </p:nvSpPr>
        <p:spPr>
          <a:xfrm>
            <a:off x="486382" y="1352144"/>
            <a:ext cx="4095345" cy="4524315"/>
          </a:xfrm>
          <a:prstGeom prst="rect">
            <a:avLst/>
          </a:prstGeom>
          <a:noFill/>
        </p:spPr>
        <p:txBody>
          <a:bodyPr wrap="square" lIns="91440" tIns="45720" rIns="91440" bIns="45720" rtlCol="0" anchor="t">
            <a:spAutoFit/>
          </a:bodyPr>
          <a:lstStyle/>
          <a:p>
            <a:r>
              <a:rPr lang="en-GB" sz="1600"/>
              <a:t>The OHID Local Knowledge and Intelligence Service (LKIS) have recently published the </a:t>
            </a:r>
            <a:r>
              <a:rPr lang="en-GB" sz="1600">
                <a:hlinkClick r:id="rId3"/>
              </a:rPr>
              <a:t>Health Intelligence Pack for Migrant Health</a:t>
            </a:r>
            <a:r>
              <a:rPr lang="en-GB" sz="1600"/>
              <a:t>. This presents the latest available data on migrant populations intended to support regional and local stakeholders. The pack includes a range of indicators relevant to migrant populations, available at a regional and local authority level.</a:t>
            </a:r>
          </a:p>
          <a:p>
            <a:endParaRPr lang="en-GB" sz="1600"/>
          </a:p>
          <a:p>
            <a:r>
              <a:rPr lang="en-GB" sz="1600"/>
              <a:t>Routinely collected health data on migrants is lacking, both in the UK but also globally. Where migration data exists, it is often not linked with health data. The OHID national Inclusion Health Intelligence team are working on improving the reporting and collection of data on migrant health. </a:t>
            </a:r>
            <a:endParaRPr lang="en-GB" sz="1600">
              <a:cs typeface="Arial"/>
            </a:endParaRPr>
          </a:p>
        </p:txBody>
      </p:sp>
      <p:sp>
        <p:nvSpPr>
          <p:cNvPr id="3" name="TextBox 2">
            <a:extLst>
              <a:ext uri="{FF2B5EF4-FFF2-40B4-BE49-F238E27FC236}">
                <a16:creationId xmlns:a16="http://schemas.microsoft.com/office/drawing/2014/main" id="{7583D64B-B5D4-306A-BCB1-AF2514336DE1}"/>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6004618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6ACE3B-64DD-6C17-A260-E8E282845650}"/>
              </a:ext>
            </a:extLst>
          </p:cNvPr>
          <p:cNvSpPr>
            <a:spLocks noGrp="1"/>
          </p:cNvSpPr>
          <p:nvPr>
            <p:ph type="title"/>
          </p:nvPr>
        </p:nvSpPr>
        <p:spPr/>
        <p:txBody>
          <a:bodyPr/>
          <a:lstStyle/>
          <a:p>
            <a:r>
              <a:rPr lang="en-GB"/>
              <a:t>Asylum applications over time</a:t>
            </a:r>
          </a:p>
        </p:txBody>
      </p:sp>
      <p:sp>
        <p:nvSpPr>
          <p:cNvPr id="8" name="Content Placeholder 7">
            <a:extLst>
              <a:ext uri="{FF2B5EF4-FFF2-40B4-BE49-F238E27FC236}">
                <a16:creationId xmlns:a16="http://schemas.microsoft.com/office/drawing/2014/main" id="{0D9CC0E9-CF58-73E7-E4C9-CACFCC4A6683}"/>
              </a:ext>
            </a:extLst>
          </p:cNvPr>
          <p:cNvSpPr>
            <a:spLocks noGrp="1"/>
          </p:cNvSpPr>
          <p:nvPr>
            <p:ph sz="half" idx="1"/>
          </p:nvPr>
        </p:nvSpPr>
        <p:spPr>
          <a:xfrm>
            <a:off x="492376" y="1305989"/>
            <a:ext cx="4737992" cy="4700995"/>
          </a:xfrm>
        </p:spPr>
        <p:txBody>
          <a:bodyPr>
            <a:normAutofit/>
          </a:bodyPr>
          <a:lstStyle/>
          <a:p>
            <a:pPr algn="just">
              <a:spcAft>
                <a:spcPts val="0"/>
              </a:spcAft>
            </a:pPr>
            <a:r>
              <a:rPr lang="en-GB" sz="1600" b="0"/>
              <a:t>The Home Office produces quarterly and annual statistics relating to those: coming to the UK, extending their stay, gaining citizenship, applying for asylum and being detained or removed as well as immigration for work, study and family reasons. </a:t>
            </a:r>
          </a:p>
          <a:p>
            <a:pPr algn="just">
              <a:spcAft>
                <a:spcPts val="0"/>
              </a:spcAft>
            </a:pPr>
            <a:endParaRPr lang="en-GB" sz="1600" b="0"/>
          </a:p>
          <a:p>
            <a:pPr>
              <a:spcAft>
                <a:spcPts val="0"/>
              </a:spcAft>
            </a:pPr>
            <a:r>
              <a:rPr lang="en-GB" sz="1600" b="0"/>
              <a:t>In the year ending September 2023, there were 75,340 asylum applications (main applicants only) in the UK. This was similar to the year ending September 2022 but lower than the previous peak in 2002 of 84,132 applications.</a:t>
            </a:r>
          </a:p>
          <a:p>
            <a:pPr>
              <a:spcAft>
                <a:spcPts val="0"/>
              </a:spcAft>
            </a:pPr>
            <a:endParaRPr lang="en-GB" sz="1600" b="0"/>
          </a:p>
          <a:p>
            <a:pPr>
              <a:spcAft>
                <a:spcPts val="0"/>
              </a:spcAft>
            </a:pPr>
            <a:r>
              <a:rPr lang="en-GB" sz="1600" b="0"/>
              <a:t>For the most recent data (released in November 2023), the final data point includes the year up to September 2023. In the year ending September 2023, there were 41, 858 initial decisions made on asylum applications. This is higher than the pre-pandemic levels of decisions (20,766 in 2019). </a:t>
            </a:r>
          </a:p>
          <a:p>
            <a:pPr algn="just">
              <a:spcAft>
                <a:spcPts val="0"/>
              </a:spcAft>
            </a:pPr>
            <a:endParaRPr lang="en-GB" sz="1600" b="0"/>
          </a:p>
          <a:p>
            <a:pPr algn="just">
              <a:spcAft>
                <a:spcPts val="0"/>
              </a:spcAft>
            </a:pPr>
            <a:endParaRPr lang="en-GB" sz="1600" b="0"/>
          </a:p>
        </p:txBody>
      </p:sp>
      <p:sp>
        <p:nvSpPr>
          <p:cNvPr id="13" name="TextBox 12">
            <a:extLst>
              <a:ext uri="{FF2B5EF4-FFF2-40B4-BE49-F238E27FC236}">
                <a16:creationId xmlns:a16="http://schemas.microsoft.com/office/drawing/2014/main" id="{328B6119-38AE-E5CA-82D3-1F75C67FB68E}"/>
              </a:ext>
            </a:extLst>
          </p:cNvPr>
          <p:cNvSpPr txBox="1"/>
          <p:nvPr/>
        </p:nvSpPr>
        <p:spPr>
          <a:xfrm>
            <a:off x="236949" y="5943712"/>
            <a:ext cx="11840022" cy="400110"/>
          </a:xfrm>
          <a:prstGeom prst="rect">
            <a:avLst/>
          </a:prstGeom>
          <a:noFill/>
        </p:spPr>
        <p:txBody>
          <a:bodyPr wrap="square">
            <a:spAutoFit/>
          </a:bodyPr>
          <a:lstStyle/>
          <a:p>
            <a:r>
              <a:rPr lang="en-GB" sz="1000"/>
              <a:t>Source: Immigration statistics, year ending September 2023, Home Office  </a:t>
            </a:r>
          </a:p>
          <a:p>
            <a:r>
              <a:rPr lang="en-GB" sz="1000"/>
              <a:t>Available from </a:t>
            </a:r>
            <a:r>
              <a:rPr lang="en-GB" sz="1000">
                <a:hlinkClick r:id="rId3"/>
              </a:rPr>
              <a:t>Immigration system statistics, year ending September 2023 - GOV.UK (www.gov.uk)</a:t>
            </a:r>
            <a:endParaRPr lang="en-GB" sz="1000"/>
          </a:p>
        </p:txBody>
      </p:sp>
      <p:sp>
        <p:nvSpPr>
          <p:cNvPr id="2" name="TextBox 1">
            <a:extLst>
              <a:ext uri="{FF2B5EF4-FFF2-40B4-BE49-F238E27FC236}">
                <a16:creationId xmlns:a16="http://schemas.microsoft.com/office/drawing/2014/main" id="{EEBABE8E-C03A-3CD5-3AB3-161F2E8D64D4}"/>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graphicFrame>
        <p:nvGraphicFramePr>
          <p:cNvPr id="3" name="Chart 2">
            <a:extLst>
              <a:ext uri="{FF2B5EF4-FFF2-40B4-BE49-F238E27FC236}">
                <a16:creationId xmlns:a16="http://schemas.microsoft.com/office/drawing/2014/main" id="{39A90921-CF97-A854-FC0F-074EF0ADF761}"/>
              </a:ext>
            </a:extLst>
          </p:cNvPr>
          <p:cNvGraphicFramePr>
            <a:graphicFrameLocks/>
          </p:cNvGraphicFramePr>
          <p:nvPr>
            <p:extLst>
              <p:ext uri="{D42A27DB-BD31-4B8C-83A1-F6EECF244321}">
                <p14:modId xmlns:p14="http://schemas.microsoft.com/office/powerpoint/2010/main" val="3370905254"/>
              </p:ext>
            </p:extLst>
          </p:nvPr>
        </p:nvGraphicFramePr>
        <p:xfrm>
          <a:off x="5433237" y="965061"/>
          <a:ext cx="6643734" cy="27179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0794149C-02B3-71B9-1B2B-5C8A177E53AB}"/>
              </a:ext>
            </a:extLst>
          </p:cNvPr>
          <p:cNvGraphicFramePr>
            <a:graphicFrameLocks/>
          </p:cNvGraphicFramePr>
          <p:nvPr>
            <p:extLst>
              <p:ext uri="{D42A27DB-BD31-4B8C-83A1-F6EECF244321}">
                <p14:modId xmlns:p14="http://schemas.microsoft.com/office/powerpoint/2010/main" val="208375472"/>
              </p:ext>
            </p:extLst>
          </p:nvPr>
        </p:nvGraphicFramePr>
        <p:xfrm>
          <a:off x="5433237" y="3682973"/>
          <a:ext cx="6643734" cy="257460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308978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FD18B-9ADD-FB3C-0869-EA05CAC9849E}"/>
              </a:ext>
            </a:extLst>
          </p:cNvPr>
          <p:cNvSpPr>
            <a:spLocks noGrp="1"/>
          </p:cNvSpPr>
          <p:nvPr>
            <p:ph type="title"/>
          </p:nvPr>
        </p:nvSpPr>
        <p:spPr/>
        <p:txBody>
          <a:bodyPr/>
          <a:lstStyle/>
          <a:p>
            <a:r>
              <a:rPr lang="en-GB"/>
              <a:t>Breakdown by Nationality</a:t>
            </a:r>
          </a:p>
        </p:txBody>
      </p:sp>
      <p:sp>
        <p:nvSpPr>
          <p:cNvPr id="2" name="TextBox 1">
            <a:extLst>
              <a:ext uri="{FF2B5EF4-FFF2-40B4-BE49-F238E27FC236}">
                <a16:creationId xmlns:a16="http://schemas.microsoft.com/office/drawing/2014/main" id="{DC3A0AE8-F3B0-B548-AA47-8E8EAFA78CDF}"/>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graphicFrame>
        <p:nvGraphicFramePr>
          <p:cNvPr id="6" name="Content Placeholder 5">
            <a:extLst>
              <a:ext uri="{FF2B5EF4-FFF2-40B4-BE49-F238E27FC236}">
                <a16:creationId xmlns:a16="http://schemas.microsoft.com/office/drawing/2014/main" id="{3943F655-AD6C-6DB4-3DC0-518BBEE6AAF3}"/>
              </a:ext>
            </a:extLst>
          </p:cNvPr>
          <p:cNvGraphicFramePr>
            <a:graphicFrameLocks noGrp="1"/>
          </p:cNvGraphicFramePr>
          <p:nvPr>
            <p:ph idx="1"/>
            <p:extLst>
              <p:ext uri="{D42A27DB-BD31-4B8C-83A1-F6EECF244321}">
                <p14:modId xmlns:p14="http://schemas.microsoft.com/office/powerpoint/2010/main" val="913185409"/>
              </p:ext>
            </p:extLst>
          </p:nvPr>
        </p:nvGraphicFramePr>
        <p:xfrm>
          <a:off x="360363" y="1013553"/>
          <a:ext cx="11471637" cy="484143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1531B293-EFC9-DB36-E73A-BB65B8D06990}"/>
              </a:ext>
            </a:extLst>
          </p:cNvPr>
          <p:cNvSpPr txBox="1"/>
          <p:nvPr/>
        </p:nvSpPr>
        <p:spPr>
          <a:xfrm>
            <a:off x="351978" y="5854982"/>
            <a:ext cx="11840022" cy="400110"/>
          </a:xfrm>
          <a:prstGeom prst="rect">
            <a:avLst/>
          </a:prstGeom>
          <a:noFill/>
        </p:spPr>
        <p:txBody>
          <a:bodyPr wrap="square">
            <a:spAutoFit/>
          </a:bodyPr>
          <a:lstStyle/>
          <a:p>
            <a:r>
              <a:rPr lang="en-GB" sz="1000"/>
              <a:t>Source: Immigration statistics, year ending September 2023, Home Office  </a:t>
            </a:r>
          </a:p>
          <a:p>
            <a:r>
              <a:rPr lang="en-GB" sz="1000"/>
              <a:t>Available from </a:t>
            </a:r>
            <a:r>
              <a:rPr lang="en-GB" sz="1000">
                <a:hlinkClick r:id="rId5"/>
              </a:rPr>
              <a:t>Immigration system statistics, year ending September 2023 - GOV.UK (www.gov.uk)</a:t>
            </a:r>
            <a:endParaRPr lang="en-GB" sz="1000"/>
          </a:p>
        </p:txBody>
      </p:sp>
    </p:spTree>
    <p:extLst>
      <p:ext uri="{BB962C8B-B14F-4D97-AF65-F5344CB8AC3E}">
        <p14:creationId xmlns:p14="http://schemas.microsoft.com/office/powerpoint/2010/main" val="1963295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6B7A-2E52-D2C5-0A63-9076AF2A9A0D}"/>
              </a:ext>
            </a:extLst>
          </p:cNvPr>
          <p:cNvSpPr>
            <a:spLocks noGrp="1"/>
          </p:cNvSpPr>
          <p:nvPr>
            <p:ph type="title"/>
          </p:nvPr>
        </p:nvSpPr>
        <p:spPr>
          <a:xfrm>
            <a:off x="324923" y="199768"/>
            <a:ext cx="10511456" cy="670932"/>
          </a:xfrm>
        </p:spPr>
        <p:txBody>
          <a:bodyPr/>
          <a:lstStyle/>
          <a:p>
            <a:r>
              <a:rPr lang="en-GB">
                <a:cs typeface="Arial"/>
              </a:rPr>
              <a:t>Kings Fund Pockets of Excellence</a:t>
            </a:r>
            <a:endParaRPr lang="en-GB"/>
          </a:p>
        </p:txBody>
      </p:sp>
      <p:sp>
        <p:nvSpPr>
          <p:cNvPr id="3" name="Content Placeholder 2">
            <a:extLst>
              <a:ext uri="{FF2B5EF4-FFF2-40B4-BE49-F238E27FC236}">
                <a16:creationId xmlns:a16="http://schemas.microsoft.com/office/drawing/2014/main" id="{0FC75B45-5A45-0FDC-5F92-F588CFCF199F}"/>
              </a:ext>
            </a:extLst>
          </p:cNvPr>
          <p:cNvSpPr>
            <a:spLocks noGrp="1"/>
          </p:cNvSpPr>
          <p:nvPr>
            <p:ph type="body" sz="half" idx="2"/>
          </p:nvPr>
        </p:nvSpPr>
        <p:spPr>
          <a:xfrm>
            <a:off x="417263" y="1124307"/>
            <a:ext cx="6025970" cy="4815198"/>
          </a:xfrm>
        </p:spPr>
        <p:txBody>
          <a:bodyPr vert="horz" lIns="91440" tIns="45720" rIns="91440" bIns="45720" rtlCol="0" anchor="t">
            <a:noAutofit/>
          </a:bodyPr>
          <a:lstStyle/>
          <a:p>
            <a:r>
              <a:rPr lang="en-GB" b="0">
                <a:solidFill>
                  <a:srgbClr val="141414"/>
                </a:solidFill>
                <a:ea typeface="+mn-lt"/>
                <a:cs typeface="+mn-lt"/>
              </a:rPr>
              <a:t>The King’s Fund has led a shared learning programme of work with  </a:t>
            </a:r>
            <a:r>
              <a:rPr lang="en-GB" b="0">
                <a:ea typeface="+mn-lt"/>
                <a:cs typeface="+mn-lt"/>
                <a:hlinkClick r:id="rId3"/>
              </a:rPr>
              <a:t>Pathway</a:t>
            </a:r>
            <a:r>
              <a:rPr lang="en-GB" b="0">
                <a:solidFill>
                  <a:srgbClr val="141414"/>
                </a:solidFill>
                <a:ea typeface="+mn-lt"/>
                <a:cs typeface="+mn-lt"/>
              </a:rPr>
              <a:t> and with </a:t>
            </a:r>
            <a:r>
              <a:rPr lang="en-GB" b="0">
                <a:ea typeface="+mn-lt"/>
                <a:cs typeface="+mn-lt"/>
                <a:hlinkClick r:id="rId4"/>
              </a:rPr>
              <a:t>Groundswell</a:t>
            </a:r>
            <a:r>
              <a:rPr lang="en-GB" b="0">
                <a:ea typeface="+mn-lt"/>
                <a:cs typeface="+mn-lt"/>
              </a:rPr>
              <a:t>, looking at: </a:t>
            </a:r>
            <a:endParaRPr lang="en-US">
              <a:cs typeface="Arial"/>
            </a:endParaRPr>
          </a:p>
          <a:p>
            <a:pPr marL="742950" lvl="1" indent="-285750">
              <a:lnSpc>
                <a:spcPct val="110000"/>
              </a:lnSpc>
              <a:buChar char="•"/>
            </a:pPr>
            <a:r>
              <a:rPr lang="en-GB" sz="1600" b="0">
                <a:cs typeface="Arial"/>
              </a:rPr>
              <a:t>developing consistently good services across the whole inclusion health cohort </a:t>
            </a:r>
          </a:p>
          <a:p>
            <a:pPr marL="742950" lvl="1" indent="-285750">
              <a:lnSpc>
                <a:spcPct val="110000"/>
              </a:lnSpc>
              <a:buChar char="•"/>
            </a:pPr>
            <a:r>
              <a:rPr lang="en-GB" sz="1600" b="0">
                <a:cs typeface="Arial"/>
              </a:rPr>
              <a:t>how to scale up from examples of good practice in a given neighbourhood to achieve system wide success. </a:t>
            </a:r>
            <a:endParaRPr lang="en-GB" sz="1600">
              <a:cs typeface="Arial"/>
            </a:endParaRPr>
          </a:p>
          <a:p>
            <a:pPr marL="57150" lvl="3">
              <a:spcAft>
                <a:spcPts val="600"/>
              </a:spcAft>
            </a:pPr>
            <a:r>
              <a:rPr lang="en-GB" sz="1600">
                <a:solidFill>
                  <a:srgbClr val="141414"/>
                </a:solidFill>
                <a:cs typeface="Arial"/>
              </a:rPr>
              <a:t>Two ICS areas in the South East were part of this first cohort – Hampshire &amp; the Isle of Wight and Sussex.</a:t>
            </a:r>
            <a:endParaRPr lang="en-GB" sz="1600" b="0">
              <a:solidFill>
                <a:srgbClr val="141414"/>
              </a:solidFill>
              <a:cs typeface="Arial"/>
            </a:endParaRPr>
          </a:p>
          <a:p>
            <a:pPr marL="57150" lvl="3" indent="0">
              <a:spcAft>
                <a:spcPts val="600"/>
              </a:spcAft>
              <a:buNone/>
            </a:pPr>
            <a:r>
              <a:rPr lang="en-GB" sz="1600">
                <a:solidFill>
                  <a:srgbClr val="141414"/>
                </a:solidFill>
                <a:cs typeface="Arial"/>
              </a:rPr>
              <a:t>Findings from the programme provide senior NHS and ICS system leaders with the case for inclusion health and describes a strategic better service road map for inclusion health groups. </a:t>
            </a:r>
            <a:endParaRPr lang="en-GB" sz="1600" b="0">
              <a:solidFill>
                <a:srgbClr val="141414"/>
              </a:solidFill>
              <a:cs typeface="Arial"/>
            </a:endParaRPr>
          </a:p>
          <a:p>
            <a:pPr marL="57150" lvl="3">
              <a:spcAft>
                <a:spcPts val="600"/>
              </a:spcAft>
            </a:pPr>
            <a:r>
              <a:rPr lang="en-GB" sz="1600">
                <a:solidFill>
                  <a:srgbClr val="141414"/>
                </a:solidFill>
                <a:cs typeface="Arial"/>
              </a:rPr>
              <a:t>There is also shared learning from </a:t>
            </a:r>
            <a:r>
              <a:rPr lang="en-GB" sz="1600">
                <a:solidFill>
                  <a:srgbClr val="141414"/>
                </a:solidFill>
                <a:ea typeface="+mn-lt"/>
                <a:cs typeface="+mn-lt"/>
              </a:rPr>
              <a:t>programme participants who considered what good services should look like and identifies some of the levers and enablers that participants thought from their experience can help systems to create the conditions for success. </a:t>
            </a:r>
            <a:endParaRPr lang="en-GB" sz="1600" b="0">
              <a:solidFill>
                <a:srgbClr val="141414"/>
              </a:solidFill>
              <a:ea typeface="+mn-lt"/>
              <a:cs typeface="+mn-lt"/>
            </a:endParaRPr>
          </a:p>
          <a:p>
            <a:pPr marL="57150" lvl="3">
              <a:spcAft>
                <a:spcPts val="600"/>
              </a:spcAft>
            </a:pPr>
            <a:r>
              <a:rPr lang="en-GB" sz="1600">
                <a:solidFill>
                  <a:srgbClr val="141414"/>
                </a:solidFill>
                <a:ea typeface="+mn-lt"/>
                <a:cs typeface="+mn-lt"/>
                <a:hlinkClick r:id="rId5"/>
              </a:rPr>
              <a:t>Pockets of Excellence Report</a:t>
            </a:r>
            <a:endParaRPr lang="en-GB" sz="1600" b="0">
              <a:solidFill>
                <a:srgbClr val="141414"/>
              </a:solidFill>
              <a:cs typeface="Arial"/>
            </a:endParaRPr>
          </a:p>
          <a:p>
            <a:endParaRPr lang="en-GB" b="0">
              <a:solidFill>
                <a:srgbClr val="000000"/>
              </a:solidFill>
              <a:cs typeface="Arial"/>
            </a:endParaRPr>
          </a:p>
        </p:txBody>
      </p:sp>
      <p:pic>
        <p:nvPicPr>
          <p:cNvPr id="4" name="Picture 3" descr="A collage of different people talking about inclusion health">
            <a:extLst>
              <a:ext uri="{FF2B5EF4-FFF2-40B4-BE49-F238E27FC236}">
                <a16:creationId xmlns:a16="http://schemas.microsoft.com/office/drawing/2014/main" id="{778A02AD-DF6F-F374-03DC-4D74C3BAC31A}"/>
              </a:ext>
            </a:extLst>
          </p:cNvPr>
          <p:cNvPicPr>
            <a:picLocks noChangeAspect="1"/>
          </p:cNvPicPr>
          <p:nvPr/>
        </p:nvPicPr>
        <p:blipFill>
          <a:blip r:embed="rId6"/>
          <a:stretch>
            <a:fillRect/>
          </a:stretch>
        </p:blipFill>
        <p:spPr>
          <a:xfrm>
            <a:off x="6329680" y="1648671"/>
            <a:ext cx="5796492" cy="3766471"/>
          </a:xfrm>
          <a:prstGeom prst="rect">
            <a:avLst/>
          </a:prstGeom>
        </p:spPr>
      </p:pic>
      <p:sp>
        <p:nvSpPr>
          <p:cNvPr id="6" name="TextBox 5">
            <a:extLst>
              <a:ext uri="{FF2B5EF4-FFF2-40B4-BE49-F238E27FC236}">
                <a16:creationId xmlns:a16="http://schemas.microsoft.com/office/drawing/2014/main" id="{9750C544-0181-02E1-A088-A0680F7B3AE2}"/>
              </a:ext>
            </a:extLst>
          </p:cNvPr>
          <p:cNvSpPr txBox="1"/>
          <p:nvPr/>
        </p:nvSpPr>
        <p:spPr>
          <a:xfrm>
            <a:off x="9601200" y="6390278"/>
            <a:ext cx="2185214" cy="369332"/>
          </a:xfrm>
          <a:prstGeom prst="rect">
            <a:avLst/>
          </a:prstGeom>
          <a:noFill/>
        </p:spPr>
        <p:txBody>
          <a:bodyPr wrap="none" rtlCol="0">
            <a:spAutoFit/>
          </a:bodyPr>
          <a:lstStyle/>
          <a:p>
            <a:r>
              <a:rPr lang="en-GB">
                <a:hlinkClick r:id="rId7" action="ppaction://hlinksldjump"/>
              </a:rPr>
              <a:t>Return to Contents</a:t>
            </a:r>
            <a:endParaRPr lang="en-GB"/>
          </a:p>
        </p:txBody>
      </p:sp>
    </p:spTree>
    <p:extLst>
      <p:ext uri="{BB962C8B-B14F-4D97-AF65-F5344CB8AC3E}">
        <p14:creationId xmlns:p14="http://schemas.microsoft.com/office/powerpoint/2010/main" val="40114278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BADC-B8BC-BEB4-AD7C-93033F598091}"/>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886FB6AF-A3AC-B63D-9DDE-E2F4C5E64F0C}"/>
              </a:ext>
            </a:extLst>
          </p:cNvPr>
          <p:cNvSpPr txBox="1"/>
          <p:nvPr/>
        </p:nvSpPr>
        <p:spPr>
          <a:xfrm>
            <a:off x="365760" y="105314"/>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dirty="0">
                <a:solidFill>
                  <a:srgbClr val="000000"/>
                </a:solidFill>
                <a:latin typeface="Arial" panose="020B0604020202020204" pitchFamily="34" charset="0"/>
              </a:rPr>
              <a:t>Migrant Statistics (Totals) - NHS Frimley Integrated Care Board</a:t>
            </a:r>
          </a:p>
        </p:txBody>
      </p:sp>
      <p:pic>
        <p:nvPicPr>
          <p:cNvPr id="5" name="Picture 4">
            <a:extLst>
              <a:ext uri="{FF2B5EF4-FFF2-40B4-BE49-F238E27FC236}">
                <a16:creationId xmlns:a16="http://schemas.microsoft.com/office/drawing/2014/main" id="{D12FF095-6A37-1F74-14EE-90DE0472D1B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76CEB72C-F3C2-7500-A029-EBAF205035DD}"/>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
        <p:nvSpPr>
          <p:cNvPr id="6" name="TextBox 5">
            <a:extLst>
              <a:ext uri="{FF2B5EF4-FFF2-40B4-BE49-F238E27FC236}">
                <a16:creationId xmlns:a16="http://schemas.microsoft.com/office/drawing/2014/main" id="{73CD76F1-4DE5-30FE-E4B7-6BD145F8D440}"/>
              </a:ext>
            </a:extLst>
          </p:cNvPr>
          <p:cNvSpPr txBox="1"/>
          <p:nvPr/>
        </p:nvSpPr>
        <p:spPr>
          <a:xfrm>
            <a:off x="5052850" y="5924104"/>
            <a:ext cx="3392275" cy="246221"/>
          </a:xfrm>
          <a:prstGeom prst="rect">
            <a:avLst/>
          </a:prstGeom>
          <a:noFill/>
        </p:spPr>
        <p:txBody>
          <a:bodyPr wrap="none" rtlCol="0">
            <a:spAutoFit/>
          </a:bodyPr>
          <a:lstStyle/>
          <a:p>
            <a:r>
              <a:rPr lang="en-GB" sz="1000"/>
              <a:t>Available from: </a:t>
            </a:r>
            <a:r>
              <a:rPr lang="fr-FR" sz="1000">
                <a:hlinkClick r:id="rId5"/>
              </a:rPr>
              <a:t>Immigration system </a:t>
            </a:r>
            <a:r>
              <a:rPr lang="fr-FR" sz="1000" err="1">
                <a:hlinkClick r:id="rId5"/>
              </a:rPr>
              <a:t>statistics</a:t>
            </a:r>
            <a:r>
              <a:rPr lang="fr-FR" sz="1000">
                <a:hlinkClick r:id="rId5"/>
              </a:rPr>
              <a:t> data tables </a:t>
            </a:r>
            <a:endParaRPr lang="en-GB" sz="1000"/>
          </a:p>
        </p:txBody>
      </p:sp>
    </p:spTree>
    <p:extLst>
      <p:ext uri="{BB962C8B-B14F-4D97-AF65-F5344CB8AC3E}">
        <p14:creationId xmlns:p14="http://schemas.microsoft.com/office/powerpoint/2010/main" val="4052976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4538-C47C-FC7C-E556-327DCA2E267C}"/>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62C08784-C1C8-4FC6-B21C-8331EC422818}"/>
              </a:ext>
            </a:extLst>
          </p:cNvPr>
          <p:cNvSpPr txBox="1"/>
          <p:nvPr/>
        </p:nvSpPr>
        <p:spPr>
          <a:xfrm>
            <a:off x="365760" y="34290"/>
            <a:ext cx="11582400" cy="954107"/>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Percentage of live births to mothers born outside of the UK - NHS Frimley ICB</a:t>
            </a:r>
          </a:p>
        </p:txBody>
      </p:sp>
      <p:pic>
        <p:nvPicPr>
          <p:cNvPr id="5" name="Picture 4">
            <a:extLst>
              <a:ext uri="{FF2B5EF4-FFF2-40B4-BE49-F238E27FC236}">
                <a16:creationId xmlns:a16="http://schemas.microsoft.com/office/drawing/2014/main" id="{56A34187-9C57-08CE-F41B-C398B105480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7E55FF14-CD93-6F62-5FA6-E2B33F902120}"/>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559129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1BBB-2149-A34E-8AD9-33374EFA0684}"/>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6BA58763-8B3D-61F5-019B-76B0722CBE72}"/>
              </a:ext>
            </a:extLst>
          </p:cNvPr>
          <p:cNvSpPr txBox="1"/>
          <p:nvPr/>
        </p:nvSpPr>
        <p:spPr>
          <a:xfrm>
            <a:off x="365760" y="156210"/>
            <a:ext cx="11582400" cy="52322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800" b="1">
                <a:solidFill>
                  <a:srgbClr val="000000"/>
                </a:solidFill>
                <a:latin typeface="Arial" panose="020B0604020202020204" pitchFamily="34" charset="0"/>
              </a:rPr>
              <a:t>Percentage of live births to non-UK-born parents - NHS Frimley ICB</a:t>
            </a:r>
          </a:p>
        </p:txBody>
      </p:sp>
      <p:pic>
        <p:nvPicPr>
          <p:cNvPr id="5" name="Picture 4">
            <a:extLst>
              <a:ext uri="{FF2B5EF4-FFF2-40B4-BE49-F238E27FC236}">
                <a16:creationId xmlns:a16="http://schemas.microsoft.com/office/drawing/2014/main" id="{C616BF53-1AF2-E1CC-65C2-EE8E7F72994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DBDBFD15-40FB-BC69-89A9-C4F231BC95FC}"/>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20352992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9E69-8575-4B52-C0DF-A96AFCAB6A27}"/>
              </a:ext>
            </a:extLst>
          </p:cNvPr>
          <p:cNvSpPr>
            <a:spLocks noGrp="1"/>
          </p:cNvSpPr>
          <p:nvPr>
            <p:ph type="title"/>
          </p:nvPr>
        </p:nvSpPr>
        <p:spPr>
          <a:xfrm>
            <a:off x="360000" y="396576"/>
            <a:ext cx="11446163" cy="844839"/>
          </a:xfrm>
        </p:spPr>
        <p:txBody>
          <a:bodyPr/>
          <a:lstStyle/>
          <a:p>
            <a:r>
              <a:rPr lang="en-GB"/>
              <a:t>Asylum Support</a:t>
            </a:r>
          </a:p>
        </p:txBody>
      </p:sp>
      <p:sp>
        <p:nvSpPr>
          <p:cNvPr id="3" name="Content Placeholder 2">
            <a:extLst>
              <a:ext uri="{FF2B5EF4-FFF2-40B4-BE49-F238E27FC236}">
                <a16:creationId xmlns:a16="http://schemas.microsoft.com/office/drawing/2014/main" id="{F2BBCFBE-1608-EBAE-BB24-EBAC195E2200}"/>
              </a:ext>
            </a:extLst>
          </p:cNvPr>
          <p:cNvSpPr>
            <a:spLocks noGrp="1"/>
          </p:cNvSpPr>
          <p:nvPr>
            <p:ph idx="1"/>
          </p:nvPr>
        </p:nvSpPr>
        <p:spPr>
          <a:xfrm>
            <a:off x="359999" y="1440000"/>
            <a:ext cx="11173633" cy="4131744"/>
          </a:xfrm>
        </p:spPr>
        <p:txBody>
          <a:bodyPr>
            <a:normAutofit/>
          </a:bodyPr>
          <a:lstStyle/>
          <a:p>
            <a:r>
              <a:rPr lang="en-GB" sz="1600"/>
              <a:t>Section 95 Support: </a:t>
            </a:r>
            <a:r>
              <a:rPr lang="en-GB" sz="1600" b="0"/>
              <a:t>This refers to support provided by the government under Section 95 of the Immigration and Asylum Act 1999. It consists of accommodation and financial support and is available to those who have made an asylum claim and do not yet have a decision on their case. In order to qualify for this support, an asylum seeker would also need to demonstrate that they do not have adequate accommodation or enough money to meet living expenses for themselves and any dependents (the destitution test).  </a:t>
            </a:r>
          </a:p>
          <a:p>
            <a:endParaRPr lang="en-GB" sz="1600" b="0"/>
          </a:p>
          <a:p>
            <a:r>
              <a:rPr lang="en-GB" sz="1600"/>
              <a:t>Section 98 support: </a:t>
            </a:r>
            <a:r>
              <a:rPr lang="en-GB" sz="1600" b="0"/>
              <a:t>This is emergency support for those who appear to be destitute and who are awaiting a decision on their application for Section 95 asylum support.</a:t>
            </a:r>
          </a:p>
          <a:p>
            <a:endParaRPr lang="en-GB" sz="1600"/>
          </a:p>
          <a:p>
            <a:r>
              <a:rPr lang="en-GB" sz="1600"/>
              <a:t>Section 4 support: </a:t>
            </a:r>
            <a:r>
              <a:rPr lang="en-GB" sz="1600" b="0"/>
              <a:t>This is available for some groups of asylum seekers who have previously made unsuccessful asylum claims. In order to meet the eligibility criteria for this support, an asylum seeker must be destitute and meet one of the five criteria, which includes for example being unable to leave the UK because of a serious medical problem which prevents taking a flight to their country of origin.  </a:t>
            </a:r>
            <a:r>
              <a:rPr lang="en-GB" sz="1600"/>
              <a:t>
</a:t>
            </a:r>
          </a:p>
        </p:txBody>
      </p:sp>
      <p:sp>
        <p:nvSpPr>
          <p:cNvPr id="4" name="TextBox 3">
            <a:extLst>
              <a:ext uri="{FF2B5EF4-FFF2-40B4-BE49-F238E27FC236}">
                <a16:creationId xmlns:a16="http://schemas.microsoft.com/office/drawing/2014/main" id="{6E2E5186-6802-8FFA-03B4-040D64D167D8}"/>
              </a:ext>
            </a:extLst>
          </p:cNvPr>
          <p:cNvSpPr txBox="1"/>
          <p:nvPr/>
        </p:nvSpPr>
        <p:spPr>
          <a:xfrm>
            <a:off x="9601200" y="6390278"/>
            <a:ext cx="2185214" cy="369332"/>
          </a:xfrm>
          <a:prstGeom prst="rect">
            <a:avLst/>
          </a:prstGeom>
          <a:noFill/>
        </p:spPr>
        <p:txBody>
          <a:bodyPr wrap="none" rtlCol="0">
            <a:spAutoFit/>
          </a:bodyPr>
          <a:lstStyle/>
          <a:p>
            <a:r>
              <a:rPr lang="en-GB">
                <a:hlinkClick r:id="rId2" action="ppaction://hlinksldjump"/>
              </a:rPr>
              <a:t>Return to Contents</a:t>
            </a:r>
            <a:endParaRPr lang="en-GB"/>
          </a:p>
        </p:txBody>
      </p:sp>
    </p:spTree>
    <p:extLst>
      <p:ext uri="{BB962C8B-B14F-4D97-AF65-F5344CB8AC3E}">
        <p14:creationId xmlns:p14="http://schemas.microsoft.com/office/powerpoint/2010/main" val="29136636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0C1C-1CF3-E8BE-3B42-C51CCB379AE8}"/>
              </a:ext>
            </a:extLst>
          </p:cNvPr>
          <p:cNvSpPr>
            <a:spLocks noGrp="1"/>
          </p:cNvSpPr>
          <p:nvPr>
            <p:ph type="title"/>
          </p:nvPr>
        </p:nvSpPr>
        <p:spPr/>
        <p:txBody>
          <a:bodyPr/>
          <a:lstStyle/>
          <a:p>
            <a:r>
              <a:rPr lang="en-GB"/>
              <a:t>Supported asylum seekers: Section 95 support</a:t>
            </a:r>
          </a:p>
        </p:txBody>
      </p:sp>
      <p:pic>
        <p:nvPicPr>
          <p:cNvPr id="10" name="Picture 9">
            <a:extLst>
              <a:ext uri="{FF2B5EF4-FFF2-40B4-BE49-F238E27FC236}">
                <a16:creationId xmlns:a16="http://schemas.microsoft.com/office/drawing/2014/main" id="{27B942DC-B63E-DFAF-A9D8-759E7A63EED0}"/>
              </a:ext>
            </a:extLst>
          </p:cNvPr>
          <p:cNvPicPr>
            <a:picLocks noChangeAspect="1"/>
          </p:cNvPicPr>
          <p:nvPr/>
        </p:nvPicPr>
        <p:blipFill>
          <a:blip r:embed="rId3"/>
          <a:stretch>
            <a:fillRect/>
          </a:stretch>
        </p:blipFill>
        <p:spPr>
          <a:xfrm>
            <a:off x="360000" y="888984"/>
            <a:ext cx="10991256" cy="5390642"/>
          </a:xfrm>
          <a:prstGeom prst="rect">
            <a:avLst/>
          </a:prstGeom>
        </p:spPr>
      </p:pic>
      <p:sp>
        <p:nvSpPr>
          <p:cNvPr id="3" name="TextBox 2">
            <a:extLst>
              <a:ext uri="{FF2B5EF4-FFF2-40B4-BE49-F238E27FC236}">
                <a16:creationId xmlns:a16="http://schemas.microsoft.com/office/drawing/2014/main" id="{6D1CA017-8AD0-9628-3EC8-2C175A638C18}"/>
              </a:ext>
            </a:extLst>
          </p:cNvPr>
          <p:cNvSpPr txBox="1"/>
          <p:nvPr/>
        </p:nvSpPr>
        <p:spPr>
          <a:xfrm>
            <a:off x="6869832" y="1616263"/>
            <a:ext cx="3469922" cy="1200329"/>
          </a:xfrm>
          <a:prstGeom prst="rect">
            <a:avLst/>
          </a:prstGeom>
          <a:solidFill>
            <a:schemeClr val="bg1"/>
          </a:solidFill>
          <a:ln>
            <a:solidFill>
              <a:schemeClr val="accent1"/>
            </a:solidFill>
          </a:ln>
        </p:spPr>
        <p:txBody>
          <a:bodyPr wrap="square" rtlCol="0">
            <a:spAutoFit/>
          </a:bodyPr>
          <a:lstStyle/>
          <a:p>
            <a:r>
              <a:rPr lang="en-GB"/>
              <a:t>15.3% of total supported asylum seekers in the South East are from Iran, 10.5% from Iraq and 9.9% from Afghanistan. </a:t>
            </a:r>
          </a:p>
        </p:txBody>
      </p:sp>
      <p:sp>
        <p:nvSpPr>
          <p:cNvPr id="4" name="TextBox 3">
            <a:extLst>
              <a:ext uri="{FF2B5EF4-FFF2-40B4-BE49-F238E27FC236}">
                <a16:creationId xmlns:a16="http://schemas.microsoft.com/office/drawing/2014/main" id="{25DA53E7-80EF-ECB2-5D7B-CCB14105DD26}"/>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
        <p:nvSpPr>
          <p:cNvPr id="5" name="TextBox 4">
            <a:extLst>
              <a:ext uri="{FF2B5EF4-FFF2-40B4-BE49-F238E27FC236}">
                <a16:creationId xmlns:a16="http://schemas.microsoft.com/office/drawing/2014/main" id="{02AB140F-6E48-62AA-C049-DA1B98CF6E50}"/>
              </a:ext>
            </a:extLst>
          </p:cNvPr>
          <p:cNvSpPr txBox="1"/>
          <p:nvPr/>
        </p:nvSpPr>
        <p:spPr>
          <a:xfrm>
            <a:off x="8266600" y="6033405"/>
            <a:ext cx="3565400" cy="246221"/>
          </a:xfrm>
          <a:prstGeom prst="rect">
            <a:avLst/>
          </a:prstGeom>
          <a:noFill/>
        </p:spPr>
        <p:txBody>
          <a:bodyPr wrap="none" rtlCol="0">
            <a:spAutoFit/>
          </a:bodyPr>
          <a:lstStyle/>
          <a:p>
            <a:r>
              <a:rPr lang="en-GB" sz="1000"/>
              <a:t>Source: </a:t>
            </a:r>
            <a:r>
              <a:rPr lang="en-GB" sz="1000">
                <a:hlinkClick r:id="rId5"/>
              </a:rPr>
              <a:t>Immigration statistics, year ending September 2023</a:t>
            </a:r>
            <a:endParaRPr lang="en-GB" sz="1000"/>
          </a:p>
        </p:txBody>
      </p:sp>
    </p:spTree>
    <p:extLst>
      <p:ext uri="{BB962C8B-B14F-4D97-AF65-F5344CB8AC3E}">
        <p14:creationId xmlns:p14="http://schemas.microsoft.com/office/powerpoint/2010/main" val="29796147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884A-2F02-A7C3-2AB0-393A0DCDA5CF}"/>
              </a:ext>
            </a:extLst>
          </p:cNvPr>
          <p:cNvSpPr>
            <a:spLocks noGrp="1"/>
          </p:cNvSpPr>
          <p:nvPr>
            <p:ph type="title"/>
          </p:nvPr>
        </p:nvSpPr>
        <p:spPr/>
        <p:txBody>
          <a:bodyPr/>
          <a:lstStyle/>
          <a:p>
            <a:r>
              <a:rPr lang="en-GB"/>
              <a:t> </a:t>
            </a:r>
          </a:p>
        </p:txBody>
      </p:sp>
      <p:sp>
        <p:nvSpPr>
          <p:cNvPr id="3" name="TextBox 2">
            <a:extLst>
              <a:ext uri="{FF2B5EF4-FFF2-40B4-BE49-F238E27FC236}">
                <a16:creationId xmlns:a16="http://schemas.microsoft.com/office/drawing/2014/main" id="{06FC9CB2-A395-A9D6-2762-F593052C9E65}"/>
              </a:ext>
            </a:extLst>
          </p:cNvPr>
          <p:cNvSpPr txBox="1"/>
          <p:nvPr/>
        </p:nvSpPr>
        <p:spPr>
          <a:xfrm>
            <a:off x="365760" y="34290"/>
            <a:ext cx="11582400" cy="954107"/>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2800" b="1">
                <a:solidFill>
                  <a:srgbClr val="000000"/>
                </a:solidFill>
                <a:latin typeface="Arial" panose="020B0604020202020204" pitchFamily="34" charset="0"/>
              </a:rPr>
              <a:t>Supported asylum seekers: Section 95 support </a:t>
            </a:r>
          </a:p>
          <a:p>
            <a:pPr algn="ctr"/>
            <a:r>
              <a:rPr lang="en-GB" sz="2800" b="1">
                <a:solidFill>
                  <a:srgbClr val="000000"/>
                </a:solidFill>
                <a:latin typeface="Arial" panose="020B0604020202020204" pitchFamily="34" charset="0"/>
              </a:rPr>
              <a:t>NHS Frimley ICB</a:t>
            </a:r>
          </a:p>
        </p:txBody>
      </p:sp>
      <p:pic>
        <p:nvPicPr>
          <p:cNvPr id="5" name="Picture 4">
            <a:extLst>
              <a:ext uri="{FF2B5EF4-FFF2-40B4-BE49-F238E27FC236}">
                <a16:creationId xmlns:a16="http://schemas.microsoft.com/office/drawing/2014/main" id="{05585C8C-9D83-00D3-255E-0A99F600C5E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2880" y="1072889"/>
            <a:ext cx="11826240" cy="5123703"/>
          </a:xfrm>
          <a:prstGeom prst="rect">
            <a:avLst/>
          </a:prstGeom>
        </p:spPr>
      </p:pic>
      <p:sp>
        <p:nvSpPr>
          <p:cNvPr id="4" name="TextBox 3">
            <a:extLst>
              <a:ext uri="{FF2B5EF4-FFF2-40B4-BE49-F238E27FC236}">
                <a16:creationId xmlns:a16="http://schemas.microsoft.com/office/drawing/2014/main" id="{5E4FDAD1-B4CE-FCF2-54ED-FFAA95BB174D}"/>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
        <p:nvSpPr>
          <p:cNvPr id="6" name="TextBox 5">
            <a:extLst>
              <a:ext uri="{FF2B5EF4-FFF2-40B4-BE49-F238E27FC236}">
                <a16:creationId xmlns:a16="http://schemas.microsoft.com/office/drawing/2014/main" id="{D2ECB31D-DA68-CC45-78FB-9536D937A48D}"/>
              </a:ext>
            </a:extLst>
          </p:cNvPr>
          <p:cNvSpPr txBox="1"/>
          <p:nvPr/>
        </p:nvSpPr>
        <p:spPr>
          <a:xfrm>
            <a:off x="8266600" y="6033405"/>
            <a:ext cx="3565400" cy="246221"/>
          </a:xfrm>
          <a:prstGeom prst="rect">
            <a:avLst/>
          </a:prstGeom>
          <a:noFill/>
        </p:spPr>
        <p:txBody>
          <a:bodyPr wrap="none" rtlCol="0">
            <a:spAutoFit/>
          </a:bodyPr>
          <a:lstStyle/>
          <a:p>
            <a:r>
              <a:rPr lang="en-GB" sz="1000"/>
              <a:t>Source: </a:t>
            </a:r>
            <a:r>
              <a:rPr lang="en-GB" sz="1000">
                <a:hlinkClick r:id="rId5"/>
              </a:rPr>
              <a:t>Immigration statistics, year ending September 2023</a:t>
            </a:r>
            <a:endParaRPr lang="en-GB" sz="1000"/>
          </a:p>
        </p:txBody>
      </p:sp>
    </p:spTree>
    <p:extLst>
      <p:ext uri="{BB962C8B-B14F-4D97-AF65-F5344CB8AC3E}">
        <p14:creationId xmlns:p14="http://schemas.microsoft.com/office/powerpoint/2010/main" val="18342506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61CD7-FD29-5A29-6FA9-B8DB5051F3FD}"/>
              </a:ext>
            </a:extLst>
          </p:cNvPr>
          <p:cNvSpPr>
            <a:spLocks noGrp="1"/>
          </p:cNvSpPr>
          <p:nvPr>
            <p:ph type="title"/>
          </p:nvPr>
        </p:nvSpPr>
        <p:spPr>
          <a:xfrm>
            <a:off x="360000" y="214084"/>
            <a:ext cx="11446163" cy="844839"/>
          </a:xfrm>
        </p:spPr>
        <p:txBody>
          <a:bodyPr anchor="t">
            <a:normAutofit fontScale="90000"/>
          </a:bodyPr>
          <a:lstStyle/>
          <a:p>
            <a:pPr algn="ctr"/>
            <a:r>
              <a:rPr lang="en-GB"/>
              <a:t>Immigration groups year ending 30 September 2023: England and the South East</a:t>
            </a:r>
          </a:p>
        </p:txBody>
      </p:sp>
      <p:graphicFrame>
        <p:nvGraphicFramePr>
          <p:cNvPr id="4" name="Content Placeholder 3">
            <a:extLst>
              <a:ext uri="{FF2B5EF4-FFF2-40B4-BE49-F238E27FC236}">
                <a16:creationId xmlns:a16="http://schemas.microsoft.com/office/drawing/2014/main" id="{49CBB6F0-E7D0-CD7B-6DB0-EF835327A51A}"/>
              </a:ext>
            </a:extLst>
          </p:cNvPr>
          <p:cNvGraphicFramePr>
            <a:graphicFrameLocks noGrp="1"/>
          </p:cNvGraphicFramePr>
          <p:nvPr>
            <p:ph idx="1"/>
            <p:extLst>
              <p:ext uri="{D42A27DB-BD31-4B8C-83A1-F6EECF244321}">
                <p14:modId xmlns:p14="http://schemas.microsoft.com/office/powerpoint/2010/main" val="4227962275"/>
              </p:ext>
            </p:extLst>
          </p:nvPr>
        </p:nvGraphicFramePr>
        <p:xfrm>
          <a:off x="1231037" y="1174184"/>
          <a:ext cx="9729926" cy="4879296"/>
        </p:xfrm>
        <a:graphic>
          <a:graphicData uri="http://schemas.openxmlformats.org/drawingml/2006/table">
            <a:tbl>
              <a:tblPr firstRow="1" bandRow="1">
                <a:tableStyleId>{5940675A-B579-460E-94D1-54222C63F5DA}</a:tableStyleId>
              </a:tblPr>
              <a:tblGrid>
                <a:gridCol w="6594810">
                  <a:extLst>
                    <a:ext uri="{9D8B030D-6E8A-4147-A177-3AD203B41FA5}">
                      <a16:colId xmlns:a16="http://schemas.microsoft.com/office/drawing/2014/main" val="712866614"/>
                    </a:ext>
                  </a:extLst>
                </a:gridCol>
                <a:gridCol w="1567558">
                  <a:extLst>
                    <a:ext uri="{9D8B030D-6E8A-4147-A177-3AD203B41FA5}">
                      <a16:colId xmlns:a16="http://schemas.microsoft.com/office/drawing/2014/main" val="12187964"/>
                    </a:ext>
                  </a:extLst>
                </a:gridCol>
                <a:gridCol w="1567558">
                  <a:extLst>
                    <a:ext uri="{9D8B030D-6E8A-4147-A177-3AD203B41FA5}">
                      <a16:colId xmlns:a16="http://schemas.microsoft.com/office/drawing/2014/main" val="1008580416"/>
                    </a:ext>
                  </a:extLst>
                </a:gridCol>
              </a:tblGrid>
              <a:tr h="184150">
                <a:tc>
                  <a:txBody>
                    <a:bodyPr/>
                    <a:lstStyle/>
                    <a:p>
                      <a:pPr algn="l" fontAlgn="b"/>
                      <a:endParaRPr lang="en-GB" sz="1400" b="0" i="0" u="none" strike="noStrike">
                        <a:solidFill>
                          <a:schemeClr val="tx1">
                            <a:lumMod val="75000"/>
                            <a:lumOff val="25000"/>
                          </a:schemeClr>
                        </a:solidFill>
                        <a:effectLst/>
                        <a:latin typeface="Calibri" panose="020F0502020204030204" pitchFamily="34" charset="0"/>
                      </a:endParaRPr>
                    </a:p>
                  </a:txBody>
                  <a:tcPr marL="128549" marR="77130" marT="77130" marB="77130" anchor="b"/>
                </a:tc>
                <a:tc>
                  <a:txBody>
                    <a:bodyPr/>
                    <a:lstStyle/>
                    <a:p>
                      <a:pPr algn="r" fontAlgn="b"/>
                      <a:r>
                        <a:rPr lang="en-GB" sz="1400" b="1" u="none" strike="noStrike">
                          <a:solidFill>
                            <a:schemeClr val="tx1">
                              <a:lumMod val="75000"/>
                              <a:lumOff val="25000"/>
                            </a:schemeClr>
                          </a:solidFill>
                          <a:effectLst/>
                        </a:rPr>
                        <a:t>England</a:t>
                      </a:r>
                      <a:endParaRPr lang="en-GB" sz="1400" b="1" i="0" u="none" strike="noStrike">
                        <a:solidFill>
                          <a:schemeClr val="tx1">
                            <a:lumMod val="75000"/>
                            <a:lumOff val="25000"/>
                          </a:schemeClr>
                        </a:solidFill>
                        <a:effectLst/>
                        <a:latin typeface="Calibri" panose="020F0502020204030204" pitchFamily="34" charset="0"/>
                      </a:endParaRPr>
                    </a:p>
                  </a:txBody>
                  <a:tcPr marL="128549" marR="77130" marT="77130" marB="77130" anchor="b"/>
                </a:tc>
                <a:tc>
                  <a:txBody>
                    <a:bodyPr/>
                    <a:lstStyle/>
                    <a:p>
                      <a:pPr algn="r" fontAlgn="b"/>
                      <a:r>
                        <a:rPr lang="en-GB" sz="1400" b="1" u="none" strike="noStrike">
                          <a:solidFill>
                            <a:schemeClr val="tx1">
                              <a:lumMod val="75000"/>
                              <a:lumOff val="25000"/>
                            </a:schemeClr>
                          </a:solidFill>
                          <a:effectLst/>
                        </a:rPr>
                        <a:t>South East</a:t>
                      </a:r>
                      <a:endParaRPr lang="en-GB" sz="1400" b="1" i="0" u="none" strike="noStrike">
                        <a:solidFill>
                          <a:schemeClr val="tx1">
                            <a:lumMod val="75000"/>
                            <a:lumOff val="25000"/>
                          </a:schemeClr>
                        </a:solidFill>
                        <a:effectLst/>
                        <a:latin typeface="Calibri" panose="020F0502020204030204" pitchFamily="34" charset="0"/>
                      </a:endParaRPr>
                    </a:p>
                  </a:txBody>
                  <a:tcPr marL="128549" marR="77130" marT="77130" marB="77130" anchor="b"/>
                </a:tc>
                <a:extLst>
                  <a:ext uri="{0D108BD9-81ED-4DB2-BD59-A6C34878D82A}">
                    <a16:rowId xmlns:a16="http://schemas.microsoft.com/office/drawing/2014/main" val="2466438050"/>
                  </a:ext>
                </a:extLst>
              </a:tr>
              <a:tr h="184150">
                <a:tc>
                  <a:txBody>
                    <a:bodyPr/>
                    <a:lstStyle/>
                    <a:p>
                      <a:pPr algn="l" fontAlgn="b"/>
                      <a:r>
                        <a:rPr lang="en-GB" sz="1400" b="1" u="none" strike="noStrike">
                          <a:solidFill>
                            <a:schemeClr val="tx1">
                              <a:lumMod val="75000"/>
                              <a:lumOff val="25000"/>
                            </a:schemeClr>
                          </a:solidFill>
                          <a:effectLst/>
                        </a:rPr>
                        <a:t>Homes for Ukraine (arrivals)</a:t>
                      </a:r>
                      <a:endParaRPr lang="en-GB" sz="1400" b="1"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1" i="0" u="none" strike="noStrike">
                          <a:solidFill>
                            <a:srgbClr val="000000"/>
                          </a:solidFill>
                          <a:effectLst/>
                          <a:latin typeface="Arial" panose="020B0604020202020204" pitchFamily="34" charset="0"/>
                        </a:rPr>
                        <a:t>                 99,686 </a:t>
                      </a:r>
                    </a:p>
                  </a:txBody>
                  <a:tcPr marL="6350" marR="6350" marT="6350" marB="0" anchor="b"/>
                </a:tc>
                <a:tc>
                  <a:txBody>
                    <a:bodyPr/>
                    <a:lstStyle/>
                    <a:p>
                      <a:pPr algn="r" fontAlgn="b"/>
                      <a:r>
                        <a:rPr lang="en-GB" sz="1400" b="1" i="0" u="none" strike="noStrike">
                          <a:solidFill>
                            <a:srgbClr val="000000"/>
                          </a:solidFill>
                          <a:effectLst/>
                          <a:latin typeface="Arial" panose="020B0604020202020204" pitchFamily="34" charset="0"/>
                        </a:rPr>
                        <a:t>               22,240 </a:t>
                      </a:r>
                    </a:p>
                  </a:txBody>
                  <a:tcPr marL="6350" marR="6350" marT="6350" marB="0" anchor="b"/>
                </a:tc>
                <a:extLst>
                  <a:ext uri="{0D108BD9-81ED-4DB2-BD59-A6C34878D82A}">
                    <a16:rowId xmlns:a16="http://schemas.microsoft.com/office/drawing/2014/main" val="1586210567"/>
                  </a:ext>
                </a:extLst>
              </a:tr>
              <a:tr h="184150">
                <a:tc>
                  <a:txBody>
                    <a:bodyPr/>
                    <a:lstStyle/>
                    <a:p>
                      <a:pPr algn="l" fontAlgn="b"/>
                      <a:r>
                        <a:rPr lang="en-GB" sz="1400" b="1" u="none" strike="noStrike">
                          <a:solidFill>
                            <a:schemeClr val="tx1">
                              <a:lumMod val="75000"/>
                              <a:lumOff val="25000"/>
                            </a:schemeClr>
                          </a:solidFill>
                          <a:effectLst/>
                        </a:rPr>
                        <a:t>Afghan Resettlement Programme (population)</a:t>
                      </a:r>
                      <a:endParaRPr lang="en-GB" sz="1400" b="1"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1" i="0" u="none" strike="noStrike">
                          <a:solidFill>
                            <a:srgbClr val="000000"/>
                          </a:solidFill>
                          <a:effectLst/>
                          <a:latin typeface="Arial" panose="020B0604020202020204" pitchFamily="34" charset="0"/>
                        </a:rPr>
                        <a:t>                 13,968 </a:t>
                      </a:r>
                    </a:p>
                  </a:txBody>
                  <a:tcPr marL="6350" marR="6350" marT="6350" marB="0" anchor="b"/>
                </a:tc>
                <a:tc>
                  <a:txBody>
                    <a:bodyPr/>
                    <a:lstStyle/>
                    <a:p>
                      <a:pPr algn="r" fontAlgn="b"/>
                      <a:r>
                        <a:rPr lang="en-GB" sz="1400" b="1" i="0" u="none" strike="noStrike">
                          <a:solidFill>
                            <a:srgbClr val="000000"/>
                          </a:solidFill>
                          <a:effectLst/>
                          <a:latin typeface="Arial" panose="020B0604020202020204" pitchFamily="34" charset="0"/>
                        </a:rPr>
                        <a:t>                2,557 </a:t>
                      </a:r>
                    </a:p>
                  </a:txBody>
                  <a:tcPr marL="6350" marR="6350" marT="6350" marB="0" anchor="b"/>
                </a:tc>
                <a:extLst>
                  <a:ext uri="{0D108BD9-81ED-4DB2-BD59-A6C34878D82A}">
                    <a16:rowId xmlns:a16="http://schemas.microsoft.com/office/drawing/2014/main" val="3624687666"/>
                  </a:ext>
                </a:extLst>
              </a:tr>
              <a:tr h="184150">
                <a:tc>
                  <a:txBody>
                    <a:bodyPr/>
                    <a:lstStyle/>
                    <a:p>
                      <a:pPr algn="l" fontAlgn="b"/>
                      <a:r>
                        <a:rPr lang="en-GB" sz="1400" u="none" strike="noStrike">
                          <a:solidFill>
                            <a:schemeClr val="tx1">
                              <a:lumMod val="75000"/>
                              <a:lumOff val="25000"/>
                            </a:schemeClr>
                          </a:solidFill>
                          <a:effectLst/>
                        </a:rPr>
                        <a:t>of which - bridging accommodation</a:t>
                      </a:r>
                      <a:endParaRPr lang="en-GB" sz="1400" b="0"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0" i="0" u="none" strike="noStrike">
                          <a:solidFill>
                            <a:srgbClr val="000000"/>
                          </a:solidFill>
                          <a:effectLst/>
                          <a:latin typeface="Arial" panose="020B0604020202020204" pitchFamily="34" charset="0"/>
                        </a:rPr>
                        <a:t>                  1,368 </a:t>
                      </a:r>
                    </a:p>
                  </a:txBody>
                  <a:tcPr marL="6350" marR="6350" marT="6350" marB="0" anchor="b"/>
                </a:tc>
                <a:tc>
                  <a:txBody>
                    <a:bodyPr/>
                    <a:lstStyle/>
                    <a:p>
                      <a:pPr algn="r" fontAlgn="b"/>
                      <a:r>
                        <a:rPr lang="en-GB" sz="1400" b="0" i="0" u="none" strike="noStrike">
                          <a:solidFill>
                            <a:srgbClr val="000000"/>
                          </a:solidFill>
                          <a:effectLst/>
                          <a:latin typeface="Arial" panose="020B0604020202020204" pitchFamily="34" charset="0"/>
                        </a:rPr>
                        <a:t>                   721 </a:t>
                      </a:r>
                    </a:p>
                  </a:txBody>
                  <a:tcPr marL="6350" marR="6350" marT="6350" marB="0" anchor="b"/>
                </a:tc>
                <a:extLst>
                  <a:ext uri="{0D108BD9-81ED-4DB2-BD59-A6C34878D82A}">
                    <a16:rowId xmlns:a16="http://schemas.microsoft.com/office/drawing/2014/main" val="3694850945"/>
                  </a:ext>
                </a:extLst>
              </a:tr>
              <a:tr h="184150">
                <a:tc>
                  <a:txBody>
                    <a:bodyPr/>
                    <a:lstStyle/>
                    <a:p>
                      <a:pPr algn="l" fontAlgn="b"/>
                      <a:r>
                        <a:rPr lang="en-GB" sz="1400" u="none" strike="noStrike">
                          <a:solidFill>
                            <a:schemeClr val="tx1">
                              <a:lumMod val="75000"/>
                              <a:lumOff val="25000"/>
                            </a:schemeClr>
                          </a:solidFill>
                          <a:effectLst/>
                        </a:rPr>
                        <a:t>of which - settled in LA housing</a:t>
                      </a:r>
                      <a:endParaRPr lang="en-GB" sz="1400" b="0"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0" i="0" u="none" strike="noStrike">
                          <a:solidFill>
                            <a:srgbClr val="000000"/>
                          </a:solidFill>
                          <a:effectLst/>
                          <a:latin typeface="Arial" panose="020B0604020202020204" pitchFamily="34" charset="0"/>
                        </a:rPr>
                        <a:t>                  9,817 </a:t>
                      </a:r>
                    </a:p>
                  </a:txBody>
                  <a:tcPr marL="6350" marR="6350" marT="6350" marB="0" anchor="b"/>
                </a:tc>
                <a:tc>
                  <a:txBody>
                    <a:bodyPr/>
                    <a:lstStyle/>
                    <a:p>
                      <a:pPr algn="r" fontAlgn="b"/>
                      <a:r>
                        <a:rPr lang="en-GB" sz="1400" b="0" i="0" u="none" strike="noStrike">
                          <a:solidFill>
                            <a:srgbClr val="000000"/>
                          </a:solidFill>
                          <a:effectLst/>
                          <a:latin typeface="Arial" panose="020B0604020202020204" pitchFamily="34" charset="0"/>
                        </a:rPr>
                        <a:t>                1,496 </a:t>
                      </a:r>
                    </a:p>
                  </a:txBody>
                  <a:tcPr marL="6350" marR="6350" marT="6350" marB="0" anchor="b"/>
                </a:tc>
                <a:extLst>
                  <a:ext uri="{0D108BD9-81ED-4DB2-BD59-A6C34878D82A}">
                    <a16:rowId xmlns:a16="http://schemas.microsoft.com/office/drawing/2014/main" val="4142819741"/>
                  </a:ext>
                </a:extLst>
              </a:tr>
              <a:tr h="184150">
                <a:tc>
                  <a:txBody>
                    <a:bodyPr/>
                    <a:lstStyle/>
                    <a:p>
                      <a:pPr algn="l" fontAlgn="b"/>
                      <a:r>
                        <a:rPr lang="en-GB" sz="1400" u="none" strike="noStrike">
                          <a:solidFill>
                            <a:schemeClr val="tx1">
                              <a:lumMod val="75000"/>
                              <a:lumOff val="25000"/>
                            </a:schemeClr>
                          </a:solidFill>
                          <a:effectLst/>
                        </a:rPr>
                        <a:t>of which - settled in PRS housing</a:t>
                      </a:r>
                      <a:endParaRPr lang="en-GB" sz="1400" b="0"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0" i="0" u="none" strike="noStrike">
                          <a:solidFill>
                            <a:srgbClr val="000000"/>
                          </a:solidFill>
                          <a:effectLst/>
                          <a:latin typeface="Arial" panose="020B0604020202020204" pitchFamily="34" charset="0"/>
                        </a:rPr>
                        <a:t>                  2,783 </a:t>
                      </a:r>
                    </a:p>
                  </a:txBody>
                  <a:tcPr marL="6350" marR="6350" marT="6350" marB="0" anchor="b"/>
                </a:tc>
                <a:tc>
                  <a:txBody>
                    <a:bodyPr/>
                    <a:lstStyle/>
                    <a:p>
                      <a:pPr algn="r" fontAlgn="b"/>
                      <a:r>
                        <a:rPr lang="en-GB" sz="1400" b="0" i="0" u="none" strike="noStrike">
                          <a:solidFill>
                            <a:srgbClr val="000000"/>
                          </a:solidFill>
                          <a:effectLst/>
                          <a:latin typeface="Arial" panose="020B0604020202020204" pitchFamily="34" charset="0"/>
                        </a:rPr>
                        <a:t>                   340 </a:t>
                      </a:r>
                    </a:p>
                  </a:txBody>
                  <a:tcPr marL="6350" marR="6350" marT="6350" marB="0" anchor="b"/>
                </a:tc>
                <a:extLst>
                  <a:ext uri="{0D108BD9-81ED-4DB2-BD59-A6C34878D82A}">
                    <a16:rowId xmlns:a16="http://schemas.microsoft.com/office/drawing/2014/main" val="1017015534"/>
                  </a:ext>
                </a:extLst>
              </a:tr>
              <a:tr h="184150">
                <a:tc>
                  <a:txBody>
                    <a:bodyPr/>
                    <a:lstStyle/>
                    <a:p>
                      <a:pPr algn="l" fontAlgn="b"/>
                      <a:r>
                        <a:rPr lang="en-GB" sz="1400" b="1" u="none" strike="noStrike">
                          <a:solidFill>
                            <a:schemeClr val="tx1">
                              <a:lumMod val="75000"/>
                              <a:lumOff val="25000"/>
                            </a:schemeClr>
                          </a:solidFill>
                          <a:effectLst/>
                        </a:rPr>
                        <a:t>Supported Asylum population </a:t>
                      </a:r>
                      <a:endParaRPr lang="en-GB" sz="1400" b="1"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1" i="0" u="none" strike="noStrike">
                          <a:solidFill>
                            <a:srgbClr val="000000"/>
                          </a:solidFill>
                          <a:effectLst/>
                          <a:latin typeface="Arial" panose="020B0604020202020204" pitchFamily="34" charset="0"/>
                        </a:rPr>
                        <a:t>               111,089 </a:t>
                      </a:r>
                    </a:p>
                  </a:txBody>
                  <a:tcPr marL="6350" marR="6350" marT="6350" marB="0" anchor="b"/>
                </a:tc>
                <a:tc>
                  <a:txBody>
                    <a:bodyPr/>
                    <a:lstStyle/>
                    <a:p>
                      <a:pPr algn="r" fontAlgn="b"/>
                      <a:r>
                        <a:rPr lang="en-GB" sz="1400" b="1" i="0" u="none" strike="noStrike">
                          <a:solidFill>
                            <a:srgbClr val="000000"/>
                          </a:solidFill>
                          <a:effectLst/>
                          <a:latin typeface="Arial" panose="020B0604020202020204" pitchFamily="34" charset="0"/>
                        </a:rPr>
                        <a:t>                9,169 </a:t>
                      </a:r>
                    </a:p>
                  </a:txBody>
                  <a:tcPr marL="6350" marR="6350" marT="6350" marB="0" anchor="b"/>
                </a:tc>
                <a:extLst>
                  <a:ext uri="{0D108BD9-81ED-4DB2-BD59-A6C34878D82A}">
                    <a16:rowId xmlns:a16="http://schemas.microsoft.com/office/drawing/2014/main" val="4035539117"/>
                  </a:ext>
                </a:extLst>
              </a:tr>
              <a:tr h="184150">
                <a:tc>
                  <a:txBody>
                    <a:bodyPr/>
                    <a:lstStyle/>
                    <a:p>
                      <a:pPr algn="l" fontAlgn="b"/>
                      <a:r>
                        <a:rPr lang="en-GB" sz="1400" u="none" strike="noStrike">
                          <a:solidFill>
                            <a:schemeClr val="tx1">
                              <a:lumMod val="75000"/>
                              <a:lumOff val="25000"/>
                            </a:schemeClr>
                          </a:solidFill>
                          <a:effectLst/>
                        </a:rPr>
                        <a:t>of which - initial accommodation</a:t>
                      </a:r>
                      <a:endParaRPr lang="en-GB" sz="1400" b="0"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0" i="0" u="none" strike="noStrike">
                          <a:solidFill>
                            <a:srgbClr val="000000"/>
                          </a:solidFill>
                          <a:effectLst/>
                          <a:latin typeface="Arial" panose="020B0604020202020204" pitchFamily="34" charset="0"/>
                        </a:rPr>
                        <a:t>                  1,845 </a:t>
                      </a:r>
                    </a:p>
                  </a:txBody>
                  <a:tcPr marL="6350" marR="6350" marT="6350" marB="0" anchor="b"/>
                </a:tc>
                <a:tc>
                  <a:txBody>
                    <a:bodyPr/>
                    <a:lstStyle/>
                    <a:p>
                      <a:pPr algn="r" fontAlgn="b"/>
                      <a:r>
                        <a:rPr lang="en-GB" sz="1400" b="0" i="0" u="none" strike="noStrike">
                          <a:solidFill>
                            <a:srgbClr val="000000"/>
                          </a:solidFill>
                          <a:effectLst/>
                          <a:latin typeface="Arial" panose="020B0604020202020204" pitchFamily="34" charset="0"/>
                        </a:rPr>
                        <a:t>                      -   </a:t>
                      </a:r>
                    </a:p>
                  </a:txBody>
                  <a:tcPr marL="6350" marR="6350" marT="6350" marB="0" anchor="b"/>
                </a:tc>
                <a:extLst>
                  <a:ext uri="{0D108BD9-81ED-4DB2-BD59-A6C34878D82A}">
                    <a16:rowId xmlns:a16="http://schemas.microsoft.com/office/drawing/2014/main" val="931877416"/>
                  </a:ext>
                </a:extLst>
              </a:tr>
              <a:tr h="184150">
                <a:tc>
                  <a:txBody>
                    <a:bodyPr/>
                    <a:lstStyle/>
                    <a:p>
                      <a:pPr algn="l" fontAlgn="b"/>
                      <a:r>
                        <a:rPr lang="en-GB" sz="1400" u="none" strike="noStrike">
                          <a:solidFill>
                            <a:schemeClr val="tx1">
                              <a:lumMod val="75000"/>
                              <a:lumOff val="25000"/>
                            </a:schemeClr>
                          </a:solidFill>
                          <a:effectLst/>
                        </a:rPr>
                        <a:t>of which - Dispersed accommodation</a:t>
                      </a:r>
                      <a:endParaRPr lang="en-GB" sz="1400" b="0"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0" i="0" u="none" strike="noStrike">
                          <a:solidFill>
                            <a:srgbClr val="000000"/>
                          </a:solidFill>
                          <a:effectLst/>
                          <a:latin typeface="Arial" panose="020B0604020202020204" pitchFamily="34" charset="0"/>
                        </a:rPr>
                        <a:t>                 48,858 </a:t>
                      </a:r>
                    </a:p>
                  </a:txBody>
                  <a:tcPr marL="6350" marR="6350" marT="6350" marB="0" anchor="b"/>
                </a:tc>
                <a:tc>
                  <a:txBody>
                    <a:bodyPr/>
                    <a:lstStyle/>
                    <a:p>
                      <a:pPr algn="r" fontAlgn="b"/>
                      <a:r>
                        <a:rPr lang="en-GB" sz="1400" b="0" i="0" u="none" strike="noStrike">
                          <a:solidFill>
                            <a:srgbClr val="000000"/>
                          </a:solidFill>
                          <a:effectLst/>
                          <a:latin typeface="Arial" panose="020B0604020202020204" pitchFamily="34" charset="0"/>
                        </a:rPr>
                        <a:t>                2,135 </a:t>
                      </a:r>
                    </a:p>
                  </a:txBody>
                  <a:tcPr marL="6350" marR="6350" marT="6350" marB="0" anchor="b"/>
                </a:tc>
                <a:extLst>
                  <a:ext uri="{0D108BD9-81ED-4DB2-BD59-A6C34878D82A}">
                    <a16:rowId xmlns:a16="http://schemas.microsoft.com/office/drawing/2014/main" val="1239680027"/>
                  </a:ext>
                </a:extLst>
              </a:tr>
              <a:tr h="184150">
                <a:tc>
                  <a:txBody>
                    <a:bodyPr/>
                    <a:lstStyle/>
                    <a:p>
                      <a:pPr algn="l" fontAlgn="b"/>
                      <a:r>
                        <a:rPr lang="en-GB" sz="1400" u="none" strike="noStrike">
                          <a:solidFill>
                            <a:schemeClr val="tx1">
                              <a:lumMod val="75000"/>
                              <a:lumOff val="25000"/>
                            </a:schemeClr>
                          </a:solidFill>
                          <a:effectLst/>
                        </a:rPr>
                        <a:t>of which - Contingency accommodation</a:t>
                      </a:r>
                      <a:endParaRPr lang="en-GB" sz="1400" b="0"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0" i="0" u="none" strike="noStrike">
                          <a:solidFill>
                            <a:srgbClr val="000000"/>
                          </a:solidFill>
                          <a:effectLst/>
                          <a:latin typeface="Arial" panose="020B0604020202020204" pitchFamily="34" charset="0"/>
                        </a:rPr>
                        <a:t>                 55,918 </a:t>
                      </a:r>
                    </a:p>
                  </a:txBody>
                  <a:tcPr marL="6350" marR="6350" marT="6350" marB="0" anchor="b"/>
                </a:tc>
                <a:tc>
                  <a:txBody>
                    <a:bodyPr/>
                    <a:lstStyle/>
                    <a:p>
                      <a:pPr algn="r" fontAlgn="b"/>
                      <a:r>
                        <a:rPr lang="en-GB" sz="1400" b="0" i="0" u="none" strike="noStrike">
                          <a:solidFill>
                            <a:srgbClr val="000000"/>
                          </a:solidFill>
                          <a:effectLst/>
                          <a:latin typeface="Arial" panose="020B0604020202020204" pitchFamily="34" charset="0"/>
                        </a:rPr>
                        <a:t>                6,671 </a:t>
                      </a:r>
                    </a:p>
                  </a:txBody>
                  <a:tcPr marL="6350" marR="6350" marT="6350" marB="0" anchor="b"/>
                </a:tc>
                <a:extLst>
                  <a:ext uri="{0D108BD9-81ED-4DB2-BD59-A6C34878D82A}">
                    <a16:rowId xmlns:a16="http://schemas.microsoft.com/office/drawing/2014/main" val="2042601915"/>
                  </a:ext>
                </a:extLst>
              </a:tr>
              <a:tr h="184150">
                <a:tc>
                  <a:txBody>
                    <a:bodyPr/>
                    <a:lstStyle/>
                    <a:p>
                      <a:pPr algn="l" fontAlgn="b"/>
                      <a:r>
                        <a:rPr lang="en-GB" sz="1400" u="none" strike="noStrike">
                          <a:solidFill>
                            <a:schemeClr val="tx1">
                              <a:lumMod val="75000"/>
                              <a:lumOff val="25000"/>
                            </a:schemeClr>
                          </a:solidFill>
                          <a:effectLst/>
                        </a:rPr>
                        <a:t>of which - Subsistence only</a:t>
                      </a:r>
                      <a:endParaRPr lang="en-GB" sz="1400" b="0"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0" i="0" u="none" strike="noStrike">
                          <a:solidFill>
                            <a:srgbClr val="000000"/>
                          </a:solidFill>
                          <a:effectLst/>
                          <a:latin typeface="Arial" panose="020B0604020202020204" pitchFamily="34" charset="0"/>
                        </a:rPr>
                        <a:t>                  4,339 </a:t>
                      </a:r>
                    </a:p>
                  </a:txBody>
                  <a:tcPr marL="6350" marR="6350" marT="6350" marB="0" anchor="b"/>
                </a:tc>
                <a:tc>
                  <a:txBody>
                    <a:bodyPr/>
                    <a:lstStyle/>
                    <a:p>
                      <a:pPr algn="r" fontAlgn="b"/>
                      <a:r>
                        <a:rPr lang="en-GB" sz="1400" b="0" i="0" u="none" strike="noStrike">
                          <a:solidFill>
                            <a:srgbClr val="000000"/>
                          </a:solidFill>
                          <a:effectLst/>
                          <a:latin typeface="Arial" panose="020B0604020202020204" pitchFamily="34" charset="0"/>
                        </a:rPr>
                        <a:t>                   363 </a:t>
                      </a:r>
                    </a:p>
                  </a:txBody>
                  <a:tcPr marL="6350" marR="6350" marT="6350" marB="0" anchor="b"/>
                </a:tc>
                <a:extLst>
                  <a:ext uri="{0D108BD9-81ED-4DB2-BD59-A6C34878D82A}">
                    <a16:rowId xmlns:a16="http://schemas.microsoft.com/office/drawing/2014/main" val="1633736761"/>
                  </a:ext>
                </a:extLst>
              </a:tr>
              <a:tr h="184150">
                <a:tc>
                  <a:txBody>
                    <a:bodyPr/>
                    <a:lstStyle/>
                    <a:p>
                      <a:pPr algn="l" fontAlgn="b"/>
                      <a:r>
                        <a:rPr lang="en-GB" sz="1400" b="1" u="none" strike="noStrike">
                          <a:solidFill>
                            <a:schemeClr val="tx1">
                              <a:lumMod val="75000"/>
                              <a:lumOff val="25000"/>
                            </a:schemeClr>
                          </a:solidFill>
                          <a:effectLst/>
                        </a:rPr>
                        <a:t>All 3 pathways (total)</a:t>
                      </a:r>
                      <a:endParaRPr lang="en-GB" sz="1400" b="1"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1" i="0" u="none" strike="noStrike">
                          <a:solidFill>
                            <a:srgbClr val="000000"/>
                          </a:solidFill>
                          <a:effectLst/>
                          <a:latin typeface="Arial" panose="020B0604020202020204" pitchFamily="34" charset="0"/>
                        </a:rPr>
                        <a:t>               224,743 </a:t>
                      </a:r>
                    </a:p>
                  </a:txBody>
                  <a:tcPr marL="6350" marR="6350" marT="6350" marB="0" anchor="b"/>
                </a:tc>
                <a:tc>
                  <a:txBody>
                    <a:bodyPr/>
                    <a:lstStyle/>
                    <a:p>
                      <a:pPr algn="r" fontAlgn="b"/>
                      <a:r>
                        <a:rPr lang="en-GB" sz="1400" b="1" i="0" u="none" strike="noStrike">
                          <a:solidFill>
                            <a:srgbClr val="000000"/>
                          </a:solidFill>
                          <a:effectLst/>
                          <a:latin typeface="Arial" panose="020B0604020202020204" pitchFamily="34" charset="0"/>
                        </a:rPr>
                        <a:t>               33,966 </a:t>
                      </a:r>
                    </a:p>
                  </a:txBody>
                  <a:tcPr marL="6350" marR="6350" marT="6350" marB="0" anchor="b"/>
                </a:tc>
                <a:extLst>
                  <a:ext uri="{0D108BD9-81ED-4DB2-BD59-A6C34878D82A}">
                    <a16:rowId xmlns:a16="http://schemas.microsoft.com/office/drawing/2014/main" val="4013692922"/>
                  </a:ext>
                </a:extLst>
              </a:tr>
              <a:tr h="184150">
                <a:tc>
                  <a:txBody>
                    <a:bodyPr/>
                    <a:lstStyle/>
                    <a:p>
                      <a:pPr algn="l" fontAlgn="b"/>
                      <a:r>
                        <a:rPr lang="en-GB" sz="1400" b="1" u="none" strike="noStrike">
                          <a:solidFill>
                            <a:schemeClr val="tx1">
                              <a:lumMod val="75000"/>
                              <a:lumOff val="25000"/>
                            </a:schemeClr>
                          </a:solidFill>
                          <a:effectLst/>
                        </a:rPr>
                        <a:t>Population</a:t>
                      </a:r>
                      <a:endParaRPr lang="en-GB" sz="1400" b="1"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1" i="0" u="none" strike="noStrike">
                          <a:solidFill>
                            <a:srgbClr val="000000"/>
                          </a:solidFill>
                          <a:effectLst/>
                          <a:latin typeface="Arial" panose="020B0604020202020204" pitchFamily="34" charset="0"/>
                        </a:rPr>
                        <a:t>          56,536,419 </a:t>
                      </a:r>
                    </a:p>
                  </a:txBody>
                  <a:tcPr marL="6350" marR="6350" marT="6350" marB="0" anchor="b"/>
                </a:tc>
                <a:tc>
                  <a:txBody>
                    <a:bodyPr/>
                    <a:lstStyle/>
                    <a:p>
                      <a:pPr algn="r" fontAlgn="b"/>
                      <a:r>
                        <a:rPr lang="en-GB" sz="1400" b="1" i="0" u="none" strike="noStrike">
                          <a:solidFill>
                            <a:srgbClr val="000000"/>
                          </a:solidFill>
                          <a:effectLst/>
                          <a:latin typeface="Arial" panose="020B0604020202020204" pitchFamily="34" charset="0"/>
                        </a:rPr>
                        <a:t>          9,005,822 </a:t>
                      </a:r>
                    </a:p>
                  </a:txBody>
                  <a:tcPr marL="6350" marR="6350" marT="6350" marB="0" anchor="b"/>
                </a:tc>
                <a:extLst>
                  <a:ext uri="{0D108BD9-81ED-4DB2-BD59-A6C34878D82A}">
                    <a16:rowId xmlns:a16="http://schemas.microsoft.com/office/drawing/2014/main" val="3125573484"/>
                  </a:ext>
                </a:extLst>
              </a:tr>
              <a:tr h="184150">
                <a:tc>
                  <a:txBody>
                    <a:bodyPr/>
                    <a:lstStyle/>
                    <a:p>
                      <a:pPr algn="l" fontAlgn="b"/>
                      <a:r>
                        <a:rPr lang="en-GB" sz="1400" b="1" u="none" strike="noStrike">
                          <a:solidFill>
                            <a:schemeClr val="tx1">
                              <a:lumMod val="75000"/>
                              <a:lumOff val="25000"/>
                            </a:schemeClr>
                          </a:solidFill>
                          <a:effectLst/>
                        </a:rPr>
                        <a:t>Per Capita</a:t>
                      </a:r>
                      <a:endParaRPr lang="en-GB" sz="1400" b="1" i="0" u="none" strike="noStrike">
                        <a:solidFill>
                          <a:schemeClr val="tx1">
                            <a:lumMod val="75000"/>
                            <a:lumOff val="25000"/>
                          </a:schemeClr>
                        </a:solidFill>
                        <a:effectLst/>
                        <a:latin typeface="Calibri" panose="020F0502020204030204" pitchFamily="34" charset="0"/>
                      </a:endParaRPr>
                    </a:p>
                  </a:txBody>
                  <a:tcPr marL="128549" marR="66846" marT="66846" marB="66846" anchor="b"/>
                </a:tc>
                <a:tc>
                  <a:txBody>
                    <a:bodyPr/>
                    <a:lstStyle/>
                    <a:p>
                      <a:pPr algn="r" fontAlgn="b"/>
                      <a:r>
                        <a:rPr lang="en-GB" sz="1400" b="1" i="0" u="none" strike="noStrike">
                          <a:solidFill>
                            <a:srgbClr val="000000"/>
                          </a:solidFill>
                          <a:effectLst/>
                          <a:latin typeface="Arial" panose="020B0604020202020204" pitchFamily="34" charset="0"/>
                        </a:rPr>
                        <a:t>0.40%</a:t>
                      </a:r>
                    </a:p>
                  </a:txBody>
                  <a:tcPr marL="6350" marR="6350" marT="6350" marB="0" anchor="b"/>
                </a:tc>
                <a:tc>
                  <a:txBody>
                    <a:bodyPr/>
                    <a:lstStyle/>
                    <a:p>
                      <a:pPr algn="r" fontAlgn="b"/>
                      <a:r>
                        <a:rPr lang="en-GB" sz="1400" b="1" i="0" u="none" strike="noStrike">
                          <a:solidFill>
                            <a:srgbClr val="000000"/>
                          </a:solidFill>
                          <a:effectLst/>
                          <a:latin typeface="Arial" panose="020B0604020202020204" pitchFamily="34" charset="0"/>
                        </a:rPr>
                        <a:t>0.38%</a:t>
                      </a:r>
                    </a:p>
                  </a:txBody>
                  <a:tcPr marL="6350" marR="6350" marT="6350" marB="0" anchor="b"/>
                </a:tc>
                <a:extLst>
                  <a:ext uri="{0D108BD9-81ED-4DB2-BD59-A6C34878D82A}">
                    <a16:rowId xmlns:a16="http://schemas.microsoft.com/office/drawing/2014/main" val="2764495701"/>
                  </a:ext>
                </a:extLst>
              </a:tr>
            </a:tbl>
          </a:graphicData>
        </a:graphic>
      </p:graphicFrame>
      <p:sp>
        <p:nvSpPr>
          <p:cNvPr id="5" name="TextBox 4">
            <a:extLst>
              <a:ext uri="{FF2B5EF4-FFF2-40B4-BE49-F238E27FC236}">
                <a16:creationId xmlns:a16="http://schemas.microsoft.com/office/drawing/2014/main" id="{AFA1D0A8-D846-6D56-0B8A-6C2861D58635}"/>
              </a:ext>
            </a:extLst>
          </p:cNvPr>
          <p:cNvSpPr txBox="1"/>
          <p:nvPr/>
        </p:nvSpPr>
        <p:spPr>
          <a:xfrm>
            <a:off x="6096000" y="6025692"/>
            <a:ext cx="5626540" cy="276999"/>
          </a:xfrm>
          <a:prstGeom prst="rect">
            <a:avLst/>
          </a:prstGeom>
          <a:noFill/>
        </p:spPr>
        <p:txBody>
          <a:bodyPr wrap="none" rtlCol="0">
            <a:spAutoFit/>
          </a:bodyPr>
          <a:lstStyle/>
          <a:p>
            <a:r>
              <a:rPr lang="en-GB" sz="1200"/>
              <a:t>Source:</a:t>
            </a:r>
            <a:r>
              <a:rPr lang="en-GB" sz="1200">
                <a:hlinkClick r:id="rId3"/>
              </a:rPr>
              <a:t> Immigration system statistics quarterly release - GOV.UK (www.gov.uk)</a:t>
            </a:r>
            <a:r>
              <a:rPr lang="en-GB" sz="1200"/>
              <a:t> </a:t>
            </a:r>
          </a:p>
        </p:txBody>
      </p:sp>
      <p:sp>
        <p:nvSpPr>
          <p:cNvPr id="3" name="TextBox 2">
            <a:extLst>
              <a:ext uri="{FF2B5EF4-FFF2-40B4-BE49-F238E27FC236}">
                <a16:creationId xmlns:a16="http://schemas.microsoft.com/office/drawing/2014/main" id="{95828B61-587E-9023-2D7D-C652A3FD96F6}"/>
              </a:ext>
            </a:extLst>
          </p:cNvPr>
          <p:cNvSpPr txBox="1"/>
          <p:nvPr/>
        </p:nvSpPr>
        <p:spPr>
          <a:xfrm>
            <a:off x="9601200" y="6390278"/>
            <a:ext cx="2185214" cy="369332"/>
          </a:xfrm>
          <a:prstGeom prst="rect">
            <a:avLst/>
          </a:prstGeom>
          <a:noFill/>
        </p:spPr>
        <p:txBody>
          <a:bodyPr wrap="none" rtlCol="0">
            <a:spAutoFit/>
          </a:bodyPr>
          <a:lstStyle/>
          <a:p>
            <a:r>
              <a:rPr lang="en-GB">
                <a:hlinkClick r:id="rId4" action="ppaction://hlinksldjump"/>
              </a:rPr>
              <a:t>Return to Contents</a:t>
            </a:r>
            <a:endParaRPr lang="en-GB"/>
          </a:p>
        </p:txBody>
      </p:sp>
    </p:spTree>
    <p:extLst>
      <p:ext uri="{BB962C8B-B14F-4D97-AF65-F5344CB8AC3E}">
        <p14:creationId xmlns:p14="http://schemas.microsoft.com/office/powerpoint/2010/main" val="16082268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37E46E-ED83-8C26-7E56-E3A7BF63ADE7}"/>
              </a:ext>
            </a:extLst>
          </p:cNvPr>
          <p:cNvSpPr>
            <a:spLocks noGrp="1"/>
          </p:cNvSpPr>
          <p:nvPr>
            <p:ph type="title"/>
          </p:nvPr>
        </p:nvSpPr>
        <p:spPr>
          <a:xfrm>
            <a:off x="360363" y="218123"/>
            <a:ext cx="11445875" cy="844550"/>
          </a:xfrm>
        </p:spPr>
        <p:txBody>
          <a:bodyPr>
            <a:normAutofit fontScale="90000"/>
          </a:bodyPr>
          <a:lstStyle/>
          <a:p>
            <a:pPr algn="ctr"/>
            <a:r>
              <a:rPr lang="en-GB"/>
              <a:t>Immigration groups for local authorities in NHS Frimley ICB as of 30 September 2023</a:t>
            </a:r>
          </a:p>
        </p:txBody>
      </p:sp>
      <p:sp>
        <p:nvSpPr>
          <p:cNvPr id="2" name="TextBox 1">
            <a:extLst>
              <a:ext uri="{FF2B5EF4-FFF2-40B4-BE49-F238E27FC236}">
                <a16:creationId xmlns:a16="http://schemas.microsoft.com/office/drawing/2014/main" id="{1CF7EC12-8D65-6DEF-EE18-D21B490019B5}"/>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graphicFrame>
        <p:nvGraphicFramePr>
          <p:cNvPr id="7" name="Content Placeholder 6">
            <a:extLst>
              <a:ext uri="{FF2B5EF4-FFF2-40B4-BE49-F238E27FC236}">
                <a16:creationId xmlns:a16="http://schemas.microsoft.com/office/drawing/2014/main" id="{B6816ED0-AA6B-66D3-0B47-596AAEF96A78}"/>
              </a:ext>
            </a:extLst>
          </p:cNvPr>
          <p:cNvGraphicFramePr>
            <a:graphicFrameLocks noGrp="1"/>
          </p:cNvGraphicFramePr>
          <p:nvPr>
            <p:ph idx="1"/>
            <p:extLst>
              <p:ext uri="{D42A27DB-BD31-4B8C-83A1-F6EECF244321}">
                <p14:modId xmlns:p14="http://schemas.microsoft.com/office/powerpoint/2010/main" val="2472252408"/>
              </p:ext>
            </p:extLst>
          </p:nvPr>
        </p:nvGraphicFramePr>
        <p:xfrm>
          <a:off x="142240" y="1082994"/>
          <a:ext cx="11846561" cy="5143595"/>
        </p:xfrm>
        <a:graphic>
          <a:graphicData uri="http://schemas.openxmlformats.org/drawingml/2006/table">
            <a:tbl>
              <a:tblPr>
                <a:tableStyleId>{5C22544A-7EE6-4342-B048-85BDC9FD1C3A}</a:tableStyleId>
              </a:tblPr>
              <a:tblGrid>
                <a:gridCol w="1813360">
                  <a:extLst>
                    <a:ext uri="{9D8B030D-6E8A-4147-A177-3AD203B41FA5}">
                      <a16:colId xmlns:a16="http://schemas.microsoft.com/office/drawing/2014/main" val="90911165"/>
                    </a:ext>
                  </a:extLst>
                </a:gridCol>
                <a:gridCol w="727516">
                  <a:extLst>
                    <a:ext uri="{9D8B030D-6E8A-4147-A177-3AD203B41FA5}">
                      <a16:colId xmlns:a16="http://schemas.microsoft.com/office/drawing/2014/main" val="322467969"/>
                    </a:ext>
                  </a:extLst>
                </a:gridCol>
                <a:gridCol w="846959">
                  <a:extLst>
                    <a:ext uri="{9D8B030D-6E8A-4147-A177-3AD203B41FA5}">
                      <a16:colId xmlns:a16="http://schemas.microsoft.com/office/drawing/2014/main" val="1100716114"/>
                    </a:ext>
                  </a:extLst>
                </a:gridCol>
                <a:gridCol w="1194429">
                  <a:extLst>
                    <a:ext uri="{9D8B030D-6E8A-4147-A177-3AD203B41FA5}">
                      <a16:colId xmlns:a16="http://schemas.microsoft.com/office/drawing/2014/main" val="3380694680"/>
                    </a:ext>
                  </a:extLst>
                </a:gridCol>
                <a:gridCol w="955543">
                  <a:extLst>
                    <a:ext uri="{9D8B030D-6E8A-4147-A177-3AD203B41FA5}">
                      <a16:colId xmlns:a16="http://schemas.microsoft.com/office/drawing/2014/main" val="694049683"/>
                    </a:ext>
                  </a:extLst>
                </a:gridCol>
                <a:gridCol w="912109">
                  <a:extLst>
                    <a:ext uri="{9D8B030D-6E8A-4147-A177-3AD203B41FA5}">
                      <a16:colId xmlns:a16="http://schemas.microsoft.com/office/drawing/2014/main" val="2391439110"/>
                    </a:ext>
                  </a:extLst>
                </a:gridCol>
                <a:gridCol w="922968">
                  <a:extLst>
                    <a:ext uri="{9D8B030D-6E8A-4147-A177-3AD203B41FA5}">
                      <a16:colId xmlns:a16="http://schemas.microsoft.com/office/drawing/2014/main" val="1688392714"/>
                    </a:ext>
                  </a:extLst>
                </a:gridCol>
                <a:gridCol w="955543">
                  <a:extLst>
                    <a:ext uri="{9D8B030D-6E8A-4147-A177-3AD203B41FA5}">
                      <a16:colId xmlns:a16="http://schemas.microsoft.com/office/drawing/2014/main" val="1368513075"/>
                    </a:ext>
                  </a:extLst>
                </a:gridCol>
                <a:gridCol w="836100">
                  <a:extLst>
                    <a:ext uri="{9D8B030D-6E8A-4147-A177-3AD203B41FA5}">
                      <a16:colId xmlns:a16="http://schemas.microsoft.com/office/drawing/2014/main" val="317658751"/>
                    </a:ext>
                  </a:extLst>
                </a:gridCol>
                <a:gridCol w="846959">
                  <a:extLst>
                    <a:ext uri="{9D8B030D-6E8A-4147-A177-3AD203B41FA5}">
                      <a16:colId xmlns:a16="http://schemas.microsoft.com/office/drawing/2014/main" val="3510602471"/>
                    </a:ext>
                  </a:extLst>
                </a:gridCol>
                <a:gridCol w="738374">
                  <a:extLst>
                    <a:ext uri="{9D8B030D-6E8A-4147-A177-3AD203B41FA5}">
                      <a16:colId xmlns:a16="http://schemas.microsoft.com/office/drawing/2014/main" val="862277383"/>
                    </a:ext>
                  </a:extLst>
                </a:gridCol>
                <a:gridCol w="1096701">
                  <a:extLst>
                    <a:ext uri="{9D8B030D-6E8A-4147-A177-3AD203B41FA5}">
                      <a16:colId xmlns:a16="http://schemas.microsoft.com/office/drawing/2014/main" val="845986225"/>
                    </a:ext>
                  </a:extLst>
                </a:gridCol>
              </a:tblGrid>
              <a:tr h="583246">
                <a:tc>
                  <a:txBody>
                    <a:bodyPr/>
                    <a:lstStyle/>
                    <a:p>
                      <a:pPr algn="ctr" fontAlgn="b"/>
                      <a:r>
                        <a:rPr lang="en-GB" sz="1100" b="1" u="none" strike="noStrike">
                          <a:effectLst/>
                        </a:rPr>
                        <a:t>Area Name</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South East Region</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NHS Frimley ICB</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Bracknell Forest</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Guildford</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Hart</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Runnymede</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err="1">
                          <a:effectLst/>
                        </a:rPr>
                        <a:t>Rushmoor</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Slough</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Surrey Heath</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Waverley</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ctr" fontAlgn="b"/>
                      <a:r>
                        <a:rPr lang="en-GB" sz="1100" b="1" u="none" strike="noStrike">
                          <a:effectLst/>
                        </a:rPr>
                        <a:t>Windsor and Maidenhead</a:t>
                      </a:r>
                      <a:endParaRPr lang="en-GB" sz="1100" b="1"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3325543287"/>
                  </a:ext>
                </a:extLst>
              </a:tr>
              <a:tr h="283943">
                <a:tc>
                  <a:txBody>
                    <a:bodyPr/>
                    <a:lstStyle/>
                    <a:p>
                      <a:pPr algn="l" fontAlgn="b"/>
                      <a:r>
                        <a:rPr lang="en-GB" sz="1100" b="1" u="none" strike="noStrike">
                          <a:effectLst/>
                        </a:rPr>
                        <a:t>Homes for Ukraine (arrivals)</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22,240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1,543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200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506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250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214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140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109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199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584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432 </a:t>
                      </a:r>
                      <a:endParaRPr lang="en-GB" sz="1100" b="1"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3425814133"/>
                  </a:ext>
                </a:extLst>
              </a:tr>
              <a:tr h="535347">
                <a:tc>
                  <a:txBody>
                    <a:bodyPr/>
                    <a:lstStyle/>
                    <a:p>
                      <a:pPr algn="l" fontAlgn="b"/>
                      <a:r>
                        <a:rPr lang="en-GB" sz="1100" b="1" u="none" strike="noStrike">
                          <a:effectLst/>
                        </a:rPr>
                        <a:t>Afghan Resettlement Programme (population)</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2,557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103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12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8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10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23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12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39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14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26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7 </a:t>
                      </a:r>
                      <a:endParaRPr lang="en-GB" sz="1100" b="1"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133191912"/>
                  </a:ext>
                </a:extLst>
              </a:tr>
              <a:tr h="283943">
                <a:tc>
                  <a:txBody>
                    <a:bodyPr/>
                    <a:lstStyle/>
                    <a:p>
                      <a:pPr algn="l" fontAlgn="b"/>
                      <a:r>
                        <a:rPr lang="en-GB" sz="1100" u="none" strike="noStrike">
                          <a:effectLst/>
                        </a:rPr>
                        <a:t>of which - bridging accommodation</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721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2542638383"/>
                  </a:ext>
                </a:extLst>
              </a:tr>
              <a:tr h="283943">
                <a:tc>
                  <a:txBody>
                    <a:bodyPr/>
                    <a:lstStyle/>
                    <a:p>
                      <a:pPr algn="l" fontAlgn="b"/>
                      <a:r>
                        <a:rPr lang="en-GB" sz="1100" u="none" strike="noStrike">
                          <a:effectLst/>
                        </a:rPr>
                        <a:t>of which - settled in LA housing</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1,496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59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12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8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10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19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9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14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21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7 </a:t>
                      </a:r>
                      <a:endParaRPr lang="en-GB" sz="1100" b="0"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1586661491"/>
                  </a:ext>
                </a:extLst>
              </a:tr>
              <a:tr h="283943">
                <a:tc>
                  <a:txBody>
                    <a:bodyPr/>
                    <a:lstStyle/>
                    <a:p>
                      <a:pPr algn="l" fontAlgn="b"/>
                      <a:r>
                        <a:rPr lang="en-GB" sz="1100" u="none" strike="noStrike">
                          <a:effectLst/>
                        </a:rPr>
                        <a:t>of which - settled in PRS housing</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340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44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3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39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5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2088862722"/>
                  </a:ext>
                </a:extLst>
              </a:tr>
              <a:tr h="283943">
                <a:tc>
                  <a:txBody>
                    <a:bodyPr/>
                    <a:lstStyle/>
                    <a:p>
                      <a:pPr algn="l" fontAlgn="b"/>
                      <a:r>
                        <a:rPr lang="en-GB" sz="1100" b="1" u="none" strike="noStrike">
                          <a:effectLst/>
                        </a:rPr>
                        <a:t>Supported Asylum (population)</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9,169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1,149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8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163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12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564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126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5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433 </a:t>
                      </a:r>
                      <a:endParaRPr lang="en-GB" sz="1100" b="1"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144109682"/>
                  </a:ext>
                </a:extLst>
              </a:tr>
              <a:tr h="283943">
                <a:tc>
                  <a:txBody>
                    <a:bodyPr/>
                    <a:lstStyle/>
                    <a:p>
                      <a:pPr algn="l" fontAlgn="b"/>
                      <a:r>
                        <a:rPr lang="en-GB" sz="1100" u="none" strike="noStrike">
                          <a:effectLst/>
                        </a:rPr>
                        <a:t>of which - Initial Accommodation</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2764658506"/>
                  </a:ext>
                </a:extLst>
              </a:tr>
              <a:tr h="283943">
                <a:tc>
                  <a:txBody>
                    <a:bodyPr/>
                    <a:lstStyle/>
                    <a:p>
                      <a:pPr algn="l" fontAlgn="b"/>
                      <a:r>
                        <a:rPr lang="en-GB" sz="1100" u="none" strike="noStrike">
                          <a:effectLst/>
                        </a:rPr>
                        <a:t>of which - Dispersed Accommodation</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2,135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224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5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201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9 </a:t>
                      </a:r>
                      <a:endParaRPr lang="en-GB" sz="1100" b="0"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2589568952"/>
                  </a:ext>
                </a:extLst>
              </a:tr>
              <a:tr h="283943">
                <a:tc>
                  <a:txBody>
                    <a:bodyPr/>
                    <a:lstStyle/>
                    <a:p>
                      <a:pPr algn="l" fontAlgn="b"/>
                      <a:r>
                        <a:rPr lang="en-GB" sz="1100" u="none" strike="noStrike">
                          <a:effectLst/>
                        </a:rPr>
                        <a:t>of which - Contingency Accommodation</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6,671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882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162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343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118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417 </a:t>
                      </a:r>
                      <a:endParaRPr lang="en-GB" sz="1100" b="0"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1987085415"/>
                  </a:ext>
                </a:extLst>
              </a:tr>
              <a:tr h="283943">
                <a:tc>
                  <a:txBody>
                    <a:bodyPr/>
                    <a:lstStyle/>
                    <a:p>
                      <a:pPr algn="l" fontAlgn="b"/>
                      <a:r>
                        <a:rPr lang="en-GB" sz="1100" u="none" strike="noStrike">
                          <a:effectLst/>
                        </a:rPr>
                        <a:t>of which - Subsistence only</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363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42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3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8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20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4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1 </a:t>
                      </a:r>
                      <a:endParaRPr lang="en-GB" sz="1100" b="0"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u="none" strike="noStrike">
                          <a:effectLst/>
                        </a:rPr>
                        <a:t>                  7 </a:t>
                      </a:r>
                      <a:endParaRPr lang="en-GB" sz="1100" b="0"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846311460"/>
                  </a:ext>
                </a:extLst>
              </a:tr>
              <a:tr h="216066">
                <a:tc>
                  <a:txBody>
                    <a:bodyPr/>
                    <a:lstStyle/>
                    <a:p>
                      <a:pPr algn="l" fontAlgn="b"/>
                      <a:r>
                        <a:rPr lang="en-GB" sz="1100" b="1" u="none" strike="noStrike">
                          <a:effectLst/>
                        </a:rPr>
                        <a:t>All 3 pathways (total)</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33,966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2,794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220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677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260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241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164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712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339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615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872 </a:t>
                      </a:r>
                      <a:endParaRPr lang="en-GB" sz="1100" b="1"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2992641145"/>
                  </a:ext>
                </a:extLst>
              </a:tr>
              <a:tr h="242493">
                <a:tc>
                  <a:txBody>
                    <a:bodyPr/>
                    <a:lstStyle/>
                    <a:p>
                      <a:pPr algn="l" fontAlgn="b"/>
                      <a:r>
                        <a:rPr lang="en-GB" sz="1100" b="1" u="none" strike="noStrike">
                          <a:effectLst/>
                        </a:rPr>
                        <a:t>Population</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9,005,822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767,572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125,174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143,929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100,293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87,739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100,068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158,289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90,645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128,878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        153,921 </a:t>
                      </a:r>
                      <a:endParaRPr lang="en-GB" sz="1100" b="1"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2381056391"/>
                  </a:ext>
                </a:extLst>
              </a:tr>
              <a:tr h="292339">
                <a:tc>
                  <a:txBody>
                    <a:bodyPr/>
                    <a:lstStyle/>
                    <a:p>
                      <a:pPr algn="l" fontAlgn="b"/>
                      <a:r>
                        <a:rPr lang="en-GB" sz="1100" b="1" u="none" strike="noStrike">
                          <a:effectLst/>
                        </a:rPr>
                        <a:t>Per Capita (%)</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0.38%</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0.36%</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0.18%</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0.47%</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0.26%</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0.27%</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0.16%</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0.45%</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0.37%</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0.48%</a:t>
                      </a:r>
                      <a:endParaRPr lang="en-GB" sz="1100" b="1" i="0" u="none" strike="noStrike">
                        <a:solidFill>
                          <a:srgbClr val="000000"/>
                        </a:solidFill>
                        <a:effectLst/>
                        <a:latin typeface="Arial" panose="020B0604020202020204" pitchFamily="34" charset="0"/>
                      </a:endParaRPr>
                    </a:p>
                  </a:txBody>
                  <a:tcPr marL="4053" marR="4053" marT="4053" marB="0" anchor="b"/>
                </a:tc>
                <a:tc>
                  <a:txBody>
                    <a:bodyPr/>
                    <a:lstStyle/>
                    <a:p>
                      <a:pPr algn="r" fontAlgn="b"/>
                      <a:r>
                        <a:rPr lang="en-GB" sz="1100" b="1" u="none" strike="noStrike">
                          <a:effectLst/>
                        </a:rPr>
                        <a:t>0.57%</a:t>
                      </a:r>
                      <a:endParaRPr lang="en-GB" sz="1100" b="1" i="0" u="none" strike="noStrike">
                        <a:solidFill>
                          <a:srgbClr val="000000"/>
                        </a:solidFill>
                        <a:effectLst/>
                        <a:latin typeface="Arial" panose="020B0604020202020204" pitchFamily="34" charset="0"/>
                      </a:endParaRPr>
                    </a:p>
                  </a:txBody>
                  <a:tcPr marL="4053" marR="4053" marT="4053" marB="0" anchor="b"/>
                </a:tc>
                <a:extLst>
                  <a:ext uri="{0D108BD9-81ED-4DB2-BD59-A6C34878D82A}">
                    <a16:rowId xmlns:a16="http://schemas.microsoft.com/office/drawing/2014/main" val="413329019"/>
                  </a:ext>
                </a:extLst>
              </a:tr>
            </a:tbl>
          </a:graphicData>
        </a:graphic>
      </p:graphicFrame>
      <p:sp>
        <p:nvSpPr>
          <p:cNvPr id="8" name="TextBox 7">
            <a:extLst>
              <a:ext uri="{FF2B5EF4-FFF2-40B4-BE49-F238E27FC236}">
                <a16:creationId xmlns:a16="http://schemas.microsoft.com/office/drawing/2014/main" id="{6FCE8A68-705D-398C-2528-6CF2B2F2C50F}"/>
              </a:ext>
            </a:extLst>
          </p:cNvPr>
          <p:cNvSpPr txBox="1"/>
          <p:nvPr/>
        </p:nvSpPr>
        <p:spPr>
          <a:xfrm>
            <a:off x="4815840" y="6344111"/>
            <a:ext cx="4785360" cy="400110"/>
          </a:xfrm>
          <a:prstGeom prst="rect">
            <a:avLst/>
          </a:prstGeom>
          <a:noFill/>
        </p:spPr>
        <p:txBody>
          <a:bodyPr wrap="square">
            <a:spAutoFit/>
          </a:bodyPr>
          <a:lstStyle/>
          <a:p>
            <a:r>
              <a:rPr lang="en-GB" sz="1000" b="1"/>
              <a:t>Source: </a:t>
            </a:r>
            <a:r>
              <a:rPr lang="en-GB" sz="1000"/>
              <a:t>Operational data, Home Office (HO) and Department for Levelling Up, Housing and Communities (DLUHC</a:t>
            </a:r>
          </a:p>
        </p:txBody>
      </p:sp>
    </p:spTree>
    <p:extLst>
      <p:ext uri="{BB962C8B-B14F-4D97-AF65-F5344CB8AC3E}">
        <p14:creationId xmlns:p14="http://schemas.microsoft.com/office/powerpoint/2010/main" val="31986718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11BFBD-CB6E-3EF9-8181-71EE08F7A601}"/>
              </a:ext>
            </a:extLst>
          </p:cNvPr>
          <p:cNvSpPr>
            <a:spLocks noGrp="1"/>
          </p:cNvSpPr>
          <p:nvPr>
            <p:ph type="title"/>
          </p:nvPr>
        </p:nvSpPr>
        <p:spPr>
          <a:xfrm>
            <a:off x="360363" y="360363"/>
            <a:ext cx="11445875" cy="844550"/>
          </a:xfrm>
        </p:spPr>
        <p:txBody>
          <a:bodyPr>
            <a:noAutofit/>
          </a:bodyPr>
          <a:lstStyle/>
          <a:p>
            <a:pPr algn="ctr"/>
            <a:r>
              <a:rPr lang="en-GB" sz="2200"/>
              <a:t>Number of visa applications, visas issued and arrivals in the UK by sponsor location for upper tier local authorities in the NHS Frimley ICB as at 21 November 2023</a:t>
            </a:r>
          </a:p>
        </p:txBody>
      </p:sp>
      <p:sp>
        <p:nvSpPr>
          <p:cNvPr id="2" name="TextBox 1">
            <a:extLst>
              <a:ext uri="{FF2B5EF4-FFF2-40B4-BE49-F238E27FC236}">
                <a16:creationId xmlns:a16="http://schemas.microsoft.com/office/drawing/2014/main" id="{587DBCD7-DF03-17D7-3B43-29D792A1605B}"/>
              </a:ext>
            </a:extLst>
          </p:cNvPr>
          <p:cNvSpPr txBox="1"/>
          <p:nvPr/>
        </p:nvSpPr>
        <p:spPr>
          <a:xfrm>
            <a:off x="9601200" y="6390278"/>
            <a:ext cx="2185214" cy="369332"/>
          </a:xfrm>
          <a:prstGeom prst="rect">
            <a:avLst/>
          </a:prstGeom>
          <a:noFill/>
        </p:spPr>
        <p:txBody>
          <a:bodyPr wrap="none" rtlCol="0">
            <a:spAutoFit/>
          </a:bodyPr>
          <a:lstStyle/>
          <a:p>
            <a:r>
              <a:rPr lang="en-GB">
                <a:hlinkClick r:id="rId3" action="ppaction://hlinksldjump"/>
              </a:rPr>
              <a:t>Return to Contents</a:t>
            </a:r>
            <a:endParaRPr lang="en-GB"/>
          </a:p>
        </p:txBody>
      </p:sp>
      <p:sp>
        <p:nvSpPr>
          <p:cNvPr id="3" name="TextBox 2">
            <a:extLst>
              <a:ext uri="{FF2B5EF4-FFF2-40B4-BE49-F238E27FC236}">
                <a16:creationId xmlns:a16="http://schemas.microsoft.com/office/drawing/2014/main" id="{74557086-7628-055F-8F88-49940F15CC61}"/>
              </a:ext>
            </a:extLst>
          </p:cNvPr>
          <p:cNvSpPr txBox="1"/>
          <p:nvPr/>
        </p:nvSpPr>
        <p:spPr>
          <a:xfrm>
            <a:off x="4815840" y="5883173"/>
            <a:ext cx="6990323" cy="246221"/>
          </a:xfrm>
          <a:prstGeom prst="rect">
            <a:avLst/>
          </a:prstGeom>
          <a:noFill/>
        </p:spPr>
        <p:txBody>
          <a:bodyPr wrap="square">
            <a:spAutoFit/>
          </a:bodyPr>
          <a:lstStyle/>
          <a:p>
            <a:r>
              <a:rPr lang="en-GB" sz="1000" b="1"/>
              <a:t>Source: </a:t>
            </a:r>
            <a:r>
              <a:rPr lang="en-GB" sz="1000"/>
              <a:t>Operational data, Home Office (HO) and Department for Levelling Up, Housing and Communities (DLUHC</a:t>
            </a:r>
          </a:p>
        </p:txBody>
      </p:sp>
      <p:graphicFrame>
        <p:nvGraphicFramePr>
          <p:cNvPr id="11" name="Content Placeholder 10">
            <a:extLst>
              <a:ext uri="{FF2B5EF4-FFF2-40B4-BE49-F238E27FC236}">
                <a16:creationId xmlns:a16="http://schemas.microsoft.com/office/drawing/2014/main" id="{5A9BAC9D-715C-F189-A398-522EFA13B6C8}"/>
              </a:ext>
            </a:extLst>
          </p:cNvPr>
          <p:cNvGraphicFramePr>
            <a:graphicFrameLocks noGrp="1"/>
          </p:cNvGraphicFramePr>
          <p:nvPr>
            <p:ph idx="1"/>
            <p:extLst>
              <p:ext uri="{D42A27DB-BD31-4B8C-83A1-F6EECF244321}">
                <p14:modId xmlns:p14="http://schemas.microsoft.com/office/powerpoint/2010/main" val="98273187"/>
              </p:ext>
            </p:extLst>
          </p:nvPr>
        </p:nvGraphicFramePr>
        <p:xfrm>
          <a:off x="762000" y="1465797"/>
          <a:ext cx="10251440" cy="4156487"/>
        </p:xfrm>
        <a:graphic>
          <a:graphicData uri="http://schemas.openxmlformats.org/drawingml/2006/table">
            <a:tbl>
              <a:tblPr/>
              <a:tblGrid>
                <a:gridCol w="3965020">
                  <a:extLst>
                    <a:ext uri="{9D8B030D-6E8A-4147-A177-3AD203B41FA5}">
                      <a16:colId xmlns:a16="http://schemas.microsoft.com/office/drawing/2014/main" val="103544552"/>
                    </a:ext>
                  </a:extLst>
                </a:gridCol>
                <a:gridCol w="1897787">
                  <a:extLst>
                    <a:ext uri="{9D8B030D-6E8A-4147-A177-3AD203B41FA5}">
                      <a16:colId xmlns:a16="http://schemas.microsoft.com/office/drawing/2014/main" val="3410755792"/>
                    </a:ext>
                  </a:extLst>
                </a:gridCol>
                <a:gridCol w="1541952">
                  <a:extLst>
                    <a:ext uri="{9D8B030D-6E8A-4147-A177-3AD203B41FA5}">
                      <a16:colId xmlns:a16="http://schemas.microsoft.com/office/drawing/2014/main" val="705369184"/>
                    </a:ext>
                  </a:extLst>
                </a:gridCol>
                <a:gridCol w="2846681">
                  <a:extLst>
                    <a:ext uri="{9D8B030D-6E8A-4147-A177-3AD203B41FA5}">
                      <a16:colId xmlns:a16="http://schemas.microsoft.com/office/drawing/2014/main" val="1225738663"/>
                    </a:ext>
                  </a:extLst>
                </a:gridCol>
              </a:tblGrid>
              <a:tr h="839292">
                <a:tc>
                  <a:txBody>
                    <a:bodyPr/>
                    <a:lstStyle/>
                    <a:p>
                      <a:pPr algn="ctr" fontAlgn="ctr"/>
                      <a:r>
                        <a:rPr lang="en-GB" sz="1600" b="1" i="0" u="none" strike="noStrike">
                          <a:solidFill>
                            <a:srgbClr val="000000"/>
                          </a:solidFill>
                          <a:effectLst/>
                          <a:latin typeface="Arial" panose="020B0604020202020204" pitchFamily="34" charset="0"/>
                        </a:rPr>
                        <a:t>Area Name</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Arial" panose="020B0604020202020204" pitchFamily="34" charset="0"/>
                        </a:rPr>
                        <a:t> Number of visa applications </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Arial" panose="020B0604020202020204" pitchFamily="34" charset="0"/>
                        </a:rPr>
                        <a:t> Number of visas issued </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600" b="1" i="0" u="none" strike="noStrike">
                          <a:solidFill>
                            <a:srgbClr val="000000"/>
                          </a:solidFill>
                          <a:effectLst/>
                          <a:latin typeface="Arial" panose="020B0604020202020204" pitchFamily="34" charset="0"/>
                        </a:rPr>
                        <a:t> Number of arrivals in the UK by sponsor location </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926138"/>
                  </a:ext>
                </a:extLst>
              </a:tr>
              <a:tr h="412984">
                <a:tc>
                  <a:txBody>
                    <a:bodyPr/>
                    <a:lstStyle/>
                    <a:p>
                      <a:pPr algn="l" fontAlgn="b"/>
                      <a:r>
                        <a:rPr lang="en-GB" sz="1600" b="0" i="0" u="none" strike="noStrike">
                          <a:solidFill>
                            <a:srgbClr val="000000"/>
                          </a:solidFill>
                          <a:effectLst/>
                          <a:latin typeface="Arial" panose="020B0604020202020204" pitchFamily="34" charset="0"/>
                        </a:rPr>
                        <a:t>England</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GB" sz="1600" b="0" i="0" u="none" strike="noStrike">
                          <a:solidFill>
                            <a:srgbClr val="000000"/>
                          </a:solidFill>
                          <a:effectLst/>
                          <a:latin typeface="Arial" panose="020B0604020202020204" pitchFamily="34" charset="0"/>
                        </a:rPr>
                        <a:t>                 152,120 </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GB" sz="1600" b="0" i="0" u="none" strike="noStrike">
                          <a:solidFill>
                            <a:srgbClr val="000000"/>
                          </a:solidFill>
                          <a:effectLst/>
                          <a:latin typeface="Arial" panose="020B0604020202020204" pitchFamily="34" charset="0"/>
                        </a:rPr>
                        <a:t>           123,466 </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GB" sz="1600" b="0" i="0" u="none" strike="noStrike">
                          <a:solidFill>
                            <a:srgbClr val="000000"/>
                          </a:solidFill>
                          <a:effectLst/>
                          <a:latin typeface="Arial" panose="020B0604020202020204" pitchFamily="34" charset="0"/>
                        </a:rPr>
                        <a:t>                                 102,945 </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44266557"/>
                  </a:ext>
                </a:extLst>
              </a:tr>
              <a:tr h="412984">
                <a:tc>
                  <a:txBody>
                    <a:bodyPr/>
                    <a:lstStyle/>
                    <a:p>
                      <a:pPr algn="l" fontAlgn="b"/>
                      <a:r>
                        <a:rPr lang="en-GB" sz="1600" b="0" i="0" u="none" strike="noStrike">
                          <a:solidFill>
                            <a:srgbClr val="000000"/>
                          </a:solidFill>
                          <a:effectLst/>
                          <a:latin typeface="Arial" panose="020B0604020202020204" pitchFamily="34" charset="0"/>
                        </a:rPr>
                        <a:t>South East Region</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31,236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26,900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22,806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97363206"/>
                  </a:ext>
                </a:extLst>
              </a:tr>
              <a:tr h="412984">
                <a:tc>
                  <a:txBody>
                    <a:bodyPr/>
                    <a:lstStyle/>
                    <a:p>
                      <a:pPr algn="l" fontAlgn="b"/>
                      <a:r>
                        <a:rPr lang="en-GB" sz="1600" b="0" i="0" u="none" strike="noStrike">
                          <a:solidFill>
                            <a:srgbClr val="000000"/>
                          </a:solidFill>
                          <a:effectLst/>
                          <a:latin typeface="Arial" panose="020B0604020202020204" pitchFamily="34" charset="0"/>
                        </a:rPr>
                        <a:t>NHS Frimley Integrated Care Board</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2,117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1,791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1,518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35431920"/>
                  </a:ext>
                </a:extLst>
              </a:tr>
              <a:tr h="412984">
                <a:tc>
                  <a:txBody>
                    <a:bodyPr/>
                    <a:lstStyle/>
                    <a:p>
                      <a:pPr algn="l" fontAlgn="b"/>
                      <a:r>
                        <a:rPr lang="en-GB" sz="1600" b="0" i="0" u="none" strike="noStrike">
                          <a:solidFill>
                            <a:srgbClr val="000000"/>
                          </a:solidFill>
                          <a:effectLst/>
                          <a:latin typeface="Arial" panose="020B0604020202020204" pitchFamily="34" charset="0"/>
                        </a:rPr>
                        <a:t>Bracknell Forest</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284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241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210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35706646"/>
                  </a:ext>
                </a:extLst>
              </a:tr>
              <a:tr h="412984">
                <a:tc>
                  <a:txBody>
                    <a:bodyPr/>
                    <a:lstStyle/>
                    <a:p>
                      <a:pPr algn="l" fontAlgn="b"/>
                      <a:r>
                        <a:rPr lang="en-GB" sz="1600" b="0" i="0" u="none" strike="noStrike">
                          <a:solidFill>
                            <a:srgbClr val="000000"/>
                          </a:solidFill>
                          <a:effectLst/>
                          <a:latin typeface="Arial" panose="020B0604020202020204" pitchFamily="34" charset="0"/>
                        </a:rPr>
                        <a:t>Hampshire</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4,498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3,955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3,333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63063589"/>
                  </a:ext>
                </a:extLst>
              </a:tr>
              <a:tr h="412984">
                <a:tc>
                  <a:txBody>
                    <a:bodyPr/>
                    <a:lstStyle/>
                    <a:p>
                      <a:pPr algn="l" fontAlgn="b"/>
                      <a:r>
                        <a:rPr lang="en-GB" sz="1600" b="0" i="0" u="none" strike="noStrike">
                          <a:solidFill>
                            <a:srgbClr val="000000"/>
                          </a:solidFill>
                          <a:effectLst/>
                          <a:latin typeface="Arial" panose="020B0604020202020204" pitchFamily="34" charset="0"/>
                        </a:rPr>
                        <a:t>Slough</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214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153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113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34840369"/>
                  </a:ext>
                </a:extLst>
              </a:tr>
              <a:tr h="412984">
                <a:tc>
                  <a:txBody>
                    <a:bodyPr/>
                    <a:lstStyle/>
                    <a:p>
                      <a:pPr algn="l" fontAlgn="b"/>
                      <a:r>
                        <a:rPr lang="en-GB" sz="1600" b="0" i="0" u="none" strike="noStrike">
                          <a:solidFill>
                            <a:srgbClr val="000000"/>
                          </a:solidFill>
                          <a:effectLst/>
                          <a:latin typeface="Arial" panose="020B0604020202020204" pitchFamily="34" charset="0"/>
                        </a:rPr>
                        <a:t>Surrey</a:t>
                      </a:r>
                    </a:p>
                  </a:txBody>
                  <a:tcPr marL="6350" marR="6350" marT="635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5,191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4,441 </a:t>
                      </a:r>
                    </a:p>
                  </a:txBody>
                  <a:tcPr marL="6350" marR="6350" marT="6350" marB="0" anchor="b">
                    <a:lnL>
                      <a:noFill/>
                    </a:lnL>
                    <a:lnR>
                      <a:noFill/>
                    </a:lnR>
                    <a:lnT>
                      <a:noFill/>
                    </a:lnT>
                    <a:lnB>
                      <a:noFill/>
                    </a:lnB>
                  </a:tcPr>
                </a:tc>
                <a:tc>
                  <a:txBody>
                    <a:bodyPr/>
                    <a:lstStyle/>
                    <a:p>
                      <a:pPr algn="l" fontAlgn="b"/>
                      <a:r>
                        <a:rPr lang="en-GB" sz="1600" b="0" i="0" u="none" strike="noStrike">
                          <a:solidFill>
                            <a:srgbClr val="000000"/>
                          </a:solidFill>
                          <a:effectLst/>
                          <a:latin typeface="Arial" panose="020B0604020202020204" pitchFamily="34" charset="0"/>
                        </a:rPr>
                        <a:t>                                     3,773 </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89949243"/>
                  </a:ext>
                </a:extLst>
              </a:tr>
              <a:tr h="426307">
                <a:tc>
                  <a:txBody>
                    <a:bodyPr/>
                    <a:lstStyle/>
                    <a:p>
                      <a:pPr algn="l" fontAlgn="b"/>
                      <a:r>
                        <a:rPr lang="en-GB" sz="1600" b="0" i="0" u="none" strike="noStrike">
                          <a:solidFill>
                            <a:srgbClr val="000000"/>
                          </a:solidFill>
                          <a:effectLst/>
                          <a:latin typeface="Arial" panose="020B0604020202020204" pitchFamily="34" charset="0"/>
                        </a:rPr>
                        <a:t>Windsor and Maidenhead</a:t>
                      </a:r>
                    </a:p>
                  </a:txBody>
                  <a:tcPr marL="6350" marR="6350" marT="635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panose="020B0604020202020204" pitchFamily="34" charset="0"/>
                        </a:rPr>
                        <a:t>                        579 </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panose="020B0604020202020204" pitchFamily="34" charset="0"/>
                        </a:rPr>
                        <a:t>                  513 </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panose="020B0604020202020204" pitchFamily="34" charset="0"/>
                        </a:rPr>
                        <a:t>                                        446 </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686770"/>
                  </a:ext>
                </a:extLst>
              </a:tr>
            </a:tbl>
          </a:graphicData>
        </a:graphic>
      </p:graphicFrame>
    </p:spTree>
    <p:extLst>
      <p:ext uri="{BB962C8B-B14F-4D97-AF65-F5344CB8AC3E}">
        <p14:creationId xmlns:p14="http://schemas.microsoft.com/office/powerpoint/2010/main" val="7935533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E797-604B-CD49-3B74-88D09DC20CB8}"/>
              </a:ext>
            </a:extLst>
          </p:cNvPr>
          <p:cNvSpPr>
            <a:spLocks noGrp="1"/>
          </p:cNvSpPr>
          <p:nvPr>
            <p:ph type="title"/>
          </p:nvPr>
        </p:nvSpPr>
        <p:spPr/>
        <p:txBody>
          <a:bodyPr/>
          <a:lstStyle/>
          <a:p>
            <a:r>
              <a:rPr lang="en-GB"/>
              <a:t>Vulnerable Migrants: Resources</a:t>
            </a:r>
          </a:p>
        </p:txBody>
      </p:sp>
      <p:sp>
        <p:nvSpPr>
          <p:cNvPr id="3" name="Content Placeholder 2">
            <a:extLst>
              <a:ext uri="{FF2B5EF4-FFF2-40B4-BE49-F238E27FC236}">
                <a16:creationId xmlns:a16="http://schemas.microsoft.com/office/drawing/2014/main" id="{3E591C3F-AE0E-87C5-3FB6-71B7BAC52D00}"/>
              </a:ext>
            </a:extLst>
          </p:cNvPr>
          <p:cNvSpPr>
            <a:spLocks noGrp="1"/>
          </p:cNvSpPr>
          <p:nvPr>
            <p:ph idx="1"/>
          </p:nvPr>
        </p:nvSpPr>
        <p:spPr>
          <a:xfrm>
            <a:off x="359999" y="1440000"/>
            <a:ext cx="10161697" cy="4351338"/>
          </a:xfrm>
        </p:spPr>
        <p:txBody>
          <a:bodyPr vert="horz" lIns="91440" tIns="45720" rIns="91440" bIns="45720" rtlCol="0" anchor="t">
            <a:normAutofit/>
          </a:bodyPr>
          <a:lstStyle/>
          <a:p>
            <a:pPr marL="342900" indent="-342900">
              <a:buFont typeface="Arial" panose="020B0604020202020204" pitchFamily="34" charset="0"/>
              <a:buChar char="•"/>
            </a:pPr>
            <a:r>
              <a:rPr lang="en-GB" sz="1600" b="0">
                <a:hlinkClick r:id="rId2"/>
              </a:rPr>
              <a:t>OHID Migrant Health Guide</a:t>
            </a:r>
            <a:endParaRPr lang="en-GB" sz="1600" b="0"/>
          </a:p>
          <a:p>
            <a:pPr marL="342900" indent="-342900">
              <a:buFont typeface="Arial" panose="020B0604020202020204" pitchFamily="34" charset="0"/>
              <a:buChar char="•"/>
            </a:pPr>
            <a:r>
              <a:rPr lang="en-GB" sz="1600" b="0">
                <a:ea typeface="+mn-lt"/>
                <a:cs typeface="+mn-lt"/>
                <a:hlinkClick r:id="rId3"/>
              </a:rPr>
              <a:t>NHS entitlements: migrant health guide - GOV.UK (www.gov.uk)</a:t>
            </a:r>
            <a:endParaRPr lang="en-GB" sz="1600" b="0">
              <a:cs typeface="Arial"/>
            </a:endParaRPr>
          </a:p>
          <a:p>
            <a:pPr marL="342900" indent="-342900">
              <a:buFont typeface="Arial" panose="020B0604020202020204" pitchFamily="34" charset="0"/>
              <a:buChar char="•"/>
            </a:pPr>
            <a:r>
              <a:rPr lang="en-GB" sz="1600" b="0">
                <a:hlinkClick r:id="rId4"/>
              </a:rPr>
              <a:t>BMA refugee and asylum seeker health resource</a:t>
            </a:r>
            <a:endParaRPr lang="en-GB" sz="1600" b="0"/>
          </a:p>
          <a:p>
            <a:pPr marL="342900" indent="-342900">
              <a:buFont typeface="Arial" panose="020B0604020202020204" pitchFamily="34" charset="0"/>
              <a:buChar char="•"/>
            </a:pPr>
            <a:r>
              <a:rPr lang="en-GB" sz="1600" b="0">
                <a:hlinkClick r:id="rId5"/>
              </a:rPr>
              <a:t>Doctors of the World: Safer Surgeries Toolkit</a:t>
            </a:r>
            <a:endParaRPr lang="en-GB" sz="1600" b="0"/>
          </a:p>
          <a:p>
            <a:pPr marL="342900" indent="-342900">
              <a:buFont typeface="Arial" panose="020B0604020202020204" pitchFamily="34" charset="0"/>
              <a:buChar char="•"/>
            </a:pPr>
            <a:r>
              <a:rPr lang="en-GB" sz="1600" b="0">
                <a:hlinkClick r:id="rId6"/>
              </a:rPr>
              <a:t>Unaccompanied Asylum Seeking Children Toolkit</a:t>
            </a:r>
            <a:endParaRPr lang="en-GB" sz="1600" b="0"/>
          </a:p>
          <a:p>
            <a:pPr marL="342900" indent="-342900">
              <a:buFont typeface="Arial" panose="020B0604020202020204" pitchFamily="34" charset="0"/>
              <a:buChar char="•"/>
            </a:pPr>
            <a:r>
              <a:rPr lang="en-GB" sz="1600" b="0">
                <a:ea typeface="+mn-lt"/>
                <a:cs typeface="+mn-lt"/>
                <a:hlinkClick r:id="rId7"/>
              </a:rPr>
              <a:t>Asylum seeker and refugee mental health | Royal College of Psychiatrists (rcpsych.ac.uk)</a:t>
            </a:r>
            <a:endParaRPr lang="en-GB" sz="1600" b="0"/>
          </a:p>
          <a:p>
            <a:pPr marL="342900" indent="-342900">
              <a:buFont typeface="Arial" panose="020B0604020202020204" pitchFamily="34" charset="0"/>
              <a:buChar char="•"/>
            </a:pPr>
            <a:r>
              <a:rPr lang="en-GB" sz="1600" b="0">
                <a:hlinkClick r:id="rId8"/>
              </a:rPr>
              <a:t>City of Sanctuary UK</a:t>
            </a:r>
            <a:endParaRPr lang="en-GB" sz="1600" b="0">
              <a:cs typeface="Arial"/>
              <a:hlinkClick r:id="rId8"/>
            </a:endParaRPr>
          </a:p>
        </p:txBody>
      </p:sp>
      <p:sp>
        <p:nvSpPr>
          <p:cNvPr id="4" name="TextBox 3">
            <a:extLst>
              <a:ext uri="{FF2B5EF4-FFF2-40B4-BE49-F238E27FC236}">
                <a16:creationId xmlns:a16="http://schemas.microsoft.com/office/drawing/2014/main" id="{B16AB233-E958-8670-0132-6C1E78059FB0}"/>
              </a:ext>
            </a:extLst>
          </p:cNvPr>
          <p:cNvSpPr txBox="1"/>
          <p:nvPr/>
        </p:nvSpPr>
        <p:spPr>
          <a:xfrm>
            <a:off x="9601200" y="6390278"/>
            <a:ext cx="2185214" cy="369332"/>
          </a:xfrm>
          <a:prstGeom prst="rect">
            <a:avLst/>
          </a:prstGeom>
          <a:noFill/>
        </p:spPr>
        <p:txBody>
          <a:bodyPr wrap="none" rtlCol="0">
            <a:spAutoFit/>
          </a:bodyPr>
          <a:lstStyle/>
          <a:p>
            <a:r>
              <a:rPr lang="en-GB">
                <a:hlinkClick r:id="rId9" action="ppaction://hlinksldjump"/>
              </a:rPr>
              <a:t>Return to Contents</a:t>
            </a:r>
            <a:endParaRPr lang="en-GB"/>
          </a:p>
        </p:txBody>
      </p:sp>
    </p:spTree>
    <p:extLst>
      <p:ext uri="{BB962C8B-B14F-4D97-AF65-F5344CB8AC3E}">
        <p14:creationId xmlns:p14="http://schemas.microsoft.com/office/powerpoint/2010/main" val="1088015075"/>
      </p:ext>
    </p:extLst>
  </p:cSld>
  <p:clrMapOvr>
    <a:masterClrMapping/>
  </p:clrMapOvr>
</p:sld>
</file>

<file path=ppt/theme/theme1.xml><?xml version="1.0" encoding="utf-8"?>
<a:theme xmlns:a="http://schemas.openxmlformats.org/drawingml/2006/main" name="OHID-PPT-template">
  <a:themeElements>
    <a:clrScheme name="DHSC">
      <a:dk1>
        <a:sysClr val="windowText" lastClr="000000"/>
      </a:dk1>
      <a:lt1>
        <a:sysClr val="window" lastClr="FFFFFF"/>
      </a:lt1>
      <a:dk2>
        <a:srgbClr val="616265"/>
      </a:dk2>
      <a:lt2>
        <a:srgbClr val="E0E0E1"/>
      </a:lt2>
      <a:accent1>
        <a:srgbClr val="01A188"/>
      </a:accent1>
      <a:accent2>
        <a:srgbClr val="0063BE"/>
      </a:accent2>
      <a:accent3>
        <a:srgbClr val="E57200"/>
      </a:accent3>
      <a:accent4>
        <a:srgbClr val="512698"/>
      </a:accent4>
      <a:accent5>
        <a:srgbClr val="34B6E4"/>
      </a:accent5>
      <a:accent6>
        <a:srgbClr val="CC092F"/>
      </a:accent6>
      <a:hlink>
        <a:srgbClr val="0063BE"/>
      </a:hlink>
      <a:folHlink>
        <a:srgbClr val="5126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4398_DHSC_Ppt_template_DRAFT_v6.potx" id="{FF5623C2-E648-4D18-8D02-A8C6CCA3E916}" vid="{5CEE7835-84B0-457A-AA1D-DEDF797DD0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3775a34-cf09-4630-8fd0-f6d39af82520">
      <UserInfo>
        <DisplayName>Preece, Sarah</DisplayName>
        <AccountId>163</AccountId>
        <AccountType/>
      </UserInfo>
      <UserInfo>
        <DisplayName>Nanayakkara, Hadley</DisplayName>
        <AccountId>128</AccountId>
        <AccountType/>
      </UserInfo>
      <UserInfo>
        <DisplayName>Watson, Jo</DisplayName>
        <AccountId>165</AccountId>
        <AccountType/>
      </UserInfo>
      <UserInfo>
        <DisplayName>Simmonds, Karen</DisplayName>
        <AccountId>32</AccountId>
        <AccountType/>
      </UserInfo>
      <UserInfo>
        <DisplayName>Rayfield, Sarah</DisplayName>
        <AccountId>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71DCF7DBD08848A3AC467AF39175DA" ma:contentTypeVersion="9" ma:contentTypeDescription="Create a new document." ma:contentTypeScope="" ma:versionID="7984fa38c3c5001fca90e8a73043a363">
  <xsd:schema xmlns:xsd="http://www.w3.org/2001/XMLSchema" xmlns:xs="http://www.w3.org/2001/XMLSchema" xmlns:p="http://schemas.microsoft.com/office/2006/metadata/properties" xmlns:ns2="7b789bb9-1c52-4ba9-ae4c-a07f74c46570" xmlns:ns3="e3775a34-cf09-4630-8fd0-f6d39af82520" targetNamespace="http://schemas.microsoft.com/office/2006/metadata/properties" ma:root="true" ma:fieldsID="eba689174fe0ec5f4dfbe91d3c66b318" ns2:_="" ns3:_="">
    <xsd:import namespace="7b789bb9-1c52-4ba9-ae4c-a07f74c46570"/>
    <xsd:import namespace="e3775a34-cf09-4630-8fd0-f6d39af8252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789bb9-1c52-4ba9-ae4c-a07f74c465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775a34-cf09-4630-8fd0-f6d39af8252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7D1DB1-E23F-4555-9CD3-76A33FD8204C}">
  <ds:schemaRefs>
    <ds:schemaRef ds:uri="7b789bb9-1c52-4ba9-ae4c-a07f74c46570"/>
    <ds:schemaRef ds:uri="http://schemas.openxmlformats.org/package/2006/metadata/core-properties"/>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e3775a34-cf09-4630-8fd0-f6d39af82520"/>
    <ds:schemaRef ds:uri="http://www.w3.org/XML/1998/namespace"/>
  </ds:schemaRefs>
</ds:datastoreItem>
</file>

<file path=customXml/itemProps2.xml><?xml version="1.0" encoding="utf-8"?>
<ds:datastoreItem xmlns:ds="http://schemas.openxmlformats.org/officeDocument/2006/customXml" ds:itemID="{B68503D9-816B-4E0D-9F87-9DA97B2C6512}">
  <ds:schemaRefs>
    <ds:schemaRef ds:uri="http://schemas.microsoft.com/sharepoint/v3/contenttype/forms"/>
  </ds:schemaRefs>
</ds:datastoreItem>
</file>

<file path=customXml/itemProps3.xml><?xml version="1.0" encoding="utf-8"?>
<ds:datastoreItem xmlns:ds="http://schemas.openxmlformats.org/officeDocument/2006/customXml" ds:itemID="{6941F42C-4996-4610-A0FB-5E39AC493DD4}">
  <ds:schemaRefs>
    <ds:schemaRef ds:uri="7b789bb9-1c52-4ba9-ae4c-a07f74c46570"/>
    <ds:schemaRef ds:uri="e3775a34-cf09-4630-8fd0-f6d39af825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OHID-PPT-template</Template>
  <TotalTime>115</TotalTime>
  <Words>36202</Words>
  <Application>Microsoft Office PowerPoint</Application>
  <PresentationFormat>Widescreen</PresentationFormat>
  <Paragraphs>2227</Paragraphs>
  <Slides>153</Slides>
  <Notes>96</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153</vt:i4>
      </vt:variant>
    </vt:vector>
  </HeadingPairs>
  <TitlesOfParts>
    <vt:vector size="169" baseType="lpstr">
      <vt:lpstr>-apple-system</vt:lpstr>
      <vt:lpstr>Arial</vt:lpstr>
      <vt:lpstr>BlinkMacSystemFont</vt:lpstr>
      <vt:lpstr>Calibri</vt:lpstr>
      <vt:lpstr>Calibri Light</vt:lpstr>
      <vt:lpstr>GDS Transport</vt:lpstr>
      <vt:lpstr>Helvetica Neue</vt:lpstr>
      <vt:lpstr>inherit</vt:lpstr>
      <vt:lpstr>interfaceregular</vt:lpstr>
      <vt:lpstr>museo_sans</vt:lpstr>
      <vt:lpstr>Segoe UI</vt:lpstr>
      <vt:lpstr>Times New Roman</vt:lpstr>
      <vt:lpstr>Utopia W01</vt:lpstr>
      <vt:lpstr>Wingdings</vt:lpstr>
      <vt:lpstr>OHID-PPT-template</vt:lpstr>
      <vt:lpstr>Worksheet</vt:lpstr>
      <vt:lpstr>Inclusion Health Groups in Frimley ICS:  An overview of available data and published evidence</vt:lpstr>
      <vt:lpstr>How to use the datapack</vt:lpstr>
      <vt:lpstr>Reflections on data</vt:lpstr>
      <vt:lpstr>Contents</vt:lpstr>
      <vt:lpstr> </vt:lpstr>
      <vt:lpstr>PowerPoint Presentation</vt:lpstr>
      <vt:lpstr>The statutory duties placed on public bodies</vt:lpstr>
      <vt:lpstr>SPOTLIGHT: Improving Inclusion Health Outcomes </vt:lpstr>
      <vt:lpstr>Kings Fund Pockets of Excellence</vt:lpstr>
      <vt:lpstr>National Framework for NHS - Action on Inclusion Health</vt:lpstr>
      <vt:lpstr>Reducing healthcare inequalities: Core 20+5</vt:lpstr>
      <vt:lpstr>Integrated Care Board (ICB) Boundaries</vt:lpstr>
      <vt:lpstr>NHS Frimley ICB</vt:lpstr>
      <vt:lpstr> </vt:lpstr>
      <vt:lpstr>Homelessness and Rough Sleeping</vt:lpstr>
      <vt:lpstr>Homelessness and Rough Sleeping: Contents</vt:lpstr>
      <vt:lpstr>Homelessness definitions</vt:lpstr>
      <vt:lpstr>Homelessness and Rough Sleeping: Key messages</vt:lpstr>
      <vt:lpstr>NICE Guidance 214: Integrated health and social care for people experiencing homelessness </vt:lpstr>
      <vt:lpstr>Duty to refer</vt:lpstr>
      <vt:lpstr>Health outcomes for people experiencing homelessness 1/2</vt:lpstr>
      <vt:lpstr>Health outcomes for people experiencing homelessness 2/2</vt:lpstr>
      <vt:lpstr>Prevalence of long-term conditions by deprivation and homelessness </vt:lpstr>
      <vt:lpstr>A person who is homeless is:</vt:lpstr>
      <vt:lpstr>Rough Sleeping Snapshot in England: Autumn 2022 </vt:lpstr>
      <vt:lpstr>Number of people sleeping rough in the South East on a single night in autumn 2022</vt:lpstr>
      <vt:lpstr>The Rough Sleeping Data Framework</vt:lpstr>
      <vt:lpstr>Adult Safeguarding Reviews</vt:lpstr>
      <vt:lpstr>Experimental data analysis: Homelessness and Hospital admissions in the South East 1/2</vt:lpstr>
      <vt:lpstr>Experimental data analysis: Homelessness and Hospital admissions in the South East 2/2</vt:lpstr>
      <vt:lpstr>Admissions for homeless people, directly standardised rate per 100,000 population: South East and NHS ICBs 2018/19 to 2022/23</vt:lpstr>
      <vt:lpstr>Hospital admissions: Number of people identified as homeless - South East 2018/19 – 2020/23</vt:lpstr>
      <vt:lpstr>Hospital admissions - number of people identified as homeless: NHS Frimley ICB 2018/19 – 2022/23</vt:lpstr>
      <vt:lpstr>Homeless Admissions profile in the South East: 2022/23</vt:lpstr>
      <vt:lpstr>Homeless admissions: Reason for admission  in the South East by count and percentage (2022/23)</vt:lpstr>
      <vt:lpstr>Reasons for admission: Homeless admissions compared to South East resident admissions 2022/23 (all ages)</vt:lpstr>
      <vt:lpstr> </vt:lpstr>
      <vt:lpstr> </vt:lpstr>
      <vt:lpstr> </vt:lpstr>
      <vt:lpstr>Homelessness – Temporary Accommodation</vt:lpstr>
      <vt:lpstr>Households in emergency temporary accommodation in England </vt:lpstr>
      <vt:lpstr>Health Impacts of Temporary Accommodation </vt:lpstr>
      <vt:lpstr> </vt:lpstr>
      <vt:lpstr> </vt:lpstr>
      <vt:lpstr> </vt:lpstr>
      <vt:lpstr>Homelessness – mental health</vt:lpstr>
      <vt:lpstr> </vt:lpstr>
      <vt:lpstr> </vt:lpstr>
      <vt:lpstr>Homelessness – Deaths</vt:lpstr>
      <vt:lpstr>Deaths whilst experiencing homelessness: National data</vt:lpstr>
      <vt:lpstr>Numbers of deaths of homeless people in English region and Wales, deaths registered in 2021</vt:lpstr>
      <vt:lpstr>Deaths of homeless people per million population: 2013 - 2021</vt:lpstr>
      <vt:lpstr> </vt:lpstr>
      <vt:lpstr>Homelessness Resources &amp; Organisations</vt:lpstr>
      <vt:lpstr>Gypsy, Roma, Travellers</vt:lpstr>
      <vt:lpstr>Gypsy, Roma Travellers: Contents</vt:lpstr>
      <vt:lpstr>Gypsy, Roma Travellers: Key messages</vt:lpstr>
      <vt:lpstr>Gypsy, Roma, Travellers: an overview</vt:lpstr>
      <vt:lpstr>Inequalities experienced by Gypsy, Roma Travellers</vt:lpstr>
      <vt:lpstr>Gypsies’ and Travellers' lived experiences: England and Wales 2022</vt:lpstr>
      <vt:lpstr> </vt:lpstr>
      <vt:lpstr>Number of traveller caravans on authorised sites in the South East, by lower tier local authority, July 2022</vt:lpstr>
      <vt:lpstr>Count of Traveller caravans by site type – South East, July 2022  (excluding Milton Keynes)</vt:lpstr>
      <vt:lpstr>Count of Traveller caravans by site type – NHS Frimley ICS, July 2022</vt:lpstr>
      <vt:lpstr>Gypsy, Roma Travellers: Organisations</vt:lpstr>
      <vt:lpstr>Sex workers</vt:lpstr>
      <vt:lpstr>Sex workers: Contents</vt:lpstr>
      <vt:lpstr>Sex workers: Key messages</vt:lpstr>
      <vt:lpstr> </vt:lpstr>
      <vt:lpstr>Sex workers overview 2/2</vt:lpstr>
      <vt:lpstr>Visual representation of the various "sectors" of sex work  </vt:lpstr>
      <vt:lpstr>Sex workers and the law</vt:lpstr>
      <vt:lpstr>PowerPoint Presentation</vt:lpstr>
      <vt:lpstr>Sex workers: demographics</vt:lpstr>
      <vt:lpstr>Health outcomes for sex workers 1/2</vt:lpstr>
      <vt:lpstr>Health outcomes for sex workers 2/2</vt:lpstr>
      <vt:lpstr>Sex workers: Resources and groups</vt:lpstr>
      <vt:lpstr>Vulnerable migrants </vt:lpstr>
      <vt:lpstr>Vulnerable migrants: Contents</vt:lpstr>
      <vt:lpstr>Vulnerable migrants: Key messages</vt:lpstr>
      <vt:lpstr>Vulnerable migrants: An overview</vt:lpstr>
      <vt:lpstr>Health outcomes for vulnerable migrants</vt:lpstr>
      <vt:lpstr>Unaccompanied Asylum Seeking Children (UASC) (1/2)</vt:lpstr>
      <vt:lpstr>Unaccompanied Asylum Seeking Children (UASC) (2/2)</vt:lpstr>
      <vt:lpstr>Safe and legal routes for refugees to come to the UK</vt:lpstr>
      <vt:lpstr>South East Migration Schemes Data Explorer</vt:lpstr>
      <vt:lpstr>Health Intelligence Pack for Migrant Health</vt:lpstr>
      <vt:lpstr>Asylum applications over time</vt:lpstr>
      <vt:lpstr>Breakdown by Nationality</vt:lpstr>
      <vt:lpstr> </vt:lpstr>
      <vt:lpstr> </vt:lpstr>
      <vt:lpstr> </vt:lpstr>
      <vt:lpstr>Asylum Support</vt:lpstr>
      <vt:lpstr>Supported asylum seekers: Section 95 support</vt:lpstr>
      <vt:lpstr> </vt:lpstr>
      <vt:lpstr>Immigration groups year ending 30 September 2023: England and the South East</vt:lpstr>
      <vt:lpstr>Immigration groups for local authorities in NHS Frimley ICB as of 30 September 2023</vt:lpstr>
      <vt:lpstr>Number of visa applications, visas issued and arrivals in the UK by sponsor location for upper tier local authorities in the NHS Frimley ICB as at 21 November 2023</vt:lpstr>
      <vt:lpstr>Vulnerable Migrants: Resources</vt:lpstr>
      <vt:lpstr>Victims of modern slavery</vt:lpstr>
      <vt:lpstr>Victims of modern slavery: Contents</vt:lpstr>
      <vt:lpstr>Victims of modern Slavery: Key messages</vt:lpstr>
      <vt:lpstr>Victims of modern slavery: Overview</vt:lpstr>
      <vt:lpstr>Types of exploitation</vt:lpstr>
      <vt:lpstr>Victims of modern Slavery: Healthcare issues </vt:lpstr>
      <vt:lpstr>Victims of modern slavery: Health outcomes </vt:lpstr>
      <vt:lpstr>Indicators of modern slavery, both for adults and children</vt:lpstr>
      <vt:lpstr>Indicators of modern slavery relating to children</vt:lpstr>
      <vt:lpstr>National Referral Mechanism and Duty to Notify</vt:lpstr>
      <vt:lpstr>Referrals by exploitation type  </vt:lpstr>
      <vt:lpstr>NRM referrals by nationality</vt:lpstr>
      <vt:lpstr>Referrals by broad type and age group</vt:lpstr>
      <vt:lpstr>Trend in NRM referrals flagged as county lines, UK</vt:lpstr>
      <vt:lpstr>NRM referrals by Police Force and age at exploitation in Police Force areas covering the South East, all persons, 2022</vt:lpstr>
      <vt:lpstr>Victims of modern slavery: Resources &amp; organisations</vt:lpstr>
      <vt:lpstr>People in contact with the criminal justice system</vt:lpstr>
      <vt:lpstr>People in contact with the criminal justice system: Contents</vt:lpstr>
      <vt:lpstr>People in contact with the criminal justice system: Key Messages</vt:lpstr>
      <vt:lpstr>People in contact with the criminal justice system: Overview</vt:lpstr>
      <vt:lpstr>Health needs of people in contact with the criminal justice system (1/2)</vt:lpstr>
      <vt:lpstr>Health needs of people in contact with the criminal justice system (2/2)</vt:lpstr>
      <vt:lpstr>Sexual health &amp; people in prison</vt:lpstr>
      <vt:lpstr>Health outcomes for women in prison</vt:lpstr>
      <vt:lpstr>Health profile of women in prison</vt:lpstr>
      <vt:lpstr>Young people in young offender institutions and prisons</vt:lpstr>
      <vt:lpstr> </vt:lpstr>
      <vt:lpstr> </vt:lpstr>
      <vt:lpstr> </vt:lpstr>
      <vt:lpstr>People in contact with the criminal justice system: Resources</vt:lpstr>
      <vt:lpstr>PowerPoint Presentation</vt:lpstr>
      <vt:lpstr>People with drug and alcohol dependence: Contents</vt:lpstr>
      <vt:lpstr>People with drug and alcohol dependence: Key messages</vt:lpstr>
      <vt:lpstr>Health outcomes: Drug dependence</vt:lpstr>
      <vt:lpstr>Prevalence estimates of illicit opiate and/or crack cocaine use (OCU) - England</vt:lpstr>
      <vt:lpstr>Prevalence estimates of illicit opiate and/or crack cocaine use (OCU) - South East </vt:lpstr>
      <vt:lpstr>Drug dependence data</vt:lpstr>
      <vt:lpstr> </vt:lpstr>
      <vt:lpstr> </vt:lpstr>
      <vt:lpstr>Health outcomes: alcohol dependence (1/2)</vt:lpstr>
      <vt:lpstr>Health outcomes: alcohol dependence (2/2)</vt:lpstr>
      <vt:lpstr>Prevalence estimates of alcohol dependence – England </vt:lpstr>
      <vt:lpstr>Prevalence estimates of alcohol dependence - South East </vt:lpstr>
      <vt:lpstr>Alcohol dependence data</vt:lpstr>
      <vt:lpstr> </vt:lpstr>
      <vt:lpstr>Number in treatment at specialist alcohol misuse services: NHS Frimley ICB</vt:lpstr>
      <vt:lpstr> </vt:lpstr>
      <vt:lpstr> </vt:lpstr>
      <vt:lpstr>Alcohol-specific deaths in the South East: 2021 registrations</vt:lpstr>
      <vt:lpstr> </vt:lpstr>
      <vt:lpstr> </vt:lpstr>
      <vt:lpstr> </vt:lpstr>
      <vt:lpstr>Drug and alcohol dependence: Guidance and Resources</vt:lpstr>
      <vt:lpstr> </vt:lpstr>
    </vt:vector>
  </TitlesOfParts>
  <Company>Public Health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Inclusion Health Groups</dc:title>
  <dc:creator>Hadley Nanayakkara</dc:creator>
  <cp:lastModifiedBy>April Oughton</cp:lastModifiedBy>
  <cp:revision>22</cp:revision>
  <dcterms:created xsi:type="dcterms:W3CDTF">2023-04-21T10:30:51Z</dcterms:created>
  <dcterms:modified xsi:type="dcterms:W3CDTF">2023-12-14T13:58:20Z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0x0101008571DCF7DBD08848A3AC467AF39175DA</vt:lpwstr>
  </property>
  <property fmtid="{D5CDD505-2E9C-101B-9397-08002B2CF9AE}" pid="3" name="MediaServiceImageTags">
    <vt:lpwstr/>
  </property>
</Properties>
</file>